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1" r:id="rId1"/>
  </p:sldMasterIdLst>
  <p:notesMasterIdLst>
    <p:notesMasterId r:id="rId88"/>
  </p:notesMasterIdLst>
  <p:handoutMasterIdLst>
    <p:handoutMasterId r:id="rId89"/>
  </p:handoutMasterIdLst>
  <p:sldIdLst>
    <p:sldId id="453" r:id="rId2"/>
    <p:sldId id="560" r:id="rId3"/>
    <p:sldId id="751" r:id="rId4"/>
    <p:sldId id="750" r:id="rId5"/>
    <p:sldId id="684" r:id="rId6"/>
    <p:sldId id="685" r:id="rId7"/>
    <p:sldId id="686" r:id="rId8"/>
    <p:sldId id="687" r:id="rId9"/>
    <p:sldId id="688" r:id="rId10"/>
    <p:sldId id="689" r:id="rId11"/>
    <p:sldId id="690" r:id="rId12"/>
    <p:sldId id="691" r:id="rId13"/>
    <p:sldId id="692" r:id="rId14"/>
    <p:sldId id="693" r:id="rId15"/>
    <p:sldId id="694" r:id="rId16"/>
    <p:sldId id="695" r:id="rId17"/>
    <p:sldId id="696" r:id="rId18"/>
    <p:sldId id="697" r:id="rId19"/>
    <p:sldId id="698" r:id="rId20"/>
    <p:sldId id="699" r:id="rId21"/>
    <p:sldId id="612" r:id="rId22"/>
    <p:sldId id="661" r:id="rId23"/>
    <p:sldId id="662" r:id="rId24"/>
    <p:sldId id="663" r:id="rId25"/>
    <p:sldId id="664" r:id="rId26"/>
    <p:sldId id="678" r:id="rId27"/>
    <p:sldId id="679" r:id="rId28"/>
    <p:sldId id="680" r:id="rId29"/>
    <p:sldId id="665" r:id="rId30"/>
    <p:sldId id="666" r:id="rId31"/>
    <p:sldId id="667" r:id="rId32"/>
    <p:sldId id="668" r:id="rId33"/>
    <p:sldId id="669" r:id="rId34"/>
    <p:sldId id="670" r:id="rId35"/>
    <p:sldId id="681" r:id="rId36"/>
    <p:sldId id="682" r:id="rId37"/>
    <p:sldId id="700" r:id="rId38"/>
    <p:sldId id="701" r:id="rId39"/>
    <p:sldId id="702" r:id="rId40"/>
    <p:sldId id="703" r:id="rId41"/>
    <p:sldId id="704" r:id="rId42"/>
    <p:sldId id="705" r:id="rId43"/>
    <p:sldId id="706" r:id="rId44"/>
    <p:sldId id="707" r:id="rId45"/>
    <p:sldId id="708" r:id="rId46"/>
    <p:sldId id="709" r:id="rId47"/>
    <p:sldId id="710" r:id="rId48"/>
    <p:sldId id="711" r:id="rId49"/>
    <p:sldId id="712" r:id="rId50"/>
    <p:sldId id="713" r:id="rId51"/>
    <p:sldId id="714" r:id="rId52"/>
    <p:sldId id="715" r:id="rId53"/>
    <p:sldId id="716" r:id="rId54"/>
    <p:sldId id="717" r:id="rId55"/>
    <p:sldId id="718" r:id="rId56"/>
    <p:sldId id="719" r:id="rId57"/>
    <p:sldId id="720" r:id="rId58"/>
    <p:sldId id="721" r:id="rId59"/>
    <p:sldId id="722" r:id="rId60"/>
    <p:sldId id="723" r:id="rId61"/>
    <p:sldId id="724" r:id="rId62"/>
    <p:sldId id="725" r:id="rId63"/>
    <p:sldId id="726" r:id="rId64"/>
    <p:sldId id="727" r:id="rId65"/>
    <p:sldId id="728" r:id="rId66"/>
    <p:sldId id="729" r:id="rId67"/>
    <p:sldId id="730" r:id="rId68"/>
    <p:sldId id="731" r:id="rId69"/>
    <p:sldId id="732" r:id="rId70"/>
    <p:sldId id="733" r:id="rId71"/>
    <p:sldId id="734" r:id="rId72"/>
    <p:sldId id="735" r:id="rId73"/>
    <p:sldId id="736" r:id="rId74"/>
    <p:sldId id="737" r:id="rId75"/>
    <p:sldId id="738" r:id="rId76"/>
    <p:sldId id="739" r:id="rId77"/>
    <p:sldId id="740" r:id="rId78"/>
    <p:sldId id="741" r:id="rId79"/>
    <p:sldId id="742" r:id="rId80"/>
    <p:sldId id="743" r:id="rId81"/>
    <p:sldId id="744" r:id="rId82"/>
    <p:sldId id="745" r:id="rId83"/>
    <p:sldId id="746" r:id="rId84"/>
    <p:sldId id="747" r:id="rId85"/>
    <p:sldId id="748" r:id="rId86"/>
    <p:sldId id="749" r:id="rId87"/>
  </p:sldIdLst>
  <p:sldSz cx="9144000" cy="6858000" type="letter"/>
  <p:notesSz cx="9296400" cy="70104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b="1" kern="1200">
        <a:solidFill>
          <a:schemeClr val="tx1"/>
        </a:solidFill>
        <a:latin typeface="Helvetica" panose="020B0604020202020204" pitchFamily="34" charset="0"/>
        <a:ea typeface="+mn-ea"/>
        <a:cs typeface="+mn-cs"/>
      </a:defRPr>
    </a:lvl1pPr>
    <a:lvl2pPr marL="457200" algn="l" rtl="0" eaLnBrk="0" fontAlgn="base" hangingPunct="0">
      <a:spcBef>
        <a:spcPct val="0"/>
      </a:spcBef>
      <a:spcAft>
        <a:spcPct val="0"/>
      </a:spcAft>
      <a:defRPr b="1" kern="1200">
        <a:solidFill>
          <a:schemeClr val="tx1"/>
        </a:solidFill>
        <a:latin typeface="Helvetica" panose="020B0604020202020204" pitchFamily="34" charset="0"/>
        <a:ea typeface="+mn-ea"/>
        <a:cs typeface="+mn-cs"/>
      </a:defRPr>
    </a:lvl2pPr>
    <a:lvl3pPr marL="914400" algn="l" rtl="0" eaLnBrk="0" fontAlgn="base" hangingPunct="0">
      <a:spcBef>
        <a:spcPct val="0"/>
      </a:spcBef>
      <a:spcAft>
        <a:spcPct val="0"/>
      </a:spcAft>
      <a:defRPr b="1" kern="1200">
        <a:solidFill>
          <a:schemeClr val="tx1"/>
        </a:solidFill>
        <a:latin typeface="Helvetica" panose="020B0604020202020204" pitchFamily="34" charset="0"/>
        <a:ea typeface="+mn-ea"/>
        <a:cs typeface="+mn-cs"/>
      </a:defRPr>
    </a:lvl3pPr>
    <a:lvl4pPr marL="1371600" algn="l" rtl="0" eaLnBrk="0" fontAlgn="base" hangingPunct="0">
      <a:spcBef>
        <a:spcPct val="0"/>
      </a:spcBef>
      <a:spcAft>
        <a:spcPct val="0"/>
      </a:spcAft>
      <a:defRPr b="1" kern="1200">
        <a:solidFill>
          <a:schemeClr val="tx1"/>
        </a:solidFill>
        <a:latin typeface="Helvetica" panose="020B0604020202020204" pitchFamily="34" charset="0"/>
        <a:ea typeface="+mn-ea"/>
        <a:cs typeface="+mn-cs"/>
      </a:defRPr>
    </a:lvl4pPr>
    <a:lvl5pPr marL="1828800" algn="l" rtl="0" eaLnBrk="0" fontAlgn="base" hangingPunct="0">
      <a:spcBef>
        <a:spcPct val="0"/>
      </a:spcBef>
      <a:spcAft>
        <a:spcPct val="0"/>
      </a:spcAft>
      <a:defRPr b="1" kern="1200">
        <a:solidFill>
          <a:schemeClr val="tx1"/>
        </a:solidFill>
        <a:latin typeface="Helvetica" panose="020B0604020202020204" pitchFamily="34" charset="0"/>
        <a:ea typeface="+mn-ea"/>
        <a:cs typeface="+mn-cs"/>
      </a:defRPr>
    </a:lvl5pPr>
    <a:lvl6pPr marL="2286000" algn="l" defTabSz="914400" rtl="0" eaLnBrk="1" latinLnBrk="0" hangingPunct="1">
      <a:defRPr b="1" kern="1200">
        <a:solidFill>
          <a:schemeClr val="tx1"/>
        </a:solidFill>
        <a:latin typeface="Helvetica" panose="020B0604020202020204" pitchFamily="34" charset="0"/>
        <a:ea typeface="+mn-ea"/>
        <a:cs typeface="+mn-cs"/>
      </a:defRPr>
    </a:lvl6pPr>
    <a:lvl7pPr marL="2743200" algn="l" defTabSz="914400" rtl="0" eaLnBrk="1" latinLnBrk="0" hangingPunct="1">
      <a:defRPr b="1" kern="1200">
        <a:solidFill>
          <a:schemeClr val="tx1"/>
        </a:solidFill>
        <a:latin typeface="Helvetica" panose="020B0604020202020204" pitchFamily="34" charset="0"/>
        <a:ea typeface="+mn-ea"/>
        <a:cs typeface="+mn-cs"/>
      </a:defRPr>
    </a:lvl7pPr>
    <a:lvl8pPr marL="3200400" algn="l" defTabSz="914400" rtl="0" eaLnBrk="1" latinLnBrk="0" hangingPunct="1">
      <a:defRPr b="1" kern="1200">
        <a:solidFill>
          <a:schemeClr val="tx1"/>
        </a:solidFill>
        <a:latin typeface="Helvetica" panose="020B0604020202020204" pitchFamily="34" charset="0"/>
        <a:ea typeface="+mn-ea"/>
        <a:cs typeface="+mn-cs"/>
      </a:defRPr>
    </a:lvl8pPr>
    <a:lvl9pPr marL="3657600" algn="l" defTabSz="914400" rtl="0" eaLnBrk="1" latinLnBrk="0" hangingPunct="1">
      <a:defRPr b="1" kern="1200">
        <a:solidFill>
          <a:schemeClr val="tx1"/>
        </a:solidFill>
        <a:latin typeface="Helvetica" panose="020B0604020202020204" pitchFamily="34" charset="0"/>
        <a:ea typeface="+mn-ea"/>
        <a:cs typeface="+mn-cs"/>
      </a:defRPr>
    </a:lvl9pPr>
  </p:defaultTextStyle>
  <p:extLst>
    <p:ext uri="{EFAFB233-063F-42B5-8137-9DF3F51BA10A}">
      <p15:sldGuideLst xmlns:p15="http://schemas.microsoft.com/office/powerpoint/2012/main">
        <p15:guide id="1" orient="horz" pos="96">
          <p15:clr>
            <a:srgbClr val="A4A3A4"/>
          </p15:clr>
        </p15:guide>
        <p15:guide id="2" pos="5568">
          <p15:clr>
            <a:srgbClr val="A4A3A4"/>
          </p15:clr>
        </p15:guide>
      </p15:sldGuideLst>
    </p:ext>
    <p:ext uri="{2D200454-40CA-4A62-9FC3-DE9A4176ACB9}">
      <p15:notesGuideLst xmlns:p15="http://schemas.microsoft.com/office/powerpoint/2012/main">
        <p15:guide id="1" orient="horz" pos="2208" userDrawn="1">
          <p15:clr>
            <a:srgbClr val="A4A3A4"/>
          </p15:clr>
        </p15:guide>
        <p15:guide id="2" pos="292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CC00"/>
    <a:srgbClr val="FF0000"/>
    <a:srgbClr val="FFCCCC"/>
    <a:srgbClr val="CCCCFF"/>
    <a:srgbClr val="CCECFF"/>
    <a:srgbClr val="9999FF"/>
    <a:srgbClr val="FFFF99"/>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3767" autoAdjust="0"/>
  </p:normalViewPr>
  <p:slideViewPr>
    <p:cSldViewPr>
      <p:cViewPr varScale="1">
        <p:scale>
          <a:sx n="62" d="100"/>
          <a:sy n="62" d="100"/>
        </p:scale>
        <p:origin x="52" y="28"/>
      </p:cViewPr>
      <p:guideLst>
        <p:guide orient="horz" pos="96"/>
        <p:guide pos="5568"/>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100" d="100"/>
        <a:sy n="100" d="100"/>
      </p:scale>
      <p:origin x="0" y="438"/>
    </p:cViewPr>
  </p:sorterViewPr>
  <p:notesViewPr>
    <p:cSldViewPr>
      <p:cViewPr varScale="1">
        <p:scale>
          <a:sx n="77" d="100"/>
          <a:sy n="77" d="100"/>
        </p:scale>
        <p:origin x="-1584" y="-104"/>
      </p:cViewPr>
      <p:guideLst>
        <p:guide orient="horz" pos="2208"/>
        <p:guide pos="292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handoutMaster" Target="handoutMasters/handoutMaster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notesMaster" Target="notesMasters/notesMaster1.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_rels/viewProps.xml.rels><?xml version="1.0" encoding="UTF-8" standalone="yes"?>
<Relationships xmlns="http://schemas.openxmlformats.org/package/2006/relationships"><Relationship Id="rId1"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4267201" y="6677026"/>
            <a:ext cx="765175" cy="257175"/>
          </a:xfrm>
          <a:prstGeom prst="rect">
            <a:avLst/>
          </a:prstGeom>
          <a:noFill/>
          <a:ln w="12700">
            <a:noFill/>
            <a:miter lim="800000"/>
            <a:headEnd/>
            <a:tailEnd/>
          </a:ln>
          <a:effectLst/>
        </p:spPr>
        <p:txBody>
          <a:bodyPr wrap="none" lIns="87303" tIns="44446" rIns="87303" bIns="44446">
            <a:spAutoFit/>
          </a:bodyPr>
          <a:lstStyle>
            <a:lvl1pPr defTabSz="868363">
              <a:defRPr b="1">
                <a:solidFill>
                  <a:schemeClr val="tx1"/>
                </a:solidFill>
                <a:latin typeface="Helvetica" panose="020B0604020202020204" pitchFamily="34" charset="0"/>
              </a:defRPr>
            </a:lvl1pPr>
            <a:lvl2pPr marL="742950" indent="-285750" defTabSz="868363">
              <a:defRPr b="1">
                <a:solidFill>
                  <a:schemeClr val="tx1"/>
                </a:solidFill>
                <a:latin typeface="Helvetica" panose="020B0604020202020204" pitchFamily="34" charset="0"/>
              </a:defRPr>
            </a:lvl2pPr>
            <a:lvl3pPr marL="1143000" indent="-228600" defTabSz="868363">
              <a:defRPr b="1">
                <a:solidFill>
                  <a:schemeClr val="tx1"/>
                </a:solidFill>
                <a:latin typeface="Helvetica" panose="020B0604020202020204" pitchFamily="34" charset="0"/>
              </a:defRPr>
            </a:lvl3pPr>
            <a:lvl4pPr marL="1600200" indent="-228600" defTabSz="868363">
              <a:defRPr b="1">
                <a:solidFill>
                  <a:schemeClr val="tx1"/>
                </a:solidFill>
                <a:latin typeface="Helvetica" panose="020B0604020202020204" pitchFamily="34" charset="0"/>
              </a:defRPr>
            </a:lvl4pPr>
            <a:lvl5pPr marL="2057400" indent="-228600" defTabSz="868363">
              <a:defRPr b="1">
                <a:solidFill>
                  <a:schemeClr val="tx1"/>
                </a:solidFill>
                <a:latin typeface="Helvetica" panose="020B0604020202020204" pitchFamily="34" charset="0"/>
              </a:defRPr>
            </a:lvl5pPr>
            <a:lvl6pPr marL="2514600" indent="-228600" algn="ctr" defTabSz="868363" eaLnBrk="0" fontAlgn="base" hangingPunct="0">
              <a:lnSpc>
                <a:spcPct val="90000"/>
              </a:lnSpc>
              <a:spcBef>
                <a:spcPct val="0"/>
              </a:spcBef>
              <a:spcAft>
                <a:spcPct val="0"/>
              </a:spcAft>
              <a:defRPr b="1">
                <a:solidFill>
                  <a:schemeClr val="tx1"/>
                </a:solidFill>
                <a:latin typeface="Helvetica" panose="020B0604020202020204" pitchFamily="34" charset="0"/>
              </a:defRPr>
            </a:lvl6pPr>
            <a:lvl7pPr marL="2971800" indent="-228600" algn="ctr" defTabSz="868363" eaLnBrk="0" fontAlgn="base" hangingPunct="0">
              <a:lnSpc>
                <a:spcPct val="90000"/>
              </a:lnSpc>
              <a:spcBef>
                <a:spcPct val="0"/>
              </a:spcBef>
              <a:spcAft>
                <a:spcPct val="0"/>
              </a:spcAft>
              <a:defRPr b="1">
                <a:solidFill>
                  <a:schemeClr val="tx1"/>
                </a:solidFill>
                <a:latin typeface="Helvetica" panose="020B0604020202020204" pitchFamily="34" charset="0"/>
              </a:defRPr>
            </a:lvl7pPr>
            <a:lvl8pPr marL="3429000" indent="-228600" algn="ctr" defTabSz="868363" eaLnBrk="0" fontAlgn="base" hangingPunct="0">
              <a:lnSpc>
                <a:spcPct val="90000"/>
              </a:lnSpc>
              <a:spcBef>
                <a:spcPct val="0"/>
              </a:spcBef>
              <a:spcAft>
                <a:spcPct val="0"/>
              </a:spcAft>
              <a:defRPr b="1">
                <a:solidFill>
                  <a:schemeClr val="tx1"/>
                </a:solidFill>
                <a:latin typeface="Helvetica" panose="020B0604020202020204" pitchFamily="34" charset="0"/>
              </a:defRPr>
            </a:lvl8pPr>
            <a:lvl9pPr marL="3886200" indent="-228600" algn="ctr" defTabSz="868363" eaLnBrk="0" fontAlgn="base" hangingPunct="0">
              <a:lnSpc>
                <a:spcPct val="90000"/>
              </a:lnSpc>
              <a:spcBef>
                <a:spcPct val="0"/>
              </a:spcBef>
              <a:spcAft>
                <a:spcPct val="0"/>
              </a:spcAft>
              <a:defRPr b="1">
                <a:solidFill>
                  <a:schemeClr val="tx1"/>
                </a:solidFill>
                <a:latin typeface="Helvetica" panose="020B0604020202020204" pitchFamily="34" charset="0"/>
              </a:defRPr>
            </a:lvl9pPr>
          </a:lstStyle>
          <a:p>
            <a:pPr algn="ctr">
              <a:lnSpc>
                <a:spcPct val="90000"/>
              </a:lnSpc>
              <a:defRPr/>
            </a:pPr>
            <a:r>
              <a:rPr lang="en-US" altLang="en-US" sz="1200" b="0"/>
              <a:t>Page </a:t>
            </a:r>
            <a:fld id="{D43C1CE5-713A-46E7-BE6E-1BE3E2423F0D}" type="slidenum">
              <a:rPr lang="en-US" altLang="en-US" sz="1200" b="0"/>
              <a:pPr algn="ctr">
                <a:lnSpc>
                  <a:spcPct val="90000"/>
                </a:lnSpc>
                <a:defRPr/>
              </a:pPr>
              <a:t>‹#›</a:t>
            </a:fld>
            <a:endParaRPr lang="en-US" altLang="en-US" sz="1200" b="0"/>
          </a:p>
        </p:txBody>
      </p:sp>
    </p:spTree>
    <p:extLst>
      <p:ext uri="{BB962C8B-B14F-4D97-AF65-F5344CB8AC3E}">
        <p14:creationId xmlns:p14="http://schemas.microsoft.com/office/powerpoint/2010/main" val="25535371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1026"/>
          <p:cNvSpPr>
            <a:spLocks noGrp="1" noChangeArrowheads="1"/>
          </p:cNvSpPr>
          <p:nvPr>
            <p:ph type="body" sz="quarter" idx="3"/>
          </p:nvPr>
        </p:nvSpPr>
        <p:spPr bwMode="auto">
          <a:xfrm>
            <a:off x="1239839" y="3330576"/>
            <a:ext cx="6816725" cy="3154363"/>
          </a:xfrm>
          <a:prstGeom prst="rect">
            <a:avLst/>
          </a:prstGeom>
          <a:noFill/>
          <a:ln w="12700">
            <a:noFill/>
            <a:miter lim="800000"/>
            <a:headEnd/>
            <a:tailEnd/>
          </a:ln>
          <a:effectLst/>
        </p:spPr>
        <p:txBody>
          <a:bodyPr vert="horz" wrap="square" lIns="90478" tIns="44446" rIns="90478" bIns="44446" numCol="1" anchor="t" anchorCtr="0" compatLnSpc="1">
            <a:prstTxWarp prst="textNoShape">
              <a:avLst/>
            </a:prstTxWarp>
          </a:bodyPr>
          <a:lstStyle/>
          <a:p>
            <a:pPr lvl="0"/>
            <a:r>
              <a:rPr lang="en-US" noProof="0" smtClean="0"/>
              <a:t>Body Text</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1" name="Rectangle 1027"/>
          <p:cNvSpPr>
            <a:spLocks noChangeArrowheads="1"/>
          </p:cNvSpPr>
          <p:nvPr/>
        </p:nvSpPr>
        <p:spPr bwMode="auto">
          <a:xfrm>
            <a:off x="4244975" y="6677026"/>
            <a:ext cx="806450" cy="257175"/>
          </a:xfrm>
          <a:prstGeom prst="rect">
            <a:avLst/>
          </a:prstGeom>
          <a:noFill/>
          <a:ln w="12700">
            <a:noFill/>
            <a:miter lim="800000"/>
            <a:headEnd/>
            <a:tailEnd/>
          </a:ln>
          <a:effectLst/>
        </p:spPr>
        <p:txBody>
          <a:bodyPr wrap="none" lIns="87303" tIns="44446" rIns="87303" bIns="44446">
            <a:spAutoFit/>
          </a:bodyPr>
          <a:lstStyle>
            <a:lvl1pPr defTabSz="868363">
              <a:defRPr b="1">
                <a:solidFill>
                  <a:schemeClr val="tx1"/>
                </a:solidFill>
                <a:latin typeface="Helvetica" panose="020B0604020202020204" pitchFamily="34" charset="0"/>
              </a:defRPr>
            </a:lvl1pPr>
            <a:lvl2pPr marL="742950" indent="-285750" defTabSz="868363">
              <a:defRPr b="1">
                <a:solidFill>
                  <a:schemeClr val="tx1"/>
                </a:solidFill>
                <a:latin typeface="Helvetica" panose="020B0604020202020204" pitchFamily="34" charset="0"/>
              </a:defRPr>
            </a:lvl2pPr>
            <a:lvl3pPr marL="1143000" indent="-228600" defTabSz="868363">
              <a:defRPr b="1">
                <a:solidFill>
                  <a:schemeClr val="tx1"/>
                </a:solidFill>
                <a:latin typeface="Helvetica" panose="020B0604020202020204" pitchFamily="34" charset="0"/>
              </a:defRPr>
            </a:lvl3pPr>
            <a:lvl4pPr marL="1600200" indent="-228600" defTabSz="868363">
              <a:defRPr b="1">
                <a:solidFill>
                  <a:schemeClr val="tx1"/>
                </a:solidFill>
                <a:latin typeface="Helvetica" panose="020B0604020202020204" pitchFamily="34" charset="0"/>
              </a:defRPr>
            </a:lvl4pPr>
            <a:lvl5pPr marL="2057400" indent="-228600" defTabSz="868363">
              <a:defRPr b="1">
                <a:solidFill>
                  <a:schemeClr val="tx1"/>
                </a:solidFill>
                <a:latin typeface="Helvetica" panose="020B0604020202020204" pitchFamily="34" charset="0"/>
              </a:defRPr>
            </a:lvl5pPr>
            <a:lvl6pPr marL="2514600" indent="-228600" algn="ctr" defTabSz="868363" eaLnBrk="0" fontAlgn="base" hangingPunct="0">
              <a:lnSpc>
                <a:spcPct val="90000"/>
              </a:lnSpc>
              <a:spcBef>
                <a:spcPct val="0"/>
              </a:spcBef>
              <a:spcAft>
                <a:spcPct val="0"/>
              </a:spcAft>
              <a:defRPr b="1">
                <a:solidFill>
                  <a:schemeClr val="tx1"/>
                </a:solidFill>
                <a:latin typeface="Helvetica" panose="020B0604020202020204" pitchFamily="34" charset="0"/>
              </a:defRPr>
            </a:lvl6pPr>
            <a:lvl7pPr marL="2971800" indent="-228600" algn="ctr" defTabSz="868363" eaLnBrk="0" fontAlgn="base" hangingPunct="0">
              <a:lnSpc>
                <a:spcPct val="90000"/>
              </a:lnSpc>
              <a:spcBef>
                <a:spcPct val="0"/>
              </a:spcBef>
              <a:spcAft>
                <a:spcPct val="0"/>
              </a:spcAft>
              <a:defRPr b="1">
                <a:solidFill>
                  <a:schemeClr val="tx1"/>
                </a:solidFill>
                <a:latin typeface="Helvetica" panose="020B0604020202020204" pitchFamily="34" charset="0"/>
              </a:defRPr>
            </a:lvl7pPr>
            <a:lvl8pPr marL="3429000" indent="-228600" algn="ctr" defTabSz="868363" eaLnBrk="0" fontAlgn="base" hangingPunct="0">
              <a:lnSpc>
                <a:spcPct val="90000"/>
              </a:lnSpc>
              <a:spcBef>
                <a:spcPct val="0"/>
              </a:spcBef>
              <a:spcAft>
                <a:spcPct val="0"/>
              </a:spcAft>
              <a:defRPr b="1">
                <a:solidFill>
                  <a:schemeClr val="tx1"/>
                </a:solidFill>
                <a:latin typeface="Helvetica" panose="020B0604020202020204" pitchFamily="34" charset="0"/>
              </a:defRPr>
            </a:lvl8pPr>
            <a:lvl9pPr marL="3886200" indent="-228600" algn="ctr" defTabSz="868363" eaLnBrk="0" fontAlgn="base" hangingPunct="0">
              <a:lnSpc>
                <a:spcPct val="90000"/>
              </a:lnSpc>
              <a:spcBef>
                <a:spcPct val="0"/>
              </a:spcBef>
              <a:spcAft>
                <a:spcPct val="0"/>
              </a:spcAft>
              <a:defRPr b="1">
                <a:solidFill>
                  <a:schemeClr val="tx1"/>
                </a:solidFill>
                <a:latin typeface="Helvetica" panose="020B0604020202020204" pitchFamily="34" charset="0"/>
              </a:defRPr>
            </a:lvl9pPr>
          </a:lstStyle>
          <a:p>
            <a:pPr algn="ctr">
              <a:lnSpc>
                <a:spcPct val="90000"/>
              </a:lnSpc>
              <a:defRPr/>
            </a:pPr>
            <a:r>
              <a:rPr lang="en-US" altLang="en-US" sz="1200" b="0" smtClean="0">
                <a:latin typeface="Century Gothic" panose="020B0502020202020204" pitchFamily="34" charset="0"/>
              </a:rPr>
              <a:t>Page </a:t>
            </a:r>
            <a:fld id="{1B83E563-C414-42EF-A7E1-B597D7585EF3}" type="slidenum">
              <a:rPr lang="en-US" altLang="en-US" sz="1200" b="0" smtClean="0">
                <a:latin typeface="Century Gothic" panose="020B0502020202020204" pitchFamily="34" charset="0"/>
              </a:rPr>
              <a:pPr algn="ctr">
                <a:lnSpc>
                  <a:spcPct val="90000"/>
                </a:lnSpc>
                <a:defRPr/>
              </a:pPr>
              <a:t>‹#›</a:t>
            </a:fld>
            <a:endParaRPr lang="en-US" altLang="en-US" sz="1200" b="0" smtClean="0">
              <a:latin typeface="Century Gothic" panose="020B0502020202020204" pitchFamily="34" charset="0"/>
            </a:endParaRPr>
          </a:p>
        </p:txBody>
      </p:sp>
      <p:sp>
        <p:nvSpPr>
          <p:cNvPr id="4100" name="Rectangle 1028"/>
          <p:cNvSpPr>
            <a:spLocks noGrp="1" noRot="1" noChangeAspect="1" noChangeArrowheads="1" noTextEdit="1"/>
          </p:cNvSpPr>
          <p:nvPr>
            <p:ph type="sldImg" idx="2"/>
          </p:nvPr>
        </p:nvSpPr>
        <p:spPr bwMode="auto">
          <a:xfrm>
            <a:off x="2901950" y="530225"/>
            <a:ext cx="3492500" cy="26193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1934317229"/>
      </p:ext>
    </p:extLst>
  </p:cSld>
  <p:clrMap bg1="lt1" tx1="dk1" bg2="lt2" tx2="dk2" accent1="accent1" accent2="accent2" accent3="accent3" accent4="accent4" accent5="accent5" accent6="accent6" hlink="hlink" folHlink="folHlink"/>
  <p:notesStyle>
    <a:lvl1pPr algn="l" rtl="0" eaLnBrk="0" fontAlgn="base" hangingPunct="0">
      <a:lnSpc>
        <a:spcPct val="90000"/>
      </a:lnSpc>
      <a:spcBef>
        <a:spcPct val="40000"/>
      </a:spcBef>
      <a:spcAft>
        <a:spcPct val="0"/>
      </a:spcAft>
      <a:defRPr sz="1200" kern="1200">
        <a:solidFill>
          <a:schemeClr val="tx1"/>
        </a:solidFill>
        <a:latin typeface="Century Gothic" pitchFamily="34" charset="0"/>
        <a:ea typeface="+mn-ea"/>
        <a:cs typeface="+mn-cs"/>
      </a:defRPr>
    </a:lvl1pPr>
    <a:lvl2pPr marL="457200" algn="l" rtl="0" eaLnBrk="0" fontAlgn="base" hangingPunct="0">
      <a:lnSpc>
        <a:spcPct val="90000"/>
      </a:lnSpc>
      <a:spcBef>
        <a:spcPct val="40000"/>
      </a:spcBef>
      <a:spcAft>
        <a:spcPct val="0"/>
      </a:spcAft>
      <a:defRPr sz="1200" kern="1200">
        <a:solidFill>
          <a:schemeClr val="tx1"/>
        </a:solidFill>
        <a:latin typeface="Century Gothic" pitchFamily="34" charset="0"/>
        <a:ea typeface="+mn-ea"/>
        <a:cs typeface="+mn-cs"/>
      </a:defRPr>
    </a:lvl2pPr>
    <a:lvl3pPr marL="914400" algn="l" rtl="0" eaLnBrk="0" fontAlgn="base" hangingPunct="0">
      <a:lnSpc>
        <a:spcPct val="90000"/>
      </a:lnSpc>
      <a:spcBef>
        <a:spcPct val="40000"/>
      </a:spcBef>
      <a:spcAft>
        <a:spcPct val="0"/>
      </a:spcAft>
      <a:defRPr sz="1200" kern="1200">
        <a:solidFill>
          <a:schemeClr val="tx1"/>
        </a:solidFill>
        <a:latin typeface="Century Gothic" pitchFamily="34" charset="0"/>
        <a:ea typeface="+mn-ea"/>
        <a:cs typeface="+mn-cs"/>
      </a:defRPr>
    </a:lvl3pPr>
    <a:lvl4pPr marL="1371600" algn="l" rtl="0" eaLnBrk="0" fontAlgn="base" hangingPunct="0">
      <a:lnSpc>
        <a:spcPct val="90000"/>
      </a:lnSpc>
      <a:spcBef>
        <a:spcPct val="40000"/>
      </a:spcBef>
      <a:spcAft>
        <a:spcPct val="0"/>
      </a:spcAft>
      <a:defRPr sz="1200" kern="1200">
        <a:solidFill>
          <a:schemeClr val="tx1"/>
        </a:solidFill>
        <a:latin typeface="Century Gothic" pitchFamily="34" charset="0"/>
        <a:ea typeface="+mn-ea"/>
        <a:cs typeface="+mn-cs"/>
      </a:defRPr>
    </a:lvl4pPr>
    <a:lvl5pPr marL="1828800" algn="l" rtl="0" eaLnBrk="0" fontAlgn="base" hangingPunct="0">
      <a:lnSpc>
        <a:spcPct val="90000"/>
      </a:lnSpc>
      <a:spcBef>
        <a:spcPct val="40000"/>
      </a:spcBef>
      <a:spcAft>
        <a:spcPct val="0"/>
      </a:spcAft>
      <a:defRPr sz="1200" kern="1200">
        <a:solidFill>
          <a:schemeClr val="tx1"/>
        </a:solidFill>
        <a:latin typeface="Century Gothic"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4"/>
          <p:cNvSpPr>
            <a:spLocks noChangeArrowheads="1"/>
          </p:cNvSpPr>
          <p:nvPr/>
        </p:nvSpPr>
        <p:spPr bwMode="auto">
          <a:xfrm>
            <a:off x="0" y="6400800"/>
            <a:ext cx="3657600" cy="304800"/>
          </a:xfrm>
          <a:prstGeom prst="rect">
            <a:avLst/>
          </a:prstGeom>
          <a:noFill/>
          <a:ln w="9525">
            <a:noFill/>
            <a:miter lim="800000"/>
            <a:headEnd/>
            <a:tailEnd/>
          </a:ln>
          <a:effectLst/>
        </p:spPr>
        <p:txBody>
          <a:bodyPr lIns="90479" tIns="44446" rIns="90479" bIns="44446"/>
          <a:lstStyle/>
          <a:p>
            <a:pPr algn="ctr" eaLnBrk="1" hangingPunct="1">
              <a:lnSpc>
                <a:spcPct val="95000"/>
              </a:lnSpc>
              <a:spcBef>
                <a:spcPct val="50000"/>
              </a:spcBef>
              <a:buClr>
                <a:schemeClr val="hlink"/>
              </a:buClr>
              <a:buFont typeface="Wingdings" pitchFamily="2" charset="2"/>
              <a:buNone/>
              <a:defRPr/>
            </a:pPr>
            <a:r>
              <a:rPr lang="en-US">
                <a:solidFill>
                  <a:schemeClr val="tx2"/>
                </a:solidFill>
                <a:effectLst>
                  <a:outerShdw blurRad="38100" dist="38100" dir="2700000" algn="tl">
                    <a:srgbClr val="C0C0C0"/>
                  </a:outerShdw>
                </a:effectLst>
                <a:latin typeface="Times New Roman" pitchFamily="18" charset="0"/>
              </a:rPr>
              <a:t>Click to edit Master subtitle style</a:t>
            </a:r>
          </a:p>
        </p:txBody>
      </p:sp>
      <p:sp>
        <p:nvSpPr>
          <p:cNvPr id="348162" name="Rectangle 2"/>
          <p:cNvSpPr>
            <a:spLocks noGrp="1" noChangeArrowheads="1"/>
          </p:cNvSpPr>
          <p:nvPr>
            <p:ph type="subTitle" sz="quarter" idx="1"/>
          </p:nvPr>
        </p:nvSpPr>
        <p:spPr>
          <a:xfrm>
            <a:off x="1371600" y="2501900"/>
            <a:ext cx="6400800" cy="1752600"/>
          </a:xfrm>
        </p:spPr>
        <p:txBody>
          <a:bodyPr/>
          <a:lstStyle>
            <a:lvl1pPr marL="0" indent="0" algn="ctr">
              <a:defRPr/>
            </a:lvl1pPr>
          </a:lstStyle>
          <a:p>
            <a:r>
              <a:rPr lang="en-US"/>
              <a:t>Click to edit Master subtitle style</a:t>
            </a:r>
          </a:p>
        </p:txBody>
      </p:sp>
      <p:sp>
        <p:nvSpPr>
          <p:cNvPr id="348163" name="Rectangle 3"/>
          <p:cNvSpPr>
            <a:spLocks noGrp="1" noChangeArrowheads="1"/>
          </p:cNvSpPr>
          <p:nvPr>
            <p:ph type="ctrTitle" sz="quarter"/>
          </p:nvPr>
        </p:nvSpPr>
        <p:spPr>
          <a:xfrm>
            <a:off x="685800" y="365125"/>
            <a:ext cx="7772400" cy="1143000"/>
          </a:xfrm>
          <a:effectLst>
            <a:outerShdw dist="71842" dir="2700000" algn="ctr" rotWithShape="0">
              <a:schemeClr val="bg2"/>
            </a:outerShdw>
          </a:effectLst>
        </p:spPr>
        <p:txBody>
          <a:bodyPr lIns="92066" tIns="46033" rIns="92066" bIns="46033"/>
          <a:lstStyle>
            <a:lvl1pPr>
              <a:defRPr>
                <a:effectLst>
                  <a:outerShdw blurRad="38100" dist="38100" dir="2700000" algn="tl">
                    <a:srgbClr val="C0C0C0"/>
                  </a:outerShdw>
                </a:effectLst>
              </a:defRPr>
            </a:lvl1pPr>
          </a:lstStyle>
          <a:p>
            <a:r>
              <a:rPr lang="en-US"/>
              <a:t>Click to edit Master title style</a:t>
            </a:r>
          </a:p>
        </p:txBody>
      </p:sp>
    </p:spTree>
    <p:extLst>
      <p:ext uri="{BB962C8B-B14F-4D97-AF65-F5344CB8AC3E}">
        <p14:creationId xmlns:p14="http://schemas.microsoft.com/office/powerpoint/2010/main" val="1616885086"/>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57474977"/>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5150" y="247650"/>
            <a:ext cx="2206625" cy="6197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90513" y="247650"/>
            <a:ext cx="6472237" cy="6197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01757966"/>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bwMode="auto">
          <a:xfrm>
            <a:off x="533400" y="6500813"/>
            <a:ext cx="6705600" cy="28098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lnSpc>
                <a:spcPct val="90000"/>
              </a:lnSpc>
              <a:defRPr sz="1100" b="1" dirty="0" smtClean="0">
                <a:solidFill>
                  <a:schemeClr val="tx1"/>
                </a:solidFill>
                <a:latin typeface="Helvetica" panose="020B0604020202020204" pitchFamily="34" charset="0"/>
              </a:defRPr>
            </a:lvl1pPr>
            <a:lvl2pPr marL="742950" indent="-285750" algn="ctr">
              <a:lnSpc>
                <a:spcPct val="90000"/>
              </a:lnSpc>
              <a:defRPr b="1">
                <a:solidFill>
                  <a:schemeClr val="tx1"/>
                </a:solidFill>
                <a:latin typeface="Helvetica" panose="020B0604020202020204" pitchFamily="34" charset="0"/>
              </a:defRPr>
            </a:lvl2pPr>
            <a:lvl3pPr marL="1143000" indent="-228600" algn="ctr">
              <a:lnSpc>
                <a:spcPct val="90000"/>
              </a:lnSpc>
              <a:defRPr b="1">
                <a:solidFill>
                  <a:schemeClr val="tx1"/>
                </a:solidFill>
                <a:latin typeface="Helvetica" panose="020B0604020202020204" pitchFamily="34" charset="0"/>
              </a:defRPr>
            </a:lvl3pPr>
            <a:lvl4pPr marL="1600200" indent="-228600" algn="ctr">
              <a:lnSpc>
                <a:spcPct val="90000"/>
              </a:lnSpc>
              <a:defRPr b="1">
                <a:solidFill>
                  <a:schemeClr val="tx1"/>
                </a:solidFill>
                <a:latin typeface="Helvetica" panose="020B0604020202020204" pitchFamily="34" charset="0"/>
              </a:defRPr>
            </a:lvl4pPr>
            <a:lvl5pPr marL="2057400" indent="-228600" algn="ctr">
              <a:lnSpc>
                <a:spcPct val="90000"/>
              </a:lnSpc>
              <a:defRPr b="1">
                <a:solidFill>
                  <a:schemeClr val="tx1"/>
                </a:solidFill>
                <a:latin typeface="Helvetica" panose="020B0604020202020204" pitchFamily="34" charset="0"/>
              </a:defRPr>
            </a:lvl5pPr>
            <a:lvl6pPr marL="25146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6pPr>
            <a:lvl7pPr marL="29718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7pPr>
            <a:lvl8pPr marL="34290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8pPr>
            <a:lvl9pPr marL="38862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9pPr>
          </a:lstStyle>
          <a:p>
            <a:pPr>
              <a:defRPr/>
            </a:pPr>
            <a:r>
              <a:rPr lang="en-AU" altLang="en-US"/>
              <a:t>© Len Bass, Paul Clements, Rick </a:t>
            </a:r>
            <a:r>
              <a:rPr lang="en-AU" altLang="en-US" err="1"/>
              <a:t>Kazman</a:t>
            </a:r>
            <a:r>
              <a:rPr lang="en-AU" altLang="en-US"/>
              <a:t>, under Creative Commons Attribution License</a:t>
            </a:r>
          </a:p>
        </p:txBody>
      </p:sp>
    </p:spTree>
    <p:extLst>
      <p:ext uri="{BB962C8B-B14F-4D97-AF65-F5344CB8AC3E}">
        <p14:creationId xmlns:p14="http://schemas.microsoft.com/office/powerpoint/2010/main" val="1576838021"/>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86391097"/>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90513" y="1220788"/>
            <a:ext cx="4076700" cy="52244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19613" y="1220788"/>
            <a:ext cx="4078287" cy="52244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91645798"/>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94457689"/>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048774399"/>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37788213"/>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00847840"/>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65781602"/>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7138" name="Rectangle 2"/>
          <p:cNvSpPr>
            <a:spLocks noGrp="1" noChangeArrowheads="1"/>
          </p:cNvSpPr>
          <p:nvPr>
            <p:ph type="body" idx="1"/>
          </p:nvPr>
        </p:nvSpPr>
        <p:spPr bwMode="auto">
          <a:xfrm>
            <a:off x="290513" y="1220788"/>
            <a:ext cx="8307387" cy="5224462"/>
          </a:xfrm>
          <a:prstGeom prst="rect">
            <a:avLst/>
          </a:prstGeom>
          <a:noFill/>
          <a:ln w="9525">
            <a:noFill/>
            <a:miter lim="800000"/>
            <a:headEnd/>
            <a:tailEnd/>
          </a:ln>
          <a:effectLst/>
        </p:spPr>
        <p:txBody>
          <a:bodyPr vert="horz" wrap="square" lIns="90479" tIns="44446" rIns="90479" bIns="4444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027" name="Rectangle 3"/>
          <p:cNvSpPr>
            <a:spLocks noGrp="1" noChangeArrowheads="1"/>
          </p:cNvSpPr>
          <p:nvPr>
            <p:ph type="title"/>
          </p:nvPr>
        </p:nvSpPr>
        <p:spPr bwMode="auto">
          <a:xfrm>
            <a:off x="404813" y="247650"/>
            <a:ext cx="8716962" cy="781050"/>
          </a:xfrm>
          <a:prstGeom prst="rect">
            <a:avLst/>
          </a:prstGeom>
          <a:noFill/>
          <a:ln>
            <a:noFill/>
          </a:ln>
          <a:effectLst>
            <a:outerShdw dist="53882" dir="2700000" algn="ctr" rotWithShape="0">
              <a:srgbClr val="969696"/>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en-US" smtClean="0"/>
              <a:t>Click to edit Master title style</a:t>
            </a:r>
          </a:p>
        </p:txBody>
      </p:sp>
      <p:sp>
        <p:nvSpPr>
          <p:cNvPr id="347140" name="Text Box 4"/>
          <p:cNvSpPr txBox="1">
            <a:spLocks noChangeArrowheads="1"/>
          </p:cNvSpPr>
          <p:nvPr/>
        </p:nvSpPr>
        <p:spPr bwMode="auto">
          <a:xfrm>
            <a:off x="219075" y="6400800"/>
            <a:ext cx="604838" cy="285750"/>
          </a:xfrm>
          <a:prstGeom prst="rect">
            <a:avLst/>
          </a:prstGeom>
          <a:noFill/>
          <a:ln w="19050">
            <a:noFill/>
            <a:miter lim="800000"/>
            <a:headEnd/>
            <a:tailEnd type="none" w="sm" len="sm"/>
          </a:ln>
          <a:effectLst/>
        </p:spPr>
        <p:txBody>
          <a:bodyPr wrap="none" lIns="45715" tIns="45715" rIns="45715" bIns="45715" anchor="ctr">
            <a:spAutoFit/>
          </a:bodyP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6pPr>
            <a:lvl7pPr marL="29718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7pPr>
            <a:lvl8pPr marL="34290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8pPr>
            <a:lvl9pPr marL="38862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9pPr>
          </a:lstStyle>
          <a:p>
            <a:pPr algn="ctr">
              <a:lnSpc>
                <a:spcPct val="90000"/>
              </a:lnSpc>
              <a:defRPr/>
            </a:pPr>
            <a:r>
              <a:rPr lang="en-US" altLang="en-US" sz="1400" b="0" smtClean="0">
                <a:solidFill>
                  <a:schemeClr val="hlink"/>
                </a:solidFill>
              </a:rPr>
              <a:t>– </a:t>
            </a:r>
            <a:fld id="{96B6B617-29EC-4E17-B993-3ED5E37EDB45}" type="slidenum">
              <a:rPr lang="en-US" altLang="en-US" sz="1400" b="0" smtClean="0">
                <a:solidFill>
                  <a:schemeClr val="hlink"/>
                </a:solidFill>
              </a:rPr>
              <a:pPr algn="ctr">
                <a:lnSpc>
                  <a:spcPct val="90000"/>
                </a:lnSpc>
                <a:defRPr/>
              </a:pPr>
              <a:t>‹#›</a:t>
            </a:fld>
            <a:r>
              <a:rPr lang="en-US" altLang="en-US" sz="1400" b="0" smtClean="0">
                <a:solidFill>
                  <a:schemeClr val="hlink"/>
                </a:solidFill>
              </a:rPr>
              <a:t> –</a:t>
            </a:r>
            <a:endParaRPr lang="en-US" altLang="en-US" sz="1400" b="0" smtClean="0"/>
          </a:p>
        </p:txBody>
      </p:sp>
      <p:sp>
        <p:nvSpPr>
          <p:cNvPr id="1029" name="Rectangle 5"/>
          <p:cNvSpPr>
            <a:spLocks noChangeArrowheads="1"/>
          </p:cNvSpPr>
          <p:nvPr/>
        </p:nvSpPr>
        <p:spPr bwMode="auto">
          <a:xfrm>
            <a:off x="7201608" y="6391039"/>
            <a:ext cx="1725783" cy="286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45715" tIns="45715" rIns="45715" bIns="45715" anchor="ctr">
            <a:spAutoFit/>
          </a:bodyPr>
          <a:lstStyle>
            <a:lvl1pPr algn="ctr">
              <a:lnSpc>
                <a:spcPct val="90000"/>
              </a:lnSpc>
              <a:defRPr b="1">
                <a:solidFill>
                  <a:schemeClr val="tx1"/>
                </a:solidFill>
                <a:latin typeface="Helvetica" panose="020B0604020202020204" pitchFamily="34" charset="0"/>
              </a:defRPr>
            </a:lvl1pPr>
            <a:lvl2pPr marL="742950" indent="-285750" algn="ctr">
              <a:lnSpc>
                <a:spcPct val="90000"/>
              </a:lnSpc>
              <a:defRPr b="1">
                <a:solidFill>
                  <a:schemeClr val="tx1"/>
                </a:solidFill>
                <a:latin typeface="Helvetica" panose="020B0604020202020204" pitchFamily="34" charset="0"/>
              </a:defRPr>
            </a:lvl2pPr>
            <a:lvl3pPr marL="1143000" indent="-228600" algn="ctr">
              <a:lnSpc>
                <a:spcPct val="90000"/>
              </a:lnSpc>
              <a:defRPr b="1">
                <a:solidFill>
                  <a:schemeClr val="tx1"/>
                </a:solidFill>
                <a:latin typeface="Helvetica" panose="020B0604020202020204" pitchFamily="34" charset="0"/>
              </a:defRPr>
            </a:lvl3pPr>
            <a:lvl4pPr marL="1600200" indent="-228600" algn="ctr">
              <a:lnSpc>
                <a:spcPct val="90000"/>
              </a:lnSpc>
              <a:defRPr b="1">
                <a:solidFill>
                  <a:schemeClr val="tx1"/>
                </a:solidFill>
                <a:latin typeface="Helvetica" panose="020B0604020202020204" pitchFamily="34" charset="0"/>
              </a:defRPr>
            </a:lvl4pPr>
            <a:lvl5pPr marL="2057400" indent="-228600" algn="ctr">
              <a:lnSpc>
                <a:spcPct val="90000"/>
              </a:lnSpc>
              <a:defRPr b="1">
                <a:solidFill>
                  <a:schemeClr val="tx1"/>
                </a:solidFill>
                <a:latin typeface="Helvetica" panose="020B0604020202020204" pitchFamily="34" charset="0"/>
              </a:defRPr>
            </a:lvl5pPr>
            <a:lvl6pPr marL="25146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6pPr>
            <a:lvl7pPr marL="29718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7pPr>
            <a:lvl8pPr marL="34290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8pPr>
            <a:lvl9pPr marL="38862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9pPr>
          </a:lstStyle>
          <a:p>
            <a:pPr>
              <a:defRPr/>
            </a:pPr>
            <a:r>
              <a:rPr lang="en-US" altLang="en-US" sz="1400" b="0" dirty="0" smtClean="0">
                <a:solidFill>
                  <a:schemeClr val="hlink"/>
                </a:solidFill>
              </a:rPr>
              <a:t>CSCE 741 Fall 2017</a:t>
            </a:r>
          </a:p>
        </p:txBody>
      </p:sp>
    </p:spTree>
  </p:cSld>
  <p:clrMap bg1="lt1" tx1="dk1" bg2="lt2" tx2="dk2" accent1="accent1" accent2="accent2" accent3="accent3" accent4="accent4" accent5="accent5" accent6="accent6" hlink="hlink" folHlink="folHlink"/>
  <p:sldLayoutIdLst>
    <p:sldLayoutId id="2147483716" r:id="rId1"/>
    <p:sldLayoutId id="2147483717"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p:transition spd="med"/>
  <p:txStyles>
    <p:titleStyle>
      <a:lvl1pPr algn="l" rtl="0" eaLnBrk="0" fontAlgn="base" hangingPunct="0">
        <a:lnSpc>
          <a:spcPct val="87000"/>
        </a:lnSpc>
        <a:spcBef>
          <a:spcPct val="0"/>
        </a:spcBef>
        <a:spcAft>
          <a:spcPct val="0"/>
        </a:spcAft>
        <a:defRPr sz="3800" b="1">
          <a:solidFill>
            <a:schemeClr val="hlink"/>
          </a:solidFill>
          <a:latin typeface="+mj-lt"/>
          <a:ea typeface="+mj-ea"/>
          <a:cs typeface="+mj-cs"/>
        </a:defRPr>
      </a:lvl1pPr>
      <a:lvl2pPr algn="l" rtl="0" eaLnBrk="0" fontAlgn="base" hangingPunct="0">
        <a:lnSpc>
          <a:spcPct val="87000"/>
        </a:lnSpc>
        <a:spcBef>
          <a:spcPct val="0"/>
        </a:spcBef>
        <a:spcAft>
          <a:spcPct val="0"/>
        </a:spcAft>
        <a:defRPr sz="3800" b="1">
          <a:solidFill>
            <a:schemeClr val="hlink"/>
          </a:solidFill>
          <a:latin typeface="Helvetica" pitchFamily="34" charset="0"/>
        </a:defRPr>
      </a:lvl2pPr>
      <a:lvl3pPr algn="l" rtl="0" eaLnBrk="0" fontAlgn="base" hangingPunct="0">
        <a:lnSpc>
          <a:spcPct val="87000"/>
        </a:lnSpc>
        <a:spcBef>
          <a:spcPct val="0"/>
        </a:spcBef>
        <a:spcAft>
          <a:spcPct val="0"/>
        </a:spcAft>
        <a:defRPr sz="3800" b="1">
          <a:solidFill>
            <a:schemeClr val="hlink"/>
          </a:solidFill>
          <a:latin typeface="Helvetica" pitchFamily="34" charset="0"/>
        </a:defRPr>
      </a:lvl3pPr>
      <a:lvl4pPr algn="l" rtl="0" eaLnBrk="0" fontAlgn="base" hangingPunct="0">
        <a:lnSpc>
          <a:spcPct val="87000"/>
        </a:lnSpc>
        <a:spcBef>
          <a:spcPct val="0"/>
        </a:spcBef>
        <a:spcAft>
          <a:spcPct val="0"/>
        </a:spcAft>
        <a:defRPr sz="3800" b="1">
          <a:solidFill>
            <a:schemeClr val="hlink"/>
          </a:solidFill>
          <a:latin typeface="Helvetica" pitchFamily="34" charset="0"/>
        </a:defRPr>
      </a:lvl4pPr>
      <a:lvl5pPr algn="l" rtl="0" eaLnBrk="0" fontAlgn="base" hangingPunct="0">
        <a:lnSpc>
          <a:spcPct val="87000"/>
        </a:lnSpc>
        <a:spcBef>
          <a:spcPct val="0"/>
        </a:spcBef>
        <a:spcAft>
          <a:spcPct val="0"/>
        </a:spcAft>
        <a:defRPr sz="3800" b="1">
          <a:solidFill>
            <a:schemeClr val="hlink"/>
          </a:solidFill>
          <a:latin typeface="Helvetica" pitchFamily="34" charset="0"/>
        </a:defRPr>
      </a:lvl5pPr>
      <a:lvl6pPr marL="457200" algn="l" rtl="0" fontAlgn="base">
        <a:lnSpc>
          <a:spcPct val="87000"/>
        </a:lnSpc>
        <a:spcBef>
          <a:spcPct val="0"/>
        </a:spcBef>
        <a:spcAft>
          <a:spcPct val="0"/>
        </a:spcAft>
        <a:defRPr sz="3800" b="1">
          <a:solidFill>
            <a:schemeClr val="hlink"/>
          </a:solidFill>
          <a:latin typeface="Helvetica" pitchFamily="34" charset="0"/>
        </a:defRPr>
      </a:lvl6pPr>
      <a:lvl7pPr marL="914400" algn="l" rtl="0" fontAlgn="base">
        <a:lnSpc>
          <a:spcPct val="87000"/>
        </a:lnSpc>
        <a:spcBef>
          <a:spcPct val="0"/>
        </a:spcBef>
        <a:spcAft>
          <a:spcPct val="0"/>
        </a:spcAft>
        <a:defRPr sz="3800" b="1">
          <a:solidFill>
            <a:schemeClr val="hlink"/>
          </a:solidFill>
          <a:latin typeface="Helvetica" pitchFamily="34" charset="0"/>
        </a:defRPr>
      </a:lvl7pPr>
      <a:lvl8pPr marL="1371600" algn="l" rtl="0" fontAlgn="base">
        <a:lnSpc>
          <a:spcPct val="87000"/>
        </a:lnSpc>
        <a:spcBef>
          <a:spcPct val="0"/>
        </a:spcBef>
        <a:spcAft>
          <a:spcPct val="0"/>
        </a:spcAft>
        <a:defRPr sz="3800" b="1">
          <a:solidFill>
            <a:schemeClr val="hlink"/>
          </a:solidFill>
          <a:latin typeface="Helvetica" pitchFamily="34" charset="0"/>
        </a:defRPr>
      </a:lvl8pPr>
      <a:lvl9pPr marL="1828800" algn="l" rtl="0" fontAlgn="base">
        <a:lnSpc>
          <a:spcPct val="87000"/>
        </a:lnSpc>
        <a:spcBef>
          <a:spcPct val="0"/>
        </a:spcBef>
        <a:spcAft>
          <a:spcPct val="0"/>
        </a:spcAft>
        <a:defRPr sz="3800" b="1">
          <a:solidFill>
            <a:schemeClr val="hlink"/>
          </a:solidFill>
          <a:latin typeface="Helvetica" pitchFamily="34" charset="0"/>
        </a:defRPr>
      </a:lvl9pPr>
    </p:titleStyle>
    <p:bodyStyle>
      <a:lvl1pPr marL="385763" indent="-385763" algn="l" rtl="0" eaLnBrk="0" fontAlgn="base" hangingPunct="0">
        <a:lnSpc>
          <a:spcPct val="95000"/>
        </a:lnSpc>
        <a:spcBef>
          <a:spcPct val="50000"/>
        </a:spcBef>
        <a:spcAft>
          <a:spcPct val="0"/>
        </a:spcAft>
        <a:buClr>
          <a:schemeClr val="hlink"/>
        </a:buClr>
        <a:buFont typeface="Wingdings" panose="05000000000000000000" pitchFamily="2" charset="2"/>
        <a:defRPr sz="2400" b="1">
          <a:solidFill>
            <a:schemeClr val="tx2"/>
          </a:solidFill>
          <a:effectLst>
            <a:outerShdw blurRad="38100" dist="38100" dir="2700000" algn="tl">
              <a:srgbClr val="C0C0C0"/>
            </a:outerShdw>
          </a:effectLst>
          <a:latin typeface="+mn-lt"/>
          <a:ea typeface="+mn-ea"/>
          <a:cs typeface="+mn-cs"/>
        </a:defRPr>
      </a:lvl1pPr>
      <a:lvl2pPr marL="744538" indent="-246063" algn="l" rtl="0" eaLnBrk="0" fontAlgn="base" hangingPunct="0">
        <a:spcBef>
          <a:spcPct val="25000"/>
        </a:spcBef>
        <a:spcAft>
          <a:spcPct val="0"/>
        </a:spcAft>
        <a:buClr>
          <a:schemeClr val="hlink"/>
        </a:buClr>
        <a:buSzPct val="75000"/>
        <a:buFont typeface="Wingdings" panose="05000000000000000000" pitchFamily="2" charset="2"/>
        <a:buChar char="n"/>
        <a:defRPr sz="2000" b="1">
          <a:solidFill>
            <a:schemeClr val="tx1"/>
          </a:solidFill>
          <a:latin typeface="+mn-lt"/>
        </a:defRPr>
      </a:lvl2pPr>
      <a:lvl3pPr marL="1146175" indent="-238125" algn="l" rtl="0" eaLnBrk="0" fontAlgn="base" hangingPunct="0">
        <a:lnSpc>
          <a:spcPct val="107000"/>
        </a:lnSpc>
        <a:spcBef>
          <a:spcPct val="10000"/>
        </a:spcBef>
        <a:spcAft>
          <a:spcPct val="0"/>
        </a:spcAft>
        <a:buClr>
          <a:srgbClr val="005400"/>
        </a:buClr>
        <a:buSzPct val="90000"/>
        <a:buFont typeface="Wingdings" pitchFamily="2" charset="2"/>
        <a:buChar char="l"/>
        <a:defRPr b="1">
          <a:solidFill>
            <a:schemeClr val="folHlink"/>
          </a:solidFill>
          <a:latin typeface="+mn-lt"/>
        </a:defRPr>
      </a:lvl3pPr>
      <a:lvl4pPr marL="1600200" indent="-228600" algn="l" rtl="0" eaLnBrk="0" fontAlgn="base" hangingPunct="0">
        <a:spcBef>
          <a:spcPct val="20000"/>
        </a:spcBef>
        <a:spcAft>
          <a:spcPct val="0"/>
        </a:spcAft>
        <a:buChar char="»"/>
        <a:defRPr b="1">
          <a:solidFill>
            <a:schemeClr val="tx1"/>
          </a:solidFill>
          <a:latin typeface="+mn-lt"/>
        </a:defRPr>
      </a:lvl4pPr>
      <a:lvl5pPr marL="2451100" indent="-228600" algn="l" rtl="0" eaLnBrk="0" fontAlgn="base" hangingPunct="0">
        <a:spcBef>
          <a:spcPct val="20000"/>
        </a:spcBef>
        <a:spcAft>
          <a:spcPct val="0"/>
        </a:spcAft>
        <a:buChar char="•"/>
        <a:defRPr sz="2000">
          <a:solidFill>
            <a:schemeClr val="tx1"/>
          </a:solidFill>
          <a:latin typeface="Times New Roman" pitchFamily="18" charset="0"/>
        </a:defRPr>
      </a:lvl5pPr>
      <a:lvl6pPr marL="2908300" indent="-228600" algn="l" rtl="0" fontAlgn="base">
        <a:spcBef>
          <a:spcPct val="20000"/>
        </a:spcBef>
        <a:spcAft>
          <a:spcPct val="0"/>
        </a:spcAft>
        <a:buChar char="•"/>
        <a:defRPr sz="2000">
          <a:solidFill>
            <a:schemeClr val="tx1"/>
          </a:solidFill>
          <a:latin typeface="Times New Roman" pitchFamily="18" charset="0"/>
        </a:defRPr>
      </a:lvl6pPr>
      <a:lvl7pPr marL="3365500" indent="-228600" algn="l" rtl="0" fontAlgn="base">
        <a:spcBef>
          <a:spcPct val="20000"/>
        </a:spcBef>
        <a:spcAft>
          <a:spcPct val="0"/>
        </a:spcAft>
        <a:buChar char="•"/>
        <a:defRPr sz="2000">
          <a:solidFill>
            <a:schemeClr val="tx1"/>
          </a:solidFill>
          <a:latin typeface="Times New Roman" pitchFamily="18" charset="0"/>
        </a:defRPr>
      </a:lvl7pPr>
      <a:lvl8pPr marL="3822700" indent="-228600" algn="l" rtl="0" fontAlgn="base">
        <a:spcBef>
          <a:spcPct val="20000"/>
        </a:spcBef>
        <a:spcAft>
          <a:spcPct val="0"/>
        </a:spcAft>
        <a:buChar char="•"/>
        <a:defRPr sz="2000">
          <a:solidFill>
            <a:schemeClr val="tx1"/>
          </a:solidFill>
          <a:latin typeface="Times New Roman" pitchFamily="18" charset="0"/>
        </a:defRPr>
      </a:lvl8pPr>
      <a:lvl9pPr marL="4279900" indent="-228600" algn="l" rtl="0" fontAlgn="base">
        <a:spcBef>
          <a:spcPct val="20000"/>
        </a:spcBef>
        <a:spcAft>
          <a:spcPct val="0"/>
        </a:spcAft>
        <a:buChar char="•"/>
        <a:defRPr sz="2000">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hyperlink" Target="http://www.vogella.com/articles/JUnit/article.html#juniteclipse_code" TargetMode="External"/><Relationship Id="rId13" Type="http://schemas.openxmlformats.org/officeDocument/2006/relationships/hyperlink" Target="http://www.vogella.com/articles/JUnit/article.html#eclipse_creatingjunittest" TargetMode="External"/><Relationship Id="rId18" Type="http://schemas.openxmlformats.org/officeDocument/2006/relationships/hyperlink" Target="http://www.vogella.com/articles/JUnit/article.html#juniteclipse" TargetMode="External"/><Relationship Id="rId26" Type="http://schemas.openxmlformats.org/officeDocument/2006/relationships/hyperlink" Target="http://www.vogella.com/articles/JUnit/article.html#easymock" TargetMode="External"/><Relationship Id="rId3" Type="http://schemas.openxmlformats.org/officeDocument/2006/relationships/hyperlink" Target="http://www.vogella.com/articles/JUnit/article.html#junit_intro" TargetMode="External"/><Relationship Id="rId21" Type="http://schemas.openxmlformats.org/officeDocument/2006/relationships/hyperlink" Target="http://www.vogella.com/articles/JUnit/article.html#juniteclipse_test" TargetMode="External"/><Relationship Id="rId7" Type="http://schemas.openxmlformats.org/officeDocument/2006/relationships/hyperlink" Target="http://www.vogella.com/articles/JUnit/article.html#juniteclipse_testsuite" TargetMode="External"/><Relationship Id="rId12" Type="http://schemas.openxmlformats.org/officeDocument/2006/relationships/hyperlink" Target="http://www.vogella.com/articles/JUnit/article.html#eclipse" TargetMode="External"/><Relationship Id="rId17" Type="http://schemas.openxmlformats.org/officeDocument/2006/relationships/hyperlink" Target="http://www.vogella.com/articles/JUnit/article.html#usingjunit_execption" TargetMode="External"/><Relationship Id="rId25" Type="http://schemas.openxmlformats.org/officeDocument/2006/relationships/hyperlink" Target="http://www.vogella.com/articles/JUnit/article.html#junitadvanced_rules" TargetMode="External"/><Relationship Id="rId2" Type="http://schemas.openxmlformats.org/officeDocument/2006/relationships/hyperlink" Target="http://www.vogella.com/articles/JUnit/article.html#unittesting" TargetMode="External"/><Relationship Id="rId16" Type="http://schemas.openxmlformats.org/officeDocument/2006/relationships/hyperlink" Target="http://www.vogella.com/articles/JUnit/article.html#usingjunit_testsuites" TargetMode="External"/><Relationship Id="rId20" Type="http://schemas.openxmlformats.org/officeDocument/2006/relationships/hyperlink" Target="http://www.vogella.com/articles/JUnit/article.html#juniteclipse_class" TargetMode="External"/><Relationship Id="rId29" Type="http://schemas.openxmlformats.org/officeDocument/2006/relationships/hyperlink" Target="http://www.vogella.com/articles/JUnit/article.html#resources" TargetMode="External"/><Relationship Id="rId1" Type="http://schemas.openxmlformats.org/officeDocument/2006/relationships/slideLayout" Target="../slideLayouts/slideLayout2.xml"/><Relationship Id="rId6" Type="http://schemas.openxmlformats.org/officeDocument/2006/relationships/hyperlink" Target="http://www.vogella.com/articles/JUnit/article.html#usingjunit_asserts" TargetMode="External"/><Relationship Id="rId11" Type="http://schemas.openxmlformats.org/officeDocument/2006/relationships/hyperlink" Target="http://www.vogella.com/articles/JUnit/article.html#installation_junit" TargetMode="External"/><Relationship Id="rId24" Type="http://schemas.openxmlformats.org/officeDocument/2006/relationships/hyperlink" Target="http://www.vogella.com/articles/JUnit/article.html#junitadvanced_parameterizedtests" TargetMode="External"/><Relationship Id="rId5" Type="http://schemas.openxmlformats.org/officeDocument/2006/relationships/hyperlink" Target="http://www.vogella.com/articles/JUnit/article.html#usingjunit_annotations" TargetMode="External"/><Relationship Id="rId15" Type="http://schemas.openxmlformats.org/officeDocument/2006/relationships/hyperlink" Target="http://www.vogella.com/articles/JUnit/article.html#usingjunit_staticimports" TargetMode="External"/><Relationship Id="rId23" Type="http://schemas.openxmlformats.org/officeDocument/2006/relationships/hyperlink" Target="http://www.vogella.com/articles/JUnit/article.html#junitadvanced" TargetMode="External"/><Relationship Id="rId28" Type="http://schemas.openxmlformats.org/officeDocument/2006/relationships/hyperlink" Target="http://www.vogella.com/articles/JUnit/article.html#questions" TargetMode="External"/><Relationship Id="rId10" Type="http://schemas.openxmlformats.org/officeDocument/2006/relationships/hyperlink" Target="http://www.vogella.com/articles/JUnit/article.html#installation_eclipse" TargetMode="External"/><Relationship Id="rId19" Type="http://schemas.openxmlformats.org/officeDocument/2006/relationships/hyperlink" Target="http://www.vogella.com/articles/JUnit/article.html#juniteclipse_prep" TargetMode="External"/><Relationship Id="rId31" Type="http://schemas.openxmlformats.org/officeDocument/2006/relationships/hyperlink" Target="http://www.vogella.com/articles/JUnit/article.html#resources_general" TargetMode="External"/><Relationship Id="rId4" Type="http://schemas.openxmlformats.org/officeDocument/2006/relationships/hyperlink" Target="http://www.vogella.com/articles/JUnit/article.html#unittesting_junit" TargetMode="External"/><Relationship Id="rId9" Type="http://schemas.openxmlformats.org/officeDocument/2006/relationships/hyperlink" Target="http://www.vogella.com/articles/JUnit/article.html#installation" TargetMode="External"/><Relationship Id="rId14" Type="http://schemas.openxmlformats.org/officeDocument/2006/relationships/hyperlink" Target="http://www.vogella.com/articles/JUnit/article.html#eclipse_runningjunittest" TargetMode="External"/><Relationship Id="rId22" Type="http://schemas.openxmlformats.org/officeDocument/2006/relationships/hyperlink" Target="http://www.vogella.com/articles/JUnit/article.html#juniteclipse_eclipse" TargetMode="External"/><Relationship Id="rId27" Type="http://schemas.openxmlformats.org/officeDocument/2006/relationships/hyperlink" Target="http://www.vogella.com/articles/JUnit/article.html#thankyou" TargetMode="External"/><Relationship Id="rId30" Type="http://schemas.openxmlformats.org/officeDocument/2006/relationships/hyperlink" Target="http://www.vogella.com/articles/JUnit/article.html#junit_links"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practicalunittesting.com/" TargetMode="External"/><Relationship Id="rId2" Type="http://schemas.openxmlformats.org/officeDocument/2006/relationships/hyperlink" Target="http://www.softwaretestinghelp.com/testing-java-applications-part-1/"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en.wikipedia.org/wiki/IEEE" TargetMode="External"/><Relationship Id="rId2" Type="http://schemas.openxmlformats.org/officeDocument/2006/relationships/hyperlink" Target="https://en.wikipedia.org/wiki/A_Guide_to_the_Project_Management_Body_of_Knowledge" TargetMode="External"/><Relationship Id="rId1" Type="http://schemas.openxmlformats.org/officeDocument/2006/relationships/slideLayout" Target="../slideLayouts/slideLayout2.xml"/><Relationship Id="rId4" Type="http://schemas.openxmlformats.org/officeDocument/2006/relationships/hyperlink" Target="https://en.wikipedia.org/wiki/Verification_and_validation#cite_note-pmboked4-2"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www.jmock.org/download.html" TargetMode="External"/><Relationship Id="rId2" Type="http://schemas.openxmlformats.org/officeDocument/2006/relationships/hyperlink" Target="http://joe.truemesh.com/blog/000511.html"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code.google.com/p/hamcrest/wiki/Tutorial" TargetMode="External"/><Relationship Id="rId2" Type="http://schemas.openxmlformats.org/officeDocument/2006/relationships/hyperlink" Target="http://hamcrest.org/" TargetMode="External"/><Relationship Id="rId1" Type="http://schemas.openxmlformats.org/officeDocument/2006/relationships/slideLayout" Target="../slideLayouts/slideLayout2.xml"/><Relationship Id="rId5" Type="http://schemas.openxmlformats.org/officeDocument/2006/relationships/hyperlink" Target="http://hamcrest.org/JavaHamcrest/javadoc/1.3/" TargetMode="External"/><Relationship Id="rId4" Type="http://schemas.openxmlformats.org/officeDocument/2006/relationships/hyperlink" Target="http://junit.sourceforge.net/doc/cookbook/cookbook.htm" TargetMode="External"/></Relationships>
</file>

<file path=ppt/slides/_rels/slide4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en.wikipedia.org/wiki/JUnit" TargetMode="External"/><Relationship Id="rId2" Type="http://schemas.openxmlformats.org/officeDocument/2006/relationships/hyperlink" Target="http://practicalunittesting.com/"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hyperlink" Target="http://java.sun.com/j2se/1.5.0/docs/api/java/lang/Integer.html" TargetMode="Externa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3" Type="http://schemas.openxmlformats.org/officeDocument/2006/relationships/hyperlink" Target="http://hamcrest.org/JavaHamcrest/javadoc/1.3/org/hamcrest/FeatureMatcher.html" TargetMode="External"/><Relationship Id="rId18" Type="http://schemas.openxmlformats.org/officeDocument/2006/relationships/hyperlink" Target="http://hamcrest.org/JavaHamcrest/javadoc/1.3/org/hamcrest/core/Is.html" TargetMode="External"/><Relationship Id="rId26" Type="http://schemas.openxmlformats.org/officeDocument/2006/relationships/hyperlink" Target="http://hamcrest.org/JavaHamcrest/javadoc/1.3/org/hamcrest/core/IsCollectionContaining.html" TargetMode="External"/><Relationship Id="rId39" Type="http://schemas.openxmlformats.org/officeDocument/2006/relationships/hyperlink" Target="http://hamcrest.org/JavaHamcrest/javadoc/1.3/org/hamcrest/collection/IsIterableContainingInOrder.html" TargetMode="External"/><Relationship Id="rId21" Type="http://schemas.openxmlformats.org/officeDocument/2006/relationships/hyperlink" Target="http://hamcrest.org/JavaHamcrest/javadoc/1.3/org/hamcrest/collection/IsArrayContaining.html" TargetMode="External"/><Relationship Id="rId34" Type="http://schemas.openxmlformats.org/officeDocument/2006/relationships/hyperlink" Target="http://hamcrest.org/JavaHamcrest/javadoc/1.3/org/hamcrest/text/IsEqualIgnoringWhiteSpace.html" TargetMode="External"/><Relationship Id="rId42" Type="http://schemas.openxmlformats.org/officeDocument/2006/relationships/hyperlink" Target="http://hamcrest.org/JavaHamcrest/javadoc/1.3/org/hamcrest/core/IsNot.html" TargetMode="External"/><Relationship Id="rId47" Type="http://schemas.openxmlformats.org/officeDocument/2006/relationships/hyperlink" Target="http://hamcrest.org/JavaHamcrest/javadoc/1.3/org/hamcrest/beans/SamePropertyValuesAs.PropertyMatcher.html" TargetMode="External"/><Relationship Id="rId50" Type="http://schemas.openxmlformats.org/officeDocument/2006/relationships/hyperlink" Target="http://hamcrest.org/JavaHamcrest/javadoc/1.3/org/hamcrest/core/StringEndsWith.html" TargetMode="External"/><Relationship Id="rId7" Type="http://schemas.openxmlformats.org/officeDocument/2006/relationships/hyperlink" Target="http://hamcrest.org/JavaHamcrest/javadoc/1.3/org/hamcrest/core/CombinableMatcher.html" TargetMode="External"/><Relationship Id="rId2" Type="http://schemas.openxmlformats.org/officeDocument/2006/relationships/hyperlink" Target="http://hamcrest.org/JavaHamcrest/javadoc/1.3/org/hamcrest/SelfDescribing.html" TargetMode="External"/><Relationship Id="rId16" Type="http://schemas.openxmlformats.org/officeDocument/2006/relationships/hyperlink" Target="http://hamcrest.org/JavaHamcrest/javadoc/1.3/org/hamcrest/object/HasToString.html" TargetMode="External"/><Relationship Id="rId29" Type="http://schemas.openxmlformats.org/officeDocument/2006/relationships/hyperlink" Target="http://hamcrest.org/JavaHamcrest/javadoc/1.3/org/hamcrest/collection/IsEmptyCollection.html" TargetMode="External"/><Relationship Id="rId11" Type="http://schemas.openxmlformats.org/officeDocument/2006/relationships/hyperlink" Target="http://hamcrest.org/JavaHamcrest/javadoc/1.3/org/hamcrest/DiagnosingMatcher.html" TargetMode="External"/><Relationship Id="rId24" Type="http://schemas.openxmlformats.org/officeDocument/2006/relationships/hyperlink" Target="http://hamcrest.org/JavaHamcrest/javadoc/1.3/org/hamcrest/collection/IsArrayWithSize.html" TargetMode="External"/><Relationship Id="rId32" Type="http://schemas.openxmlformats.org/officeDocument/2006/relationships/hyperlink" Target="http://hamcrest.org/JavaHamcrest/javadoc/1.3/org/hamcrest/core/IsEqual.html" TargetMode="External"/><Relationship Id="rId37" Type="http://schemas.openxmlformats.org/officeDocument/2006/relationships/hyperlink" Target="http://hamcrest.org/JavaHamcrest/javadoc/1.3/org/hamcrest/core/IsInstanceOf.html" TargetMode="External"/><Relationship Id="rId40" Type="http://schemas.openxmlformats.org/officeDocument/2006/relationships/hyperlink" Target="http://hamcrest.org/JavaHamcrest/javadoc/1.3/org/hamcrest/collection/IsIterableWithSize.html" TargetMode="External"/><Relationship Id="rId45" Type="http://schemas.openxmlformats.org/officeDocument/2006/relationships/hyperlink" Target="http://hamcrest.org/JavaHamcrest/javadoc/1.3/org/hamcrest/number/OrderingComparison.html" TargetMode="External"/><Relationship Id="rId53" Type="http://schemas.openxmlformats.org/officeDocument/2006/relationships/hyperlink" Target="http://hamcrest.org/JavaHamcrest/javadoc/1.3/org/hamcrest/TypeSafeDiagnosingMatcher.html" TargetMode="External"/><Relationship Id="rId5" Type="http://schemas.openxmlformats.org/officeDocument/2006/relationships/hyperlink" Target="http://hamcrest.org/JavaHamcrest/javadoc/1.3/org/hamcrest/BaseMatcher.html" TargetMode="External"/><Relationship Id="rId10" Type="http://schemas.openxmlformats.org/officeDocument/2006/relationships/hyperlink" Target="http://hamcrest.org/JavaHamcrest/javadoc/1.3/org/hamcrest/core/DescribedAs.html" TargetMode="External"/><Relationship Id="rId19" Type="http://schemas.openxmlformats.org/officeDocument/2006/relationships/hyperlink" Target="http://hamcrest.org/JavaHamcrest/javadoc/1.3/org/hamcrest/core/IsAnything.html" TargetMode="External"/><Relationship Id="rId31" Type="http://schemas.openxmlformats.org/officeDocument/2006/relationships/hyperlink" Target="http://hamcrest.org/JavaHamcrest/javadoc/1.3/org/hamcrest/text/IsEmptyString.html" TargetMode="External"/><Relationship Id="rId44" Type="http://schemas.openxmlformats.org/officeDocument/2006/relationships/hyperlink" Target="http://hamcrest.org/JavaHamcrest/javadoc/1.3/org/hamcrest/core/IsSame.html" TargetMode="External"/><Relationship Id="rId52" Type="http://schemas.openxmlformats.org/officeDocument/2006/relationships/hyperlink" Target="http://hamcrest.org/JavaHamcrest/javadoc/1.3/org/hamcrest/core/SubstringMatcher.html" TargetMode="External"/><Relationship Id="rId4" Type="http://schemas.openxmlformats.org/officeDocument/2006/relationships/hyperlink" Target="http://hamcrest.org/JavaHamcrest/javadoc/1.3/org/hamcrest/core/AnyOf.html" TargetMode="External"/><Relationship Id="rId9" Type="http://schemas.openxmlformats.org/officeDocument/2006/relationships/hyperlink" Target="http://hamcrest.org/JavaHamcrest/javadoc/1.3/org/hamcrest/CustomTypeSafeMatcher.html" TargetMode="External"/><Relationship Id="rId14" Type="http://schemas.openxmlformats.org/officeDocument/2006/relationships/hyperlink" Target="http://hamcrest.org/JavaHamcrest/javadoc/1.3/org/hamcrest/beans/HasProperty.html" TargetMode="External"/><Relationship Id="rId22" Type="http://schemas.openxmlformats.org/officeDocument/2006/relationships/hyperlink" Target="http://hamcrest.org/JavaHamcrest/javadoc/1.3/org/hamcrest/collection/IsArrayContainingInAnyOrder.html" TargetMode="External"/><Relationship Id="rId27" Type="http://schemas.openxmlformats.org/officeDocument/2006/relationships/hyperlink" Target="http://hamcrest.org/JavaHamcrest/javadoc/1.3/org/hamcrest/collection/IsCollectionWithSize.html" TargetMode="External"/><Relationship Id="rId30" Type="http://schemas.openxmlformats.org/officeDocument/2006/relationships/hyperlink" Target="http://hamcrest.org/JavaHamcrest/javadoc/1.3/org/hamcrest/collection/IsEmptyIterable.html" TargetMode="External"/><Relationship Id="rId35" Type="http://schemas.openxmlformats.org/officeDocument/2006/relationships/hyperlink" Target="http://hamcrest.org/JavaHamcrest/javadoc/1.3/org/hamcrest/object/IsEventFrom.html" TargetMode="External"/><Relationship Id="rId43" Type="http://schemas.openxmlformats.org/officeDocument/2006/relationships/hyperlink" Target="http://hamcrest.org/JavaHamcrest/javadoc/1.3/org/hamcrest/core/IsNull.html" TargetMode="External"/><Relationship Id="rId48" Type="http://schemas.openxmlformats.org/officeDocument/2006/relationships/hyperlink" Target="http://hamcrest.org/JavaHamcrest/javadoc/1.3/org/hamcrest/core/StringContains.html" TargetMode="External"/><Relationship Id="rId8" Type="http://schemas.openxmlformats.org/officeDocument/2006/relationships/hyperlink" Target="http://hamcrest.org/JavaHamcrest/javadoc/1.3/org/hamcrest/CustomMatcher.html" TargetMode="External"/><Relationship Id="rId51" Type="http://schemas.openxmlformats.org/officeDocument/2006/relationships/hyperlink" Target="http://hamcrest.org/JavaHamcrest/javadoc/1.3/org/hamcrest/core/StringStartsWith.html" TargetMode="External"/><Relationship Id="rId3" Type="http://schemas.openxmlformats.org/officeDocument/2006/relationships/hyperlink" Target="http://hamcrest.org/JavaHamcrest/javadoc/1.3/org/hamcrest/core/AllOf.html" TargetMode="External"/><Relationship Id="rId12" Type="http://schemas.openxmlformats.org/officeDocument/2006/relationships/hyperlink" Target="http://hamcrest.org/JavaHamcrest/javadoc/1.3/org/hamcrest/core/Every.html" TargetMode="External"/><Relationship Id="rId17" Type="http://schemas.openxmlformats.org/officeDocument/2006/relationships/hyperlink" Target="http://hamcrest.org/JavaHamcrest/javadoc/1.3/org/hamcrest/xml/HasXPath.html" TargetMode="External"/><Relationship Id="rId25" Type="http://schemas.openxmlformats.org/officeDocument/2006/relationships/hyperlink" Target="http://hamcrest.org/JavaHamcrest/javadoc/1.3/org/hamcrest/number/IsCloseTo.html" TargetMode="External"/><Relationship Id="rId33" Type="http://schemas.openxmlformats.org/officeDocument/2006/relationships/hyperlink" Target="http://hamcrest.org/JavaHamcrest/javadoc/1.3/org/hamcrest/text/IsEqualIgnoringCase.html" TargetMode="External"/><Relationship Id="rId38" Type="http://schemas.openxmlformats.org/officeDocument/2006/relationships/hyperlink" Target="http://hamcrest.org/JavaHamcrest/javadoc/1.3/org/hamcrest/collection/IsIterableContainingInAnyOrder.html" TargetMode="External"/><Relationship Id="rId46" Type="http://schemas.openxmlformats.org/officeDocument/2006/relationships/hyperlink" Target="http://hamcrest.org/JavaHamcrest/javadoc/1.3/org/hamcrest/beans/SamePropertyValuesAs.html" TargetMode="External"/><Relationship Id="rId20" Type="http://schemas.openxmlformats.org/officeDocument/2006/relationships/hyperlink" Target="http://hamcrest.org/JavaHamcrest/javadoc/1.3/org/hamcrest/collection/IsArray.html" TargetMode="External"/><Relationship Id="rId41" Type="http://schemas.openxmlformats.org/officeDocument/2006/relationships/hyperlink" Target="http://hamcrest.org/JavaHamcrest/javadoc/1.3/org/hamcrest/collection/IsMapContaining.html" TargetMode="External"/><Relationship Id="rId54" Type="http://schemas.openxmlformats.org/officeDocument/2006/relationships/hyperlink" Target="http://hamcrest.org/JavaHamcrest/javadoc/1.3/org/hamcrest/TypeSafeMatcher.html" TargetMode="External"/><Relationship Id="rId1" Type="http://schemas.openxmlformats.org/officeDocument/2006/relationships/slideLayout" Target="../slideLayouts/slideLayout2.xml"/><Relationship Id="rId6" Type="http://schemas.openxmlformats.org/officeDocument/2006/relationships/hyperlink" Target="http://hamcrest.org/JavaHamcrest/javadoc/1.3/org/hamcrest/number/BigDecimalCloseTo.html" TargetMode="External"/><Relationship Id="rId15" Type="http://schemas.openxmlformats.org/officeDocument/2006/relationships/hyperlink" Target="http://hamcrest.org/JavaHamcrest/javadoc/1.3/org/hamcrest/beans/HasPropertyWithValue.html" TargetMode="External"/><Relationship Id="rId23" Type="http://schemas.openxmlformats.org/officeDocument/2006/relationships/hyperlink" Target="http://hamcrest.org/JavaHamcrest/javadoc/1.3/org/hamcrest/collection/IsArrayContainingInOrder.html" TargetMode="External"/><Relationship Id="rId28" Type="http://schemas.openxmlformats.org/officeDocument/2006/relationships/hyperlink" Target="http://hamcrest.org/JavaHamcrest/javadoc/1.3/org/hamcrest/object/IsCompatibleType.html" TargetMode="External"/><Relationship Id="rId36" Type="http://schemas.openxmlformats.org/officeDocument/2006/relationships/hyperlink" Target="http://hamcrest.org/JavaHamcrest/javadoc/1.3/org/hamcrest/collection/IsIn.html" TargetMode="External"/><Relationship Id="rId49" Type="http://schemas.openxmlformats.org/officeDocument/2006/relationships/hyperlink" Target="http://hamcrest.org/JavaHamcrest/javadoc/1.3/org/hamcrest/text/StringContainsInOrder.html" TargetMode="External"/></Relationships>
</file>

<file path=ppt/slides/_rels/slide6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914400" y="1836738"/>
            <a:ext cx="7772400" cy="1565275"/>
          </a:xfrm>
        </p:spPr>
        <p:txBody>
          <a:bodyPr/>
          <a:lstStyle/>
          <a:p>
            <a:pPr marL="342900" indent="-342900" algn="ctr" eaLnBrk="1" hangingPunct="1"/>
            <a:r>
              <a:rPr lang="en-US" altLang="en-US" dirty="0" smtClean="0"/>
              <a:t>Lecture 04</a:t>
            </a:r>
            <a:br>
              <a:rPr lang="en-US" altLang="en-US" dirty="0" smtClean="0"/>
            </a:br>
            <a:r>
              <a:rPr lang="en-US" altLang="en-US" dirty="0" smtClean="0"/>
              <a:t>Availability</a:t>
            </a:r>
          </a:p>
        </p:txBody>
      </p:sp>
      <p:sp>
        <p:nvSpPr>
          <p:cNvPr id="418819" name="Rectangle 3"/>
          <p:cNvSpPr>
            <a:spLocks noGrp="1" noChangeArrowheads="1"/>
          </p:cNvSpPr>
          <p:nvPr>
            <p:ph type="body" idx="1"/>
          </p:nvPr>
        </p:nvSpPr>
        <p:spPr>
          <a:xfrm>
            <a:off x="1676400" y="3402013"/>
            <a:ext cx="6629400" cy="2905125"/>
          </a:xfrm>
        </p:spPr>
        <p:txBody>
          <a:bodyPr lIns="90487" tIns="44450" rIns="90487" bIns="44450"/>
          <a:lstStyle/>
          <a:p>
            <a:pPr eaLnBrk="1" hangingPunct="1">
              <a:defRPr/>
            </a:pPr>
            <a:r>
              <a:rPr lang="en-US" dirty="0" smtClean="0"/>
              <a:t>Topics</a:t>
            </a:r>
          </a:p>
          <a:p>
            <a:pPr lvl="1" eaLnBrk="1" hangingPunct="1">
              <a:defRPr/>
            </a:pPr>
            <a:r>
              <a:rPr lang="en-US" dirty="0" smtClean="0"/>
              <a:t>Chapter 5 – Availability</a:t>
            </a:r>
          </a:p>
          <a:p>
            <a:pPr lvl="1" eaLnBrk="1" hangingPunct="1">
              <a:defRPr/>
            </a:pPr>
            <a:endParaRPr lang="en-US" dirty="0" smtClean="0"/>
          </a:p>
          <a:p>
            <a:pPr lvl="1" eaLnBrk="1" hangingPunct="1">
              <a:defRPr/>
            </a:pPr>
            <a:endParaRPr lang="en-US" dirty="0" smtClean="0"/>
          </a:p>
          <a:p>
            <a:pPr lvl="1" eaLnBrk="1" hangingPunct="1">
              <a:defRPr/>
            </a:pPr>
            <a:endParaRPr lang="en-US" dirty="0" smtClean="0"/>
          </a:p>
        </p:txBody>
      </p:sp>
      <p:sp>
        <p:nvSpPr>
          <p:cNvPr id="6148" name="Rectangle 4"/>
          <p:cNvSpPr>
            <a:spLocks noChangeArrowheads="1"/>
          </p:cNvSpPr>
          <p:nvPr/>
        </p:nvSpPr>
        <p:spPr bwMode="auto">
          <a:xfrm>
            <a:off x="228600" y="6487541"/>
            <a:ext cx="2971799" cy="30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lIns="90487" tIns="44450" rIns="90487" bIns="44450">
            <a:spAutoFit/>
          </a:bodyP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r>
              <a:rPr lang="en-US" altLang="en-US" sz="1400" dirty="0" smtClean="0">
                <a:latin typeface="Courier New" panose="02070309020205020404" pitchFamily="49" charset="0"/>
              </a:rPr>
              <a:t>September </a:t>
            </a:r>
            <a:r>
              <a:rPr lang="en-US" altLang="en-US" sz="1400" dirty="0" smtClean="0">
                <a:latin typeface="Courier New" panose="02070309020205020404" pitchFamily="49" charset="0"/>
              </a:rPr>
              <a:t>25, </a:t>
            </a:r>
            <a:r>
              <a:rPr lang="en-US" altLang="en-US" sz="1400" dirty="0" smtClean="0">
                <a:latin typeface="Courier New" panose="02070309020205020404" pitchFamily="49" charset="0"/>
              </a:rPr>
              <a:t>2017</a:t>
            </a:r>
            <a:endParaRPr lang="en-US" altLang="en-US" sz="1400" dirty="0">
              <a:latin typeface="Courier New" panose="02070309020205020404" pitchFamily="49"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1200" y="395869"/>
            <a:ext cx="5486400" cy="3639758"/>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400" y="395869"/>
            <a:ext cx="7010400" cy="4650802"/>
          </a:xfrm>
          <a:prstGeom prst="rect">
            <a:avLst/>
          </a:prstGeom>
        </p:spPr>
      </p:pic>
      <p:sp>
        <p:nvSpPr>
          <p:cNvPr id="9" name="Rectangle 5"/>
          <p:cNvSpPr>
            <a:spLocks noChangeArrowheads="1"/>
          </p:cNvSpPr>
          <p:nvPr/>
        </p:nvSpPr>
        <p:spPr bwMode="auto">
          <a:xfrm>
            <a:off x="1510875" y="914400"/>
            <a:ext cx="6654066" cy="56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3500" tIns="25400" rIns="63500" bIns="25400">
            <a:spAutoFit/>
          </a:bodyP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pPr algn="ctr" eaLnBrk="1" hangingPunct="1">
              <a:lnSpc>
                <a:spcPct val="87000"/>
              </a:lnSpc>
            </a:pPr>
            <a:r>
              <a:rPr lang="en-US" altLang="en-US" sz="3800" dirty="0"/>
              <a:t>CSCE </a:t>
            </a:r>
            <a:r>
              <a:rPr lang="en-US" altLang="en-US" sz="3800" dirty="0" smtClean="0"/>
              <a:t>741 </a:t>
            </a:r>
            <a:r>
              <a:rPr lang="en-US" altLang="en-US" sz="3800" dirty="0"/>
              <a:t>Software </a:t>
            </a:r>
            <a:r>
              <a:rPr lang="en-US" altLang="en-US" sz="3800" dirty="0" smtClean="0"/>
              <a:t>Process</a:t>
            </a:r>
            <a:endParaRPr lang="en-US" altLang="en-US" sz="3800" dirty="0"/>
          </a:p>
        </p:txBody>
      </p:sp>
      <p:sp>
        <p:nvSpPr>
          <p:cNvPr id="10" name="Rectangle 3"/>
          <p:cNvSpPr txBox="1">
            <a:spLocks noChangeArrowheads="1"/>
          </p:cNvSpPr>
          <p:nvPr/>
        </p:nvSpPr>
        <p:spPr bwMode="auto">
          <a:xfrm>
            <a:off x="2778125" y="4243388"/>
            <a:ext cx="5386816" cy="2462212"/>
          </a:xfrm>
          <a:prstGeom prst="rect">
            <a:avLst/>
          </a:prstGeom>
          <a:noFill/>
          <a:ln w="9525">
            <a:noFill/>
            <a:miter lim="800000"/>
            <a:headEnd/>
            <a:tailEnd/>
          </a:ln>
          <a:effectLst/>
        </p:spPr>
        <p:txBody>
          <a:bodyPr vert="horz" wrap="square" lIns="90487" tIns="44450" rIns="90487" bIns="44450" numCol="1" anchor="t" anchorCtr="0" compatLnSpc="1">
            <a:prstTxWarp prst="textNoShape">
              <a:avLst/>
            </a:prstTxWarp>
          </a:bodyPr>
          <a:lstStyle>
            <a:lvl1pPr marL="385763" indent="-385763" algn="l" rtl="0" eaLnBrk="0" fontAlgn="base" hangingPunct="0">
              <a:lnSpc>
                <a:spcPct val="95000"/>
              </a:lnSpc>
              <a:spcBef>
                <a:spcPct val="50000"/>
              </a:spcBef>
              <a:spcAft>
                <a:spcPct val="0"/>
              </a:spcAft>
              <a:buClr>
                <a:schemeClr val="hlink"/>
              </a:buClr>
              <a:buFont typeface="Wingdings" panose="05000000000000000000" pitchFamily="2" charset="2"/>
              <a:defRPr sz="2400" b="1">
                <a:solidFill>
                  <a:schemeClr val="tx2"/>
                </a:solidFill>
                <a:effectLst>
                  <a:outerShdw blurRad="38100" dist="38100" dir="2700000" algn="tl">
                    <a:srgbClr val="C0C0C0"/>
                  </a:outerShdw>
                </a:effectLst>
                <a:latin typeface="+mn-lt"/>
                <a:ea typeface="+mn-ea"/>
                <a:cs typeface="+mn-cs"/>
              </a:defRPr>
            </a:lvl1pPr>
            <a:lvl2pPr marL="744538" indent="-246063" algn="l" rtl="0" eaLnBrk="0" fontAlgn="base" hangingPunct="0">
              <a:spcBef>
                <a:spcPct val="25000"/>
              </a:spcBef>
              <a:spcAft>
                <a:spcPct val="0"/>
              </a:spcAft>
              <a:buClr>
                <a:schemeClr val="hlink"/>
              </a:buClr>
              <a:buSzPct val="75000"/>
              <a:buFont typeface="Wingdings" panose="05000000000000000000" pitchFamily="2" charset="2"/>
              <a:buChar char="n"/>
              <a:defRPr sz="2000" b="1">
                <a:solidFill>
                  <a:schemeClr val="tx1"/>
                </a:solidFill>
                <a:latin typeface="+mn-lt"/>
              </a:defRPr>
            </a:lvl2pPr>
            <a:lvl3pPr marL="1146175" indent="-238125" algn="l" rtl="0" eaLnBrk="0" fontAlgn="base" hangingPunct="0">
              <a:lnSpc>
                <a:spcPct val="107000"/>
              </a:lnSpc>
              <a:spcBef>
                <a:spcPct val="10000"/>
              </a:spcBef>
              <a:spcAft>
                <a:spcPct val="0"/>
              </a:spcAft>
              <a:buClr>
                <a:srgbClr val="005400"/>
              </a:buClr>
              <a:buSzPct val="90000"/>
              <a:buFont typeface="Wingdings" pitchFamily="2" charset="2"/>
              <a:buChar char="l"/>
              <a:defRPr b="1">
                <a:solidFill>
                  <a:schemeClr val="folHlink"/>
                </a:solidFill>
                <a:latin typeface="+mn-lt"/>
              </a:defRPr>
            </a:lvl3pPr>
            <a:lvl4pPr marL="1600200" indent="-228600" algn="l" rtl="0" eaLnBrk="0" fontAlgn="base" hangingPunct="0">
              <a:spcBef>
                <a:spcPct val="20000"/>
              </a:spcBef>
              <a:spcAft>
                <a:spcPct val="0"/>
              </a:spcAft>
              <a:buChar char="»"/>
              <a:defRPr b="1">
                <a:solidFill>
                  <a:schemeClr val="tx1"/>
                </a:solidFill>
                <a:latin typeface="+mn-lt"/>
              </a:defRPr>
            </a:lvl4pPr>
            <a:lvl5pPr marL="2451100" indent="-228600" algn="l" rtl="0" eaLnBrk="0" fontAlgn="base" hangingPunct="0">
              <a:spcBef>
                <a:spcPct val="20000"/>
              </a:spcBef>
              <a:spcAft>
                <a:spcPct val="0"/>
              </a:spcAft>
              <a:buChar char="•"/>
              <a:defRPr sz="2000">
                <a:solidFill>
                  <a:schemeClr val="tx1"/>
                </a:solidFill>
                <a:latin typeface="Times New Roman" pitchFamily="18" charset="0"/>
              </a:defRPr>
            </a:lvl5pPr>
            <a:lvl6pPr marL="2908300" indent="-228600" algn="l" rtl="0" fontAlgn="base">
              <a:spcBef>
                <a:spcPct val="20000"/>
              </a:spcBef>
              <a:spcAft>
                <a:spcPct val="0"/>
              </a:spcAft>
              <a:buChar char="•"/>
              <a:defRPr sz="2000">
                <a:solidFill>
                  <a:schemeClr val="tx1"/>
                </a:solidFill>
                <a:latin typeface="Times New Roman" pitchFamily="18" charset="0"/>
              </a:defRPr>
            </a:lvl6pPr>
            <a:lvl7pPr marL="3365500" indent="-228600" algn="l" rtl="0" fontAlgn="base">
              <a:spcBef>
                <a:spcPct val="20000"/>
              </a:spcBef>
              <a:spcAft>
                <a:spcPct val="0"/>
              </a:spcAft>
              <a:buChar char="•"/>
              <a:defRPr sz="2000">
                <a:solidFill>
                  <a:schemeClr val="tx1"/>
                </a:solidFill>
                <a:latin typeface="Times New Roman" pitchFamily="18" charset="0"/>
              </a:defRPr>
            </a:lvl7pPr>
            <a:lvl8pPr marL="3822700" indent="-228600" algn="l" rtl="0" fontAlgn="base">
              <a:spcBef>
                <a:spcPct val="20000"/>
              </a:spcBef>
              <a:spcAft>
                <a:spcPct val="0"/>
              </a:spcAft>
              <a:buChar char="•"/>
              <a:defRPr sz="2000">
                <a:solidFill>
                  <a:schemeClr val="tx1"/>
                </a:solidFill>
                <a:latin typeface="Times New Roman" pitchFamily="18" charset="0"/>
              </a:defRPr>
            </a:lvl8pPr>
            <a:lvl9pPr marL="4279900" indent="-228600" algn="l" rtl="0" fontAlgn="base">
              <a:spcBef>
                <a:spcPct val="20000"/>
              </a:spcBef>
              <a:spcAft>
                <a:spcPct val="0"/>
              </a:spcAft>
              <a:buChar char="•"/>
              <a:defRPr sz="2000">
                <a:solidFill>
                  <a:schemeClr val="tx1"/>
                </a:solidFill>
                <a:latin typeface="Times New Roman" pitchFamily="18" charset="0"/>
              </a:defRPr>
            </a:lvl9pPr>
          </a:lstStyle>
          <a:p>
            <a:pPr eaLnBrk="1" hangingPunct="1">
              <a:defRPr/>
            </a:pPr>
            <a:r>
              <a:rPr lang="en-US" kern="0" dirty="0" smtClean="0"/>
              <a:t>Lecture </a:t>
            </a:r>
            <a:r>
              <a:rPr lang="en-US" kern="0" dirty="0" smtClean="0"/>
              <a:t>7  </a:t>
            </a:r>
            <a:r>
              <a:rPr lang="en-US" kern="0" dirty="0" smtClean="0"/>
              <a:t>-- </a:t>
            </a:r>
            <a:r>
              <a:rPr lang="en-US" kern="0" dirty="0" smtClean="0"/>
              <a:t>Testing in Java</a:t>
            </a:r>
            <a:endParaRPr lang="en-US" kern="0" dirty="0" smtClean="0"/>
          </a:p>
          <a:p>
            <a:pPr lvl="1" eaLnBrk="1" hangingPunct="1">
              <a:defRPr/>
            </a:pPr>
            <a:r>
              <a:rPr lang="en-US" kern="0" dirty="0" smtClean="0"/>
              <a:t>JUnit</a:t>
            </a:r>
            <a:endParaRPr lang="en-US" kern="0" dirty="0" smtClean="0"/>
          </a:p>
          <a:p>
            <a:pPr lvl="1" eaLnBrk="1" hangingPunct="1">
              <a:defRPr/>
            </a:pPr>
            <a:r>
              <a:rPr lang="en-US" kern="0" dirty="0" err="1" smtClean="0"/>
              <a:t>Hamcrest</a:t>
            </a:r>
            <a:r>
              <a:rPr lang="en-US" kern="0" dirty="0" smtClean="0"/>
              <a:t> </a:t>
            </a:r>
            <a:endParaRPr lang="en-US" kern="0" dirty="0" smtClean="0"/>
          </a:p>
          <a:p>
            <a:pPr lvl="1" eaLnBrk="1" hangingPunct="1">
              <a:defRPr/>
            </a:pPr>
            <a:r>
              <a:rPr lang="en-US" kern="0" dirty="0" err="1" smtClean="0"/>
              <a:t>Mockito</a:t>
            </a:r>
            <a:endParaRPr lang="en-US" kern="0" dirty="0" smtClean="0"/>
          </a:p>
          <a:p>
            <a:pPr eaLnBrk="1" hangingPunct="1">
              <a:defRPr/>
            </a:pPr>
            <a:r>
              <a:rPr lang="en-US" kern="0" dirty="0" smtClean="0"/>
              <a:t>Readings: </a:t>
            </a:r>
            <a:endParaRPr lang="en-US" kern="0" dirty="0" smtClean="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normAutofit/>
          </a:bodyPr>
          <a:lstStyle/>
          <a:p>
            <a:r>
              <a:rPr lang="en-US" dirty="0" err="1"/>
              <a:t>JUnit</a:t>
            </a:r>
            <a:r>
              <a:rPr lang="en-US" dirty="0"/>
              <a:t> - Tutorial </a:t>
            </a:r>
            <a:r>
              <a:rPr lang="en-US" dirty="0" smtClean="0"/>
              <a:t>- Lars Vogel</a:t>
            </a:r>
            <a:endParaRPr lang="en-US" dirty="0"/>
          </a:p>
        </p:txBody>
      </p:sp>
      <p:sp>
        <p:nvSpPr>
          <p:cNvPr id="3" name="Content Placeholder 2"/>
          <p:cNvSpPr>
            <a:spLocks noGrp="1"/>
          </p:cNvSpPr>
          <p:nvPr>
            <p:ph idx="1"/>
          </p:nvPr>
        </p:nvSpPr>
        <p:spPr>
          <a:xfrm>
            <a:off x="457200" y="1066800"/>
            <a:ext cx="8229600" cy="6019800"/>
          </a:xfrm>
        </p:spPr>
        <p:txBody>
          <a:bodyPr>
            <a:normAutofit fontScale="85000" lnSpcReduction="20000"/>
          </a:bodyPr>
          <a:lstStyle/>
          <a:p>
            <a:r>
              <a:rPr lang="en-US" dirty="0"/>
              <a:t>Table of Contents</a:t>
            </a:r>
          </a:p>
          <a:p>
            <a:r>
              <a:rPr lang="en-US" dirty="0">
                <a:hlinkClick r:id="rId2"/>
              </a:rPr>
              <a:t>1. Introduction to unit testing</a:t>
            </a:r>
            <a:r>
              <a:rPr lang="en-US" dirty="0"/>
              <a:t> </a:t>
            </a:r>
            <a:r>
              <a:rPr lang="en-US" dirty="0">
                <a:hlinkClick r:id="rId3"/>
              </a:rPr>
              <a:t>1.1. Unit tests and unit testing</a:t>
            </a:r>
            <a:r>
              <a:rPr lang="en-US" dirty="0"/>
              <a:t> </a:t>
            </a:r>
            <a:r>
              <a:rPr lang="en-US" dirty="0">
                <a:hlinkClick r:id="rId4"/>
              </a:rPr>
              <a:t>1.2. Unit testing with </a:t>
            </a:r>
            <a:r>
              <a:rPr lang="en-US" dirty="0" err="1">
                <a:hlinkClick r:id="rId4"/>
              </a:rPr>
              <a:t>JUnit</a:t>
            </a:r>
            <a:r>
              <a:rPr lang="en-US" dirty="0"/>
              <a:t> </a:t>
            </a:r>
            <a:r>
              <a:rPr lang="en-US" dirty="0">
                <a:hlinkClick r:id="rId5"/>
              </a:rPr>
              <a:t>1.3. Available </a:t>
            </a:r>
            <a:r>
              <a:rPr lang="en-US" dirty="0" err="1">
                <a:hlinkClick r:id="rId5"/>
              </a:rPr>
              <a:t>JUnit</a:t>
            </a:r>
            <a:r>
              <a:rPr lang="en-US" dirty="0">
                <a:hlinkClick r:id="rId5"/>
              </a:rPr>
              <a:t> annotations</a:t>
            </a:r>
            <a:r>
              <a:rPr lang="en-US" dirty="0"/>
              <a:t> </a:t>
            </a:r>
            <a:r>
              <a:rPr lang="en-US" dirty="0">
                <a:hlinkClick r:id="rId6"/>
              </a:rPr>
              <a:t>1.4. Assert statements</a:t>
            </a:r>
            <a:r>
              <a:rPr lang="en-US" dirty="0"/>
              <a:t> </a:t>
            </a:r>
            <a:r>
              <a:rPr lang="en-US" dirty="0">
                <a:hlinkClick r:id="rId7"/>
              </a:rPr>
              <a:t>1.5. Create a </a:t>
            </a:r>
            <a:r>
              <a:rPr lang="en-US" dirty="0" err="1">
                <a:hlinkClick r:id="rId7"/>
              </a:rPr>
              <a:t>JUnit</a:t>
            </a:r>
            <a:r>
              <a:rPr lang="en-US" dirty="0">
                <a:hlinkClick r:id="rId7"/>
              </a:rPr>
              <a:t> test suite</a:t>
            </a:r>
            <a:r>
              <a:rPr lang="en-US" dirty="0"/>
              <a:t> </a:t>
            </a:r>
            <a:r>
              <a:rPr lang="en-US" dirty="0">
                <a:hlinkClick r:id="rId8"/>
              </a:rPr>
              <a:t>1.6. Run your test outside Eclipse</a:t>
            </a:r>
            <a:r>
              <a:rPr lang="en-US" dirty="0"/>
              <a:t> </a:t>
            </a:r>
            <a:endParaRPr lang="en-US" dirty="0" smtClean="0"/>
          </a:p>
          <a:p>
            <a:r>
              <a:rPr lang="en-US" dirty="0" smtClean="0">
                <a:hlinkClick r:id="rId9"/>
              </a:rPr>
              <a:t>2</a:t>
            </a:r>
            <a:r>
              <a:rPr lang="en-US" dirty="0">
                <a:hlinkClick r:id="rId9"/>
              </a:rPr>
              <a:t>. Installation of </a:t>
            </a:r>
            <a:r>
              <a:rPr lang="en-US" dirty="0" err="1">
                <a:hlinkClick r:id="rId9"/>
              </a:rPr>
              <a:t>JUnit</a:t>
            </a:r>
            <a:r>
              <a:rPr lang="en-US" dirty="0"/>
              <a:t> </a:t>
            </a:r>
            <a:r>
              <a:rPr lang="en-US" dirty="0">
                <a:hlinkClick r:id="rId10"/>
              </a:rPr>
              <a:t>2.1. Using </a:t>
            </a:r>
            <a:r>
              <a:rPr lang="en-US" dirty="0" err="1">
                <a:hlinkClick r:id="rId10"/>
              </a:rPr>
              <a:t>JUnit</a:t>
            </a:r>
            <a:r>
              <a:rPr lang="en-US" dirty="0">
                <a:hlinkClick r:id="rId10"/>
              </a:rPr>
              <a:t> integrated into Eclipse</a:t>
            </a:r>
            <a:r>
              <a:rPr lang="en-US" dirty="0"/>
              <a:t> </a:t>
            </a:r>
            <a:r>
              <a:rPr lang="en-US" dirty="0">
                <a:hlinkClick r:id="rId11"/>
              </a:rPr>
              <a:t>2.2. Downloading the </a:t>
            </a:r>
            <a:r>
              <a:rPr lang="en-US" dirty="0" err="1">
                <a:hlinkClick r:id="rId11"/>
              </a:rPr>
              <a:t>JUnit</a:t>
            </a:r>
            <a:r>
              <a:rPr lang="en-US" dirty="0">
                <a:hlinkClick r:id="rId11"/>
              </a:rPr>
              <a:t> library</a:t>
            </a:r>
            <a:r>
              <a:rPr lang="en-US" dirty="0"/>
              <a:t> </a:t>
            </a:r>
            <a:endParaRPr lang="en-US" dirty="0" smtClean="0"/>
          </a:p>
          <a:p>
            <a:r>
              <a:rPr lang="en-US" dirty="0" smtClean="0">
                <a:hlinkClick r:id="rId12"/>
              </a:rPr>
              <a:t>3</a:t>
            </a:r>
            <a:r>
              <a:rPr lang="en-US" dirty="0">
                <a:hlinkClick r:id="rId12"/>
              </a:rPr>
              <a:t>. Eclipse support for </a:t>
            </a:r>
            <a:r>
              <a:rPr lang="en-US" dirty="0" err="1">
                <a:hlinkClick r:id="rId12"/>
              </a:rPr>
              <a:t>JUnit</a:t>
            </a:r>
            <a:r>
              <a:rPr lang="en-US" dirty="0"/>
              <a:t> </a:t>
            </a:r>
            <a:r>
              <a:rPr lang="en-US" dirty="0">
                <a:hlinkClick r:id="rId13"/>
              </a:rPr>
              <a:t>3.1. Creating </a:t>
            </a:r>
            <a:r>
              <a:rPr lang="en-US" dirty="0" err="1">
                <a:hlinkClick r:id="rId13"/>
              </a:rPr>
              <a:t>JUnit</a:t>
            </a:r>
            <a:r>
              <a:rPr lang="en-US" dirty="0">
                <a:hlinkClick r:id="rId13"/>
              </a:rPr>
              <a:t> tests</a:t>
            </a:r>
            <a:r>
              <a:rPr lang="en-US" dirty="0"/>
              <a:t> </a:t>
            </a:r>
            <a:r>
              <a:rPr lang="en-US" dirty="0">
                <a:hlinkClick r:id="rId14"/>
              </a:rPr>
              <a:t>3.2. Running </a:t>
            </a:r>
            <a:r>
              <a:rPr lang="en-US" dirty="0" err="1">
                <a:hlinkClick r:id="rId14"/>
              </a:rPr>
              <a:t>JUnit</a:t>
            </a:r>
            <a:r>
              <a:rPr lang="en-US" dirty="0">
                <a:hlinkClick r:id="rId14"/>
              </a:rPr>
              <a:t> tests</a:t>
            </a:r>
            <a:r>
              <a:rPr lang="en-US" dirty="0"/>
              <a:t> </a:t>
            </a:r>
            <a:r>
              <a:rPr lang="en-US" dirty="0">
                <a:hlinkClick r:id="rId15"/>
              </a:rPr>
              <a:t>3.3. </a:t>
            </a:r>
            <a:r>
              <a:rPr lang="en-US" dirty="0" err="1">
                <a:hlinkClick r:id="rId15"/>
              </a:rPr>
              <a:t>JUnit</a:t>
            </a:r>
            <a:r>
              <a:rPr lang="en-US" dirty="0">
                <a:hlinkClick r:id="rId15"/>
              </a:rPr>
              <a:t> static imports</a:t>
            </a:r>
            <a:r>
              <a:rPr lang="en-US" dirty="0"/>
              <a:t> </a:t>
            </a:r>
            <a:r>
              <a:rPr lang="en-US" dirty="0">
                <a:hlinkClick r:id="rId16"/>
              </a:rPr>
              <a:t>3.4. Wizard for creating test suites</a:t>
            </a:r>
            <a:r>
              <a:rPr lang="en-US" dirty="0"/>
              <a:t> </a:t>
            </a:r>
            <a:r>
              <a:rPr lang="en-US" dirty="0">
                <a:hlinkClick r:id="rId17"/>
              </a:rPr>
              <a:t>3.5. Testing exception</a:t>
            </a:r>
            <a:r>
              <a:rPr lang="en-US" dirty="0"/>
              <a:t> </a:t>
            </a:r>
            <a:endParaRPr lang="en-US" dirty="0" smtClean="0"/>
          </a:p>
          <a:p>
            <a:r>
              <a:rPr lang="en-US" dirty="0" smtClean="0">
                <a:hlinkClick r:id="rId18"/>
              </a:rPr>
              <a:t>4</a:t>
            </a:r>
            <a:r>
              <a:rPr lang="en-US" dirty="0">
                <a:hlinkClick r:id="rId18"/>
              </a:rPr>
              <a:t>. Exercise: Using </a:t>
            </a:r>
            <a:r>
              <a:rPr lang="en-US" dirty="0" err="1">
                <a:hlinkClick r:id="rId18"/>
              </a:rPr>
              <a:t>JUnit</a:t>
            </a:r>
            <a:r>
              <a:rPr lang="en-US" dirty="0"/>
              <a:t> </a:t>
            </a:r>
            <a:r>
              <a:rPr lang="en-US" dirty="0">
                <a:hlinkClick r:id="rId19"/>
              </a:rPr>
              <a:t>4.1. Project preparation</a:t>
            </a:r>
            <a:r>
              <a:rPr lang="en-US" dirty="0"/>
              <a:t> </a:t>
            </a:r>
            <a:r>
              <a:rPr lang="en-US" dirty="0">
                <a:hlinkClick r:id="rId20"/>
              </a:rPr>
              <a:t>4.2. Create a Java class</a:t>
            </a:r>
            <a:r>
              <a:rPr lang="en-US" dirty="0"/>
              <a:t> </a:t>
            </a:r>
            <a:r>
              <a:rPr lang="en-US" dirty="0">
                <a:hlinkClick r:id="rId21"/>
              </a:rPr>
              <a:t>4.3. Create a </a:t>
            </a:r>
            <a:r>
              <a:rPr lang="en-US" dirty="0" err="1">
                <a:hlinkClick r:id="rId21"/>
              </a:rPr>
              <a:t>JUnit</a:t>
            </a:r>
            <a:r>
              <a:rPr lang="en-US" dirty="0">
                <a:hlinkClick r:id="rId21"/>
              </a:rPr>
              <a:t> test</a:t>
            </a:r>
            <a:r>
              <a:rPr lang="en-US" dirty="0"/>
              <a:t> </a:t>
            </a:r>
            <a:r>
              <a:rPr lang="en-US" dirty="0">
                <a:hlinkClick r:id="rId22"/>
              </a:rPr>
              <a:t>4.4. Run your test in Eclipse</a:t>
            </a:r>
            <a:r>
              <a:rPr lang="en-US" dirty="0"/>
              <a:t> </a:t>
            </a:r>
            <a:endParaRPr lang="en-US" dirty="0" smtClean="0"/>
          </a:p>
          <a:p>
            <a:r>
              <a:rPr lang="en-US" dirty="0" smtClean="0">
                <a:hlinkClick r:id="rId23"/>
              </a:rPr>
              <a:t>5</a:t>
            </a:r>
            <a:r>
              <a:rPr lang="en-US" dirty="0">
                <a:hlinkClick r:id="rId23"/>
              </a:rPr>
              <a:t>. Advanced </a:t>
            </a:r>
            <a:r>
              <a:rPr lang="en-US" dirty="0" err="1">
                <a:hlinkClick r:id="rId23"/>
              </a:rPr>
              <a:t>JUnit</a:t>
            </a:r>
            <a:r>
              <a:rPr lang="en-US" dirty="0">
                <a:hlinkClick r:id="rId23"/>
              </a:rPr>
              <a:t> options</a:t>
            </a:r>
            <a:r>
              <a:rPr lang="en-US" dirty="0"/>
              <a:t> </a:t>
            </a:r>
            <a:r>
              <a:rPr lang="en-US" dirty="0">
                <a:hlinkClick r:id="rId24"/>
              </a:rPr>
              <a:t>5.1. Parameterized test</a:t>
            </a:r>
            <a:r>
              <a:rPr lang="en-US" dirty="0"/>
              <a:t> </a:t>
            </a:r>
            <a:r>
              <a:rPr lang="en-US" dirty="0">
                <a:hlinkClick r:id="rId25"/>
              </a:rPr>
              <a:t>5.2. Rules</a:t>
            </a:r>
            <a:r>
              <a:rPr lang="en-US" dirty="0"/>
              <a:t> </a:t>
            </a:r>
            <a:endParaRPr lang="en-US" dirty="0" smtClean="0"/>
          </a:p>
          <a:p>
            <a:r>
              <a:rPr lang="en-US" dirty="0" smtClean="0">
                <a:hlinkClick r:id="rId26"/>
              </a:rPr>
              <a:t>6</a:t>
            </a:r>
            <a:r>
              <a:rPr lang="en-US" dirty="0">
                <a:hlinkClick r:id="rId26"/>
              </a:rPr>
              <a:t>. Mocking with </a:t>
            </a:r>
            <a:r>
              <a:rPr lang="en-US" dirty="0" err="1">
                <a:hlinkClick r:id="rId26"/>
              </a:rPr>
              <a:t>EasyMock</a:t>
            </a:r>
            <a:r>
              <a:rPr lang="en-US" dirty="0"/>
              <a:t> </a:t>
            </a:r>
            <a:endParaRPr lang="en-US" dirty="0" smtClean="0"/>
          </a:p>
          <a:p>
            <a:r>
              <a:rPr lang="en-US" dirty="0" smtClean="0">
                <a:hlinkClick r:id="rId27"/>
              </a:rPr>
              <a:t>7</a:t>
            </a:r>
            <a:r>
              <a:rPr lang="en-US" dirty="0">
                <a:hlinkClick r:id="rId27"/>
              </a:rPr>
              <a:t>. Thank you</a:t>
            </a:r>
            <a:r>
              <a:rPr lang="en-US" dirty="0"/>
              <a:t> </a:t>
            </a:r>
            <a:endParaRPr lang="en-US" dirty="0" smtClean="0"/>
          </a:p>
          <a:p>
            <a:r>
              <a:rPr lang="en-US" dirty="0" smtClean="0">
                <a:hlinkClick r:id="rId28"/>
              </a:rPr>
              <a:t>8</a:t>
            </a:r>
            <a:r>
              <a:rPr lang="en-US" dirty="0">
                <a:hlinkClick r:id="rId28"/>
              </a:rPr>
              <a:t>. Questions and Discussion</a:t>
            </a:r>
            <a:r>
              <a:rPr lang="en-US" dirty="0"/>
              <a:t> </a:t>
            </a:r>
            <a:endParaRPr lang="en-US" dirty="0" smtClean="0"/>
          </a:p>
          <a:p>
            <a:r>
              <a:rPr lang="en-US" dirty="0" smtClean="0">
                <a:hlinkClick r:id="rId29"/>
              </a:rPr>
              <a:t>9</a:t>
            </a:r>
            <a:r>
              <a:rPr lang="en-US" dirty="0">
                <a:hlinkClick r:id="rId29"/>
              </a:rPr>
              <a:t>. Links and Literature</a:t>
            </a:r>
            <a:r>
              <a:rPr lang="en-US" dirty="0"/>
              <a:t> </a:t>
            </a:r>
            <a:r>
              <a:rPr lang="en-US" dirty="0">
                <a:hlinkClick r:id="rId30"/>
              </a:rPr>
              <a:t>9.1. </a:t>
            </a:r>
            <a:r>
              <a:rPr lang="en-US" dirty="0" err="1">
                <a:hlinkClick r:id="rId30"/>
              </a:rPr>
              <a:t>JUnit</a:t>
            </a:r>
            <a:r>
              <a:rPr lang="en-US" dirty="0">
                <a:hlinkClick r:id="rId30"/>
              </a:rPr>
              <a:t> Resources</a:t>
            </a:r>
            <a:r>
              <a:rPr lang="en-US" dirty="0"/>
              <a:t> </a:t>
            </a:r>
            <a:r>
              <a:rPr lang="en-US" dirty="0">
                <a:hlinkClick r:id="rId31"/>
              </a:rPr>
              <a:t>9.2. </a:t>
            </a:r>
            <a:r>
              <a:rPr lang="en-US" dirty="0" err="1">
                <a:hlinkClick r:id="rId31"/>
              </a:rPr>
              <a:t>vogella</a:t>
            </a:r>
            <a:r>
              <a:rPr lang="en-US" dirty="0">
                <a:hlinkClick r:id="rId31"/>
              </a:rPr>
              <a:t> Resources</a:t>
            </a:r>
            <a:r>
              <a:rPr lang="en-US" dirty="0"/>
              <a:t> </a:t>
            </a:r>
          </a:p>
          <a:p>
            <a:endParaRPr lang="en-US" dirty="0"/>
          </a:p>
        </p:txBody>
      </p:sp>
      <p:sp>
        <p:nvSpPr>
          <p:cNvPr id="4" name="Footer Placeholder 3"/>
          <p:cNvSpPr>
            <a:spLocks noGrp="1"/>
          </p:cNvSpPr>
          <p:nvPr>
            <p:ph type="ftr" sz="quarter" idx="4294967295"/>
          </p:nvPr>
        </p:nvSpPr>
        <p:spPr>
          <a:xfrm>
            <a:off x="1752600" y="6356350"/>
            <a:ext cx="4724400" cy="365125"/>
          </a:xfrm>
          <a:prstGeom prst="rect">
            <a:avLst/>
          </a:prstGeom>
        </p:spPr>
        <p:txBody>
          <a:bodyPr/>
          <a:lstStyle/>
          <a:p>
            <a:r>
              <a:rPr lang="en-US" sz="1600" b="1" dirty="0"/>
              <a:t>http://www.vogella.com/articles/JUnit/article.html</a:t>
            </a:r>
            <a:endParaRPr lang="en-US" sz="1600" b="1" dirty="0" smtClean="0"/>
          </a:p>
        </p:txBody>
      </p:sp>
    </p:spTree>
    <p:extLst>
      <p:ext uri="{BB962C8B-B14F-4D97-AF65-F5344CB8AC3E}">
        <p14:creationId xmlns:p14="http://schemas.microsoft.com/office/powerpoint/2010/main" val="1116134238"/>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68362"/>
          </a:xfrm>
        </p:spPr>
        <p:txBody>
          <a:bodyPr>
            <a:normAutofit/>
          </a:bodyPr>
          <a:lstStyle/>
          <a:p>
            <a:r>
              <a:rPr lang="en-US" dirty="0"/>
              <a:t> Unit testing with </a:t>
            </a:r>
            <a:r>
              <a:rPr lang="en-US" dirty="0" smtClean="0"/>
              <a:t>JUnit4</a:t>
            </a:r>
            <a:endParaRPr lang="en-US" dirty="0"/>
          </a:p>
        </p:txBody>
      </p:sp>
      <p:sp>
        <p:nvSpPr>
          <p:cNvPr id="3" name="Content Placeholder 2"/>
          <p:cNvSpPr>
            <a:spLocks noGrp="1"/>
          </p:cNvSpPr>
          <p:nvPr>
            <p:ph idx="1"/>
          </p:nvPr>
        </p:nvSpPr>
        <p:spPr>
          <a:xfrm>
            <a:off x="228600" y="1295400"/>
            <a:ext cx="8915400" cy="5105400"/>
          </a:xfrm>
        </p:spPr>
        <p:txBody>
          <a:bodyPr>
            <a:normAutofit fontScale="92500" lnSpcReduction="10000"/>
          </a:bodyPr>
          <a:lstStyle/>
          <a:p>
            <a:r>
              <a:rPr lang="en-US" dirty="0"/>
              <a:t>C</a:t>
            </a:r>
            <a:r>
              <a:rPr lang="en-US" dirty="0" smtClean="0"/>
              <a:t>reating a </a:t>
            </a:r>
            <a:r>
              <a:rPr lang="en-US" dirty="0" err="1"/>
              <a:t>JUnit</a:t>
            </a:r>
            <a:r>
              <a:rPr lang="en-US" dirty="0"/>
              <a:t> test </a:t>
            </a:r>
            <a:r>
              <a:rPr lang="en-US" dirty="0" smtClean="0"/>
              <a:t>method</a:t>
            </a:r>
          </a:p>
          <a:p>
            <a:pPr lvl="1"/>
            <a:r>
              <a:rPr lang="en-US" dirty="0" smtClean="0"/>
              <a:t> </a:t>
            </a:r>
            <a:r>
              <a:rPr lang="en-US" dirty="0"/>
              <a:t>via File → New → </a:t>
            </a:r>
            <a:r>
              <a:rPr lang="en-US" dirty="0" err="1"/>
              <a:t>JUnit</a:t>
            </a:r>
            <a:r>
              <a:rPr lang="en-US" dirty="0"/>
              <a:t> → </a:t>
            </a:r>
            <a:r>
              <a:rPr lang="en-US" dirty="0" err="1"/>
              <a:t>JUnit</a:t>
            </a:r>
            <a:r>
              <a:rPr lang="en-US" dirty="0"/>
              <a:t> Test </a:t>
            </a:r>
            <a:r>
              <a:rPr lang="en-US" dirty="0" smtClean="0"/>
              <a:t>case</a:t>
            </a:r>
          </a:p>
          <a:p>
            <a:pPr lvl="1"/>
            <a:endParaRPr lang="en-US" dirty="0" smtClean="0"/>
          </a:p>
          <a:p>
            <a:pPr marL="0" indent="0">
              <a:buNone/>
            </a:pPr>
            <a:r>
              <a:rPr lang="en-US" i="1" dirty="0"/>
              <a:t>@Test</a:t>
            </a:r>
            <a:r>
              <a:rPr lang="en-US" dirty="0"/>
              <a:t> </a:t>
            </a:r>
            <a:endParaRPr lang="en-US" dirty="0" smtClean="0"/>
          </a:p>
          <a:p>
            <a:pPr marL="0" indent="0">
              <a:buNone/>
            </a:pPr>
            <a:r>
              <a:rPr lang="en-US" dirty="0" smtClean="0"/>
              <a:t>public </a:t>
            </a:r>
            <a:r>
              <a:rPr lang="en-US" dirty="0"/>
              <a:t>void </a:t>
            </a:r>
            <a:r>
              <a:rPr lang="en-US" dirty="0" err="1"/>
              <a:t>testMultiply</a:t>
            </a:r>
            <a:r>
              <a:rPr lang="en-US" dirty="0"/>
              <a:t>() { </a:t>
            </a:r>
            <a:endParaRPr lang="en-US" dirty="0" smtClean="0"/>
          </a:p>
          <a:p>
            <a:pPr marL="0" indent="0">
              <a:buNone/>
            </a:pPr>
            <a:r>
              <a:rPr lang="en-US" i="1" dirty="0" smtClean="0"/>
              <a:t>       // </a:t>
            </a:r>
            <a:r>
              <a:rPr lang="en-US" i="1" dirty="0" err="1"/>
              <a:t>MyClass</a:t>
            </a:r>
            <a:r>
              <a:rPr lang="en-US" i="1" dirty="0"/>
              <a:t> is tested</a:t>
            </a:r>
            <a:r>
              <a:rPr lang="en-US" dirty="0"/>
              <a:t> </a:t>
            </a:r>
            <a:endParaRPr lang="en-US" dirty="0" smtClean="0"/>
          </a:p>
          <a:p>
            <a:pPr marL="0" indent="0">
              <a:buNone/>
            </a:pPr>
            <a:r>
              <a:rPr lang="en-US" dirty="0" smtClean="0"/>
              <a:t>       </a:t>
            </a:r>
            <a:r>
              <a:rPr lang="en-US" dirty="0" err="1" smtClean="0"/>
              <a:t>MyClass</a:t>
            </a:r>
            <a:r>
              <a:rPr lang="en-US" dirty="0" smtClean="0"/>
              <a:t> </a:t>
            </a:r>
            <a:r>
              <a:rPr lang="en-US" dirty="0"/>
              <a:t>tester = new </a:t>
            </a:r>
            <a:r>
              <a:rPr lang="en-US" dirty="0" err="1"/>
              <a:t>MyClass</a:t>
            </a:r>
            <a:r>
              <a:rPr lang="en-US" dirty="0"/>
              <a:t>(); </a:t>
            </a:r>
            <a:endParaRPr lang="en-US" dirty="0" smtClean="0"/>
          </a:p>
          <a:p>
            <a:pPr marL="0" indent="0">
              <a:buNone/>
            </a:pPr>
            <a:endParaRPr lang="en-US" i="1" dirty="0"/>
          </a:p>
          <a:p>
            <a:pPr marL="0" indent="0">
              <a:buNone/>
            </a:pPr>
            <a:r>
              <a:rPr lang="en-US" i="1" dirty="0"/>
              <a:t> </a:t>
            </a:r>
            <a:r>
              <a:rPr lang="en-US" i="1" dirty="0" smtClean="0"/>
              <a:t>     // </a:t>
            </a:r>
            <a:r>
              <a:rPr lang="en-US" i="1" dirty="0"/>
              <a:t>Check if multiply(10,5) returns 50</a:t>
            </a:r>
            <a:r>
              <a:rPr lang="en-US" dirty="0"/>
              <a:t> </a:t>
            </a:r>
            <a:r>
              <a:rPr lang="en-US" dirty="0" smtClean="0"/>
              <a:t>	</a:t>
            </a:r>
          </a:p>
          <a:p>
            <a:pPr marL="0" indent="0">
              <a:buNone/>
            </a:pPr>
            <a:r>
              <a:rPr lang="en-US" sz="2800" dirty="0"/>
              <a:t> </a:t>
            </a:r>
            <a:r>
              <a:rPr lang="en-US" sz="2800" dirty="0" smtClean="0"/>
              <a:t>      </a:t>
            </a:r>
            <a:r>
              <a:rPr lang="en-US" sz="2800" dirty="0" err="1" smtClean="0"/>
              <a:t>assertEquals</a:t>
            </a:r>
            <a:r>
              <a:rPr lang="en-US" sz="2800" dirty="0"/>
              <a:t>("10 x 5 must be 50", </a:t>
            </a:r>
            <a:r>
              <a:rPr lang="en-US" sz="2800" dirty="0" smtClean="0"/>
              <a:t>50,tester.multiply(10</a:t>
            </a:r>
            <a:r>
              <a:rPr lang="en-US" sz="2800" dirty="0"/>
              <a:t>, 5)); </a:t>
            </a:r>
            <a:endParaRPr lang="en-US" dirty="0" smtClean="0"/>
          </a:p>
          <a:p>
            <a:pPr marL="0" indent="0">
              <a:buNone/>
            </a:pPr>
            <a:r>
              <a:rPr lang="en-US" dirty="0" smtClean="0"/>
              <a:t>}</a:t>
            </a:r>
            <a:endParaRPr lang="en-US" dirty="0"/>
          </a:p>
        </p:txBody>
      </p:sp>
      <p:sp>
        <p:nvSpPr>
          <p:cNvPr id="4" name="Footer Placeholder 3"/>
          <p:cNvSpPr>
            <a:spLocks noGrp="1"/>
          </p:cNvSpPr>
          <p:nvPr>
            <p:ph type="ftr" sz="quarter" idx="4294967295"/>
          </p:nvPr>
        </p:nvSpPr>
        <p:spPr>
          <a:xfrm>
            <a:off x="3429000" y="6356350"/>
            <a:ext cx="2895600" cy="365125"/>
          </a:xfrm>
          <a:prstGeom prst="rect">
            <a:avLst/>
          </a:prstGeom>
        </p:spPr>
        <p:txBody>
          <a:bodyPr/>
          <a:lstStyle/>
          <a:p>
            <a:endParaRPr lang="en-US" dirty="0" smtClean="0"/>
          </a:p>
        </p:txBody>
      </p:sp>
    </p:spTree>
    <p:extLst>
      <p:ext uri="{BB962C8B-B14F-4D97-AF65-F5344CB8AC3E}">
        <p14:creationId xmlns:p14="http://schemas.microsoft.com/office/powerpoint/2010/main" val="1943305189"/>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General approach JUnit4 within Eclipse</a:t>
            </a:r>
            <a:endParaRPr lang="en-US" sz="3600" dirty="0"/>
          </a:p>
        </p:txBody>
      </p:sp>
      <p:sp>
        <p:nvSpPr>
          <p:cNvPr id="3" name="Content Placeholder 2"/>
          <p:cNvSpPr>
            <a:spLocks noGrp="1"/>
          </p:cNvSpPr>
          <p:nvPr>
            <p:ph idx="1"/>
          </p:nvPr>
        </p:nvSpPr>
        <p:spPr/>
        <p:txBody>
          <a:bodyPr>
            <a:normAutofit/>
          </a:bodyPr>
          <a:lstStyle/>
          <a:p>
            <a:r>
              <a:rPr lang="en-US" dirty="0" err="1"/>
              <a:t>JUnit</a:t>
            </a:r>
            <a:r>
              <a:rPr lang="en-US" dirty="0"/>
              <a:t> assumes that all test methods can be executed in an arbitrary order. </a:t>
            </a:r>
            <a:endParaRPr lang="en-US" dirty="0" smtClean="0"/>
          </a:p>
          <a:p>
            <a:r>
              <a:rPr lang="en-US" dirty="0" smtClean="0"/>
              <a:t>Therefore </a:t>
            </a:r>
            <a:r>
              <a:rPr lang="en-US" dirty="0"/>
              <a:t>tests should not depend on other tests. </a:t>
            </a:r>
          </a:p>
          <a:p>
            <a:r>
              <a:rPr lang="en-US" dirty="0"/>
              <a:t>To write a test with </a:t>
            </a:r>
            <a:r>
              <a:rPr lang="en-US" dirty="0" err="1"/>
              <a:t>JUnit</a:t>
            </a:r>
            <a:r>
              <a:rPr lang="en-US" dirty="0"/>
              <a:t> you annotate a method with the @</a:t>
            </a:r>
            <a:r>
              <a:rPr lang="en-US" dirty="0" err="1"/>
              <a:t>org.junit.Test</a:t>
            </a:r>
            <a:r>
              <a:rPr lang="en-US" dirty="0"/>
              <a:t> annotation and </a:t>
            </a:r>
            <a:endParaRPr lang="en-US" dirty="0" smtClean="0"/>
          </a:p>
          <a:p>
            <a:r>
              <a:rPr lang="en-US" dirty="0" smtClean="0"/>
              <a:t>use assert or another </a:t>
            </a:r>
            <a:r>
              <a:rPr lang="en-US" dirty="0"/>
              <a:t>method provided by </a:t>
            </a:r>
            <a:r>
              <a:rPr lang="en-US" dirty="0" err="1"/>
              <a:t>JUnit</a:t>
            </a:r>
            <a:r>
              <a:rPr lang="en-US" dirty="0"/>
              <a:t> to check the expected result of the code execution versus the actual </a:t>
            </a:r>
            <a:r>
              <a:rPr lang="en-US" dirty="0" smtClean="0"/>
              <a:t>result</a:t>
            </a:r>
          </a:p>
          <a:p>
            <a:r>
              <a:rPr lang="en-US" dirty="0"/>
              <a:t>run the test, via right-click on the test class and selecting Run → Run As → </a:t>
            </a:r>
            <a:r>
              <a:rPr lang="en-US" dirty="0" err="1"/>
              <a:t>JUnit</a:t>
            </a:r>
            <a:r>
              <a:rPr lang="en-US" dirty="0"/>
              <a:t> Test.</a:t>
            </a:r>
          </a:p>
          <a:p>
            <a:endParaRPr lang="en-US" dirty="0"/>
          </a:p>
        </p:txBody>
      </p:sp>
      <p:sp>
        <p:nvSpPr>
          <p:cNvPr id="4" name="Footer Placeholder 3"/>
          <p:cNvSpPr>
            <a:spLocks noGrp="1"/>
          </p:cNvSpPr>
          <p:nvPr>
            <p:ph type="ftr" sz="quarter" idx="4294967295"/>
          </p:nvPr>
        </p:nvSpPr>
        <p:spPr>
          <a:xfrm>
            <a:off x="3429000" y="6356350"/>
            <a:ext cx="2895600" cy="365125"/>
          </a:xfrm>
          <a:prstGeom prst="rect">
            <a:avLst/>
          </a:prstGeom>
        </p:spPr>
        <p:txBody>
          <a:bodyPr/>
          <a:lstStyle/>
          <a:p>
            <a:endParaRPr lang="en-US" dirty="0" smtClean="0"/>
          </a:p>
        </p:txBody>
      </p:sp>
    </p:spTree>
    <p:extLst>
      <p:ext uri="{BB962C8B-B14F-4D97-AF65-F5344CB8AC3E}">
        <p14:creationId xmlns:p14="http://schemas.microsoft.com/office/powerpoint/2010/main" val="203744220"/>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JUnit</a:t>
            </a:r>
            <a:r>
              <a:rPr lang="en-US" dirty="0"/>
              <a:t> </a:t>
            </a:r>
            <a:r>
              <a:rPr lang="en-US" dirty="0" smtClean="0"/>
              <a:t>annotations</a:t>
            </a:r>
            <a:endParaRPr lang="en-US" dirty="0"/>
          </a:p>
        </p:txBody>
      </p:sp>
      <p:sp>
        <p:nvSpPr>
          <p:cNvPr id="4" name="Footer Placeholder 3"/>
          <p:cNvSpPr>
            <a:spLocks noGrp="1"/>
          </p:cNvSpPr>
          <p:nvPr>
            <p:ph type="ftr" sz="quarter" idx="4294967295"/>
          </p:nvPr>
        </p:nvSpPr>
        <p:spPr>
          <a:xfrm>
            <a:off x="3429000" y="6356350"/>
            <a:ext cx="2895600" cy="365125"/>
          </a:xfrm>
          <a:prstGeom prst="rect">
            <a:avLst/>
          </a:prstGeom>
        </p:spPr>
        <p:txBody>
          <a:bodyPr/>
          <a:lstStyle/>
          <a:p>
            <a:endParaRPr lang="en-US" dirty="0" smtClean="0"/>
          </a:p>
        </p:txBody>
      </p:sp>
      <p:graphicFrame>
        <p:nvGraphicFramePr>
          <p:cNvPr id="7" name="Content Placeholder 6"/>
          <p:cNvGraphicFramePr>
            <a:graphicFrameLocks noGrp="1"/>
          </p:cNvGraphicFramePr>
          <p:nvPr>
            <p:ph idx="1"/>
            <p:extLst/>
          </p:nvPr>
        </p:nvGraphicFramePr>
        <p:xfrm>
          <a:off x="457200" y="1295400"/>
          <a:ext cx="8229600" cy="5120640"/>
        </p:xfrm>
        <a:graphic>
          <a:graphicData uri="http://schemas.openxmlformats.org/drawingml/2006/table">
            <a:tbl>
              <a:tblPr firstRow="1" bandRow="1">
                <a:tableStyleId>{5C22544A-7EE6-4342-B048-85BDC9FD1C3A}</a:tableStyleId>
              </a:tblPr>
              <a:tblGrid>
                <a:gridCol w="3276600"/>
                <a:gridCol w="4953000"/>
              </a:tblGrid>
              <a:tr h="370840">
                <a:tc>
                  <a:txBody>
                    <a:bodyPr/>
                    <a:lstStyle/>
                    <a:p>
                      <a:r>
                        <a:rPr lang="en-US" sz="2400" dirty="0" smtClean="0"/>
                        <a:t>Annotation</a:t>
                      </a:r>
                      <a:endParaRPr lang="en-US" sz="2400" dirty="0"/>
                    </a:p>
                  </a:txBody>
                  <a:tcPr/>
                </a:tc>
                <a:tc>
                  <a:txBody>
                    <a:bodyPr/>
                    <a:lstStyle/>
                    <a:p>
                      <a:r>
                        <a:rPr lang="en-US" sz="2400" dirty="0" smtClean="0"/>
                        <a:t>Description</a:t>
                      </a:r>
                      <a:endParaRPr lang="en-US" sz="2400" dirty="0"/>
                    </a:p>
                  </a:txBody>
                  <a:tcPr/>
                </a:tc>
              </a:tr>
              <a:tr h="370840">
                <a:tc>
                  <a:txBody>
                    <a:bodyPr/>
                    <a:lstStyle/>
                    <a:p>
                      <a:r>
                        <a:rPr lang="en-US" sz="2400" dirty="0" smtClean="0"/>
                        <a:t>@Test </a:t>
                      </a:r>
                      <a:br>
                        <a:rPr lang="en-US" sz="2400" dirty="0" smtClean="0"/>
                      </a:br>
                      <a:r>
                        <a:rPr lang="en-US" sz="2400" dirty="0" smtClean="0"/>
                        <a:t>public void method() </a:t>
                      </a:r>
                      <a:endParaRPr lang="en-US" sz="2400" dirty="0"/>
                    </a:p>
                  </a:txBody>
                  <a:tcPr/>
                </a:tc>
                <a:tc>
                  <a:txBody>
                    <a:bodyPr/>
                    <a:lstStyle/>
                    <a:p>
                      <a:r>
                        <a:rPr lang="en-US" sz="2400" dirty="0" smtClean="0"/>
                        <a:t>The annotation @Test identifies that a method is a test method. </a:t>
                      </a:r>
                      <a:endParaRPr lang="en-US" sz="2400" dirty="0"/>
                    </a:p>
                  </a:txBody>
                  <a:tcPr/>
                </a:tc>
              </a:tr>
              <a:tr h="370840">
                <a:tc>
                  <a:txBody>
                    <a:bodyPr/>
                    <a:lstStyle/>
                    <a:p>
                      <a:r>
                        <a:rPr lang="en-US" sz="2400" dirty="0" smtClean="0"/>
                        <a:t>@Before </a:t>
                      </a:r>
                      <a:br>
                        <a:rPr lang="en-US" sz="2400" dirty="0" smtClean="0"/>
                      </a:br>
                      <a:r>
                        <a:rPr lang="en-US" sz="2400" dirty="0" smtClean="0"/>
                        <a:t>public void method() </a:t>
                      </a:r>
                      <a:endParaRPr lang="en-US" sz="2400" dirty="0"/>
                    </a:p>
                  </a:txBody>
                  <a:tcPr/>
                </a:tc>
                <a:tc>
                  <a:txBody>
                    <a:bodyPr/>
                    <a:lstStyle/>
                    <a:p>
                      <a:r>
                        <a:rPr lang="en-US" sz="2400" dirty="0" smtClean="0"/>
                        <a:t>This method is executed before each test. This method can prepare the test environment (e.g. read input data, initialize the class). </a:t>
                      </a:r>
                      <a:endParaRPr lang="en-US" sz="2400" dirty="0"/>
                    </a:p>
                  </a:txBody>
                  <a:tcPr/>
                </a:tc>
              </a:tr>
              <a:tr h="370840">
                <a:tc>
                  <a:txBody>
                    <a:bodyPr/>
                    <a:lstStyle/>
                    <a:p>
                      <a:r>
                        <a:rPr lang="en-US" sz="2400" dirty="0" smtClean="0"/>
                        <a:t>@After </a:t>
                      </a:r>
                      <a:br>
                        <a:rPr lang="en-US" sz="2400" dirty="0" smtClean="0"/>
                      </a:br>
                      <a:r>
                        <a:rPr lang="en-US" sz="2400" dirty="0" smtClean="0"/>
                        <a:t>public void method() </a:t>
                      </a:r>
                      <a:endParaRPr lang="en-US" sz="2400" dirty="0"/>
                    </a:p>
                  </a:txBody>
                  <a:tcPr/>
                </a:tc>
                <a:tc>
                  <a:txBody>
                    <a:bodyPr/>
                    <a:lstStyle/>
                    <a:p>
                      <a:r>
                        <a:rPr lang="en-US" sz="2400" dirty="0" smtClean="0"/>
                        <a:t>This method is executed after each test. This method can cleanup the test environment (e.g. delete temporary data, restore defaults). It can also save memory by cleaning up expensive memory structures. </a:t>
                      </a:r>
                      <a:endParaRPr lang="en-US" sz="2400" dirty="0"/>
                    </a:p>
                  </a:txBody>
                  <a:tcPr/>
                </a:tc>
              </a:tr>
            </a:tbl>
          </a:graphicData>
        </a:graphic>
      </p:graphicFrame>
    </p:spTree>
    <p:extLst>
      <p:ext uri="{BB962C8B-B14F-4D97-AF65-F5344CB8AC3E}">
        <p14:creationId xmlns:p14="http://schemas.microsoft.com/office/powerpoint/2010/main" val="2411426096"/>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4294967295"/>
          </p:nvPr>
        </p:nvSpPr>
        <p:spPr>
          <a:xfrm>
            <a:off x="3429000" y="6356350"/>
            <a:ext cx="2895600" cy="365125"/>
          </a:xfrm>
          <a:prstGeom prst="rect">
            <a:avLst/>
          </a:prstGeom>
        </p:spPr>
        <p:txBody>
          <a:bodyPr/>
          <a:lstStyle/>
          <a:p>
            <a:endParaRPr lang="en-US" dirty="0" smtClean="0"/>
          </a:p>
        </p:txBody>
      </p:sp>
      <p:graphicFrame>
        <p:nvGraphicFramePr>
          <p:cNvPr id="5" name="Content Placeholder 6"/>
          <p:cNvGraphicFramePr>
            <a:graphicFrameLocks/>
          </p:cNvGraphicFramePr>
          <p:nvPr>
            <p:extLst/>
          </p:nvPr>
        </p:nvGraphicFramePr>
        <p:xfrm>
          <a:off x="457200" y="1295400"/>
          <a:ext cx="8229600" cy="5303520"/>
        </p:xfrm>
        <a:graphic>
          <a:graphicData uri="http://schemas.openxmlformats.org/drawingml/2006/table">
            <a:tbl>
              <a:tblPr firstRow="1" bandRow="1">
                <a:tableStyleId>{5C22544A-7EE6-4342-B048-85BDC9FD1C3A}</a:tableStyleId>
              </a:tblPr>
              <a:tblGrid>
                <a:gridCol w="3276600"/>
                <a:gridCol w="4953000"/>
              </a:tblGrid>
              <a:tr h="370840">
                <a:tc>
                  <a:txBody>
                    <a:bodyPr/>
                    <a:lstStyle/>
                    <a:p>
                      <a:r>
                        <a:rPr lang="en-US" sz="2400" dirty="0" smtClean="0"/>
                        <a:t>Annotation</a:t>
                      </a:r>
                      <a:endParaRPr lang="en-US" sz="2400" dirty="0"/>
                    </a:p>
                  </a:txBody>
                  <a:tcPr/>
                </a:tc>
                <a:tc>
                  <a:txBody>
                    <a:bodyPr/>
                    <a:lstStyle/>
                    <a:p>
                      <a:r>
                        <a:rPr lang="en-US" sz="2400" dirty="0" smtClean="0"/>
                        <a:t>Description</a:t>
                      </a:r>
                      <a:endParaRPr lang="en-US" sz="2400" dirty="0"/>
                    </a:p>
                  </a:txBody>
                  <a:tcPr/>
                </a:tc>
              </a:tr>
              <a:tr h="370840">
                <a:tc>
                  <a:txBody>
                    <a:bodyPr/>
                    <a:lstStyle/>
                    <a:p>
                      <a:r>
                        <a:rPr lang="en-US" sz="2400" dirty="0" smtClean="0"/>
                        <a:t>@</a:t>
                      </a:r>
                      <a:r>
                        <a:rPr lang="en-US" sz="2400" dirty="0" err="1" smtClean="0"/>
                        <a:t>BeforeClass</a:t>
                      </a:r>
                      <a:r>
                        <a:rPr lang="en-US" sz="2400" dirty="0" smtClean="0"/>
                        <a:t> </a:t>
                      </a:r>
                      <a:br>
                        <a:rPr lang="en-US" sz="2400" dirty="0" smtClean="0"/>
                      </a:br>
                      <a:r>
                        <a:rPr lang="en-US" sz="2400" dirty="0" smtClean="0"/>
                        <a:t>public static void method() </a:t>
                      </a:r>
                      <a:endParaRPr lang="en-US" sz="2400" dirty="0"/>
                    </a:p>
                  </a:txBody>
                  <a:tcPr/>
                </a:tc>
                <a:tc>
                  <a:txBody>
                    <a:bodyPr/>
                    <a:lstStyle/>
                    <a:p>
                      <a:r>
                        <a:rPr lang="en-US" sz="2400" dirty="0" smtClean="0"/>
                        <a:t>method executed once, before the start of all tests. </a:t>
                      </a:r>
                      <a:endParaRPr lang="en-US" sz="2400" dirty="0"/>
                    </a:p>
                  </a:txBody>
                  <a:tcPr/>
                </a:tc>
              </a:tr>
              <a:tr h="370840">
                <a:tc>
                  <a:txBody>
                    <a:bodyPr/>
                    <a:lstStyle/>
                    <a:p>
                      <a:r>
                        <a:rPr lang="en-US" sz="2400" dirty="0" smtClean="0"/>
                        <a:t>@</a:t>
                      </a:r>
                      <a:r>
                        <a:rPr lang="en-US" sz="2400" dirty="0" err="1" smtClean="0"/>
                        <a:t>AfterClass</a:t>
                      </a:r>
                      <a:r>
                        <a:rPr lang="en-US" sz="2400" dirty="0" smtClean="0"/>
                        <a:t> </a:t>
                      </a:r>
                      <a:br>
                        <a:rPr lang="en-US" sz="2400" dirty="0" smtClean="0"/>
                      </a:br>
                      <a:r>
                        <a:rPr lang="en-US" sz="2400" dirty="0" smtClean="0"/>
                        <a:t>public static void method() </a:t>
                      </a:r>
                      <a:endParaRPr lang="en-US" sz="2400" dirty="0"/>
                    </a:p>
                  </a:txBody>
                  <a:tcPr/>
                </a:tc>
                <a:tc>
                  <a:txBody>
                    <a:bodyPr/>
                    <a:lstStyle/>
                    <a:p>
                      <a:r>
                        <a:rPr lang="en-US" sz="2400" dirty="0" smtClean="0"/>
                        <a:t>This method is executed once, after all tests have been finished. --clean-up activities</a:t>
                      </a:r>
                      <a:endParaRPr lang="en-US" sz="2400" dirty="0"/>
                    </a:p>
                  </a:txBody>
                  <a:tcPr/>
                </a:tc>
              </a:tr>
              <a:tr h="370840">
                <a:tc>
                  <a:txBody>
                    <a:bodyPr/>
                    <a:lstStyle/>
                    <a:p>
                      <a:r>
                        <a:rPr lang="en-US" sz="2400" dirty="0" smtClean="0"/>
                        <a:t>@Ignore</a:t>
                      </a:r>
                      <a:endParaRPr lang="en-US" sz="2400" dirty="0"/>
                    </a:p>
                  </a:txBody>
                  <a:tcPr/>
                </a:tc>
                <a:tc>
                  <a:txBody>
                    <a:bodyPr/>
                    <a:lstStyle/>
                    <a:p>
                      <a:r>
                        <a:rPr lang="en-US" sz="2400" dirty="0" smtClean="0"/>
                        <a:t>Ignores the test method. out-of-date, too expensive</a:t>
                      </a:r>
                      <a:endParaRPr lang="en-US" sz="2400" dirty="0"/>
                    </a:p>
                  </a:txBody>
                  <a:tcPr/>
                </a:tc>
              </a:tr>
              <a:tr h="370840">
                <a:tc>
                  <a:txBody>
                    <a:bodyPr/>
                    <a:lstStyle/>
                    <a:p>
                      <a:r>
                        <a:rPr lang="en-US" sz="2400" dirty="0" smtClean="0"/>
                        <a:t>@Test (expected = </a:t>
                      </a:r>
                      <a:r>
                        <a:rPr lang="en-US" sz="2400" dirty="0" err="1" smtClean="0"/>
                        <a:t>Exception.class</a:t>
                      </a:r>
                      <a:r>
                        <a:rPr lang="en-US" sz="2400" dirty="0" smtClean="0"/>
                        <a:t>)</a:t>
                      </a:r>
                      <a:endParaRPr lang="en-US" sz="2400" dirty="0"/>
                    </a:p>
                  </a:txBody>
                  <a:tcPr/>
                </a:tc>
                <a:tc>
                  <a:txBody>
                    <a:bodyPr/>
                    <a:lstStyle/>
                    <a:p>
                      <a:r>
                        <a:rPr lang="en-US" sz="2400" dirty="0" smtClean="0"/>
                        <a:t>Fails, if the method does not throw the named exception. </a:t>
                      </a:r>
                      <a:endParaRPr lang="en-US" sz="2400" dirty="0"/>
                    </a:p>
                  </a:txBody>
                  <a:tcPr/>
                </a:tc>
              </a:tr>
              <a:tr h="370840">
                <a:tc>
                  <a:txBody>
                    <a:bodyPr/>
                    <a:lstStyle/>
                    <a:p>
                      <a:r>
                        <a:rPr lang="en-US" sz="2400" dirty="0" smtClean="0"/>
                        <a:t>@Test(timeout=100)</a:t>
                      </a:r>
                      <a:endParaRPr lang="en-US" sz="2400" dirty="0"/>
                    </a:p>
                  </a:txBody>
                  <a:tcPr/>
                </a:tc>
                <a:tc>
                  <a:txBody>
                    <a:bodyPr/>
                    <a:lstStyle/>
                    <a:p>
                      <a:r>
                        <a:rPr lang="en-US" sz="2400" dirty="0" smtClean="0"/>
                        <a:t>Fails, if the method takes longer than 100 milliseconds. </a:t>
                      </a:r>
                      <a:endParaRPr lang="en-US" sz="2400" dirty="0"/>
                    </a:p>
                  </a:txBody>
                  <a:tcPr/>
                </a:tc>
              </a:tr>
            </a:tbl>
          </a:graphicData>
        </a:graphic>
      </p:graphicFrame>
    </p:spTree>
    <p:extLst>
      <p:ext uri="{BB962C8B-B14F-4D97-AF65-F5344CB8AC3E}">
        <p14:creationId xmlns:p14="http://schemas.microsoft.com/office/powerpoint/2010/main" val="4233812376"/>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15962"/>
          </a:xfrm>
        </p:spPr>
        <p:txBody>
          <a:bodyPr>
            <a:normAutofit/>
          </a:bodyPr>
          <a:lstStyle/>
          <a:p>
            <a:r>
              <a:rPr lang="en-US" dirty="0"/>
              <a:t>Assert statements </a:t>
            </a:r>
          </a:p>
        </p:txBody>
      </p:sp>
      <p:graphicFrame>
        <p:nvGraphicFramePr>
          <p:cNvPr id="5" name="Content Placeholder 4"/>
          <p:cNvGraphicFramePr>
            <a:graphicFrameLocks noGrp="1"/>
          </p:cNvGraphicFramePr>
          <p:nvPr>
            <p:ph idx="1"/>
            <p:extLst/>
          </p:nvPr>
        </p:nvGraphicFramePr>
        <p:xfrm>
          <a:off x="304800" y="762000"/>
          <a:ext cx="8534400" cy="8799960"/>
        </p:xfrm>
        <a:graphic>
          <a:graphicData uri="http://schemas.openxmlformats.org/drawingml/2006/table">
            <a:tbl>
              <a:tblPr/>
              <a:tblGrid>
                <a:gridCol w="4267200"/>
                <a:gridCol w="4267200"/>
              </a:tblGrid>
              <a:tr h="416292">
                <a:tc>
                  <a:txBody>
                    <a:bodyPr/>
                    <a:lstStyle/>
                    <a:p>
                      <a:pPr algn="l"/>
                      <a:r>
                        <a:rPr lang="en-US" sz="2000" b="1" dirty="0"/>
                        <a:t>Statement</a:t>
                      </a:r>
                    </a:p>
                  </a:txBody>
                  <a:tcPr marL="71841" marR="71841" marT="35920" marB="35920" anchor="ctr">
                    <a:lnL>
                      <a:noFill/>
                    </a:lnL>
                    <a:lnR>
                      <a:noFill/>
                    </a:lnR>
                    <a:lnT>
                      <a:noFill/>
                    </a:lnT>
                    <a:lnB>
                      <a:noFill/>
                    </a:lnB>
                  </a:tcPr>
                </a:tc>
                <a:tc>
                  <a:txBody>
                    <a:bodyPr/>
                    <a:lstStyle/>
                    <a:p>
                      <a:pPr algn="l"/>
                      <a:r>
                        <a:rPr lang="en-US" sz="2000" b="1"/>
                        <a:t>Description</a:t>
                      </a:r>
                    </a:p>
                  </a:txBody>
                  <a:tcPr marL="71841" marR="71841" marT="35920" marB="35920" anchor="ctr">
                    <a:lnL>
                      <a:noFill/>
                    </a:lnL>
                    <a:lnR>
                      <a:noFill/>
                    </a:lnR>
                    <a:lnT>
                      <a:noFill/>
                    </a:lnT>
                    <a:lnB>
                      <a:noFill/>
                    </a:lnB>
                  </a:tcPr>
                </a:tc>
              </a:tr>
              <a:tr h="2100736">
                <a:tc>
                  <a:txBody>
                    <a:bodyPr/>
                    <a:lstStyle/>
                    <a:p>
                      <a:pPr algn="l"/>
                      <a:r>
                        <a:rPr lang="en-US" sz="2000" b="1" dirty="0"/>
                        <a:t>fail(String)</a:t>
                      </a:r>
                    </a:p>
                  </a:txBody>
                  <a:tcPr marL="71841" marR="71841" marT="35920" marB="35920" anchor="ctr">
                    <a:lnL>
                      <a:noFill/>
                    </a:lnL>
                    <a:lnR>
                      <a:noFill/>
                    </a:lnR>
                    <a:lnT>
                      <a:noFill/>
                    </a:lnT>
                    <a:lnB>
                      <a:noFill/>
                    </a:lnB>
                  </a:tcPr>
                </a:tc>
                <a:tc>
                  <a:txBody>
                    <a:bodyPr/>
                    <a:lstStyle/>
                    <a:p>
                      <a:pPr algn="l"/>
                      <a:r>
                        <a:rPr lang="en-US" sz="2000" b="1" dirty="0"/>
                        <a:t>Let the method fail. Might be used to check that a certain part of the code is not reached. Or to have a failing test before the test code is implemented. </a:t>
                      </a:r>
                    </a:p>
                  </a:txBody>
                  <a:tcPr marL="71841" marR="71841" marT="35920" marB="35920" anchor="ctr">
                    <a:lnL>
                      <a:noFill/>
                    </a:lnL>
                    <a:lnR>
                      <a:noFill/>
                    </a:lnR>
                    <a:lnT>
                      <a:noFill/>
                    </a:lnT>
                    <a:lnB>
                      <a:noFill/>
                    </a:lnB>
                  </a:tcPr>
                </a:tc>
              </a:tr>
              <a:tr h="753181">
                <a:tc>
                  <a:txBody>
                    <a:bodyPr/>
                    <a:lstStyle/>
                    <a:p>
                      <a:pPr algn="l"/>
                      <a:r>
                        <a:rPr lang="en-US" sz="2000" b="1"/>
                        <a:t>assertTrue([message], boolean condition)</a:t>
                      </a:r>
                    </a:p>
                  </a:txBody>
                  <a:tcPr marL="71841" marR="71841" marT="35920" marB="35920" anchor="ctr">
                    <a:lnL>
                      <a:noFill/>
                    </a:lnL>
                    <a:lnR>
                      <a:noFill/>
                    </a:lnR>
                    <a:lnT>
                      <a:noFill/>
                    </a:lnT>
                    <a:lnB>
                      <a:noFill/>
                    </a:lnB>
                  </a:tcPr>
                </a:tc>
                <a:tc>
                  <a:txBody>
                    <a:bodyPr/>
                    <a:lstStyle/>
                    <a:p>
                      <a:pPr algn="l"/>
                      <a:r>
                        <a:rPr lang="en-US" sz="2000" b="1" dirty="0"/>
                        <a:t>Checks that the </a:t>
                      </a:r>
                      <a:r>
                        <a:rPr lang="en-US" sz="2000" b="1" dirty="0" err="1"/>
                        <a:t>boolean</a:t>
                      </a:r>
                      <a:r>
                        <a:rPr lang="en-US" sz="2000" b="1" dirty="0"/>
                        <a:t> condition is true.</a:t>
                      </a:r>
                    </a:p>
                  </a:txBody>
                  <a:tcPr marL="71841" marR="71841" marT="35920" marB="35920" anchor="ctr">
                    <a:lnL>
                      <a:noFill/>
                    </a:lnL>
                    <a:lnR>
                      <a:noFill/>
                    </a:lnR>
                    <a:lnT>
                      <a:noFill/>
                    </a:lnT>
                    <a:lnB>
                      <a:noFill/>
                    </a:lnB>
                  </a:tcPr>
                </a:tc>
              </a:tr>
              <a:tr h="1426958">
                <a:tc>
                  <a:txBody>
                    <a:bodyPr/>
                    <a:lstStyle/>
                    <a:p>
                      <a:pPr algn="l"/>
                      <a:r>
                        <a:rPr lang="en-US" sz="2000" b="1"/>
                        <a:t>assertsEquals([String message], expected, actual)</a:t>
                      </a:r>
                    </a:p>
                  </a:txBody>
                  <a:tcPr marL="71841" marR="71841" marT="35920" marB="35920" anchor="ctr">
                    <a:lnL>
                      <a:noFill/>
                    </a:lnL>
                    <a:lnR>
                      <a:noFill/>
                    </a:lnR>
                    <a:lnT>
                      <a:noFill/>
                    </a:lnT>
                    <a:lnB>
                      <a:noFill/>
                    </a:lnB>
                  </a:tcPr>
                </a:tc>
                <a:tc>
                  <a:txBody>
                    <a:bodyPr/>
                    <a:lstStyle/>
                    <a:p>
                      <a:pPr algn="l"/>
                      <a:r>
                        <a:rPr lang="en-US" sz="2000" b="1" dirty="0"/>
                        <a:t>Tests that two values are the same. Note: for arrays the reference is checked not the content of the arrays. </a:t>
                      </a:r>
                    </a:p>
                  </a:txBody>
                  <a:tcPr marL="71841" marR="71841" marT="35920" marB="35920" anchor="ctr">
                    <a:lnL>
                      <a:noFill/>
                    </a:lnL>
                    <a:lnR>
                      <a:noFill/>
                    </a:lnR>
                    <a:lnT>
                      <a:noFill/>
                    </a:lnT>
                    <a:lnB>
                      <a:noFill/>
                    </a:lnB>
                  </a:tcPr>
                </a:tc>
              </a:tr>
              <a:tr h="1426958">
                <a:tc>
                  <a:txBody>
                    <a:bodyPr/>
                    <a:lstStyle/>
                    <a:p>
                      <a:pPr algn="l"/>
                      <a:r>
                        <a:rPr lang="en-US" sz="2000" b="1"/>
                        <a:t>assertsEquals([String message], expected, actual, tolerance) </a:t>
                      </a:r>
                    </a:p>
                  </a:txBody>
                  <a:tcPr marL="71841" marR="71841" marT="35920" marB="35920" anchor="ctr">
                    <a:lnL>
                      <a:noFill/>
                    </a:lnL>
                    <a:lnR>
                      <a:noFill/>
                    </a:lnR>
                    <a:lnT>
                      <a:noFill/>
                    </a:lnT>
                    <a:lnB>
                      <a:noFill/>
                    </a:lnB>
                  </a:tcPr>
                </a:tc>
                <a:tc>
                  <a:txBody>
                    <a:bodyPr/>
                    <a:lstStyle/>
                    <a:p>
                      <a:pPr algn="l"/>
                      <a:r>
                        <a:rPr lang="en-US" sz="2000" b="1" dirty="0"/>
                        <a:t>Test that float or double values match. The tolerance is the number of decimals which must be the same. </a:t>
                      </a:r>
                    </a:p>
                  </a:txBody>
                  <a:tcPr marL="71841" marR="71841" marT="35920" marB="35920" anchor="ctr">
                    <a:lnL>
                      <a:noFill/>
                    </a:lnL>
                    <a:lnR>
                      <a:noFill/>
                    </a:lnR>
                    <a:lnT>
                      <a:noFill/>
                    </a:lnT>
                    <a:lnB>
                      <a:noFill/>
                    </a:lnB>
                  </a:tcPr>
                </a:tc>
              </a:tr>
              <a:tr h="416292">
                <a:tc>
                  <a:txBody>
                    <a:bodyPr/>
                    <a:lstStyle/>
                    <a:p>
                      <a:pPr algn="l"/>
                      <a:r>
                        <a:rPr lang="en-US" sz="2000"/>
                        <a:t>assertNull([message], object)</a:t>
                      </a:r>
                    </a:p>
                  </a:txBody>
                  <a:tcPr marL="71841" marR="71841" marT="35920" marB="35920" anchor="ctr">
                    <a:lnL>
                      <a:noFill/>
                    </a:lnL>
                    <a:lnR>
                      <a:noFill/>
                    </a:lnR>
                    <a:lnT>
                      <a:noFill/>
                    </a:lnT>
                    <a:lnB>
                      <a:noFill/>
                    </a:lnB>
                  </a:tcPr>
                </a:tc>
                <a:tc>
                  <a:txBody>
                    <a:bodyPr/>
                    <a:lstStyle/>
                    <a:p>
                      <a:pPr algn="l"/>
                      <a:r>
                        <a:rPr lang="en-US" sz="2000" dirty="0"/>
                        <a:t>Checks that the object is null.</a:t>
                      </a:r>
                    </a:p>
                  </a:txBody>
                  <a:tcPr marL="71841" marR="71841" marT="35920" marB="35920" anchor="ctr">
                    <a:lnL>
                      <a:noFill/>
                    </a:lnL>
                    <a:lnR>
                      <a:noFill/>
                    </a:lnR>
                    <a:lnT>
                      <a:noFill/>
                    </a:lnT>
                    <a:lnB>
                      <a:noFill/>
                    </a:lnB>
                  </a:tcPr>
                </a:tc>
              </a:tr>
              <a:tr h="753181">
                <a:tc>
                  <a:txBody>
                    <a:bodyPr/>
                    <a:lstStyle/>
                    <a:p>
                      <a:pPr algn="l"/>
                      <a:r>
                        <a:rPr lang="en-US" sz="2000"/>
                        <a:t>assertNotNull([message], object)</a:t>
                      </a:r>
                    </a:p>
                  </a:txBody>
                  <a:tcPr marL="71841" marR="71841" marT="35920" marB="35920" anchor="ctr">
                    <a:lnL>
                      <a:noFill/>
                    </a:lnL>
                    <a:lnR>
                      <a:noFill/>
                    </a:lnR>
                    <a:lnT>
                      <a:noFill/>
                    </a:lnT>
                    <a:lnB>
                      <a:noFill/>
                    </a:lnB>
                  </a:tcPr>
                </a:tc>
                <a:tc>
                  <a:txBody>
                    <a:bodyPr/>
                    <a:lstStyle/>
                    <a:p>
                      <a:pPr algn="l"/>
                      <a:r>
                        <a:rPr lang="en-US" sz="2000" dirty="0"/>
                        <a:t>Checks that the object is not null.</a:t>
                      </a:r>
                    </a:p>
                  </a:txBody>
                  <a:tcPr marL="71841" marR="71841" marT="35920" marB="35920" anchor="ctr">
                    <a:lnL>
                      <a:noFill/>
                    </a:lnL>
                    <a:lnR>
                      <a:noFill/>
                    </a:lnR>
                    <a:lnT>
                      <a:noFill/>
                    </a:lnT>
                    <a:lnB>
                      <a:noFill/>
                    </a:lnB>
                  </a:tcPr>
                </a:tc>
              </a:tr>
              <a:tr h="753181">
                <a:tc>
                  <a:txBody>
                    <a:bodyPr/>
                    <a:lstStyle/>
                    <a:p>
                      <a:pPr algn="l"/>
                      <a:r>
                        <a:rPr lang="en-US" sz="2000"/>
                        <a:t>assertSame([String], expected, actual)</a:t>
                      </a:r>
                    </a:p>
                  </a:txBody>
                  <a:tcPr marL="71841" marR="71841" marT="35920" marB="35920" anchor="ctr">
                    <a:lnL>
                      <a:noFill/>
                    </a:lnL>
                    <a:lnR>
                      <a:noFill/>
                    </a:lnR>
                    <a:lnT>
                      <a:noFill/>
                    </a:lnT>
                    <a:lnB>
                      <a:noFill/>
                    </a:lnB>
                  </a:tcPr>
                </a:tc>
                <a:tc>
                  <a:txBody>
                    <a:bodyPr/>
                    <a:lstStyle/>
                    <a:p>
                      <a:pPr algn="l"/>
                      <a:r>
                        <a:rPr lang="en-US" sz="2000" dirty="0"/>
                        <a:t>Checks that both variables refer to the same object. </a:t>
                      </a:r>
                    </a:p>
                  </a:txBody>
                  <a:tcPr marL="71841" marR="71841" marT="35920" marB="35920" anchor="ctr">
                    <a:lnL>
                      <a:noFill/>
                    </a:lnL>
                    <a:lnR>
                      <a:noFill/>
                    </a:lnR>
                    <a:lnT>
                      <a:noFill/>
                    </a:lnT>
                    <a:lnB>
                      <a:noFill/>
                    </a:lnB>
                  </a:tcPr>
                </a:tc>
              </a:tr>
              <a:tr h="753181">
                <a:tc>
                  <a:txBody>
                    <a:bodyPr/>
                    <a:lstStyle/>
                    <a:p>
                      <a:pPr algn="l"/>
                      <a:r>
                        <a:rPr lang="en-US" sz="2000"/>
                        <a:t>assertNotSame([String], expected, actual)</a:t>
                      </a:r>
                    </a:p>
                  </a:txBody>
                  <a:tcPr marL="71841" marR="71841" marT="35920" marB="35920" anchor="ctr">
                    <a:lnL>
                      <a:noFill/>
                    </a:lnL>
                    <a:lnR>
                      <a:noFill/>
                    </a:lnR>
                    <a:lnT>
                      <a:noFill/>
                    </a:lnT>
                    <a:lnB>
                      <a:noFill/>
                    </a:lnB>
                  </a:tcPr>
                </a:tc>
                <a:tc>
                  <a:txBody>
                    <a:bodyPr/>
                    <a:lstStyle/>
                    <a:p>
                      <a:pPr algn="l"/>
                      <a:r>
                        <a:rPr lang="en-US" sz="2000" dirty="0"/>
                        <a:t>Checks that both variables refer to different objects. </a:t>
                      </a:r>
                    </a:p>
                  </a:txBody>
                  <a:tcPr marL="71841" marR="71841" marT="35920" marB="35920" anchor="ctr">
                    <a:lnL>
                      <a:noFill/>
                    </a:lnL>
                    <a:lnR>
                      <a:noFill/>
                    </a:lnR>
                    <a:lnT>
                      <a:noFill/>
                    </a:lnT>
                    <a:lnB>
                      <a:noFill/>
                    </a:lnB>
                  </a:tcPr>
                </a:tc>
              </a:tr>
            </a:tbl>
          </a:graphicData>
        </a:graphic>
      </p:graphicFrame>
      <p:sp>
        <p:nvSpPr>
          <p:cNvPr id="4" name="Footer Placeholder 3"/>
          <p:cNvSpPr>
            <a:spLocks noGrp="1"/>
          </p:cNvSpPr>
          <p:nvPr>
            <p:ph type="ftr" sz="quarter" idx="4294967295"/>
          </p:nvPr>
        </p:nvSpPr>
        <p:spPr>
          <a:xfrm>
            <a:off x="3429000" y="6356350"/>
            <a:ext cx="2895600" cy="365125"/>
          </a:xfrm>
          <a:prstGeom prst="rect">
            <a:avLst/>
          </a:prstGeom>
        </p:spPr>
        <p:txBody>
          <a:bodyPr/>
          <a:lstStyle/>
          <a:p>
            <a:endParaRPr lang="en-US" dirty="0" smtClean="0"/>
          </a:p>
        </p:txBody>
      </p:sp>
    </p:spTree>
    <p:extLst>
      <p:ext uri="{BB962C8B-B14F-4D97-AF65-F5344CB8AC3E}">
        <p14:creationId xmlns:p14="http://schemas.microsoft.com/office/powerpoint/2010/main" val="2557313845"/>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15962"/>
          </a:xfrm>
        </p:spPr>
        <p:txBody>
          <a:bodyPr>
            <a:normAutofit/>
          </a:bodyPr>
          <a:lstStyle/>
          <a:p>
            <a:r>
              <a:rPr lang="en-US" dirty="0"/>
              <a:t>Assert statements </a:t>
            </a:r>
          </a:p>
        </p:txBody>
      </p:sp>
      <p:graphicFrame>
        <p:nvGraphicFramePr>
          <p:cNvPr id="5" name="Content Placeholder 4"/>
          <p:cNvGraphicFramePr>
            <a:graphicFrameLocks noGrp="1"/>
          </p:cNvGraphicFramePr>
          <p:nvPr>
            <p:ph idx="1"/>
            <p:extLst/>
          </p:nvPr>
        </p:nvGraphicFramePr>
        <p:xfrm>
          <a:off x="304800" y="762000"/>
          <a:ext cx="8534400" cy="4519085"/>
        </p:xfrm>
        <a:graphic>
          <a:graphicData uri="http://schemas.openxmlformats.org/drawingml/2006/table">
            <a:tbl>
              <a:tblPr/>
              <a:tblGrid>
                <a:gridCol w="4267200"/>
                <a:gridCol w="4267200"/>
              </a:tblGrid>
              <a:tr h="416292">
                <a:tc>
                  <a:txBody>
                    <a:bodyPr/>
                    <a:lstStyle/>
                    <a:p>
                      <a:pPr algn="l"/>
                      <a:r>
                        <a:rPr lang="en-US" sz="2000" b="1" dirty="0"/>
                        <a:t>Statement</a:t>
                      </a:r>
                    </a:p>
                  </a:txBody>
                  <a:tcPr marL="71841" marR="71841" marT="35920" marB="35920" anchor="ctr">
                    <a:lnL>
                      <a:noFill/>
                    </a:lnL>
                    <a:lnR>
                      <a:noFill/>
                    </a:lnR>
                    <a:lnT>
                      <a:noFill/>
                    </a:lnT>
                    <a:lnB>
                      <a:noFill/>
                    </a:lnB>
                  </a:tcPr>
                </a:tc>
                <a:tc>
                  <a:txBody>
                    <a:bodyPr/>
                    <a:lstStyle/>
                    <a:p>
                      <a:pPr algn="l"/>
                      <a:r>
                        <a:rPr lang="en-US" sz="2000" b="1"/>
                        <a:t>Description</a:t>
                      </a:r>
                    </a:p>
                  </a:txBody>
                  <a:tcPr marL="71841" marR="71841" marT="35920" marB="35920" anchor="ctr">
                    <a:lnL>
                      <a:noFill/>
                    </a:lnL>
                    <a:lnR>
                      <a:noFill/>
                    </a:lnR>
                    <a:lnT>
                      <a:noFill/>
                    </a:lnT>
                    <a:lnB>
                      <a:noFill/>
                    </a:lnB>
                  </a:tcPr>
                </a:tc>
              </a:tr>
              <a:tr h="1426958">
                <a:tc>
                  <a:txBody>
                    <a:bodyPr/>
                    <a:lstStyle/>
                    <a:p>
                      <a:pPr algn="l"/>
                      <a:r>
                        <a:rPr lang="en-US" sz="2000" b="1" dirty="0" err="1"/>
                        <a:t>assertsEquals</a:t>
                      </a:r>
                      <a:r>
                        <a:rPr lang="en-US" sz="2000" b="1" dirty="0"/>
                        <a:t>([String message], expected, actual, tolerance) </a:t>
                      </a:r>
                    </a:p>
                  </a:txBody>
                  <a:tcPr marL="71841" marR="71841" marT="35920" marB="35920" anchor="ctr">
                    <a:lnL>
                      <a:noFill/>
                    </a:lnL>
                    <a:lnR>
                      <a:noFill/>
                    </a:lnR>
                    <a:lnT>
                      <a:noFill/>
                    </a:lnT>
                    <a:lnB>
                      <a:noFill/>
                    </a:lnB>
                  </a:tcPr>
                </a:tc>
                <a:tc>
                  <a:txBody>
                    <a:bodyPr/>
                    <a:lstStyle/>
                    <a:p>
                      <a:pPr algn="l"/>
                      <a:r>
                        <a:rPr lang="en-US" sz="2000" b="1" dirty="0"/>
                        <a:t>Test that float or double values match. The tolerance is the number of decimals which must be the same. </a:t>
                      </a:r>
                    </a:p>
                  </a:txBody>
                  <a:tcPr marL="71841" marR="71841" marT="35920" marB="35920" anchor="ctr">
                    <a:lnL>
                      <a:noFill/>
                    </a:lnL>
                    <a:lnR>
                      <a:noFill/>
                    </a:lnR>
                    <a:lnT>
                      <a:noFill/>
                    </a:lnT>
                    <a:lnB>
                      <a:noFill/>
                    </a:lnB>
                  </a:tcPr>
                </a:tc>
              </a:tr>
              <a:tr h="416292">
                <a:tc>
                  <a:txBody>
                    <a:bodyPr/>
                    <a:lstStyle/>
                    <a:p>
                      <a:pPr algn="l"/>
                      <a:r>
                        <a:rPr lang="en-US" sz="2000"/>
                        <a:t>assertNull([message], object)</a:t>
                      </a:r>
                    </a:p>
                  </a:txBody>
                  <a:tcPr marL="71841" marR="71841" marT="35920" marB="35920" anchor="ctr">
                    <a:lnL>
                      <a:noFill/>
                    </a:lnL>
                    <a:lnR>
                      <a:noFill/>
                    </a:lnR>
                    <a:lnT>
                      <a:noFill/>
                    </a:lnT>
                    <a:lnB>
                      <a:noFill/>
                    </a:lnB>
                  </a:tcPr>
                </a:tc>
                <a:tc>
                  <a:txBody>
                    <a:bodyPr/>
                    <a:lstStyle/>
                    <a:p>
                      <a:pPr algn="l"/>
                      <a:r>
                        <a:rPr lang="en-US" sz="2000" dirty="0"/>
                        <a:t>Checks that the object is null.</a:t>
                      </a:r>
                    </a:p>
                  </a:txBody>
                  <a:tcPr marL="71841" marR="71841" marT="35920" marB="35920" anchor="ctr">
                    <a:lnL>
                      <a:noFill/>
                    </a:lnL>
                    <a:lnR>
                      <a:noFill/>
                    </a:lnR>
                    <a:lnT>
                      <a:noFill/>
                    </a:lnT>
                    <a:lnB>
                      <a:noFill/>
                    </a:lnB>
                  </a:tcPr>
                </a:tc>
              </a:tr>
              <a:tr h="753181">
                <a:tc>
                  <a:txBody>
                    <a:bodyPr/>
                    <a:lstStyle/>
                    <a:p>
                      <a:pPr algn="l"/>
                      <a:r>
                        <a:rPr lang="en-US" sz="2000"/>
                        <a:t>assertNotNull([message], object)</a:t>
                      </a:r>
                    </a:p>
                  </a:txBody>
                  <a:tcPr marL="71841" marR="71841" marT="35920" marB="35920" anchor="ctr">
                    <a:lnL>
                      <a:noFill/>
                    </a:lnL>
                    <a:lnR>
                      <a:noFill/>
                    </a:lnR>
                    <a:lnT>
                      <a:noFill/>
                    </a:lnT>
                    <a:lnB>
                      <a:noFill/>
                    </a:lnB>
                  </a:tcPr>
                </a:tc>
                <a:tc>
                  <a:txBody>
                    <a:bodyPr/>
                    <a:lstStyle/>
                    <a:p>
                      <a:pPr algn="l"/>
                      <a:r>
                        <a:rPr lang="en-US" sz="2000" dirty="0"/>
                        <a:t>Checks that the object is not null.</a:t>
                      </a:r>
                    </a:p>
                  </a:txBody>
                  <a:tcPr marL="71841" marR="71841" marT="35920" marB="35920" anchor="ctr">
                    <a:lnL>
                      <a:noFill/>
                    </a:lnL>
                    <a:lnR>
                      <a:noFill/>
                    </a:lnR>
                    <a:lnT>
                      <a:noFill/>
                    </a:lnT>
                    <a:lnB>
                      <a:noFill/>
                    </a:lnB>
                  </a:tcPr>
                </a:tc>
              </a:tr>
              <a:tr h="753181">
                <a:tc>
                  <a:txBody>
                    <a:bodyPr/>
                    <a:lstStyle/>
                    <a:p>
                      <a:pPr algn="l"/>
                      <a:r>
                        <a:rPr lang="en-US" sz="2000"/>
                        <a:t>assertSame([String], expected, actual)</a:t>
                      </a:r>
                    </a:p>
                  </a:txBody>
                  <a:tcPr marL="71841" marR="71841" marT="35920" marB="35920" anchor="ctr">
                    <a:lnL>
                      <a:noFill/>
                    </a:lnL>
                    <a:lnR>
                      <a:noFill/>
                    </a:lnR>
                    <a:lnT>
                      <a:noFill/>
                    </a:lnT>
                    <a:lnB>
                      <a:noFill/>
                    </a:lnB>
                  </a:tcPr>
                </a:tc>
                <a:tc>
                  <a:txBody>
                    <a:bodyPr/>
                    <a:lstStyle/>
                    <a:p>
                      <a:pPr algn="l"/>
                      <a:r>
                        <a:rPr lang="en-US" sz="2000" dirty="0"/>
                        <a:t>Checks that both variables refer to the same object. </a:t>
                      </a:r>
                    </a:p>
                  </a:txBody>
                  <a:tcPr marL="71841" marR="71841" marT="35920" marB="35920" anchor="ctr">
                    <a:lnL>
                      <a:noFill/>
                    </a:lnL>
                    <a:lnR>
                      <a:noFill/>
                    </a:lnR>
                    <a:lnT>
                      <a:noFill/>
                    </a:lnT>
                    <a:lnB>
                      <a:noFill/>
                    </a:lnB>
                  </a:tcPr>
                </a:tc>
              </a:tr>
              <a:tr h="753181">
                <a:tc>
                  <a:txBody>
                    <a:bodyPr/>
                    <a:lstStyle/>
                    <a:p>
                      <a:pPr algn="l"/>
                      <a:r>
                        <a:rPr lang="en-US" sz="2000"/>
                        <a:t>assertNotSame([String], expected, actual)</a:t>
                      </a:r>
                    </a:p>
                  </a:txBody>
                  <a:tcPr marL="71841" marR="71841" marT="35920" marB="35920" anchor="ctr">
                    <a:lnL>
                      <a:noFill/>
                    </a:lnL>
                    <a:lnR>
                      <a:noFill/>
                    </a:lnR>
                    <a:lnT>
                      <a:noFill/>
                    </a:lnT>
                    <a:lnB>
                      <a:noFill/>
                    </a:lnB>
                  </a:tcPr>
                </a:tc>
                <a:tc>
                  <a:txBody>
                    <a:bodyPr/>
                    <a:lstStyle/>
                    <a:p>
                      <a:pPr algn="l"/>
                      <a:r>
                        <a:rPr lang="en-US" sz="2000" dirty="0"/>
                        <a:t>Checks that both variables refer to different objects. </a:t>
                      </a:r>
                    </a:p>
                  </a:txBody>
                  <a:tcPr marL="71841" marR="71841" marT="35920" marB="35920" anchor="ctr">
                    <a:lnL>
                      <a:noFill/>
                    </a:lnL>
                    <a:lnR>
                      <a:noFill/>
                    </a:lnR>
                    <a:lnT>
                      <a:noFill/>
                    </a:lnT>
                    <a:lnB>
                      <a:noFill/>
                    </a:lnB>
                  </a:tcPr>
                </a:tc>
              </a:tr>
            </a:tbl>
          </a:graphicData>
        </a:graphic>
      </p:graphicFrame>
      <p:sp>
        <p:nvSpPr>
          <p:cNvPr id="4" name="Footer Placeholder 3"/>
          <p:cNvSpPr>
            <a:spLocks noGrp="1"/>
          </p:cNvSpPr>
          <p:nvPr>
            <p:ph type="ftr" sz="quarter" idx="4294967295"/>
          </p:nvPr>
        </p:nvSpPr>
        <p:spPr>
          <a:xfrm>
            <a:off x="3429000" y="6356350"/>
            <a:ext cx="2895600" cy="365125"/>
          </a:xfrm>
          <a:prstGeom prst="rect">
            <a:avLst/>
          </a:prstGeom>
        </p:spPr>
        <p:txBody>
          <a:bodyPr/>
          <a:lstStyle/>
          <a:p>
            <a:endParaRPr lang="en-US" dirty="0" smtClean="0"/>
          </a:p>
        </p:txBody>
      </p:sp>
    </p:spTree>
    <p:extLst>
      <p:ext uri="{BB962C8B-B14F-4D97-AF65-F5344CB8AC3E}">
        <p14:creationId xmlns:p14="http://schemas.microsoft.com/office/powerpoint/2010/main" val="1178396328"/>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Creating </a:t>
            </a:r>
            <a:r>
              <a:rPr lang="en-US" dirty="0"/>
              <a:t>a </a:t>
            </a:r>
            <a:r>
              <a:rPr lang="en-US" dirty="0" err="1"/>
              <a:t>JUnit</a:t>
            </a:r>
            <a:r>
              <a:rPr lang="en-US" dirty="0"/>
              <a:t> test suite </a:t>
            </a:r>
            <a:br>
              <a:rPr lang="en-US" dirty="0"/>
            </a:br>
            <a:endParaRPr lang="en-US" dirty="0"/>
          </a:p>
        </p:txBody>
      </p:sp>
      <p:sp>
        <p:nvSpPr>
          <p:cNvPr id="3" name="Content Placeholder 2"/>
          <p:cNvSpPr>
            <a:spLocks noGrp="1"/>
          </p:cNvSpPr>
          <p:nvPr>
            <p:ph idx="1"/>
          </p:nvPr>
        </p:nvSpPr>
        <p:spPr>
          <a:xfrm>
            <a:off x="457200" y="1066800"/>
            <a:ext cx="8229600" cy="5257800"/>
          </a:xfrm>
        </p:spPr>
        <p:txBody>
          <a:bodyPr>
            <a:normAutofit/>
          </a:bodyPr>
          <a:lstStyle/>
          <a:p>
            <a:pPr marL="0" indent="0">
              <a:buNone/>
            </a:pPr>
            <a:r>
              <a:rPr lang="en-US" dirty="0"/>
              <a:t>package </a:t>
            </a:r>
            <a:r>
              <a:rPr lang="en-US" dirty="0" err="1"/>
              <a:t>com.vogella.junit.first</a:t>
            </a:r>
            <a:r>
              <a:rPr lang="en-US" dirty="0"/>
              <a:t>; </a:t>
            </a:r>
            <a:endParaRPr lang="en-US" dirty="0" smtClean="0"/>
          </a:p>
          <a:p>
            <a:pPr marL="0" indent="0">
              <a:buNone/>
            </a:pPr>
            <a:r>
              <a:rPr lang="en-US" dirty="0" smtClean="0"/>
              <a:t>import </a:t>
            </a:r>
            <a:r>
              <a:rPr lang="en-US" dirty="0" err="1"/>
              <a:t>org.junit.runner.RunWith</a:t>
            </a:r>
            <a:r>
              <a:rPr lang="en-US" dirty="0"/>
              <a:t>; </a:t>
            </a:r>
            <a:endParaRPr lang="en-US" dirty="0" smtClean="0"/>
          </a:p>
          <a:p>
            <a:pPr marL="0" indent="0">
              <a:buNone/>
            </a:pPr>
            <a:r>
              <a:rPr lang="en-US" dirty="0" smtClean="0"/>
              <a:t>import </a:t>
            </a:r>
            <a:r>
              <a:rPr lang="en-US" dirty="0" err="1"/>
              <a:t>org.junit.runners.Suite</a:t>
            </a:r>
            <a:r>
              <a:rPr lang="en-US" dirty="0"/>
              <a:t>; </a:t>
            </a:r>
            <a:endParaRPr lang="en-US" dirty="0" smtClean="0"/>
          </a:p>
          <a:p>
            <a:pPr marL="0" indent="0">
              <a:buNone/>
            </a:pPr>
            <a:r>
              <a:rPr lang="en-US" dirty="0" smtClean="0"/>
              <a:t>import </a:t>
            </a:r>
            <a:r>
              <a:rPr lang="en-US" dirty="0" err="1"/>
              <a:t>org.junit.runners.Suite.SuiteClasses</a:t>
            </a:r>
            <a:r>
              <a:rPr lang="en-US" dirty="0"/>
              <a:t>; </a:t>
            </a:r>
            <a:endParaRPr lang="en-US" dirty="0" smtClean="0"/>
          </a:p>
          <a:p>
            <a:pPr marL="0" indent="0">
              <a:buNone/>
            </a:pPr>
            <a:r>
              <a:rPr lang="en-US" i="1" dirty="0" smtClean="0"/>
              <a:t>@</a:t>
            </a:r>
            <a:r>
              <a:rPr lang="en-US" i="1" dirty="0" err="1"/>
              <a:t>RunWith</a:t>
            </a:r>
            <a:r>
              <a:rPr lang="en-US" i="1" dirty="0"/>
              <a:t>(</a:t>
            </a:r>
            <a:r>
              <a:rPr lang="en-US" i="1" dirty="0" err="1"/>
              <a:t>Suite.class</a:t>
            </a:r>
            <a:r>
              <a:rPr lang="en-US" i="1" dirty="0"/>
              <a:t>)</a:t>
            </a:r>
            <a:r>
              <a:rPr lang="en-US" dirty="0"/>
              <a:t> </a:t>
            </a:r>
            <a:endParaRPr lang="en-US" dirty="0" smtClean="0"/>
          </a:p>
          <a:p>
            <a:pPr marL="0" indent="0">
              <a:buNone/>
            </a:pPr>
            <a:r>
              <a:rPr lang="en-US" i="1" dirty="0" smtClean="0"/>
              <a:t>@</a:t>
            </a:r>
            <a:r>
              <a:rPr lang="en-US" i="1" dirty="0" err="1"/>
              <a:t>SuiteClasses</a:t>
            </a:r>
            <a:r>
              <a:rPr lang="en-US" i="1" dirty="0"/>
              <a:t>({ </a:t>
            </a:r>
            <a:r>
              <a:rPr lang="en-US" i="1" dirty="0" err="1"/>
              <a:t>MyClassTest.class</a:t>
            </a:r>
            <a:r>
              <a:rPr lang="en-US" i="1" dirty="0"/>
              <a:t>, </a:t>
            </a:r>
            <a:r>
              <a:rPr lang="en-US" i="1" dirty="0" err="1"/>
              <a:t>MySecondClassTest.class</a:t>
            </a:r>
            <a:r>
              <a:rPr lang="en-US" i="1" dirty="0"/>
              <a:t> })</a:t>
            </a:r>
            <a:r>
              <a:rPr lang="en-US" dirty="0"/>
              <a:t> </a:t>
            </a:r>
            <a:endParaRPr lang="en-US" dirty="0" smtClean="0"/>
          </a:p>
          <a:p>
            <a:pPr marL="0" indent="0">
              <a:buNone/>
            </a:pPr>
            <a:r>
              <a:rPr lang="en-US" dirty="0" smtClean="0"/>
              <a:t>public </a:t>
            </a:r>
            <a:r>
              <a:rPr lang="en-US" dirty="0"/>
              <a:t>class </a:t>
            </a:r>
            <a:r>
              <a:rPr lang="en-US" dirty="0" err="1"/>
              <a:t>AllTests</a:t>
            </a:r>
            <a:r>
              <a:rPr lang="en-US" dirty="0"/>
              <a:t> { </a:t>
            </a:r>
            <a:endParaRPr lang="en-US" dirty="0" smtClean="0"/>
          </a:p>
          <a:p>
            <a:pPr marL="0" indent="0">
              <a:buNone/>
            </a:pPr>
            <a:r>
              <a:rPr lang="en-US" dirty="0" smtClean="0"/>
              <a:t>} </a:t>
            </a:r>
            <a:endParaRPr lang="en-US" dirty="0"/>
          </a:p>
        </p:txBody>
      </p:sp>
      <p:sp>
        <p:nvSpPr>
          <p:cNvPr id="4" name="Footer Placeholder 3"/>
          <p:cNvSpPr>
            <a:spLocks noGrp="1"/>
          </p:cNvSpPr>
          <p:nvPr>
            <p:ph type="ftr" sz="quarter" idx="4294967295"/>
          </p:nvPr>
        </p:nvSpPr>
        <p:spPr>
          <a:xfrm>
            <a:off x="3429000" y="6356350"/>
            <a:ext cx="2895600" cy="365125"/>
          </a:xfrm>
          <a:prstGeom prst="rect">
            <a:avLst/>
          </a:prstGeom>
        </p:spPr>
        <p:txBody>
          <a:bodyPr/>
          <a:lstStyle/>
          <a:p>
            <a:endParaRPr lang="en-US" dirty="0" smtClean="0"/>
          </a:p>
        </p:txBody>
      </p:sp>
    </p:spTree>
    <p:extLst>
      <p:ext uri="{BB962C8B-B14F-4D97-AF65-F5344CB8AC3E}">
        <p14:creationId xmlns:p14="http://schemas.microsoft.com/office/powerpoint/2010/main" val="323605397"/>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Run your test outside Eclipse </a:t>
            </a:r>
          </a:p>
        </p:txBody>
      </p:sp>
      <p:sp>
        <p:nvSpPr>
          <p:cNvPr id="3" name="Content Placeholder 2"/>
          <p:cNvSpPr>
            <a:spLocks noGrp="1"/>
          </p:cNvSpPr>
          <p:nvPr>
            <p:ph idx="1"/>
          </p:nvPr>
        </p:nvSpPr>
        <p:spPr/>
        <p:txBody>
          <a:bodyPr/>
          <a:lstStyle/>
          <a:p>
            <a:r>
              <a:rPr lang="en-US" dirty="0" err="1"/>
              <a:t>org.junit.runner.JUnitCore</a:t>
            </a:r>
            <a:r>
              <a:rPr lang="en-US" dirty="0"/>
              <a:t> class provides the </a:t>
            </a:r>
            <a:r>
              <a:rPr lang="en-US" dirty="0" err="1"/>
              <a:t>runClasses</a:t>
            </a:r>
            <a:r>
              <a:rPr lang="en-US" dirty="0"/>
              <a:t>() method which allows you to run one or several tests classes</a:t>
            </a:r>
          </a:p>
        </p:txBody>
      </p:sp>
      <p:sp>
        <p:nvSpPr>
          <p:cNvPr id="4" name="Footer Placeholder 3"/>
          <p:cNvSpPr>
            <a:spLocks noGrp="1"/>
          </p:cNvSpPr>
          <p:nvPr>
            <p:ph type="ftr" sz="quarter" idx="4294967295"/>
          </p:nvPr>
        </p:nvSpPr>
        <p:spPr>
          <a:xfrm>
            <a:off x="3429000" y="6356350"/>
            <a:ext cx="2895600" cy="365125"/>
          </a:xfrm>
          <a:prstGeom prst="rect">
            <a:avLst/>
          </a:prstGeom>
        </p:spPr>
        <p:txBody>
          <a:bodyPr/>
          <a:lstStyle/>
          <a:p>
            <a:endParaRPr lang="en-US" dirty="0" smtClean="0"/>
          </a:p>
        </p:txBody>
      </p:sp>
    </p:spTree>
    <p:extLst>
      <p:ext uri="{BB962C8B-B14F-4D97-AF65-F5344CB8AC3E}">
        <p14:creationId xmlns:p14="http://schemas.microsoft.com/office/powerpoint/2010/main" val="756473923"/>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 your test folder create a new class </a:t>
            </a:r>
            <a:r>
              <a:rPr lang="en-US" dirty="0" err="1"/>
              <a:t>MyTestRunner</a:t>
            </a:r>
            <a:r>
              <a:rPr lang="en-US" dirty="0"/>
              <a:t> </a:t>
            </a:r>
          </a:p>
        </p:txBody>
      </p:sp>
      <p:sp>
        <p:nvSpPr>
          <p:cNvPr id="3" name="Content Placeholder 2"/>
          <p:cNvSpPr>
            <a:spLocks noGrp="1"/>
          </p:cNvSpPr>
          <p:nvPr>
            <p:ph idx="1"/>
          </p:nvPr>
        </p:nvSpPr>
        <p:spPr>
          <a:xfrm>
            <a:off x="228600" y="1600200"/>
            <a:ext cx="8839200" cy="4648200"/>
          </a:xfrm>
        </p:spPr>
        <p:txBody>
          <a:bodyPr>
            <a:normAutofit fontScale="85000" lnSpcReduction="20000"/>
          </a:bodyPr>
          <a:lstStyle/>
          <a:p>
            <a:pPr marL="0" indent="0">
              <a:buNone/>
            </a:pPr>
            <a:r>
              <a:rPr lang="en-US" sz="2400" dirty="0"/>
              <a:t>package </a:t>
            </a:r>
            <a:r>
              <a:rPr lang="en-US" sz="2400" dirty="0" err="1"/>
              <a:t>de.vogella.junit.first</a:t>
            </a:r>
            <a:r>
              <a:rPr lang="en-US" sz="2400" dirty="0"/>
              <a:t>; </a:t>
            </a:r>
            <a:endParaRPr lang="en-US" sz="2400" dirty="0" smtClean="0"/>
          </a:p>
          <a:p>
            <a:pPr marL="0" indent="0">
              <a:buNone/>
            </a:pPr>
            <a:r>
              <a:rPr lang="en-US" sz="2400" dirty="0" smtClean="0"/>
              <a:t>import </a:t>
            </a:r>
            <a:r>
              <a:rPr lang="en-US" sz="2400" dirty="0" err="1"/>
              <a:t>org.junit.runner.JUnitCore</a:t>
            </a:r>
            <a:r>
              <a:rPr lang="en-US" sz="2400" dirty="0"/>
              <a:t>; </a:t>
            </a:r>
            <a:endParaRPr lang="en-US" sz="2400" dirty="0" smtClean="0"/>
          </a:p>
          <a:p>
            <a:pPr marL="0" indent="0">
              <a:buNone/>
            </a:pPr>
            <a:r>
              <a:rPr lang="en-US" sz="2400" dirty="0" smtClean="0"/>
              <a:t>import </a:t>
            </a:r>
            <a:r>
              <a:rPr lang="en-US" sz="2400" dirty="0" err="1"/>
              <a:t>org.junit.runner.Result</a:t>
            </a:r>
            <a:r>
              <a:rPr lang="en-US" sz="2400" dirty="0"/>
              <a:t>; </a:t>
            </a:r>
            <a:endParaRPr lang="en-US" sz="2400" dirty="0" smtClean="0"/>
          </a:p>
          <a:p>
            <a:pPr marL="0" indent="0">
              <a:buNone/>
            </a:pPr>
            <a:r>
              <a:rPr lang="en-US" sz="2400" dirty="0" smtClean="0"/>
              <a:t>import </a:t>
            </a:r>
            <a:r>
              <a:rPr lang="en-US" sz="2400" dirty="0" err="1"/>
              <a:t>org.junit.runner.notification.Failure</a:t>
            </a:r>
            <a:r>
              <a:rPr lang="en-US" sz="2400" dirty="0"/>
              <a:t>; </a:t>
            </a:r>
            <a:endParaRPr lang="en-US" sz="2400" dirty="0" smtClean="0"/>
          </a:p>
          <a:p>
            <a:pPr marL="0" indent="0">
              <a:buNone/>
            </a:pPr>
            <a:r>
              <a:rPr lang="en-US" sz="2400" dirty="0" smtClean="0"/>
              <a:t>public </a:t>
            </a:r>
            <a:r>
              <a:rPr lang="en-US" sz="2400" dirty="0"/>
              <a:t>class </a:t>
            </a:r>
            <a:r>
              <a:rPr lang="en-US" sz="2400" dirty="0" err="1"/>
              <a:t>MyTestRunner</a:t>
            </a:r>
            <a:r>
              <a:rPr lang="en-US" sz="2400" dirty="0"/>
              <a:t> { </a:t>
            </a:r>
            <a:endParaRPr lang="en-US" sz="2400" dirty="0" smtClean="0"/>
          </a:p>
          <a:p>
            <a:pPr marL="0" indent="0">
              <a:buNone/>
            </a:pPr>
            <a:r>
              <a:rPr lang="en-US" sz="2400" dirty="0"/>
              <a:t> </a:t>
            </a:r>
            <a:r>
              <a:rPr lang="en-US" sz="2400" dirty="0" smtClean="0"/>
              <a:t>    public </a:t>
            </a:r>
            <a:r>
              <a:rPr lang="en-US" sz="2400" dirty="0"/>
              <a:t>static void main(String[] </a:t>
            </a:r>
            <a:r>
              <a:rPr lang="en-US" sz="2400" dirty="0" err="1"/>
              <a:t>args</a:t>
            </a:r>
            <a:r>
              <a:rPr lang="en-US" sz="2400" dirty="0"/>
              <a:t>) { </a:t>
            </a:r>
            <a:endParaRPr lang="en-US" sz="2400" dirty="0" smtClean="0"/>
          </a:p>
          <a:p>
            <a:pPr marL="0" indent="0">
              <a:buNone/>
            </a:pPr>
            <a:r>
              <a:rPr lang="en-US" sz="2400" dirty="0"/>
              <a:t>	</a:t>
            </a:r>
            <a:r>
              <a:rPr lang="en-US" sz="2400" dirty="0" smtClean="0"/>
              <a:t>Result </a:t>
            </a:r>
            <a:r>
              <a:rPr lang="en-US" sz="2400" dirty="0" err="1" smtClean="0"/>
              <a:t>result</a:t>
            </a:r>
            <a:r>
              <a:rPr lang="en-US" sz="2400" dirty="0" smtClean="0"/>
              <a:t> = </a:t>
            </a:r>
            <a:r>
              <a:rPr lang="en-US" sz="2400" dirty="0" err="1" smtClean="0"/>
              <a:t>JUnitCore.runClasses</a:t>
            </a:r>
            <a:r>
              <a:rPr lang="en-US" sz="2400" dirty="0" smtClean="0"/>
              <a:t>(</a:t>
            </a:r>
            <a:r>
              <a:rPr lang="en-US" sz="2400" dirty="0" err="1" smtClean="0"/>
              <a:t>MyClassTest.class</a:t>
            </a:r>
            <a:r>
              <a:rPr lang="en-US" sz="2400" dirty="0"/>
              <a:t>); </a:t>
            </a:r>
            <a:endParaRPr lang="en-US" sz="2400" dirty="0" smtClean="0"/>
          </a:p>
          <a:p>
            <a:pPr marL="0" indent="0">
              <a:buNone/>
            </a:pPr>
            <a:r>
              <a:rPr lang="en-US" sz="2400" dirty="0" smtClean="0"/>
              <a:t>	for </a:t>
            </a:r>
            <a:r>
              <a:rPr lang="en-US" sz="2400" dirty="0"/>
              <a:t>(Failure </a:t>
            </a:r>
            <a:r>
              <a:rPr lang="en-US" sz="2400" dirty="0" err="1"/>
              <a:t>failure</a:t>
            </a:r>
            <a:r>
              <a:rPr lang="en-US" sz="2400" dirty="0"/>
              <a:t> : </a:t>
            </a:r>
            <a:r>
              <a:rPr lang="en-US" sz="2400" dirty="0" err="1"/>
              <a:t>result.getFailures</a:t>
            </a:r>
            <a:r>
              <a:rPr lang="en-US" sz="2400" dirty="0"/>
              <a:t>()) { </a:t>
            </a:r>
            <a:endParaRPr lang="en-US" sz="2400" dirty="0" smtClean="0"/>
          </a:p>
          <a:p>
            <a:pPr marL="0" indent="0">
              <a:buNone/>
            </a:pPr>
            <a:r>
              <a:rPr lang="en-US" sz="2400" dirty="0" smtClean="0"/>
              <a:t>		  </a:t>
            </a:r>
            <a:r>
              <a:rPr lang="en-US" sz="2400" dirty="0" err="1" smtClean="0"/>
              <a:t>System.out.println</a:t>
            </a:r>
            <a:r>
              <a:rPr lang="en-US" sz="2400" dirty="0" smtClean="0"/>
              <a:t>(</a:t>
            </a:r>
            <a:r>
              <a:rPr lang="en-US" sz="2400" dirty="0" err="1" smtClean="0"/>
              <a:t>failure.toString</a:t>
            </a:r>
            <a:r>
              <a:rPr lang="en-US" sz="2400" dirty="0"/>
              <a:t>()); </a:t>
            </a:r>
            <a:endParaRPr lang="en-US" sz="2400" dirty="0" smtClean="0"/>
          </a:p>
          <a:p>
            <a:pPr marL="0" indent="0">
              <a:buNone/>
            </a:pPr>
            <a:r>
              <a:rPr lang="en-US" sz="2400" dirty="0"/>
              <a:t>	</a:t>
            </a:r>
            <a:r>
              <a:rPr lang="en-US" sz="2400" dirty="0" smtClean="0"/>
              <a:t>} </a:t>
            </a:r>
          </a:p>
          <a:p>
            <a:pPr marL="0" indent="0">
              <a:buNone/>
            </a:pPr>
            <a:r>
              <a:rPr lang="en-US" sz="2400" dirty="0" smtClean="0"/>
              <a:t>     } </a:t>
            </a:r>
          </a:p>
          <a:p>
            <a:pPr marL="0" indent="0">
              <a:buNone/>
            </a:pPr>
            <a:r>
              <a:rPr lang="en-US" sz="2400" dirty="0" smtClean="0"/>
              <a:t>} </a:t>
            </a:r>
            <a:endParaRPr lang="en-US" sz="2400" dirty="0"/>
          </a:p>
        </p:txBody>
      </p:sp>
      <p:sp>
        <p:nvSpPr>
          <p:cNvPr id="4" name="Footer Placeholder 3"/>
          <p:cNvSpPr>
            <a:spLocks noGrp="1"/>
          </p:cNvSpPr>
          <p:nvPr>
            <p:ph type="ftr" sz="quarter" idx="4294967295"/>
          </p:nvPr>
        </p:nvSpPr>
        <p:spPr>
          <a:xfrm>
            <a:off x="3429000" y="6356350"/>
            <a:ext cx="2895600" cy="365125"/>
          </a:xfrm>
          <a:prstGeom prst="rect">
            <a:avLst/>
          </a:prstGeom>
        </p:spPr>
        <p:txBody>
          <a:bodyPr/>
          <a:lstStyle/>
          <a:p>
            <a:endParaRPr lang="en-US" dirty="0" smtClean="0"/>
          </a:p>
        </p:txBody>
      </p:sp>
    </p:spTree>
    <p:extLst>
      <p:ext uri="{BB962C8B-B14F-4D97-AF65-F5344CB8AC3E}">
        <p14:creationId xmlns:p14="http://schemas.microsoft.com/office/powerpoint/2010/main" val="1821732174"/>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2595" name="Rectangle 3"/>
          <p:cNvSpPr>
            <a:spLocks noGrp="1" noChangeArrowheads="1"/>
          </p:cNvSpPr>
          <p:nvPr>
            <p:ph type="body" idx="1"/>
          </p:nvPr>
        </p:nvSpPr>
        <p:spPr>
          <a:xfrm>
            <a:off x="290513" y="76200"/>
            <a:ext cx="8624887" cy="6369050"/>
          </a:xfrm>
        </p:spPr>
        <p:txBody>
          <a:bodyPr/>
          <a:lstStyle/>
          <a:p>
            <a:pPr eaLnBrk="1" hangingPunct="1">
              <a:defRPr/>
            </a:pPr>
            <a:r>
              <a:rPr lang="en-US" dirty="0" smtClean="0"/>
              <a:t>Last Time</a:t>
            </a:r>
          </a:p>
          <a:p>
            <a:pPr eaLnBrk="1" hangingPunct="1">
              <a:defRPr/>
            </a:pPr>
            <a:r>
              <a:rPr lang="en-US" dirty="0" smtClean="0"/>
              <a:t>New</a:t>
            </a:r>
            <a:endParaRPr lang="en-US" dirty="0" smtClean="0"/>
          </a:p>
          <a:p>
            <a:pPr lvl="1"/>
            <a:r>
              <a:rPr lang="en-US" dirty="0">
                <a:hlinkClick r:id="rId2"/>
              </a:rPr>
              <a:t>J2EE testing http://www.softwaretestinghelp.com/testing-java-applications-part-1/</a:t>
            </a:r>
            <a:r>
              <a:rPr lang="en-US" dirty="0"/>
              <a:t>  Also Parts 2 and 3</a:t>
            </a:r>
          </a:p>
          <a:p>
            <a:pPr lvl="1"/>
            <a:r>
              <a:rPr lang="en-US" dirty="0" smtClean="0"/>
              <a:t>Practical </a:t>
            </a:r>
            <a:r>
              <a:rPr lang="en-US" dirty="0"/>
              <a:t>Unit Testing with Junit and </a:t>
            </a:r>
            <a:r>
              <a:rPr lang="en-US" dirty="0" err="1"/>
              <a:t>Mockito</a:t>
            </a:r>
            <a:r>
              <a:rPr lang="en-US" dirty="0"/>
              <a:t> by </a:t>
            </a:r>
            <a:r>
              <a:rPr lang="en-US" dirty="0" err="1"/>
              <a:t>Tomek</a:t>
            </a:r>
            <a:r>
              <a:rPr lang="en-US" dirty="0"/>
              <a:t> </a:t>
            </a:r>
            <a:r>
              <a:rPr lang="en-US" dirty="0" err="1"/>
              <a:t>Kaczanowski</a:t>
            </a:r>
            <a:endParaRPr lang="en-US" dirty="0"/>
          </a:p>
          <a:p>
            <a:pPr lvl="2"/>
            <a:r>
              <a:rPr lang="en-US" dirty="0">
                <a:hlinkClick r:id="rId3"/>
              </a:rPr>
              <a:t>http://practicalunittesting.com/</a:t>
            </a:r>
            <a:endParaRPr lang="en-US" dirty="0"/>
          </a:p>
          <a:p>
            <a:pPr lvl="2"/>
            <a:r>
              <a:rPr lang="en-US" dirty="0"/>
              <a:t>Source </a:t>
            </a:r>
            <a:r>
              <a:rPr lang="en-US" dirty="0" smtClean="0"/>
              <a:t>code</a:t>
            </a:r>
          </a:p>
          <a:p>
            <a:pPr eaLnBrk="1" hangingPunct="1">
              <a:defRPr/>
            </a:pPr>
            <a:r>
              <a:rPr lang="en-US" dirty="0" smtClean="0"/>
              <a:t>Testing Levels</a:t>
            </a:r>
          </a:p>
          <a:p>
            <a:pPr lvl="1" eaLnBrk="1" hangingPunct="1">
              <a:defRPr/>
            </a:pPr>
            <a:r>
              <a:rPr lang="en-US" dirty="0"/>
              <a:t>U</a:t>
            </a:r>
            <a:r>
              <a:rPr lang="en-US" dirty="0" smtClean="0"/>
              <a:t>nit, Integration, system (acceptance), performance </a:t>
            </a:r>
          </a:p>
          <a:p>
            <a:pPr eaLnBrk="1" hangingPunct="1">
              <a:defRPr/>
            </a:pPr>
            <a:r>
              <a:rPr lang="en-US" dirty="0"/>
              <a:t>Java Testing world and tools</a:t>
            </a:r>
          </a:p>
          <a:p>
            <a:pPr lvl="1" eaLnBrk="1" hangingPunct="1">
              <a:defRPr/>
            </a:pPr>
            <a:r>
              <a:rPr lang="en-US" dirty="0"/>
              <a:t>Junit 4, </a:t>
            </a:r>
            <a:r>
              <a:rPr lang="en-US" dirty="0" err="1" smtClean="0"/>
              <a:t>Hamcrest</a:t>
            </a:r>
            <a:r>
              <a:rPr lang="en-US" dirty="0" smtClean="0"/>
              <a:t>, </a:t>
            </a:r>
            <a:r>
              <a:rPr lang="en-US" dirty="0" err="1" smtClean="0"/>
              <a:t>Mockito</a:t>
            </a:r>
            <a:endParaRPr lang="en-US" dirty="0" smtClean="0"/>
          </a:p>
          <a:p>
            <a:pPr lvl="1" eaLnBrk="1" hangingPunct="1">
              <a:defRPr/>
            </a:pPr>
            <a:r>
              <a:rPr lang="en-US" dirty="0" smtClean="0"/>
              <a:t>Manual vs Automated</a:t>
            </a:r>
          </a:p>
          <a:p>
            <a:pPr lvl="1" eaLnBrk="1" hangingPunct="1">
              <a:defRPr/>
            </a:pPr>
            <a:r>
              <a:rPr lang="en-US" dirty="0" smtClean="0"/>
              <a:t>GUIs(Swing)</a:t>
            </a:r>
          </a:p>
          <a:p>
            <a:pPr lvl="1" eaLnBrk="1" hangingPunct="1">
              <a:defRPr/>
            </a:pPr>
            <a:r>
              <a:rPr lang="en-US" dirty="0" smtClean="0"/>
              <a:t>Web Applications – Selenium</a:t>
            </a:r>
          </a:p>
          <a:p>
            <a:pPr lvl="1" eaLnBrk="1" hangingPunct="1">
              <a:defRPr/>
            </a:pPr>
            <a:r>
              <a:rPr lang="en-US" dirty="0" smtClean="0"/>
              <a:t>Jenkins – continuous integration</a:t>
            </a:r>
            <a:endParaRPr lang="en-US" dirty="0" smtClean="0"/>
          </a:p>
          <a:p>
            <a:pPr lvl="1" eaLnBrk="1" hangingPunct="1">
              <a:defRPr/>
            </a:pPr>
            <a:endParaRPr lang="en-US" dirty="0" smtClean="0"/>
          </a:p>
        </p:txBody>
      </p:sp>
    </p:spTree>
    <p:extLst>
      <p:ext uri="{BB962C8B-B14F-4D97-AF65-F5344CB8AC3E}">
        <p14:creationId xmlns:p14="http://schemas.microsoft.com/office/powerpoint/2010/main" val="3587851726"/>
      </p:ext>
    </p:extLst>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Eclipse support for </a:t>
            </a:r>
            <a:r>
              <a:rPr lang="en-US" dirty="0" err="1" smtClean="0"/>
              <a:t>JUnit</a:t>
            </a:r>
            <a:endParaRPr lang="en-US" dirty="0"/>
          </a:p>
        </p:txBody>
      </p:sp>
      <p:sp>
        <p:nvSpPr>
          <p:cNvPr id="3" name="Content Placeholder 2"/>
          <p:cNvSpPr>
            <a:spLocks noGrp="1"/>
          </p:cNvSpPr>
          <p:nvPr>
            <p:ph idx="1"/>
          </p:nvPr>
        </p:nvSpPr>
        <p:spPr/>
        <p:txBody>
          <a:bodyPr/>
          <a:lstStyle/>
          <a:p>
            <a:pPr marL="0" indent="0">
              <a:buNone/>
            </a:pPr>
            <a:r>
              <a:rPr lang="en-US" dirty="0" smtClean="0"/>
              <a:t>3.1  Creating </a:t>
            </a:r>
            <a:r>
              <a:rPr lang="en-US" dirty="0" err="1"/>
              <a:t>JUnit</a:t>
            </a:r>
            <a:r>
              <a:rPr lang="en-US" dirty="0"/>
              <a:t> tests</a:t>
            </a:r>
          </a:p>
          <a:p>
            <a:pPr marL="0" indent="0">
              <a:buNone/>
            </a:pPr>
            <a:r>
              <a:rPr lang="en-US" dirty="0"/>
              <a:t>3.2. Running </a:t>
            </a:r>
            <a:r>
              <a:rPr lang="en-US" dirty="0" err="1"/>
              <a:t>JUnit</a:t>
            </a:r>
            <a:r>
              <a:rPr lang="en-US" dirty="0"/>
              <a:t> tests </a:t>
            </a:r>
            <a:endParaRPr lang="en-US" dirty="0" smtClean="0"/>
          </a:p>
          <a:p>
            <a:pPr marL="0" indent="0">
              <a:buNone/>
            </a:pPr>
            <a:r>
              <a:rPr lang="en-US" dirty="0"/>
              <a:t>3.3. </a:t>
            </a:r>
            <a:r>
              <a:rPr lang="en-US" dirty="0" err="1"/>
              <a:t>JUnit</a:t>
            </a:r>
            <a:r>
              <a:rPr lang="en-US" dirty="0"/>
              <a:t> static imports </a:t>
            </a:r>
          </a:p>
          <a:p>
            <a:pPr marL="0" indent="0">
              <a:buNone/>
            </a:pPr>
            <a:r>
              <a:rPr lang="en-US" dirty="0"/>
              <a:t>3.4. Wizard for creating test </a:t>
            </a:r>
            <a:r>
              <a:rPr lang="en-US" dirty="0" smtClean="0"/>
              <a:t>suites</a:t>
            </a:r>
          </a:p>
          <a:p>
            <a:pPr lvl="1"/>
            <a:r>
              <a:rPr lang="en-US" dirty="0"/>
              <a:t>select New → Other... → </a:t>
            </a:r>
            <a:r>
              <a:rPr lang="en-US" dirty="0" err="1"/>
              <a:t>JUnit</a:t>
            </a:r>
            <a:r>
              <a:rPr lang="en-US" dirty="0"/>
              <a:t> → </a:t>
            </a:r>
            <a:r>
              <a:rPr lang="en-US" dirty="0" err="1"/>
              <a:t>JUnit</a:t>
            </a:r>
            <a:r>
              <a:rPr lang="en-US" dirty="0"/>
              <a:t> Test </a:t>
            </a:r>
            <a:r>
              <a:rPr lang="en-US" dirty="0" smtClean="0"/>
              <a:t>Suite</a:t>
            </a:r>
          </a:p>
          <a:p>
            <a:pPr marL="0" indent="0">
              <a:buNone/>
            </a:pPr>
            <a:r>
              <a:rPr lang="en-US" dirty="0"/>
              <a:t>3.5. Testing exception </a:t>
            </a:r>
          </a:p>
          <a:p>
            <a:pPr marL="0" indent="0">
              <a:buNone/>
            </a:pPr>
            <a:r>
              <a:rPr lang="en-US" dirty="0"/>
              <a:t>4. Exercise: Using </a:t>
            </a:r>
            <a:r>
              <a:rPr lang="en-US" dirty="0" err="1"/>
              <a:t>JUnit</a:t>
            </a:r>
            <a:r>
              <a:rPr lang="en-US" dirty="0"/>
              <a:t> </a:t>
            </a:r>
          </a:p>
          <a:p>
            <a:pPr marL="0" indent="0">
              <a:buNone/>
            </a:pPr>
            <a:endParaRPr lang="en-US" dirty="0"/>
          </a:p>
          <a:p>
            <a:pPr marL="0" indent="0">
              <a:buNone/>
            </a:pPr>
            <a:endParaRPr lang="en-US" dirty="0"/>
          </a:p>
        </p:txBody>
      </p:sp>
      <p:sp>
        <p:nvSpPr>
          <p:cNvPr id="4" name="Footer Placeholder 3"/>
          <p:cNvSpPr>
            <a:spLocks noGrp="1"/>
          </p:cNvSpPr>
          <p:nvPr>
            <p:ph type="ftr" sz="quarter" idx="4294967295"/>
          </p:nvPr>
        </p:nvSpPr>
        <p:spPr>
          <a:xfrm>
            <a:off x="3429000" y="6356350"/>
            <a:ext cx="2895600" cy="365125"/>
          </a:xfrm>
          <a:prstGeom prst="rect">
            <a:avLst/>
          </a:prstGeom>
        </p:spPr>
        <p:txBody>
          <a:bodyPr/>
          <a:lstStyle/>
          <a:p>
            <a:endParaRPr lang="en-US" dirty="0" smtClean="0"/>
          </a:p>
        </p:txBody>
      </p:sp>
    </p:spTree>
    <p:extLst>
      <p:ext uri="{BB962C8B-B14F-4D97-AF65-F5344CB8AC3E}">
        <p14:creationId xmlns:p14="http://schemas.microsoft.com/office/powerpoint/2010/main" val="3584424910"/>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Auto-Configuration</a:t>
            </a:r>
          </a:p>
        </p:txBody>
      </p:sp>
      <p:sp>
        <p:nvSpPr>
          <p:cNvPr id="3" name="Content Placeholder 2"/>
          <p:cNvSpPr>
            <a:spLocks noGrp="1"/>
          </p:cNvSpPr>
          <p:nvPr>
            <p:ph idx="1"/>
          </p:nvPr>
        </p:nvSpPr>
        <p:spPr/>
        <p:txBody>
          <a:bodyPr/>
          <a:lstStyle/>
          <a:p>
            <a:r>
              <a:rPr lang="en-US" dirty="0" smtClean="0"/>
              <a:t>The </a:t>
            </a:r>
            <a:r>
              <a:rPr lang="en-US" dirty="0"/>
              <a:t>previous chapter explained that auto-configuration is one of the important features in Spring Boot because it will try to do its best </a:t>
            </a:r>
            <a:r>
              <a:rPr lang="en-US" dirty="0" smtClean="0"/>
              <a:t>to</a:t>
            </a:r>
          </a:p>
          <a:p>
            <a:pPr>
              <a:buFont typeface="Wingdings" panose="05000000000000000000" pitchFamily="2" charset="2"/>
              <a:buChar char="§"/>
            </a:pPr>
            <a:r>
              <a:rPr lang="en-US" dirty="0" smtClean="0"/>
              <a:t> </a:t>
            </a:r>
            <a:r>
              <a:rPr lang="en-US" dirty="0"/>
              <a:t>configure your Spring Boot application according to </a:t>
            </a:r>
            <a:endParaRPr lang="en-US" dirty="0" smtClean="0"/>
          </a:p>
          <a:p>
            <a:pPr lvl="1">
              <a:buFont typeface="Wingdings" panose="05000000000000000000" pitchFamily="2" charset="2"/>
              <a:buChar char="§"/>
            </a:pPr>
            <a:r>
              <a:rPr lang="en-US" dirty="0" smtClean="0"/>
              <a:t>your </a:t>
            </a:r>
            <a:r>
              <a:rPr lang="en-US" dirty="0" err="1"/>
              <a:t>classpath</a:t>
            </a:r>
            <a:r>
              <a:rPr lang="en-US" dirty="0"/>
              <a:t> </a:t>
            </a:r>
            <a:endParaRPr lang="en-US" dirty="0" smtClean="0"/>
          </a:p>
          <a:p>
            <a:pPr lvl="1">
              <a:buFont typeface="Wingdings" panose="05000000000000000000" pitchFamily="2" charset="2"/>
              <a:buChar char="§"/>
            </a:pPr>
            <a:r>
              <a:rPr lang="en-US" dirty="0" smtClean="0"/>
              <a:t>(</a:t>
            </a:r>
            <a:r>
              <a:rPr lang="en-US" dirty="0"/>
              <a:t>this will be according to your maven pom.xml or </a:t>
            </a:r>
            <a:r>
              <a:rPr lang="en-US" dirty="0" err="1"/>
              <a:t>gradle</a:t>
            </a:r>
            <a:r>
              <a:rPr lang="en-US" dirty="0"/>
              <a:t> </a:t>
            </a:r>
            <a:r>
              <a:rPr lang="en-US" dirty="0" err="1"/>
              <a:t>build.gradle</a:t>
            </a:r>
            <a:r>
              <a:rPr lang="en-US" dirty="0"/>
              <a:t> files), </a:t>
            </a:r>
            <a:endParaRPr lang="en-US" dirty="0" smtClean="0"/>
          </a:p>
          <a:p>
            <a:pPr lvl="1">
              <a:buFont typeface="Wingdings" panose="05000000000000000000" pitchFamily="2" charset="2"/>
              <a:buChar char="§"/>
            </a:pPr>
            <a:r>
              <a:rPr lang="en-US" dirty="0" smtClean="0"/>
              <a:t>annotations</a:t>
            </a:r>
            <a:r>
              <a:rPr lang="en-US" dirty="0"/>
              <a:t>, and </a:t>
            </a:r>
            <a:endParaRPr lang="en-US" dirty="0" smtClean="0"/>
          </a:p>
          <a:p>
            <a:pPr lvl="1">
              <a:buFont typeface="Wingdings" panose="05000000000000000000" pitchFamily="2" charset="2"/>
              <a:buChar char="§"/>
            </a:pPr>
            <a:r>
              <a:rPr lang="en-US" dirty="0" smtClean="0"/>
              <a:t>any </a:t>
            </a:r>
            <a:r>
              <a:rPr lang="en-US" dirty="0"/>
              <a:t>Java configuration declarations.</a:t>
            </a:r>
          </a:p>
          <a:p>
            <a:endParaRPr lang="en-US" dirty="0"/>
          </a:p>
          <a:p>
            <a:r>
              <a:rPr lang="en-US" dirty="0"/>
              <a:t>Gutierrez, Felipe. Pro Spring Boot (Kindle Locations 1056-1059). </a:t>
            </a:r>
            <a:r>
              <a:rPr lang="en-US" dirty="0" err="1"/>
              <a:t>Apress</a:t>
            </a:r>
            <a:r>
              <a:rPr lang="en-US" dirty="0"/>
              <a:t>. Kindle Edition. </a:t>
            </a:r>
          </a:p>
        </p:txBody>
      </p:sp>
      <p:sp>
        <p:nvSpPr>
          <p:cNvPr id="4" name="TextBox 3"/>
          <p:cNvSpPr txBox="1"/>
          <p:nvPr/>
        </p:nvSpPr>
        <p:spPr>
          <a:xfrm>
            <a:off x="1752600" y="6443538"/>
            <a:ext cx="4916731" cy="369332"/>
          </a:xfrm>
          <a:prstGeom prst="rect">
            <a:avLst/>
          </a:prstGeom>
          <a:noFill/>
        </p:spPr>
        <p:txBody>
          <a:bodyPr wrap="none" rtlCol="0">
            <a:spAutoFit/>
          </a:bodyPr>
          <a:lstStyle/>
          <a:p>
            <a:r>
              <a:rPr lang="en-US" dirty="0" smtClean="0"/>
              <a:t>Pro </a:t>
            </a:r>
            <a:r>
              <a:rPr lang="en-US" dirty="0"/>
              <a:t>Spring Boot </a:t>
            </a:r>
            <a:r>
              <a:rPr lang="en-US" dirty="0" smtClean="0"/>
              <a:t>by </a:t>
            </a:r>
            <a:r>
              <a:rPr lang="en-US" dirty="0"/>
              <a:t>Gutierrez, </a:t>
            </a:r>
            <a:r>
              <a:rPr lang="en-US" dirty="0" smtClean="0"/>
              <a:t>Felipe, </a:t>
            </a:r>
            <a:r>
              <a:rPr lang="en-US" dirty="0" err="1" smtClean="0"/>
              <a:t>Ch</a:t>
            </a:r>
            <a:r>
              <a:rPr lang="en-US" dirty="0" smtClean="0"/>
              <a:t> 03</a:t>
            </a:r>
            <a:endParaRPr lang="en-US" dirty="0"/>
          </a:p>
        </p:txBody>
      </p:sp>
    </p:spTree>
    <p:extLst>
      <p:ext uri="{BB962C8B-B14F-4D97-AF65-F5344CB8AC3E}">
        <p14:creationId xmlns:p14="http://schemas.microsoft.com/office/powerpoint/2010/main" val="3144535221"/>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Auto-Configuration example</a:t>
            </a:r>
            <a:endParaRPr lang="en-US" dirty="0"/>
          </a:p>
        </p:txBody>
      </p:sp>
      <p:sp>
        <p:nvSpPr>
          <p:cNvPr id="3" name="Content Placeholder 2"/>
          <p:cNvSpPr>
            <a:spLocks noGrp="1"/>
          </p:cNvSpPr>
          <p:nvPr>
            <p:ph idx="1"/>
          </p:nvPr>
        </p:nvSpPr>
        <p:spPr/>
        <p:txBody>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r>
              <a:rPr lang="en-US" dirty="0" smtClean="0"/>
              <a:t>$ spring run </a:t>
            </a:r>
            <a:r>
              <a:rPr lang="en-US" dirty="0" err="1" smtClean="0"/>
              <a:t>app.groovy</a:t>
            </a:r>
            <a:endParaRPr lang="en-US" dirty="0"/>
          </a:p>
        </p:txBody>
      </p:sp>
      <p:sp>
        <p:nvSpPr>
          <p:cNvPr id="4" name="TextBox 3"/>
          <p:cNvSpPr txBox="1"/>
          <p:nvPr/>
        </p:nvSpPr>
        <p:spPr>
          <a:xfrm>
            <a:off x="1752600" y="6443538"/>
            <a:ext cx="4916731" cy="369332"/>
          </a:xfrm>
          <a:prstGeom prst="rect">
            <a:avLst/>
          </a:prstGeom>
          <a:noFill/>
        </p:spPr>
        <p:txBody>
          <a:bodyPr wrap="none" rtlCol="0">
            <a:spAutoFit/>
          </a:bodyPr>
          <a:lstStyle/>
          <a:p>
            <a:r>
              <a:rPr lang="en-US" dirty="0" smtClean="0"/>
              <a:t>Pro </a:t>
            </a:r>
            <a:r>
              <a:rPr lang="en-US" dirty="0"/>
              <a:t>Spring Boot </a:t>
            </a:r>
            <a:r>
              <a:rPr lang="en-US" dirty="0" smtClean="0"/>
              <a:t>by </a:t>
            </a:r>
            <a:r>
              <a:rPr lang="en-US" dirty="0"/>
              <a:t>Gutierrez, </a:t>
            </a:r>
            <a:r>
              <a:rPr lang="en-US" dirty="0" smtClean="0"/>
              <a:t>Felipe, </a:t>
            </a:r>
            <a:r>
              <a:rPr lang="en-US" dirty="0" err="1" smtClean="0"/>
              <a:t>Ch</a:t>
            </a:r>
            <a:r>
              <a:rPr lang="en-US" dirty="0" smtClean="0"/>
              <a:t> 03</a:t>
            </a:r>
            <a:endParaRPr lang="en-US" dirty="0"/>
          </a:p>
        </p:txBody>
      </p:sp>
      <p:pic>
        <p:nvPicPr>
          <p:cNvPr id="5" name="Picture 4"/>
          <p:cNvPicPr>
            <a:picLocks noChangeAspect="1"/>
          </p:cNvPicPr>
          <p:nvPr/>
        </p:nvPicPr>
        <p:blipFill>
          <a:blip r:embed="rId2"/>
          <a:stretch>
            <a:fillRect/>
          </a:stretch>
        </p:blipFill>
        <p:spPr>
          <a:xfrm>
            <a:off x="76200" y="1295400"/>
            <a:ext cx="5300663" cy="4589392"/>
          </a:xfrm>
          <a:prstGeom prst="rect">
            <a:avLst/>
          </a:prstGeom>
        </p:spPr>
      </p:pic>
    </p:spTree>
    <p:extLst>
      <p:ext uri="{BB962C8B-B14F-4D97-AF65-F5344CB8AC3E}">
        <p14:creationId xmlns:p14="http://schemas.microsoft.com/office/powerpoint/2010/main" val="3346696749"/>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Code generated??? In memory</a:t>
            </a:r>
            <a:endParaRPr lang="en-US" dirty="0"/>
          </a:p>
        </p:txBody>
      </p:sp>
      <p:sp>
        <p:nvSpPr>
          <p:cNvPr id="3" name="Content Placeholder 2"/>
          <p:cNvSpPr>
            <a:spLocks noGrp="1"/>
          </p:cNvSpPr>
          <p:nvPr>
            <p:ph idx="1"/>
          </p:nvPr>
        </p:nvSpPr>
        <p:spPr/>
        <p:txBody>
          <a:bodyPr/>
          <a:lstStyle/>
          <a:p>
            <a:endParaRPr lang="en-US"/>
          </a:p>
        </p:txBody>
      </p:sp>
      <p:sp>
        <p:nvSpPr>
          <p:cNvPr id="4" name="TextBox 3"/>
          <p:cNvSpPr txBox="1"/>
          <p:nvPr/>
        </p:nvSpPr>
        <p:spPr>
          <a:xfrm>
            <a:off x="1752600" y="6443538"/>
            <a:ext cx="4916731" cy="369332"/>
          </a:xfrm>
          <a:prstGeom prst="rect">
            <a:avLst/>
          </a:prstGeom>
          <a:noFill/>
        </p:spPr>
        <p:txBody>
          <a:bodyPr wrap="none" rtlCol="0">
            <a:spAutoFit/>
          </a:bodyPr>
          <a:lstStyle/>
          <a:p>
            <a:r>
              <a:rPr lang="en-US" dirty="0" smtClean="0"/>
              <a:t>Pro </a:t>
            </a:r>
            <a:r>
              <a:rPr lang="en-US" dirty="0"/>
              <a:t>Spring Boot </a:t>
            </a:r>
            <a:r>
              <a:rPr lang="en-US" dirty="0" smtClean="0"/>
              <a:t>by </a:t>
            </a:r>
            <a:r>
              <a:rPr lang="en-US" dirty="0"/>
              <a:t>Gutierrez, </a:t>
            </a:r>
            <a:r>
              <a:rPr lang="en-US" dirty="0" smtClean="0"/>
              <a:t>Felipe, </a:t>
            </a:r>
            <a:r>
              <a:rPr lang="en-US" dirty="0" err="1" smtClean="0"/>
              <a:t>Ch</a:t>
            </a:r>
            <a:r>
              <a:rPr lang="en-US" dirty="0" smtClean="0"/>
              <a:t> 03</a:t>
            </a:r>
            <a:endParaRPr lang="en-US" dirty="0"/>
          </a:p>
        </p:txBody>
      </p:sp>
      <p:pic>
        <p:nvPicPr>
          <p:cNvPr id="5" name="Picture 4"/>
          <p:cNvPicPr>
            <a:picLocks noChangeAspect="1"/>
          </p:cNvPicPr>
          <p:nvPr/>
        </p:nvPicPr>
        <p:blipFill>
          <a:blip r:embed="rId2"/>
          <a:stretch>
            <a:fillRect/>
          </a:stretch>
        </p:blipFill>
        <p:spPr>
          <a:xfrm>
            <a:off x="202517" y="1152524"/>
            <a:ext cx="7893733" cy="5098925"/>
          </a:xfrm>
          <a:prstGeom prst="rect">
            <a:avLst/>
          </a:prstGeom>
        </p:spPr>
      </p:pic>
    </p:spTree>
    <p:extLst>
      <p:ext uri="{BB962C8B-B14F-4D97-AF65-F5344CB8AC3E}">
        <p14:creationId xmlns:p14="http://schemas.microsoft.com/office/powerpoint/2010/main" val="4289032833"/>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Debug parameter</a:t>
            </a:r>
            <a:endParaRPr lang="en-US" dirty="0"/>
          </a:p>
        </p:txBody>
      </p:sp>
      <p:sp>
        <p:nvSpPr>
          <p:cNvPr id="3" name="Content Placeholder 2"/>
          <p:cNvSpPr>
            <a:spLocks noGrp="1"/>
          </p:cNvSpPr>
          <p:nvPr>
            <p:ph idx="1"/>
          </p:nvPr>
        </p:nvSpPr>
        <p:spPr/>
        <p:txBody>
          <a:bodyPr/>
          <a:lstStyle/>
          <a:p>
            <a:r>
              <a:rPr lang="en-US" dirty="0"/>
              <a:t>$ spring run </a:t>
            </a:r>
            <a:r>
              <a:rPr lang="en-US" dirty="0" err="1" smtClean="0"/>
              <a:t>app.groovy</a:t>
            </a:r>
            <a:r>
              <a:rPr lang="en-US" dirty="0" smtClean="0"/>
              <a:t> --debug</a:t>
            </a:r>
            <a:endParaRPr lang="en-US" dirty="0"/>
          </a:p>
          <a:p>
            <a:endParaRPr lang="en-US" dirty="0"/>
          </a:p>
        </p:txBody>
      </p:sp>
      <p:sp>
        <p:nvSpPr>
          <p:cNvPr id="4" name="TextBox 3"/>
          <p:cNvSpPr txBox="1"/>
          <p:nvPr/>
        </p:nvSpPr>
        <p:spPr>
          <a:xfrm>
            <a:off x="1752600" y="6443538"/>
            <a:ext cx="4916731" cy="369332"/>
          </a:xfrm>
          <a:prstGeom prst="rect">
            <a:avLst/>
          </a:prstGeom>
          <a:noFill/>
        </p:spPr>
        <p:txBody>
          <a:bodyPr wrap="none" rtlCol="0">
            <a:spAutoFit/>
          </a:bodyPr>
          <a:lstStyle/>
          <a:p>
            <a:r>
              <a:rPr lang="en-US" dirty="0" smtClean="0"/>
              <a:t>Pro </a:t>
            </a:r>
            <a:r>
              <a:rPr lang="en-US" dirty="0"/>
              <a:t>Spring Boot </a:t>
            </a:r>
            <a:r>
              <a:rPr lang="en-US" dirty="0" smtClean="0"/>
              <a:t>by </a:t>
            </a:r>
            <a:r>
              <a:rPr lang="en-US" dirty="0"/>
              <a:t>Gutierrez, </a:t>
            </a:r>
            <a:r>
              <a:rPr lang="en-US" dirty="0" smtClean="0"/>
              <a:t>Felipe, </a:t>
            </a:r>
            <a:r>
              <a:rPr lang="en-US" dirty="0" err="1" smtClean="0"/>
              <a:t>Ch</a:t>
            </a:r>
            <a:r>
              <a:rPr lang="en-US" dirty="0" smtClean="0"/>
              <a:t> 03</a:t>
            </a:r>
            <a:endParaRPr lang="en-US" dirty="0"/>
          </a:p>
        </p:txBody>
      </p:sp>
      <p:pic>
        <p:nvPicPr>
          <p:cNvPr id="5" name="Picture 4"/>
          <p:cNvPicPr>
            <a:picLocks noChangeAspect="1"/>
          </p:cNvPicPr>
          <p:nvPr/>
        </p:nvPicPr>
        <p:blipFill>
          <a:blip r:embed="rId2"/>
          <a:stretch>
            <a:fillRect/>
          </a:stretch>
        </p:blipFill>
        <p:spPr>
          <a:xfrm>
            <a:off x="0" y="2052609"/>
            <a:ext cx="9144000" cy="4043391"/>
          </a:xfrm>
          <a:prstGeom prst="rect">
            <a:avLst/>
          </a:prstGeom>
        </p:spPr>
      </p:pic>
    </p:spTree>
    <p:extLst>
      <p:ext uri="{BB962C8B-B14F-4D97-AF65-F5344CB8AC3E}">
        <p14:creationId xmlns:p14="http://schemas.microsoft.com/office/powerpoint/2010/main" val="3631518408"/>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Disabling a specific </a:t>
            </a:r>
            <a:r>
              <a:rPr lang="en-US" sz="3600" dirty="0" err="1" smtClean="0"/>
              <a:t>AutoConfiguration</a:t>
            </a:r>
            <a:r>
              <a:rPr lang="en-US" sz="3600" dirty="0" smtClean="0"/>
              <a:t> </a:t>
            </a:r>
            <a:endParaRPr lang="en-US" sz="3600" dirty="0"/>
          </a:p>
        </p:txBody>
      </p:sp>
      <p:sp>
        <p:nvSpPr>
          <p:cNvPr id="3" name="Content Placeholder 2"/>
          <p:cNvSpPr>
            <a:spLocks noGrp="1"/>
          </p:cNvSpPr>
          <p:nvPr>
            <p:ph idx="1"/>
          </p:nvPr>
        </p:nvSpPr>
        <p:spPr>
          <a:xfrm>
            <a:off x="290513" y="1220788"/>
            <a:ext cx="8831262" cy="5224462"/>
          </a:xfrm>
        </p:spPr>
        <p:txBody>
          <a:bodyPr/>
          <a:lstStyle/>
          <a:p>
            <a:r>
              <a:rPr lang="en-US" dirty="0"/>
              <a:t>@</a:t>
            </a:r>
            <a:r>
              <a:rPr lang="en-US" dirty="0" err="1"/>
              <a:t>SpringBootApplication</a:t>
            </a:r>
            <a:r>
              <a:rPr lang="en-US" dirty="0"/>
              <a:t> annotation </a:t>
            </a:r>
            <a:r>
              <a:rPr lang="en-US" dirty="0" smtClean="0"/>
              <a:t>is </a:t>
            </a:r>
            <a:r>
              <a:rPr lang="en-US" dirty="0"/>
              <a:t>equivalent </a:t>
            </a:r>
            <a:r>
              <a:rPr lang="en-US" dirty="0" smtClean="0"/>
              <a:t>to:</a:t>
            </a:r>
          </a:p>
          <a:p>
            <a:pPr lvl="1">
              <a:buFont typeface="Wingdings" panose="05000000000000000000" pitchFamily="2" charset="2"/>
              <a:buChar char="§"/>
            </a:pPr>
            <a:r>
              <a:rPr lang="en-US" dirty="0" smtClean="0"/>
              <a:t>the </a:t>
            </a:r>
            <a:r>
              <a:rPr lang="en-US" dirty="0"/>
              <a:t>@Configuration, </a:t>
            </a:r>
            <a:endParaRPr lang="en-US" dirty="0" smtClean="0"/>
          </a:p>
          <a:p>
            <a:pPr lvl="1">
              <a:buFont typeface="Wingdings" panose="05000000000000000000" pitchFamily="2" charset="2"/>
              <a:buChar char="§"/>
            </a:pPr>
            <a:r>
              <a:rPr lang="en-US" dirty="0" smtClean="0"/>
              <a:t>@</a:t>
            </a:r>
            <a:r>
              <a:rPr lang="en-US" dirty="0" err="1"/>
              <a:t>ComponentScan</a:t>
            </a:r>
            <a:r>
              <a:rPr lang="en-US" dirty="0"/>
              <a:t>, and </a:t>
            </a:r>
            <a:endParaRPr lang="en-US" dirty="0" smtClean="0"/>
          </a:p>
          <a:p>
            <a:pPr lvl="1">
              <a:buFont typeface="Wingdings" panose="05000000000000000000" pitchFamily="2" charset="2"/>
              <a:buChar char="§"/>
            </a:pPr>
            <a:r>
              <a:rPr lang="en-US" dirty="0" smtClean="0"/>
              <a:t>@</a:t>
            </a:r>
            <a:r>
              <a:rPr lang="en-US" dirty="0" err="1"/>
              <a:t>EnableAutoConfiguration</a:t>
            </a:r>
            <a:r>
              <a:rPr lang="en-US" dirty="0"/>
              <a:t> annotations. </a:t>
            </a:r>
            <a:endParaRPr lang="en-US" dirty="0" smtClean="0"/>
          </a:p>
          <a:p>
            <a:pPr lvl="1">
              <a:buFont typeface="Wingdings" panose="05000000000000000000" pitchFamily="2" charset="2"/>
              <a:buChar char="§"/>
            </a:pPr>
            <a:r>
              <a:rPr lang="en-US" dirty="0" smtClean="0"/>
              <a:t>You </a:t>
            </a:r>
            <a:r>
              <a:rPr lang="en-US" dirty="0"/>
              <a:t>can disable a specific auto-configuration by </a:t>
            </a:r>
            <a:r>
              <a:rPr lang="en-US" dirty="0" smtClean="0"/>
              <a:t>… adding </a:t>
            </a:r>
            <a:r>
              <a:rPr lang="en-US" dirty="0"/>
              <a:t>the @</a:t>
            </a:r>
            <a:r>
              <a:rPr lang="en-US" dirty="0" err="1"/>
              <a:t>EnableAutoConfiguration</a:t>
            </a:r>
            <a:r>
              <a:rPr lang="en-US" dirty="0"/>
              <a:t> annotation to your class with the exclude parameter. </a:t>
            </a:r>
            <a:endParaRPr lang="en-US" dirty="0" smtClean="0"/>
          </a:p>
          <a:p>
            <a:pPr marL="0" indent="0"/>
            <a:r>
              <a:rPr lang="en-US" dirty="0" smtClean="0"/>
              <a:t>import </a:t>
            </a:r>
            <a:r>
              <a:rPr lang="en-US" sz="1400" dirty="0"/>
              <a:t>org.springframework.boot.autoconfigure.jms.activemq.ActiveMQAutoConfiguration</a:t>
            </a:r>
            <a:r>
              <a:rPr lang="en-US" sz="1600" dirty="0"/>
              <a:t> </a:t>
            </a:r>
            <a:endParaRPr lang="en-US" sz="1600" dirty="0" smtClean="0"/>
          </a:p>
          <a:p>
            <a:pPr marL="0" indent="0"/>
            <a:r>
              <a:rPr lang="en-US" sz="2000" dirty="0" smtClean="0"/>
              <a:t>@</a:t>
            </a:r>
            <a:r>
              <a:rPr lang="en-US" sz="2000" dirty="0" err="1" smtClean="0"/>
              <a:t>RestController</a:t>
            </a:r>
            <a:endParaRPr lang="en-US" sz="2000" dirty="0" smtClean="0"/>
          </a:p>
          <a:p>
            <a:pPr marL="0" indent="0"/>
            <a:r>
              <a:rPr lang="en-US" sz="2000" dirty="0" smtClean="0"/>
              <a:t>@</a:t>
            </a:r>
            <a:r>
              <a:rPr lang="en-US" sz="2000" dirty="0" err="1" smtClean="0"/>
              <a:t>EnableAutoConfiguration</a:t>
            </a:r>
            <a:r>
              <a:rPr lang="en-US" sz="2000" dirty="0"/>
              <a:t>( exclude =[ </a:t>
            </a:r>
            <a:r>
              <a:rPr lang="en-US" sz="1600" dirty="0" err="1"/>
              <a:t>ActiveMQAutoConfiguration.class</a:t>
            </a:r>
            <a:r>
              <a:rPr lang="en-US" sz="2000" dirty="0"/>
              <a:t>]) </a:t>
            </a:r>
            <a:endParaRPr lang="en-US" sz="2000" dirty="0" smtClean="0"/>
          </a:p>
          <a:p>
            <a:pPr marL="0" indent="0"/>
            <a:r>
              <a:rPr lang="en-US" sz="2000" dirty="0" smtClean="0"/>
              <a:t>class </a:t>
            </a:r>
            <a:r>
              <a:rPr lang="en-US" sz="2000" dirty="0" err="1"/>
              <a:t>WebApp</a:t>
            </a:r>
            <a:r>
              <a:rPr lang="en-US" sz="2000" dirty="0"/>
              <a:t>{        </a:t>
            </a:r>
            <a:endParaRPr lang="en-US" sz="2000" dirty="0" smtClean="0"/>
          </a:p>
          <a:p>
            <a:pPr marL="0" indent="0"/>
            <a:r>
              <a:rPr lang="en-US" sz="2000" dirty="0"/>
              <a:t>	</a:t>
            </a:r>
            <a:r>
              <a:rPr lang="en-US" sz="2000" dirty="0" smtClean="0"/>
              <a:t>@ </a:t>
            </a:r>
            <a:r>
              <a:rPr lang="en-US" sz="2000" dirty="0" err="1"/>
              <a:t>RequestMapping</a:t>
            </a:r>
            <a:r>
              <a:rPr lang="en-US" sz="2000" dirty="0"/>
              <a:t>("/") </a:t>
            </a:r>
            <a:r>
              <a:rPr lang="en-US" dirty="0"/>
              <a:t>     </a:t>
            </a:r>
          </a:p>
        </p:txBody>
      </p:sp>
      <p:sp>
        <p:nvSpPr>
          <p:cNvPr id="4" name="TextBox 3"/>
          <p:cNvSpPr txBox="1"/>
          <p:nvPr/>
        </p:nvSpPr>
        <p:spPr>
          <a:xfrm>
            <a:off x="1752600" y="6443538"/>
            <a:ext cx="4916731" cy="369332"/>
          </a:xfrm>
          <a:prstGeom prst="rect">
            <a:avLst/>
          </a:prstGeom>
          <a:noFill/>
        </p:spPr>
        <p:txBody>
          <a:bodyPr wrap="none" rtlCol="0">
            <a:spAutoFit/>
          </a:bodyPr>
          <a:lstStyle/>
          <a:p>
            <a:r>
              <a:rPr lang="en-US" dirty="0" smtClean="0"/>
              <a:t>Pro </a:t>
            </a:r>
            <a:r>
              <a:rPr lang="en-US" dirty="0"/>
              <a:t>Spring Boot </a:t>
            </a:r>
            <a:r>
              <a:rPr lang="en-US" dirty="0" smtClean="0"/>
              <a:t>by </a:t>
            </a:r>
            <a:r>
              <a:rPr lang="en-US" dirty="0"/>
              <a:t>Gutierrez, </a:t>
            </a:r>
            <a:r>
              <a:rPr lang="en-US" dirty="0" smtClean="0"/>
              <a:t>Felipe, </a:t>
            </a:r>
            <a:r>
              <a:rPr lang="en-US" dirty="0" err="1" smtClean="0"/>
              <a:t>Ch</a:t>
            </a:r>
            <a:r>
              <a:rPr lang="en-US" dirty="0" smtClean="0"/>
              <a:t> 03</a:t>
            </a:r>
            <a:endParaRPr lang="en-US" dirty="0"/>
          </a:p>
        </p:txBody>
      </p:sp>
    </p:spTree>
    <p:extLst>
      <p:ext uri="{BB962C8B-B14F-4D97-AF65-F5344CB8AC3E}">
        <p14:creationId xmlns:p14="http://schemas.microsoft.com/office/powerpoint/2010/main" val="742574094"/>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 spring </a:t>
            </a:r>
            <a:r>
              <a:rPr lang="en-US" dirty="0" err="1"/>
              <a:t>init</a:t>
            </a:r>
            <a:r>
              <a:rPr lang="en-US" dirty="0"/>
              <a:t> -g = </a:t>
            </a:r>
            <a:r>
              <a:rPr lang="en-US" dirty="0" err="1"/>
              <a:t>com.apres.spring</a:t>
            </a:r>
            <a:r>
              <a:rPr lang="en-US" dirty="0"/>
              <a:t> -a = spring-boot-simple --package = </a:t>
            </a:r>
            <a:r>
              <a:rPr lang="en-US" dirty="0" err="1"/>
              <a:t>com.apress.spring</a:t>
            </a:r>
            <a:r>
              <a:rPr lang="en-US" dirty="0"/>
              <a:t> -name = spring-boot-simple -x </a:t>
            </a:r>
            <a:endParaRPr lang="en-US" dirty="0" smtClean="0"/>
          </a:p>
          <a:p>
            <a:pPr>
              <a:buFont typeface="Wingdings" panose="05000000000000000000" pitchFamily="2" charset="2"/>
              <a:buChar char="§"/>
            </a:pPr>
            <a:r>
              <a:rPr lang="en-US" dirty="0" smtClean="0"/>
              <a:t>This </a:t>
            </a:r>
            <a:r>
              <a:rPr lang="en-US" dirty="0"/>
              <a:t>command will create a Maven Java project </a:t>
            </a:r>
            <a:r>
              <a:rPr lang="en-US" dirty="0" smtClean="0"/>
              <a:t>with:</a:t>
            </a:r>
          </a:p>
          <a:p>
            <a:pPr lvl="1">
              <a:buFont typeface="Wingdings" panose="05000000000000000000" pitchFamily="2" charset="2"/>
              <a:buChar char="§"/>
            </a:pPr>
            <a:r>
              <a:rPr lang="en-US" dirty="0" smtClean="0"/>
              <a:t> </a:t>
            </a:r>
            <a:r>
              <a:rPr lang="en-US" dirty="0"/>
              <a:t>a </a:t>
            </a:r>
            <a:r>
              <a:rPr lang="en-US" dirty="0" err="1"/>
              <a:t>groupId</a:t>
            </a:r>
            <a:r>
              <a:rPr lang="en-US" dirty="0"/>
              <a:t> = </a:t>
            </a:r>
            <a:r>
              <a:rPr lang="en-US" dirty="0" err="1"/>
              <a:t>com.apress.spring</a:t>
            </a:r>
            <a:r>
              <a:rPr lang="en-US" dirty="0"/>
              <a:t>, </a:t>
            </a:r>
            <a:endParaRPr lang="en-US" dirty="0" smtClean="0"/>
          </a:p>
          <a:p>
            <a:pPr lvl="1">
              <a:buFont typeface="Wingdings" panose="05000000000000000000" pitchFamily="2" charset="2"/>
              <a:buChar char="§"/>
            </a:pPr>
            <a:r>
              <a:rPr lang="en-US" dirty="0" smtClean="0"/>
              <a:t>an </a:t>
            </a:r>
            <a:r>
              <a:rPr lang="en-US" dirty="0" err="1"/>
              <a:t>artifactId</a:t>
            </a:r>
            <a:r>
              <a:rPr lang="en-US" dirty="0"/>
              <a:t> = spring-boot-simple, </a:t>
            </a:r>
            <a:endParaRPr lang="en-US" dirty="0" smtClean="0"/>
          </a:p>
          <a:p>
            <a:pPr lvl="1">
              <a:buFont typeface="Wingdings" panose="05000000000000000000" pitchFamily="2" charset="2"/>
              <a:buChar char="§"/>
            </a:pPr>
            <a:r>
              <a:rPr lang="en-US" dirty="0" smtClean="0"/>
              <a:t>and </a:t>
            </a:r>
            <a:r>
              <a:rPr lang="en-US" dirty="0"/>
              <a:t>a package = </a:t>
            </a:r>
            <a:r>
              <a:rPr lang="en-US" dirty="0" err="1"/>
              <a:t>com.apress.spring</a:t>
            </a:r>
            <a:r>
              <a:rPr lang="en-US" dirty="0"/>
              <a:t> </a:t>
            </a:r>
            <a:endParaRPr lang="en-US" dirty="0" smtClean="0"/>
          </a:p>
          <a:p>
            <a:pPr lvl="1">
              <a:buFont typeface="Wingdings" panose="05000000000000000000" pitchFamily="2" charset="2"/>
              <a:buChar char="§"/>
            </a:pPr>
            <a:r>
              <a:rPr lang="en-US" dirty="0" smtClean="0"/>
              <a:t>with </a:t>
            </a:r>
            <a:r>
              <a:rPr lang="en-US" dirty="0"/>
              <a:t>a project’s name = spring-boot-simple. </a:t>
            </a:r>
            <a:endParaRPr lang="en-US" dirty="0" smtClean="0"/>
          </a:p>
          <a:p>
            <a:pPr lvl="1">
              <a:buFont typeface="Wingdings" panose="05000000000000000000" pitchFamily="2" charset="2"/>
              <a:buChar char="§"/>
            </a:pPr>
            <a:r>
              <a:rPr lang="en-US" dirty="0" smtClean="0"/>
              <a:t>It </a:t>
            </a:r>
            <a:r>
              <a:rPr lang="en-US" dirty="0"/>
              <a:t>will be created in the current directory (-x). </a:t>
            </a:r>
            <a:endParaRPr lang="en-US" dirty="0" smtClean="0"/>
          </a:p>
          <a:p>
            <a:pPr>
              <a:buFont typeface="Wingdings" panose="05000000000000000000" pitchFamily="2" charset="2"/>
              <a:buChar char="§"/>
            </a:pPr>
            <a:r>
              <a:rPr lang="en-US" dirty="0" smtClean="0"/>
              <a:t>Don’t </a:t>
            </a:r>
            <a:r>
              <a:rPr lang="en-US" dirty="0"/>
              <a:t>worry too much about the parameters</a:t>
            </a:r>
            <a:r>
              <a:rPr lang="en-US" dirty="0" smtClean="0"/>
              <a:t>; yet</a:t>
            </a:r>
            <a:endParaRPr lang="en-US" dirty="0"/>
          </a:p>
          <a:p>
            <a:endParaRPr lang="en-US" dirty="0"/>
          </a:p>
          <a:p>
            <a:r>
              <a:rPr lang="en-US" dirty="0"/>
              <a:t>Gutierrez, Felipe. Pro Spring Boot (Kindle Locations 1203-1206). </a:t>
            </a:r>
            <a:r>
              <a:rPr lang="en-US" dirty="0" err="1"/>
              <a:t>Apress</a:t>
            </a:r>
            <a:r>
              <a:rPr lang="en-US" dirty="0"/>
              <a:t>. Kindle Edition. </a:t>
            </a:r>
          </a:p>
        </p:txBody>
      </p:sp>
      <p:sp>
        <p:nvSpPr>
          <p:cNvPr id="4" name="TextBox 3"/>
          <p:cNvSpPr txBox="1"/>
          <p:nvPr/>
        </p:nvSpPr>
        <p:spPr>
          <a:xfrm>
            <a:off x="1752600" y="6443538"/>
            <a:ext cx="4916731" cy="369332"/>
          </a:xfrm>
          <a:prstGeom prst="rect">
            <a:avLst/>
          </a:prstGeom>
          <a:noFill/>
        </p:spPr>
        <p:txBody>
          <a:bodyPr wrap="none" rtlCol="0">
            <a:spAutoFit/>
          </a:bodyPr>
          <a:lstStyle/>
          <a:p>
            <a:r>
              <a:rPr lang="en-US" dirty="0" smtClean="0"/>
              <a:t>Pro </a:t>
            </a:r>
            <a:r>
              <a:rPr lang="en-US" dirty="0"/>
              <a:t>Spring Boot </a:t>
            </a:r>
            <a:r>
              <a:rPr lang="en-US" dirty="0" smtClean="0"/>
              <a:t>by </a:t>
            </a:r>
            <a:r>
              <a:rPr lang="en-US" dirty="0"/>
              <a:t>Gutierrez, </a:t>
            </a:r>
            <a:r>
              <a:rPr lang="en-US" dirty="0" smtClean="0"/>
              <a:t>Felipe, </a:t>
            </a:r>
            <a:r>
              <a:rPr lang="en-US" dirty="0" err="1" smtClean="0"/>
              <a:t>Ch</a:t>
            </a:r>
            <a:r>
              <a:rPr lang="en-US" dirty="0" smtClean="0"/>
              <a:t> 03</a:t>
            </a:r>
            <a:endParaRPr lang="en-US" dirty="0"/>
          </a:p>
        </p:txBody>
      </p:sp>
    </p:spTree>
    <p:extLst>
      <p:ext uri="{BB962C8B-B14F-4D97-AF65-F5344CB8AC3E}">
        <p14:creationId xmlns:p14="http://schemas.microsoft.com/office/powerpoint/2010/main" val="2094427430"/>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Tree generated</a:t>
            </a:r>
            <a:endParaRPr lang="en-US" dirty="0"/>
          </a:p>
        </p:txBody>
      </p:sp>
      <p:sp>
        <p:nvSpPr>
          <p:cNvPr id="3" name="Content Placeholder 2"/>
          <p:cNvSpPr>
            <a:spLocks noGrp="1"/>
          </p:cNvSpPr>
          <p:nvPr>
            <p:ph idx="1"/>
          </p:nvPr>
        </p:nvSpPr>
        <p:spPr/>
        <p:txBody>
          <a:bodyPr/>
          <a:lstStyle/>
          <a:p>
            <a:endParaRPr lang="en-US"/>
          </a:p>
        </p:txBody>
      </p:sp>
      <p:sp>
        <p:nvSpPr>
          <p:cNvPr id="4" name="TextBox 3"/>
          <p:cNvSpPr txBox="1"/>
          <p:nvPr/>
        </p:nvSpPr>
        <p:spPr>
          <a:xfrm>
            <a:off x="1752600" y="6443538"/>
            <a:ext cx="4916731" cy="369332"/>
          </a:xfrm>
          <a:prstGeom prst="rect">
            <a:avLst/>
          </a:prstGeom>
          <a:noFill/>
        </p:spPr>
        <p:txBody>
          <a:bodyPr wrap="none" rtlCol="0">
            <a:spAutoFit/>
          </a:bodyPr>
          <a:lstStyle/>
          <a:p>
            <a:r>
              <a:rPr lang="en-US" dirty="0" smtClean="0"/>
              <a:t>Pro </a:t>
            </a:r>
            <a:r>
              <a:rPr lang="en-US" dirty="0"/>
              <a:t>Spring Boot </a:t>
            </a:r>
            <a:r>
              <a:rPr lang="en-US" dirty="0" smtClean="0"/>
              <a:t>by </a:t>
            </a:r>
            <a:r>
              <a:rPr lang="en-US" dirty="0"/>
              <a:t>Gutierrez, </a:t>
            </a:r>
            <a:r>
              <a:rPr lang="en-US" dirty="0" smtClean="0"/>
              <a:t>Felipe, </a:t>
            </a:r>
            <a:r>
              <a:rPr lang="en-US" dirty="0" err="1" smtClean="0"/>
              <a:t>Ch</a:t>
            </a:r>
            <a:r>
              <a:rPr lang="en-US" dirty="0" smtClean="0"/>
              <a:t> 03</a:t>
            </a:r>
            <a:endParaRPr lang="en-US" dirty="0"/>
          </a:p>
        </p:txBody>
      </p:sp>
      <p:pic>
        <p:nvPicPr>
          <p:cNvPr id="5" name="Picture 4"/>
          <p:cNvPicPr>
            <a:picLocks noChangeAspect="1"/>
          </p:cNvPicPr>
          <p:nvPr/>
        </p:nvPicPr>
        <p:blipFill>
          <a:blip r:embed="rId2"/>
          <a:stretch>
            <a:fillRect/>
          </a:stretch>
        </p:blipFill>
        <p:spPr>
          <a:xfrm>
            <a:off x="304799" y="990600"/>
            <a:ext cx="8834869" cy="5334000"/>
          </a:xfrm>
          <a:prstGeom prst="rect">
            <a:avLst/>
          </a:prstGeom>
        </p:spPr>
      </p:pic>
    </p:spTree>
    <p:extLst>
      <p:ext uri="{BB962C8B-B14F-4D97-AF65-F5344CB8AC3E}">
        <p14:creationId xmlns:p14="http://schemas.microsoft.com/office/powerpoint/2010/main" val="3702400468"/>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Running with maven wrapper</a:t>
            </a:r>
            <a:endParaRPr lang="en-US" dirty="0"/>
          </a:p>
        </p:txBody>
      </p:sp>
      <p:sp>
        <p:nvSpPr>
          <p:cNvPr id="3" name="Content Placeholder 2"/>
          <p:cNvSpPr>
            <a:spLocks noGrp="1"/>
          </p:cNvSpPr>
          <p:nvPr>
            <p:ph idx="1"/>
          </p:nvPr>
        </p:nvSpPr>
        <p:spPr/>
        <p:txBody>
          <a:bodyPr/>
          <a:lstStyle/>
          <a:p>
            <a:r>
              <a:rPr lang="en-US" dirty="0" smtClean="0"/>
              <a:t>./</a:t>
            </a:r>
            <a:r>
              <a:rPr lang="en-US" dirty="0" err="1" smtClean="0"/>
              <a:t>mvnw</a:t>
            </a:r>
            <a:r>
              <a:rPr lang="en-US" dirty="0" smtClean="0"/>
              <a:t>   </a:t>
            </a:r>
            <a:r>
              <a:rPr lang="en-US" dirty="0" err="1" smtClean="0"/>
              <a:t>spring-boot:run</a:t>
            </a:r>
            <a:endParaRPr lang="en-US" dirty="0"/>
          </a:p>
        </p:txBody>
      </p:sp>
      <p:sp>
        <p:nvSpPr>
          <p:cNvPr id="4" name="TextBox 3"/>
          <p:cNvSpPr txBox="1"/>
          <p:nvPr/>
        </p:nvSpPr>
        <p:spPr>
          <a:xfrm>
            <a:off x="1752600" y="6443538"/>
            <a:ext cx="4916731" cy="369332"/>
          </a:xfrm>
          <a:prstGeom prst="rect">
            <a:avLst/>
          </a:prstGeom>
          <a:noFill/>
        </p:spPr>
        <p:txBody>
          <a:bodyPr wrap="none" rtlCol="0">
            <a:spAutoFit/>
          </a:bodyPr>
          <a:lstStyle/>
          <a:p>
            <a:r>
              <a:rPr lang="en-US" dirty="0" smtClean="0"/>
              <a:t>Pro </a:t>
            </a:r>
            <a:r>
              <a:rPr lang="en-US" dirty="0"/>
              <a:t>Spring Boot </a:t>
            </a:r>
            <a:r>
              <a:rPr lang="en-US" dirty="0" smtClean="0"/>
              <a:t>by </a:t>
            </a:r>
            <a:r>
              <a:rPr lang="en-US" dirty="0"/>
              <a:t>Gutierrez, </a:t>
            </a:r>
            <a:r>
              <a:rPr lang="en-US" dirty="0" smtClean="0"/>
              <a:t>Felipe, </a:t>
            </a:r>
            <a:r>
              <a:rPr lang="en-US" dirty="0" err="1" smtClean="0"/>
              <a:t>Ch</a:t>
            </a:r>
            <a:r>
              <a:rPr lang="en-US" dirty="0" smtClean="0"/>
              <a:t> 03</a:t>
            </a:r>
            <a:endParaRPr lang="en-US" dirty="0"/>
          </a:p>
        </p:txBody>
      </p:sp>
      <p:pic>
        <p:nvPicPr>
          <p:cNvPr id="5" name="Picture 4"/>
          <p:cNvPicPr>
            <a:picLocks noChangeAspect="1"/>
          </p:cNvPicPr>
          <p:nvPr/>
        </p:nvPicPr>
        <p:blipFill>
          <a:blip r:embed="rId2"/>
          <a:stretch>
            <a:fillRect/>
          </a:stretch>
        </p:blipFill>
        <p:spPr>
          <a:xfrm>
            <a:off x="33337" y="4391025"/>
            <a:ext cx="9077325" cy="1400175"/>
          </a:xfrm>
          <a:prstGeom prst="rect">
            <a:avLst/>
          </a:prstGeom>
        </p:spPr>
      </p:pic>
    </p:spTree>
    <p:extLst>
      <p:ext uri="{BB962C8B-B14F-4D97-AF65-F5344CB8AC3E}">
        <p14:creationId xmlns:p14="http://schemas.microsoft.com/office/powerpoint/2010/main" val="1159613025"/>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655492"/>
            <a:ext cx="8741631" cy="781050"/>
          </a:xfrm>
        </p:spPr>
        <p:txBody>
          <a:bodyPr/>
          <a:lstStyle/>
          <a:p>
            <a:r>
              <a:rPr lang="en-US" dirty="0" smtClean="0"/>
              <a:t>New Banner</a:t>
            </a:r>
            <a:endParaRPr lang="en-US" dirty="0"/>
          </a:p>
        </p:txBody>
      </p:sp>
      <p:sp>
        <p:nvSpPr>
          <p:cNvPr id="3" name="Content Placeholder 2"/>
          <p:cNvSpPr>
            <a:spLocks noGrp="1"/>
          </p:cNvSpPr>
          <p:nvPr>
            <p:ph idx="1"/>
          </p:nvPr>
        </p:nvSpPr>
        <p:spPr/>
        <p:txBody>
          <a:bodyPr/>
          <a:lstStyle/>
          <a:p>
            <a:endParaRPr lang="en-US"/>
          </a:p>
        </p:txBody>
      </p:sp>
      <p:sp>
        <p:nvSpPr>
          <p:cNvPr id="4" name="TextBox 3"/>
          <p:cNvSpPr txBox="1"/>
          <p:nvPr/>
        </p:nvSpPr>
        <p:spPr>
          <a:xfrm>
            <a:off x="1752600" y="6443538"/>
            <a:ext cx="4916731" cy="369332"/>
          </a:xfrm>
          <a:prstGeom prst="rect">
            <a:avLst/>
          </a:prstGeom>
          <a:noFill/>
        </p:spPr>
        <p:txBody>
          <a:bodyPr wrap="none" rtlCol="0">
            <a:spAutoFit/>
          </a:bodyPr>
          <a:lstStyle/>
          <a:p>
            <a:r>
              <a:rPr lang="en-US" dirty="0" smtClean="0"/>
              <a:t>Pro </a:t>
            </a:r>
            <a:r>
              <a:rPr lang="en-US" dirty="0"/>
              <a:t>Spring Boot </a:t>
            </a:r>
            <a:r>
              <a:rPr lang="en-US" dirty="0" smtClean="0"/>
              <a:t>by </a:t>
            </a:r>
            <a:r>
              <a:rPr lang="en-US" dirty="0"/>
              <a:t>Gutierrez, </a:t>
            </a:r>
            <a:r>
              <a:rPr lang="en-US" dirty="0" smtClean="0"/>
              <a:t>Felipe, </a:t>
            </a:r>
            <a:r>
              <a:rPr lang="en-US" dirty="0" err="1" smtClean="0"/>
              <a:t>Ch</a:t>
            </a:r>
            <a:r>
              <a:rPr lang="en-US" dirty="0" smtClean="0"/>
              <a:t> 03</a:t>
            </a:r>
            <a:endParaRPr lang="en-US" dirty="0"/>
          </a:p>
        </p:txBody>
      </p:sp>
      <p:pic>
        <p:nvPicPr>
          <p:cNvPr id="5" name="Picture 4"/>
          <p:cNvPicPr>
            <a:picLocks noChangeAspect="1"/>
          </p:cNvPicPr>
          <p:nvPr/>
        </p:nvPicPr>
        <p:blipFill>
          <a:blip r:embed="rId2"/>
          <a:stretch>
            <a:fillRect/>
          </a:stretch>
        </p:blipFill>
        <p:spPr>
          <a:xfrm>
            <a:off x="0" y="655492"/>
            <a:ext cx="9144000" cy="6202508"/>
          </a:xfrm>
          <a:prstGeom prst="rect">
            <a:avLst/>
          </a:prstGeom>
        </p:spPr>
      </p:pic>
      <p:sp>
        <p:nvSpPr>
          <p:cNvPr id="6" name="Title 1"/>
          <p:cNvSpPr txBox="1">
            <a:spLocks/>
          </p:cNvSpPr>
          <p:nvPr/>
        </p:nvSpPr>
        <p:spPr bwMode="auto">
          <a:xfrm>
            <a:off x="76200" y="0"/>
            <a:ext cx="3048000" cy="781050"/>
          </a:xfrm>
          <a:prstGeom prst="rect">
            <a:avLst/>
          </a:prstGeom>
          <a:noFill/>
          <a:ln>
            <a:noFill/>
          </a:ln>
          <a:effectLst>
            <a:outerShdw dist="53882" dir="2700000" algn="ctr" rotWithShape="0">
              <a:srgbClr val="969696"/>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rtl="0" eaLnBrk="0" fontAlgn="base" hangingPunct="0">
              <a:lnSpc>
                <a:spcPct val="87000"/>
              </a:lnSpc>
              <a:spcBef>
                <a:spcPct val="0"/>
              </a:spcBef>
              <a:spcAft>
                <a:spcPct val="0"/>
              </a:spcAft>
              <a:defRPr sz="3800" b="1">
                <a:solidFill>
                  <a:schemeClr val="hlink"/>
                </a:solidFill>
                <a:latin typeface="+mj-lt"/>
                <a:ea typeface="+mj-ea"/>
                <a:cs typeface="+mj-cs"/>
              </a:defRPr>
            </a:lvl1pPr>
            <a:lvl2pPr algn="l" rtl="0" eaLnBrk="0" fontAlgn="base" hangingPunct="0">
              <a:lnSpc>
                <a:spcPct val="87000"/>
              </a:lnSpc>
              <a:spcBef>
                <a:spcPct val="0"/>
              </a:spcBef>
              <a:spcAft>
                <a:spcPct val="0"/>
              </a:spcAft>
              <a:defRPr sz="3800" b="1">
                <a:solidFill>
                  <a:schemeClr val="hlink"/>
                </a:solidFill>
                <a:latin typeface="Helvetica" pitchFamily="34" charset="0"/>
              </a:defRPr>
            </a:lvl2pPr>
            <a:lvl3pPr algn="l" rtl="0" eaLnBrk="0" fontAlgn="base" hangingPunct="0">
              <a:lnSpc>
                <a:spcPct val="87000"/>
              </a:lnSpc>
              <a:spcBef>
                <a:spcPct val="0"/>
              </a:spcBef>
              <a:spcAft>
                <a:spcPct val="0"/>
              </a:spcAft>
              <a:defRPr sz="3800" b="1">
                <a:solidFill>
                  <a:schemeClr val="hlink"/>
                </a:solidFill>
                <a:latin typeface="Helvetica" pitchFamily="34" charset="0"/>
              </a:defRPr>
            </a:lvl3pPr>
            <a:lvl4pPr algn="l" rtl="0" eaLnBrk="0" fontAlgn="base" hangingPunct="0">
              <a:lnSpc>
                <a:spcPct val="87000"/>
              </a:lnSpc>
              <a:spcBef>
                <a:spcPct val="0"/>
              </a:spcBef>
              <a:spcAft>
                <a:spcPct val="0"/>
              </a:spcAft>
              <a:defRPr sz="3800" b="1">
                <a:solidFill>
                  <a:schemeClr val="hlink"/>
                </a:solidFill>
                <a:latin typeface="Helvetica" pitchFamily="34" charset="0"/>
              </a:defRPr>
            </a:lvl4pPr>
            <a:lvl5pPr algn="l" rtl="0" eaLnBrk="0" fontAlgn="base" hangingPunct="0">
              <a:lnSpc>
                <a:spcPct val="87000"/>
              </a:lnSpc>
              <a:spcBef>
                <a:spcPct val="0"/>
              </a:spcBef>
              <a:spcAft>
                <a:spcPct val="0"/>
              </a:spcAft>
              <a:defRPr sz="3800" b="1">
                <a:solidFill>
                  <a:schemeClr val="hlink"/>
                </a:solidFill>
                <a:latin typeface="Helvetica" pitchFamily="34" charset="0"/>
              </a:defRPr>
            </a:lvl5pPr>
            <a:lvl6pPr marL="457200" algn="l" rtl="0" fontAlgn="base">
              <a:lnSpc>
                <a:spcPct val="87000"/>
              </a:lnSpc>
              <a:spcBef>
                <a:spcPct val="0"/>
              </a:spcBef>
              <a:spcAft>
                <a:spcPct val="0"/>
              </a:spcAft>
              <a:defRPr sz="3800" b="1">
                <a:solidFill>
                  <a:schemeClr val="hlink"/>
                </a:solidFill>
                <a:latin typeface="Helvetica" pitchFamily="34" charset="0"/>
              </a:defRPr>
            </a:lvl6pPr>
            <a:lvl7pPr marL="914400" algn="l" rtl="0" fontAlgn="base">
              <a:lnSpc>
                <a:spcPct val="87000"/>
              </a:lnSpc>
              <a:spcBef>
                <a:spcPct val="0"/>
              </a:spcBef>
              <a:spcAft>
                <a:spcPct val="0"/>
              </a:spcAft>
              <a:defRPr sz="3800" b="1">
                <a:solidFill>
                  <a:schemeClr val="hlink"/>
                </a:solidFill>
                <a:latin typeface="Helvetica" pitchFamily="34" charset="0"/>
              </a:defRPr>
            </a:lvl7pPr>
            <a:lvl8pPr marL="1371600" algn="l" rtl="0" fontAlgn="base">
              <a:lnSpc>
                <a:spcPct val="87000"/>
              </a:lnSpc>
              <a:spcBef>
                <a:spcPct val="0"/>
              </a:spcBef>
              <a:spcAft>
                <a:spcPct val="0"/>
              </a:spcAft>
              <a:defRPr sz="3800" b="1">
                <a:solidFill>
                  <a:schemeClr val="hlink"/>
                </a:solidFill>
                <a:latin typeface="Helvetica" pitchFamily="34" charset="0"/>
              </a:defRPr>
            </a:lvl8pPr>
            <a:lvl9pPr marL="1828800" algn="l" rtl="0" fontAlgn="base">
              <a:lnSpc>
                <a:spcPct val="87000"/>
              </a:lnSpc>
              <a:spcBef>
                <a:spcPct val="0"/>
              </a:spcBef>
              <a:spcAft>
                <a:spcPct val="0"/>
              </a:spcAft>
              <a:defRPr sz="3800" b="1">
                <a:solidFill>
                  <a:schemeClr val="hlink"/>
                </a:solidFill>
                <a:latin typeface="Helvetica" pitchFamily="34" charset="0"/>
              </a:defRPr>
            </a:lvl9pPr>
          </a:lstStyle>
          <a:p>
            <a:r>
              <a:rPr lang="en-US" kern="0" smtClean="0"/>
              <a:t>New Banner</a:t>
            </a:r>
            <a:endParaRPr lang="en-US" kern="0" dirty="0"/>
          </a:p>
        </p:txBody>
      </p:sp>
    </p:spTree>
    <p:extLst>
      <p:ext uri="{BB962C8B-B14F-4D97-AF65-F5344CB8AC3E}">
        <p14:creationId xmlns:p14="http://schemas.microsoft.com/office/powerpoint/2010/main" val="1721720632"/>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Validation and Verification V&amp;V</a:t>
            </a:r>
            <a:endParaRPr lang="en-US" dirty="0"/>
          </a:p>
        </p:txBody>
      </p:sp>
      <p:sp>
        <p:nvSpPr>
          <p:cNvPr id="3" name="Content Placeholder 2"/>
          <p:cNvSpPr>
            <a:spLocks noGrp="1"/>
          </p:cNvSpPr>
          <p:nvPr>
            <p:ph idx="1"/>
          </p:nvPr>
        </p:nvSpPr>
        <p:spPr/>
        <p:txBody>
          <a:bodyPr/>
          <a:lstStyle/>
          <a:p>
            <a:r>
              <a:rPr lang="en-US" dirty="0" smtClean="0">
                <a:hlinkClick r:id="rId2" tooltip="A Guide to the Project Management Body of Knowledge"/>
              </a:rPr>
              <a:t>The </a:t>
            </a:r>
            <a:r>
              <a:rPr lang="en-US" dirty="0">
                <a:hlinkClick r:id="rId2" tooltip="A Guide to the Project Management Body of Knowledge"/>
              </a:rPr>
              <a:t>PMBOK </a:t>
            </a:r>
            <a:r>
              <a:rPr lang="en-US" dirty="0" smtClean="0">
                <a:hlinkClick r:id="rId2" tooltip="A Guide to the Project Management Body of Knowledge"/>
              </a:rPr>
              <a:t>guide</a:t>
            </a:r>
            <a:r>
              <a:rPr lang="en-US" dirty="0" smtClean="0"/>
              <a:t> (Project Manager’s Body of Knowledge), </a:t>
            </a:r>
            <a:r>
              <a:rPr lang="en-US" dirty="0"/>
              <a:t>a standard adopted by </a:t>
            </a:r>
            <a:r>
              <a:rPr lang="en-US" dirty="0">
                <a:hlinkClick r:id="rId3" tooltip="IEEE"/>
              </a:rPr>
              <a:t>IEEE</a:t>
            </a:r>
            <a:r>
              <a:rPr lang="en-US" dirty="0"/>
              <a:t>, defines them as follows in its 4th edition:</a:t>
            </a:r>
            <a:r>
              <a:rPr lang="en-US" baseline="30000" dirty="0">
                <a:hlinkClick r:id="rId4"/>
              </a:rPr>
              <a:t>[2]</a:t>
            </a:r>
            <a:endParaRPr lang="en-US" dirty="0"/>
          </a:p>
          <a:p>
            <a:r>
              <a:rPr lang="en-US" dirty="0"/>
              <a:t>"Validation. The assurance that a product, service, or system meets the needs of the customer and other identified stakeholders. It often involves acceptance and suitability with external customers. Contrast with </a:t>
            </a:r>
            <a:r>
              <a:rPr lang="en-US" i="1" dirty="0"/>
              <a:t>verification</a:t>
            </a:r>
            <a:r>
              <a:rPr lang="en-US" dirty="0"/>
              <a:t>."</a:t>
            </a:r>
          </a:p>
          <a:p>
            <a:r>
              <a:rPr lang="en-US" dirty="0"/>
              <a:t>"Verification. The evaluation of whether or not a product, service, or system complies with a regulation, requirement, specification, or imposed condition. It is often an internal process. Contrast with </a:t>
            </a:r>
            <a:r>
              <a:rPr lang="en-US" i="1" dirty="0"/>
              <a:t>validation</a:t>
            </a:r>
            <a:r>
              <a:rPr lang="en-US" dirty="0"/>
              <a:t>."</a:t>
            </a:r>
          </a:p>
          <a:p>
            <a:endParaRPr lang="en-US" dirty="0"/>
          </a:p>
        </p:txBody>
      </p:sp>
    </p:spTree>
    <p:extLst>
      <p:ext uri="{BB962C8B-B14F-4D97-AF65-F5344CB8AC3E}">
        <p14:creationId xmlns:p14="http://schemas.microsoft.com/office/powerpoint/2010/main" val="4076277469"/>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1" y="247650"/>
            <a:ext cx="2209800" cy="1657350"/>
          </a:xfrm>
        </p:spPr>
        <p:txBody>
          <a:bodyPr/>
          <a:lstStyle/>
          <a:p>
            <a:r>
              <a:rPr lang="en-US" sz="3600" dirty="0" smtClean="0"/>
              <a:t>Text to ASCII Art Generator</a:t>
            </a:r>
            <a:endParaRPr lang="en-US" sz="3600" dirty="0"/>
          </a:p>
        </p:txBody>
      </p:sp>
      <p:sp>
        <p:nvSpPr>
          <p:cNvPr id="3" name="Content Placeholder 2"/>
          <p:cNvSpPr>
            <a:spLocks noGrp="1"/>
          </p:cNvSpPr>
          <p:nvPr>
            <p:ph idx="1"/>
          </p:nvPr>
        </p:nvSpPr>
        <p:spPr/>
        <p:txBody>
          <a:bodyPr/>
          <a:lstStyle/>
          <a:p>
            <a:endParaRPr lang="en-US" dirty="0"/>
          </a:p>
        </p:txBody>
      </p:sp>
      <p:sp>
        <p:nvSpPr>
          <p:cNvPr id="4" name="TextBox 3"/>
          <p:cNvSpPr txBox="1"/>
          <p:nvPr/>
        </p:nvSpPr>
        <p:spPr>
          <a:xfrm>
            <a:off x="1752600" y="6443538"/>
            <a:ext cx="4916731" cy="369332"/>
          </a:xfrm>
          <a:prstGeom prst="rect">
            <a:avLst/>
          </a:prstGeom>
          <a:noFill/>
        </p:spPr>
        <p:txBody>
          <a:bodyPr wrap="none" rtlCol="0">
            <a:spAutoFit/>
          </a:bodyPr>
          <a:lstStyle/>
          <a:p>
            <a:r>
              <a:rPr lang="en-US" dirty="0" smtClean="0"/>
              <a:t>Pro </a:t>
            </a:r>
            <a:r>
              <a:rPr lang="en-US" dirty="0"/>
              <a:t>Spring Boot </a:t>
            </a:r>
            <a:r>
              <a:rPr lang="en-US" dirty="0" smtClean="0"/>
              <a:t>by </a:t>
            </a:r>
            <a:r>
              <a:rPr lang="en-US" dirty="0"/>
              <a:t>Gutierrez, </a:t>
            </a:r>
            <a:r>
              <a:rPr lang="en-US" dirty="0" smtClean="0"/>
              <a:t>Felipe, </a:t>
            </a:r>
            <a:r>
              <a:rPr lang="en-US" dirty="0" err="1" smtClean="0"/>
              <a:t>Ch</a:t>
            </a:r>
            <a:r>
              <a:rPr lang="en-US" dirty="0" smtClean="0"/>
              <a:t> 03</a:t>
            </a:r>
            <a:endParaRPr lang="en-US" dirty="0"/>
          </a:p>
        </p:txBody>
      </p:sp>
      <p:pic>
        <p:nvPicPr>
          <p:cNvPr id="5" name="Picture 4"/>
          <p:cNvPicPr>
            <a:picLocks noChangeAspect="1"/>
          </p:cNvPicPr>
          <p:nvPr/>
        </p:nvPicPr>
        <p:blipFill>
          <a:blip r:embed="rId2"/>
          <a:stretch>
            <a:fillRect/>
          </a:stretch>
        </p:blipFill>
        <p:spPr>
          <a:xfrm>
            <a:off x="2455345" y="331002"/>
            <a:ext cx="6648450" cy="6267450"/>
          </a:xfrm>
          <a:prstGeom prst="rect">
            <a:avLst/>
          </a:prstGeom>
        </p:spPr>
      </p:pic>
    </p:spTree>
    <p:extLst>
      <p:ext uri="{BB962C8B-B14F-4D97-AF65-F5344CB8AC3E}">
        <p14:creationId xmlns:p14="http://schemas.microsoft.com/office/powerpoint/2010/main" val="187980492"/>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Beautiful Soup – python </a:t>
            </a:r>
            <a:r>
              <a:rPr lang="en-US" dirty="0" err="1" smtClean="0"/>
              <a:t>url</a:t>
            </a:r>
            <a:r>
              <a:rPr lang="en-US" dirty="0" smtClean="0"/>
              <a:t> reading/parsing</a:t>
            </a:r>
            <a:endParaRPr lang="en-US" dirty="0"/>
          </a:p>
        </p:txBody>
      </p:sp>
      <p:sp>
        <p:nvSpPr>
          <p:cNvPr id="3" name="Content Placeholder 2"/>
          <p:cNvSpPr>
            <a:spLocks noGrp="1"/>
          </p:cNvSpPr>
          <p:nvPr>
            <p:ph idx="1"/>
          </p:nvPr>
        </p:nvSpPr>
        <p:spPr>
          <a:xfrm>
            <a:off x="290513" y="1220788"/>
            <a:ext cx="8831262" cy="5222750"/>
          </a:xfrm>
        </p:spPr>
        <p:txBody>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r>
              <a:rPr lang="en-US" dirty="0" smtClean="0"/>
              <a:t>https://www.crummy.com/software/BeautifulSoup/bs4/doc</a:t>
            </a:r>
            <a:endParaRPr lang="en-US" dirty="0"/>
          </a:p>
        </p:txBody>
      </p:sp>
      <p:sp>
        <p:nvSpPr>
          <p:cNvPr id="4" name="TextBox 3"/>
          <p:cNvSpPr txBox="1"/>
          <p:nvPr/>
        </p:nvSpPr>
        <p:spPr>
          <a:xfrm>
            <a:off x="1752600" y="6443538"/>
            <a:ext cx="4916731" cy="369332"/>
          </a:xfrm>
          <a:prstGeom prst="rect">
            <a:avLst/>
          </a:prstGeom>
          <a:noFill/>
        </p:spPr>
        <p:txBody>
          <a:bodyPr wrap="none" rtlCol="0">
            <a:spAutoFit/>
          </a:bodyPr>
          <a:lstStyle/>
          <a:p>
            <a:r>
              <a:rPr lang="en-US" dirty="0" smtClean="0"/>
              <a:t>Pro </a:t>
            </a:r>
            <a:r>
              <a:rPr lang="en-US" dirty="0"/>
              <a:t>Spring Boot </a:t>
            </a:r>
            <a:r>
              <a:rPr lang="en-US" dirty="0" smtClean="0"/>
              <a:t>by </a:t>
            </a:r>
            <a:r>
              <a:rPr lang="en-US" dirty="0"/>
              <a:t>Gutierrez, </a:t>
            </a:r>
            <a:r>
              <a:rPr lang="en-US" dirty="0" smtClean="0"/>
              <a:t>Felipe, </a:t>
            </a:r>
            <a:r>
              <a:rPr lang="en-US" dirty="0" err="1" smtClean="0"/>
              <a:t>Ch</a:t>
            </a:r>
            <a:r>
              <a:rPr lang="en-US" dirty="0" smtClean="0"/>
              <a:t> 03</a:t>
            </a:r>
            <a:endParaRPr lang="en-US" dirty="0"/>
          </a:p>
        </p:txBody>
      </p:sp>
      <p:pic>
        <p:nvPicPr>
          <p:cNvPr id="5" name="Picture 4"/>
          <p:cNvPicPr>
            <a:picLocks noChangeAspect="1"/>
          </p:cNvPicPr>
          <p:nvPr/>
        </p:nvPicPr>
        <p:blipFill>
          <a:blip r:embed="rId2"/>
          <a:stretch>
            <a:fillRect/>
          </a:stretch>
        </p:blipFill>
        <p:spPr>
          <a:xfrm>
            <a:off x="0" y="1343006"/>
            <a:ext cx="9144000" cy="4171987"/>
          </a:xfrm>
          <a:prstGeom prst="rect">
            <a:avLst/>
          </a:prstGeom>
        </p:spPr>
      </p:pic>
    </p:spTree>
    <p:extLst>
      <p:ext uri="{BB962C8B-B14F-4D97-AF65-F5344CB8AC3E}">
        <p14:creationId xmlns:p14="http://schemas.microsoft.com/office/powerpoint/2010/main" val="1920406059"/>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https://jsoup.org</a:t>
            </a:r>
            <a:endParaRPr lang="en-US" dirty="0"/>
          </a:p>
        </p:txBody>
      </p:sp>
      <p:pic>
        <p:nvPicPr>
          <p:cNvPr id="5" name="Content Placeholder 4"/>
          <p:cNvPicPr>
            <a:picLocks noGrp="1" noChangeAspect="1"/>
          </p:cNvPicPr>
          <p:nvPr>
            <p:ph idx="1"/>
          </p:nvPr>
        </p:nvPicPr>
        <p:blipFill>
          <a:blip r:embed="rId2"/>
          <a:stretch>
            <a:fillRect/>
          </a:stretch>
        </p:blipFill>
        <p:spPr>
          <a:xfrm>
            <a:off x="790953" y="1220788"/>
            <a:ext cx="7306506" cy="5224462"/>
          </a:xfrm>
          <a:prstGeom prst="rect">
            <a:avLst/>
          </a:prstGeom>
        </p:spPr>
      </p:pic>
      <p:sp>
        <p:nvSpPr>
          <p:cNvPr id="4" name="TextBox 3"/>
          <p:cNvSpPr txBox="1"/>
          <p:nvPr/>
        </p:nvSpPr>
        <p:spPr>
          <a:xfrm>
            <a:off x="1752600" y="6443538"/>
            <a:ext cx="4916731" cy="369332"/>
          </a:xfrm>
          <a:prstGeom prst="rect">
            <a:avLst/>
          </a:prstGeom>
          <a:noFill/>
        </p:spPr>
        <p:txBody>
          <a:bodyPr wrap="none" rtlCol="0">
            <a:spAutoFit/>
          </a:bodyPr>
          <a:lstStyle/>
          <a:p>
            <a:r>
              <a:rPr lang="en-US" dirty="0" smtClean="0"/>
              <a:t>Pro </a:t>
            </a:r>
            <a:r>
              <a:rPr lang="en-US" dirty="0"/>
              <a:t>Spring Boot </a:t>
            </a:r>
            <a:r>
              <a:rPr lang="en-US" dirty="0" smtClean="0"/>
              <a:t>by </a:t>
            </a:r>
            <a:r>
              <a:rPr lang="en-US" dirty="0"/>
              <a:t>Gutierrez, </a:t>
            </a:r>
            <a:r>
              <a:rPr lang="en-US" dirty="0" smtClean="0"/>
              <a:t>Felipe, </a:t>
            </a:r>
            <a:r>
              <a:rPr lang="en-US" dirty="0" err="1" smtClean="0"/>
              <a:t>Ch</a:t>
            </a:r>
            <a:r>
              <a:rPr lang="en-US" dirty="0" smtClean="0"/>
              <a:t> 03</a:t>
            </a:r>
            <a:endParaRPr lang="en-US" dirty="0"/>
          </a:p>
        </p:txBody>
      </p:sp>
    </p:spTree>
    <p:extLst>
      <p:ext uri="{BB962C8B-B14F-4D97-AF65-F5344CB8AC3E}">
        <p14:creationId xmlns:p14="http://schemas.microsoft.com/office/powerpoint/2010/main" val="652547026"/>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Jsoup</a:t>
            </a:r>
            <a:r>
              <a:rPr lang="en-US" dirty="0" smtClean="0"/>
              <a:t> Example</a:t>
            </a:r>
            <a:endParaRPr lang="en-US" dirty="0"/>
          </a:p>
        </p:txBody>
      </p:sp>
      <p:pic>
        <p:nvPicPr>
          <p:cNvPr id="5" name="Content Placeholder 4"/>
          <p:cNvPicPr>
            <a:picLocks noGrp="1" noChangeAspect="1"/>
          </p:cNvPicPr>
          <p:nvPr>
            <p:ph idx="1"/>
          </p:nvPr>
        </p:nvPicPr>
        <p:blipFill>
          <a:blip r:embed="rId2"/>
          <a:stretch>
            <a:fillRect/>
          </a:stretch>
        </p:blipFill>
        <p:spPr>
          <a:xfrm>
            <a:off x="357981" y="2466181"/>
            <a:ext cx="8172450" cy="2733675"/>
          </a:xfrm>
          <a:prstGeom prst="rect">
            <a:avLst/>
          </a:prstGeom>
        </p:spPr>
      </p:pic>
      <p:sp>
        <p:nvSpPr>
          <p:cNvPr id="4" name="TextBox 3"/>
          <p:cNvSpPr txBox="1"/>
          <p:nvPr/>
        </p:nvSpPr>
        <p:spPr>
          <a:xfrm>
            <a:off x="1752600" y="6443538"/>
            <a:ext cx="4916731" cy="369332"/>
          </a:xfrm>
          <a:prstGeom prst="rect">
            <a:avLst/>
          </a:prstGeom>
          <a:noFill/>
        </p:spPr>
        <p:txBody>
          <a:bodyPr wrap="none" rtlCol="0">
            <a:spAutoFit/>
          </a:bodyPr>
          <a:lstStyle/>
          <a:p>
            <a:r>
              <a:rPr lang="en-US" dirty="0" smtClean="0"/>
              <a:t>Pro </a:t>
            </a:r>
            <a:r>
              <a:rPr lang="en-US" dirty="0"/>
              <a:t>Spring Boot </a:t>
            </a:r>
            <a:r>
              <a:rPr lang="en-US" dirty="0" smtClean="0"/>
              <a:t>by </a:t>
            </a:r>
            <a:r>
              <a:rPr lang="en-US" dirty="0"/>
              <a:t>Gutierrez, </a:t>
            </a:r>
            <a:r>
              <a:rPr lang="en-US" dirty="0" smtClean="0"/>
              <a:t>Felipe, </a:t>
            </a:r>
            <a:r>
              <a:rPr lang="en-US" dirty="0" err="1" smtClean="0"/>
              <a:t>Ch</a:t>
            </a:r>
            <a:r>
              <a:rPr lang="en-US" dirty="0" smtClean="0"/>
              <a:t> 03</a:t>
            </a:r>
            <a:endParaRPr lang="en-US" dirty="0"/>
          </a:p>
        </p:txBody>
      </p:sp>
    </p:spTree>
    <p:extLst>
      <p:ext uri="{BB962C8B-B14F-4D97-AF65-F5344CB8AC3E}">
        <p14:creationId xmlns:p14="http://schemas.microsoft.com/office/powerpoint/2010/main" val="125585419"/>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Is there a better library?</a:t>
            </a:r>
          </a:p>
          <a:p>
            <a:r>
              <a:rPr lang="en-US" dirty="0" smtClean="0"/>
              <a:t>One part of spring?</a:t>
            </a:r>
          </a:p>
          <a:p>
            <a:r>
              <a:rPr lang="en-US" dirty="0" smtClean="0"/>
              <a:t>Spring-boot?</a:t>
            </a:r>
            <a:endParaRPr lang="en-US" dirty="0"/>
          </a:p>
        </p:txBody>
      </p:sp>
      <p:sp>
        <p:nvSpPr>
          <p:cNvPr id="4" name="TextBox 3"/>
          <p:cNvSpPr txBox="1"/>
          <p:nvPr/>
        </p:nvSpPr>
        <p:spPr>
          <a:xfrm>
            <a:off x="1752600" y="6443538"/>
            <a:ext cx="4916731" cy="369332"/>
          </a:xfrm>
          <a:prstGeom prst="rect">
            <a:avLst/>
          </a:prstGeom>
          <a:noFill/>
        </p:spPr>
        <p:txBody>
          <a:bodyPr wrap="none" rtlCol="0">
            <a:spAutoFit/>
          </a:bodyPr>
          <a:lstStyle/>
          <a:p>
            <a:r>
              <a:rPr lang="en-US" dirty="0" smtClean="0"/>
              <a:t>Pro </a:t>
            </a:r>
            <a:r>
              <a:rPr lang="en-US" dirty="0"/>
              <a:t>Spring Boot </a:t>
            </a:r>
            <a:r>
              <a:rPr lang="en-US" dirty="0" smtClean="0"/>
              <a:t>by </a:t>
            </a:r>
            <a:r>
              <a:rPr lang="en-US" dirty="0"/>
              <a:t>Gutierrez, </a:t>
            </a:r>
            <a:r>
              <a:rPr lang="en-US" dirty="0" smtClean="0"/>
              <a:t>Felipe, </a:t>
            </a:r>
            <a:r>
              <a:rPr lang="en-US" dirty="0" err="1" smtClean="0"/>
              <a:t>Ch</a:t>
            </a:r>
            <a:r>
              <a:rPr lang="en-US" dirty="0" smtClean="0"/>
              <a:t> 03</a:t>
            </a:r>
            <a:endParaRPr lang="en-US" dirty="0"/>
          </a:p>
        </p:txBody>
      </p:sp>
    </p:spTree>
    <p:extLst>
      <p:ext uri="{BB962C8B-B14F-4D97-AF65-F5344CB8AC3E}">
        <p14:creationId xmlns:p14="http://schemas.microsoft.com/office/powerpoint/2010/main" val="2699178992"/>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Schedule project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64704508"/>
              </p:ext>
            </p:extLst>
          </p:nvPr>
        </p:nvGraphicFramePr>
        <p:xfrm>
          <a:off x="290513" y="1220788"/>
          <a:ext cx="8307388" cy="5001260"/>
        </p:xfrm>
        <a:graphic>
          <a:graphicData uri="http://schemas.openxmlformats.org/drawingml/2006/table">
            <a:tbl>
              <a:tblPr firstRow="1" bandRow="1">
                <a:tableStyleId>{5C22544A-7EE6-4342-B048-85BDC9FD1C3A}</a:tableStyleId>
              </a:tblPr>
              <a:tblGrid>
                <a:gridCol w="623887"/>
                <a:gridCol w="762000"/>
                <a:gridCol w="228600"/>
                <a:gridCol w="6692901"/>
              </a:tblGrid>
              <a:tr h="370840">
                <a:tc gridSpan="4">
                  <a:txBody>
                    <a:bodyPr/>
                    <a:lstStyle/>
                    <a:p>
                      <a:pPr algn="l" fontAlgn="b"/>
                      <a:r>
                        <a:rPr lang="en-US" sz="2400" b="0" i="0" u="none" strike="noStrike" dirty="0">
                          <a:solidFill>
                            <a:schemeClr val="bg1"/>
                          </a:solidFill>
                          <a:effectLst/>
                          <a:latin typeface="Tahoma" panose="020B0604030504040204" pitchFamily="34" charset="0"/>
                        </a:rPr>
                        <a:t>User Stories -Schedule Project</a:t>
                      </a:r>
                    </a:p>
                  </a:txBody>
                  <a:tcPr marL="6350" marR="6350" marT="6350" marB="0" anchor="b"/>
                </a:tc>
                <a:tc hMerge="1">
                  <a:txBody>
                    <a:bodyPr/>
                    <a:lstStyle/>
                    <a:p>
                      <a:endParaRPr lang="en-US"/>
                    </a:p>
                  </a:txBody>
                  <a:tcPr/>
                </a:tc>
                <a:tc hMerge="1">
                  <a:txBody>
                    <a:bodyPr/>
                    <a:lstStyle/>
                    <a:p>
                      <a:endParaRPr lang="en-US"/>
                    </a:p>
                  </a:txBody>
                  <a:tcPr/>
                </a:tc>
                <a:tc hMerge="1">
                  <a:txBody>
                    <a:bodyPr/>
                    <a:lstStyle/>
                    <a:p>
                      <a:endParaRPr lang="en-US"/>
                    </a:p>
                  </a:txBody>
                  <a:tcPr/>
                </a:tc>
              </a:tr>
              <a:tr h="370840">
                <a:tc>
                  <a:txBody>
                    <a:bodyPr/>
                    <a:lstStyle/>
                    <a:p>
                      <a:pPr algn="l" fontAlgn="b"/>
                      <a:endParaRPr lang="en-US" sz="1800" b="0" i="0" u="none" strike="noStrike">
                        <a:solidFill>
                          <a:srgbClr val="000000"/>
                        </a:solidFill>
                        <a:effectLst/>
                        <a:latin typeface="Tahoma" panose="020B0604030504040204" pitchFamily="34" charset="0"/>
                      </a:endParaRPr>
                    </a:p>
                  </a:txBody>
                  <a:tcPr marL="6350" marR="6350" marT="6350" marB="0" anchor="b"/>
                </a:tc>
                <a:tc>
                  <a:txBody>
                    <a:bodyPr/>
                    <a:lstStyle/>
                    <a:p>
                      <a:pPr algn="l" fontAlgn="b"/>
                      <a:r>
                        <a:rPr lang="en-US" sz="1800" b="0" i="0" u="none" strike="noStrike">
                          <a:solidFill>
                            <a:srgbClr val="000000"/>
                          </a:solidFill>
                          <a:effectLst/>
                          <a:latin typeface="Tahoma" panose="020B0604030504040204" pitchFamily="34" charset="0"/>
                        </a:rPr>
                        <a:t>Points</a:t>
                      </a:r>
                    </a:p>
                  </a:txBody>
                  <a:tcPr marL="6350" marR="6350" marT="6350" marB="0" anchor="b"/>
                </a:tc>
                <a:tc gridSpan="2">
                  <a:txBody>
                    <a:bodyPr/>
                    <a:lstStyle/>
                    <a:p>
                      <a:pPr algn="l" fontAlgn="b"/>
                      <a:endParaRPr lang="en-US" sz="1800" b="0" i="0" u="none" strike="noStrike" dirty="0">
                        <a:solidFill>
                          <a:srgbClr val="000000"/>
                        </a:solidFill>
                        <a:effectLst/>
                        <a:latin typeface="Tahoma" panose="020B0604030504040204" pitchFamily="34" charset="0"/>
                      </a:endParaRPr>
                    </a:p>
                  </a:txBody>
                  <a:tcPr marL="6350" marR="6350" marT="6350" marB="0" anchor="b"/>
                </a:tc>
                <a:tc hMerge="1">
                  <a:txBody>
                    <a:bodyPr/>
                    <a:lstStyle/>
                    <a:p>
                      <a:endParaRPr lang="en-US"/>
                    </a:p>
                  </a:txBody>
                  <a:tcPr/>
                </a:tc>
              </a:tr>
              <a:tr h="370840">
                <a:tc>
                  <a:txBody>
                    <a:bodyPr/>
                    <a:lstStyle/>
                    <a:p>
                      <a:pPr algn="r" fontAlgn="b"/>
                      <a:r>
                        <a:rPr lang="en-US" sz="1800" b="0" i="0" u="none" strike="noStrike">
                          <a:solidFill>
                            <a:srgbClr val="000000"/>
                          </a:solidFill>
                          <a:effectLst/>
                          <a:latin typeface="Tahoma" panose="020B0604030504040204" pitchFamily="34" charset="0"/>
                        </a:rPr>
                        <a:t>1</a:t>
                      </a:r>
                    </a:p>
                  </a:txBody>
                  <a:tcPr marL="6350" marR="6350" marT="6350" marB="0" anchor="b"/>
                </a:tc>
                <a:tc>
                  <a:txBody>
                    <a:bodyPr/>
                    <a:lstStyle/>
                    <a:p>
                      <a:pPr algn="l" fontAlgn="b"/>
                      <a:endParaRPr lang="en-US" sz="1800" b="0" i="0" u="none" strike="noStrike">
                        <a:solidFill>
                          <a:srgbClr val="000000"/>
                        </a:solidFill>
                        <a:effectLst/>
                        <a:latin typeface="Tahoma" panose="020B0604030504040204" pitchFamily="34" charset="0"/>
                      </a:endParaRPr>
                    </a:p>
                  </a:txBody>
                  <a:tcPr marL="6350" marR="6350" marT="6350" marB="0" anchor="b"/>
                </a:tc>
                <a:tc>
                  <a:txBody>
                    <a:bodyPr/>
                    <a:lstStyle/>
                    <a:p>
                      <a:pPr algn="l" fontAlgn="b"/>
                      <a:endParaRPr lang="en-US" sz="1800" b="0" i="0" u="none" strike="noStrike">
                        <a:solidFill>
                          <a:srgbClr val="000000"/>
                        </a:solidFill>
                        <a:effectLst/>
                        <a:latin typeface="Tahoma" panose="020B0604030504040204" pitchFamily="34" charset="0"/>
                      </a:endParaRPr>
                    </a:p>
                  </a:txBody>
                  <a:tcPr marL="6350" marR="6350" marT="6350" marB="0" anchor="b"/>
                </a:tc>
                <a:tc>
                  <a:txBody>
                    <a:bodyPr/>
                    <a:lstStyle/>
                    <a:p>
                      <a:pPr algn="l" fontAlgn="b"/>
                      <a:r>
                        <a:rPr lang="en-US" sz="1800" b="0" i="0" u="none" strike="noStrike">
                          <a:solidFill>
                            <a:srgbClr val="000000"/>
                          </a:solidFill>
                          <a:effectLst/>
                          <a:latin typeface="Tahoma" panose="020B0604030504040204" pitchFamily="34" charset="0"/>
                        </a:rPr>
                        <a:t>Add course number semester and year, Department,  columns to the database</a:t>
                      </a:r>
                    </a:p>
                  </a:txBody>
                  <a:tcPr marL="6350" marR="6350" marT="6350" marB="0" anchor="b"/>
                </a:tc>
              </a:tr>
              <a:tr h="370840">
                <a:tc>
                  <a:txBody>
                    <a:bodyPr/>
                    <a:lstStyle/>
                    <a:p>
                      <a:pPr algn="r" fontAlgn="b"/>
                      <a:r>
                        <a:rPr lang="en-US" sz="1800" b="0" i="0" u="none" strike="noStrike">
                          <a:solidFill>
                            <a:srgbClr val="000000"/>
                          </a:solidFill>
                          <a:effectLst/>
                          <a:latin typeface="Calibri" panose="020F0502020204030204" pitchFamily="34" charset="0"/>
                        </a:rPr>
                        <a:t>2</a:t>
                      </a:r>
                    </a:p>
                  </a:txBody>
                  <a:tcPr marL="6350" marR="6350" marT="6350" marB="0" anchor="b"/>
                </a:tc>
                <a:tc>
                  <a:txBody>
                    <a:bodyPr/>
                    <a:lstStyle/>
                    <a:p>
                      <a:pPr algn="l" fontAlgn="b"/>
                      <a:endParaRPr lang="en-US" sz="1800" b="0" i="0" u="none" strike="noStrike">
                        <a:solidFill>
                          <a:srgbClr val="000000"/>
                        </a:solidFill>
                        <a:effectLst/>
                        <a:latin typeface="Tahoma" panose="020B0604030504040204" pitchFamily="34" charset="0"/>
                      </a:endParaRPr>
                    </a:p>
                  </a:txBody>
                  <a:tcPr marL="6350" marR="6350" marT="6350" marB="0" anchor="b"/>
                </a:tc>
                <a:tc>
                  <a:txBody>
                    <a:bodyPr/>
                    <a:lstStyle/>
                    <a:p>
                      <a:pPr algn="l" fontAlgn="b"/>
                      <a:endParaRPr lang="en-US" sz="1800" b="0" i="0" u="none" strike="noStrike">
                        <a:solidFill>
                          <a:srgbClr val="000000"/>
                        </a:solidFill>
                        <a:effectLst/>
                        <a:latin typeface="Tahoma" panose="020B0604030504040204" pitchFamily="34" charset="0"/>
                      </a:endParaRPr>
                    </a:p>
                  </a:txBody>
                  <a:tcPr marL="6350" marR="6350" marT="6350" marB="0" anchor="b"/>
                </a:tc>
                <a:tc>
                  <a:txBody>
                    <a:bodyPr/>
                    <a:lstStyle/>
                    <a:p>
                      <a:pPr algn="l" fontAlgn="b"/>
                      <a:r>
                        <a:rPr lang="en-US" sz="1800" b="0" i="0" u="none" strike="noStrike">
                          <a:solidFill>
                            <a:srgbClr val="000000"/>
                          </a:solidFill>
                          <a:effectLst/>
                          <a:latin typeface="Tahoma" panose="020B0604030504040204" pitchFamily="34" charset="0"/>
                        </a:rPr>
                        <a:t>Using Selenium/Java==&gt; Jsoup program to scrape current semester for CSCE courses</a:t>
                      </a:r>
                    </a:p>
                  </a:txBody>
                  <a:tcPr marL="6350" marR="6350" marT="6350" marB="0" anchor="b"/>
                </a:tc>
              </a:tr>
              <a:tr h="370840">
                <a:tc>
                  <a:txBody>
                    <a:bodyPr/>
                    <a:lstStyle/>
                    <a:p>
                      <a:pPr algn="r" fontAlgn="b"/>
                      <a:r>
                        <a:rPr lang="en-US" sz="1800" b="0" i="0" u="none" strike="noStrike">
                          <a:solidFill>
                            <a:srgbClr val="000000"/>
                          </a:solidFill>
                          <a:effectLst/>
                          <a:latin typeface="Calibri" panose="020F0502020204030204" pitchFamily="34" charset="0"/>
                        </a:rPr>
                        <a:t>3</a:t>
                      </a:r>
                    </a:p>
                  </a:txBody>
                  <a:tcPr marL="6350" marR="6350" marT="6350" marB="0" anchor="b"/>
                </a:tc>
                <a:tc>
                  <a:txBody>
                    <a:bodyPr/>
                    <a:lstStyle/>
                    <a:p>
                      <a:pPr algn="l" fontAlgn="b"/>
                      <a:endParaRPr lang="en-US" sz="1800" b="0" i="0" u="none" strike="noStrike">
                        <a:solidFill>
                          <a:srgbClr val="000000"/>
                        </a:solidFill>
                        <a:effectLst/>
                        <a:latin typeface="Tahoma" panose="020B0604030504040204" pitchFamily="34" charset="0"/>
                      </a:endParaRPr>
                    </a:p>
                  </a:txBody>
                  <a:tcPr marL="6350" marR="6350" marT="6350" marB="0" anchor="b"/>
                </a:tc>
                <a:tc>
                  <a:txBody>
                    <a:bodyPr/>
                    <a:lstStyle/>
                    <a:p>
                      <a:pPr algn="l" fontAlgn="b"/>
                      <a:endParaRPr lang="en-US" sz="1800" b="0" i="0" u="none" strike="noStrike">
                        <a:solidFill>
                          <a:srgbClr val="000000"/>
                        </a:solidFill>
                        <a:effectLst/>
                        <a:latin typeface="Tahoma" panose="020B0604030504040204" pitchFamily="34" charset="0"/>
                      </a:endParaRPr>
                    </a:p>
                  </a:txBody>
                  <a:tcPr marL="6350" marR="6350" marT="6350" marB="0" anchor="b"/>
                </a:tc>
                <a:tc>
                  <a:txBody>
                    <a:bodyPr/>
                    <a:lstStyle/>
                    <a:p>
                      <a:pPr algn="l" fontAlgn="b"/>
                      <a:r>
                        <a:rPr lang="en-US" sz="1800" b="0" i="0" u="none" strike="noStrike">
                          <a:solidFill>
                            <a:srgbClr val="000000"/>
                          </a:solidFill>
                          <a:effectLst/>
                          <a:latin typeface="Tahoma" panose="020B0604030504040204" pitchFamily="34" charset="0"/>
                        </a:rPr>
                        <a:t>Add Gui User interface -submit queries to DB, JS-Angular/Spring Framework</a:t>
                      </a:r>
                    </a:p>
                  </a:txBody>
                  <a:tcPr marL="6350" marR="6350" marT="6350" marB="0" anchor="b"/>
                </a:tc>
              </a:tr>
              <a:tr h="370840">
                <a:tc>
                  <a:txBody>
                    <a:bodyPr/>
                    <a:lstStyle/>
                    <a:p>
                      <a:pPr algn="r" fontAlgn="b"/>
                      <a:r>
                        <a:rPr lang="en-US" sz="1800" b="0" i="0" u="none" strike="noStrike">
                          <a:solidFill>
                            <a:srgbClr val="000000"/>
                          </a:solidFill>
                          <a:effectLst/>
                          <a:latin typeface="Calibri" panose="020F0502020204030204" pitchFamily="34" charset="0"/>
                        </a:rPr>
                        <a:t>4</a:t>
                      </a:r>
                    </a:p>
                  </a:txBody>
                  <a:tcPr marL="6350" marR="6350" marT="6350" marB="0" anchor="b"/>
                </a:tc>
                <a:tc>
                  <a:txBody>
                    <a:bodyPr/>
                    <a:lstStyle/>
                    <a:p>
                      <a:pPr algn="l" fontAlgn="b"/>
                      <a:endParaRPr lang="en-US" sz="1800" b="0" i="0" u="none" strike="noStrike" dirty="0">
                        <a:solidFill>
                          <a:srgbClr val="000000"/>
                        </a:solidFill>
                        <a:effectLst/>
                        <a:latin typeface="Tahoma" panose="020B0604030504040204" pitchFamily="34" charset="0"/>
                      </a:endParaRPr>
                    </a:p>
                  </a:txBody>
                  <a:tcPr marL="6350" marR="6350" marT="6350" marB="0" anchor="b"/>
                </a:tc>
                <a:tc>
                  <a:txBody>
                    <a:bodyPr/>
                    <a:lstStyle/>
                    <a:p>
                      <a:pPr algn="l" fontAlgn="b"/>
                      <a:endParaRPr lang="en-US" sz="1800" b="0" i="0" u="none" strike="noStrike">
                        <a:solidFill>
                          <a:srgbClr val="000000"/>
                        </a:solidFill>
                        <a:effectLst/>
                        <a:latin typeface="Tahoma" panose="020B0604030504040204" pitchFamily="34" charset="0"/>
                      </a:endParaRPr>
                    </a:p>
                  </a:txBody>
                  <a:tcPr marL="6350" marR="6350" marT="6350" marB="0" anchor="b"/>
                </a:tc>
                <a:tc>
                  <a:txBody>
                    <a:bodyPr/>
                    <a:lstStyle/>
                    <a:p>
                      <a:pPr algn="l" fontAlgn="b"/>
                      <a:r>
                        <a:rPr lang="en-US" sz="1800" b="0" i="0" u="none" strike="noStrike">
                          <a:solidFill>
                            <a:srgbClr val="000000"/>
                          </a:solidFill>
                          <a:effectLst/>
                          <a:latin typeface="Tahoma" panose="020B0604030504040204" pitchFamily="34" charset="0"/>
                        </a:rPr>
                        <a:t>Add menu-bar, file menu, SQL menu </a:t>
                      </a:r>
                    </a:p>
                  </a:txBody>
                  <a:tcPr marL="6350" marR="6350" marT="6350" marB="0" anchor="b"/>
                </a:tc>
              </a:tr>
              <a:tr h="370840">
                <a:tc>
                  <a:txBody>
                    <a:bodyPr/>
                    <a:lstStyle/>
                    <a:p>
                      <a:pPr algn="r" fontAlgn="b"/>
                      <a:r>
                        <a:rPr lang="en-US" sz="1800" b="0" i="0" u="none" strike="noStrike">
                          <a:solidFill>
                            <a:srgbClr val="000000"/>
                          </a:solidFill>
                          <a:effectLst/>
                          <a:latin typeface="Calibri" panose="020F0502020204030204" pitchFamily="34" charset="0"/>
                        </a:rPr>
                        <a:t>5</a:t>
                      </a:r>
                    </a:p>
                  </a:txBody>
                  <a:tcPr marL="6350" marR="6350" marT="6350" marB="0" anchor="b"/>
                </a:tc>
                <a:tc>
                  <a:txBody>
                    <a:bodyPr/>
                    <a:lstStyle/>
                    <a:p>
                      <a:pPr algn="l" fontAlgn="b"/>
                      <a:endParaRPr lang="en-US" sz="1800" b="0" i="0" u="none" strike="noStrike">
                        <a:solidFill>
                          <a:srgbClr val="000000"/>
                        </a:solidFill>
                        <a:effectLst/>
                        <a:latin typeface="Tahoma" panose="020B0604030504040204" pitchFamily="34" charset="0"/>
                      </a:endParaRPr>
                    </a:p>
                  </a:txBody>
                  <a:tcPr marL="6350" marR="6350" marT="6350" marB="0" anchor="b"/>
                </a:tc>
                <a:tc>
                  <a:txBody>
                    <a:bodyPr/>
                    <a:lstStyle/>
                    <a:p>
                      <a:pPr algn="l" fontAlgn="b"/>
                      <a:endParaRPr lang="en-US" sz="1800" b="0" i="0" u="none" strike="noStrike">
                        <a:solidFill>
                          <a:srgbClr val="000000"/>
                        </a:solidFill>
                        <a:effectLst/>
                        <a:latin typeface="Tahoma" panose="020B0604030504040204" pitchFamily="34" charset="0"/>
                      </a:endParaRPr>
                    </a:p>
                  </a:txBody>
                  <a:tcPr marL="6350" marR="6350" marT="6350" marB="0" anchor="b"/>
                </a:tc>
                <a:tc>
                  <a:txBody>
                    <a:bodyPr/>
                    <a:lstStyle/>
                    <a:p>
                      <a:pPr algn="l" fontAlgn="b"/>
                      <a:r>
                        <a:rPr lang="en-US" sz="1800" b="0" i="0" u="none" strike="noStrike">
                          <a:solidFill>
                            <a:srgbClr val="000000"/>
                          </a:solidFill>
                          <a:effectLst/>
                          <a:latin typeface="Tahoma" panose="020B0604030504040204" pitchFamily="34" charset="0"/>
                        </a:rPr>
                        <a:t>Calculate Number of students taught per semester by each faculty/TA</a:t>
                      </a:r>
                    </a:p>
                  </a:txBody>
                  <a:tcPr marL="6350" marR="6350" marT="6350" marB="0" anchor="b"/>
                </a:tc>
              </a:tr>
              <a:tr h="370840">
                <a:tc>
                  <a:txBody>
                    <a:bodyPr/>
                    <a:lstStyle/>
                    <a:p>
                      <a:pPr algn="r" fontAlgn="b"/>
                      <a:r>
                        <a:rPr lang="en-US" sz="1800" b="0" i="0" u="none" strike="noStrike">
                          <a:solidFill>
                            <a:srgbClr val="000000"/>
                          </a:solidFill>
                          <a:effectLst/>
                          <a:latin typeface="Calibri" panose="020F0502020204030204" pitchFamily="34" charset="0"/>
                        </a:rPr>
                        <a:t>6</a:t>
                      </a:r>
                    </a:p>
                  </a:txBody>
                  <a:tcPr marL="6350" marR="6350" marT="6350" marB="0" anchor="b"/>
                </a:tc>
                <a:tc>
                  <a:txBody>
                    <a:bodyPr/>
                    <a:lstStyle/>
                    <a:p>
                      <a:pPr algn="l" fontAlgn="b"/>
                      <a:endParaRPr lang="en-US" sz="1800" b="0" i="0" u="none" strike="noStrike">
                        <a:solidFill>
                          <a:srgbClr val="000000"/>
                        </a:solidFill>
                        <a:effectLst/>
                        <a:latin typeface="Tahoma" panose="020B0604030504040204" pitchFamily="34" charset="0"/>
                      </a:endParaRPr>
                    </a:p>
                  </a:txBody>
                  <a:tcPr marL="6350" marR="6350" marT="6350" marB="0" anchor="b"/>
                </a:tc>
                <a:tc>
                  <a:txBody>
                    <a:bodyPr/>
                    <a:lstStyle/>
                    <a:p>
                      <a:pPr algn="l" fontAlgn="b"/>
                      <a:endParaRPr lang="en-US" sz="1800" b="0" i="0" u="none" strike="noStrike">
                        <a:solidFill>
                          <a:srgbClr val="000000"/>
                        </a:solidFill>
                        <a:effectLst/>
                        <a:latin typeface="Tahoma" panose="020B0604030504040204" pitchFamily="34" charset="0"/>
                      </a:endParaRPr>
                    </a:p>
                  </a:txBody>
                  <a:tcPr marL="6350" marR="6350" marT="6350" marB="0" anchor="b"/>
                </a:tc>
                <a:tc>
                  <a:txBody>
                    <a:bodyPr/>
                    <a:lstStyle/>
                    <a:p>
                      <a:pPr algn="l" fontAlgn="b"/>
                      <a:r>
                        <a:rPr lang="en-US" sz="1800" b="0" i="0" u="none" strike="noStrike">
                          <a:solidFill>
                            <a:srgbClr val="000000"/>
                          </a:solidFill>
                          <a:effectLst/>
                          <a:latin typeface="Tahoma" panose="020B0604030504040204" pitchFamily="34" charset="0"/>
                        </a:rPr>
                        <a:t>Read  Fall 2016 schedule add it to the database</a:t>
                      </a:r>
                    </a:p>
                  </a:txBody>
                  <a:tcPr marL="6350" marR="6350" marT="6350" marB="0" anchor="b"/>
                </a:tc>
              </a:tr>
              <a:tr h="370840">
                <a:tc>
                  <a:txBody>
                    <a:bodyPr/>
                    <a:lstStyle/>
                    <a:p>
                      <a:pPr algn="r" fontAlgn="b"/>
                      <a:r>
                        <a:rPr lang="en-US" sz="1800" b="0" i="0" u="none" strike="noStrike">
                          <a:solidFill>
                            <a:srgbClr val="000000"/>
                          </a:solidFill>
                          <a:effectLst/>
                          <a:latin typeface="Calibri" panose="020F0502020204030204" pitchFamily="34" charset="0"/>
                        </a:rPr>
                        <a:t>7</a:t>
                      </a:r>
                    </a:p>
                  </a:txBody>
                  <a:tcPr marL="6350" marR="6350" marT="6350" marB="0" anchor="b"/>
                </a:tc>
                <a:tc>
                  <a:txBody>
                    <a:bodyPr/>
                    <a:lstStyle/>
                    <a:p>
                      <a:pPr algn="l" fontAlgn="b"/>
                      <a:endParaRPr lang="en-US" sz="1800" b="0" i="0" u="none" strike="noStrike">
                        <a:solidFill>
                          <a:srgbClr val="000000"/>
                        </a:solidFill>
                        <a:effectLst/>
                        <a:latin typeface="Tahoma" panose="020B0604030504040204" pitchFamily="34" charset="0"/>
                      </a:endParaRPr>
                    </a:p>
                  </a:txBody>
                  <a:tcPr marL="6350" marR="6350" marT="6350" marB="0" anchor="b"/>
                </a:tc>
                <a:tc>
                  <a:txBody>
                    <a:bodyPr/>
                    <a:lstStyle/>
                    <a:p>
                      <a:pPr algn="l" fontAlgn="b"/>
                      <a:endParaRPr lang="en-US" sz="1800" b="0" i="0" u="none" strike="noStrike">
                        <a:solidFill>
                          <a:srgbClr val="000000"/>
                        </a:solidFill>
                        <a:effectLst/>
                        <a:latin typeface="Tahoma" panose="020B0604030504040204" pitchFamily="34" charset="0"/>
                      </a:endParaRPr>
                    </a:p>
                  </a:txBody>
                  <a:tcPr marL="6350" marR="6350" marT="6350" marB="0" anchor="b"/>
                </a:tc>
                <a:tc>
                  <a:txBody>
                    <a:bodyPr/>
                    <a:lstStyle/>
                    <a:p>
                      <a:pPr algn="l" fontAlgn="b"/>
                      <a:r>
                        <a:rPr lang="en-US" sz="1800" b="0" i="0" u="none" strike="noStrike">
                          <a:solidFill>
                            <a:srgbClr val="000000"/>
                          </a:solidFill>
                          <a:effectLst/>
                          <a:latin typeface="Tahoma" panose="020B0604030504040204" pitchFamily="34" charset="0"/>
                        </a:rPr>
                        <a:t>Add credit hours</a:t>
                      </a:r>
                    </a:p>
                  </a:txBody>
                  <a:tcPr marL="6350" marR="6350" marT="6350" marB="0" anchor="b"/>
                </a:tc>
              </a:tr>
              <a:tr h="370840">
                <a:tc>
                  <a:txBody>
                    <a:bodyPr/>
                    <a:lstStyle/>
                    <a:p>
                      <a:pPr algn="r" fontAlgn="b"/>
                      <a:r>
                        <a:rPr lang="en-US" sz="1800" b="0" i="0" u="none" strike="noStrike">
                          <a:solidFill>
                            <a:srgbClr val="000000"/>
                          </a:solidFill>
                          <a:effectLst/>
                          <a:latin typeface="Calibri" panose="020F0502020204030204" pitchFamily="34" charset="0"/>
                        </a:rPr>
                        <a:t>8</a:t>
                      </a:r>
                    </a:p>
                  </a:txBody>
                  <a:tcPr marL="6350" marR="6350" marT="6350" marB="0" anchor="b"/>
                </a:tc>
                <a:tc>
                  <a:txBody>
                    <a:bodyPr/>
                    <a:lstStyle/>
                    <a:p>
                      <a:pPr algn="l" fontAlgn="b"/>
                      <a:endParaRPr lang="en-US" sz="1800" b="0" i="0" u="none" strike="noStrike">
                        <a:solidFill>
                          <a:srgbClr val="000000"/>
                        </a:solidFill>
                        <a:effectLst/>
                        <a:latin typeface="Tahoma" panose="020B0604030504040204" pitchFamily="34" charset="0"/>
                      </a:endParaRPr>
                    </a:p>
                  </a:txBody>
                  <a:tcPr marL="6350" marR="6350" marT="6350" marB="0" anchor="b"/>
                </a:tc>
                <a:tc>
                  <a:txBody>
                    <a:bodyPr/>
                    <a:lstStyle/>
                    <a:p>
                      <a:pPr algn="l" fontAlgn="b"/>
                      <a:endParaRPr lang="en-US" sz="1800" b="0" i="0" u="none" strike="noStrike">
                        <a:solidFill>
                          <a:srgbClr val="000000"/>
                        </a:solidFill>
                        <a:effectLst/>
                        <a:latin typeface="Tahoma" panose="020B0604030504040204" pitchFamily="34" charset="0"/>
                      </a:endParaRPr>
                    </a:p>
                  </a:txBody>
                  <a:tcPr marL="6350" marR="6350" marT="6350" marB="0" anchor="b"/>
                </a:tc>
                <a:tc>
                  <a:txBody>
                    <a:bodyPr/>
                    <a:lstStyle/>
                    <a:p>
                      <a:pPr algn="l" fontAlgn="b"/>
                      <a:r>
                        <a:rPr lang="en-US" sz="1800" b="0" i="0" u="none" strike="noStrike">
                          <a:solidFill>
                            <a:srgbClr val="000000"/>
                          </a:solidFill>
                          <a:effectLst/>
                          <a:latin typeface="Tahoma" panose="020B0604030504040204" pitchFamily="34" charset="0"/>
                        </a:rPr>
                        <a:t>Solve technical debt problem learn about reading and parsing web pages with Jsoup or other suitable library.</a:t>
                      </a:r>
                    </a:p>
                  </a:txBody>
                  <a:tcPr marL="6350" marR="6350" marT="6350" marB="0" anchor="b"/>
                </a:tc>
              </a:tr>
              <a:tr h="370840">
                <a:tc>
                  <a:txBody>
                    <a:bodyPr/>
                    <a:lstStyle/>
                    <a:p>
                      <a:pPr algn="r" fontAlgn="b"/>
                      <a:r>
                        <a:rPr lang="en-US" sz="1800" b="0" i="0" u="none" strike="noStrike">
                          <a:solidFill>
                            <a:srgbClr val="000000"/>
                          </a:solidFill>
                          <a:effectLst/>
                          <a:latin typeface="Calibri" panose="020F0502020204030204" pitchFamily="34" charset="0"/>
                        </a:rPr>
                        <a:t>9</a:t>
                      </a:r>
                    </a:p>
                  </a:txBody>
                  <a:tcPr marL="6350" marR="6350" marT="6350" marB="0" anchor="b"/>
                </a:tc>
                <a:tc>
                  <a:txBody>
                    <a:bodyPr/>
                    <a:lstStyle/>
                    <a:p>
                      <a:pPr algn="l" fontAlgn="b"/>
                      <a:endParaRPr lang="en-US" sz="1800" b="0" i="0" u="none" strike="noStrike">
                        <a:solidFill>
                          <a:srgbClr val="000000"/>
                        </a:solidFill>
                        <a:effectLst/>
                        <a:latin typeface="Tahoma" panose="020B0604030504040204" pitchFamily="34" charset="0"/>
                      </a:endParaRPr>
                    </a:p>
                  </a:txBody>
                  <a:tcPr marL="6350" marR="6350" marT="6350" marB="0" anchor="b"/>
                </a:tc>
                <a:tc>
                  <a:txBody>
                    <a:bodyPr/>
                    <a:lstStyle/>
                    <a:p>
                      <a:pPr algn="l" fontAlgn="b"/>
                      <a:endParaRPr lang="en-US" sz="1800" b="0" i="0" u="none" strike="noStrike">
                        <a:solidFill>
                          <a:srgbClr val="000000"/>
                        </a:solidFill>
                        <a:effectLst/>
                        <a:latin typeface="Tahoma" panose="020B0604030504040204" pitchFamily="34" charset="0"/>
                      </a:endParaRPr>
                    </a:p>
                  </a:txBody>
                  <a:tcPr marL="6350" marR="6350" marT="6350" marB="0" anchor="b"/>
                </a:tc>
                <a:tc>
                  <a:txBody>
                    <a:bodyPr/>
                    <a:lstStyle/>
                    <a:p>
                      <a:pPr algn="l" fontAlgn="b"/>
                      <a:endParaRPr lang="en-US" sz="1800" b="0" i="0" u="none" strike="noStrike" dirty="0">
                        <a:solidFill>
                          <a:srgbClr val="000000"/>
                        </a:solidFill>
                        <a:effectLst/>
                        <a:latin typeface="Tahoma" panose="020B0604030504040204" pitchFamily="34" charset="0"/>
                      </a:endParaRPr>
                    </a:p>
                  </a:txBody>
                  <a:tcPr marL="6350" marR="6350" marT="6350" marB="0" anchor="b"/>
                </a:tc>
              </a:tr>
            </a:tbl>
          </a:graphicData>
        </a:graphic>
      </p:graphicFrame>
    </p:spTree>
    <p:extLst>
      <p:ext uri="{BB962C8B-B14F-4D97-AF65-F5344CB8AC3E}">
        <p14:creationId xmlns:p14="http://schemas.microsoft.com/office/powerpoint/2010/main" val="991693783"/>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Pivotal Tracker Project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44519929"/>
              </p:ext>
            </p:extLst>
          </p:nvPr>
        </p:nvGraphicFramePr>
        <p:xfrm>
          <a:off x="290513" y="1220788"/>
          <a:ext cx="8307388" cy="5553710"/>
        </p:xfrm>
        <a:graphic>
          <a:graphicData uri="http://schemas.openxmlformats.org/drawingml/2006/table">
            <a:tbl>
              <a:tblPr firstRow="1" bandRow="1">
                <a:tableStyleId>{5C22544A-7EE6-4342-B048-85BDC9FD1C3A}</a:tableStyleId>
              </a:tblPr>
              <a:tblGrid>
                <a:gridCol w="623887"/>
                <a:gridCol w="762000"/>
                <a:gridCol w="228600"/>
                <a:gridCol w="6692901"/>
              </a:tblGrid>
              <a:tr h="370840">
                <a:tc gridSpan="4">
                  <a:txBody>
                    <a:bodyPr/>
                    <a:lstStyle/>
                    <a:p>
                      <a:pPr algn="l" fontAlgn="b"/>
                      <a:r>
                        <a:rPr lang="en-US" sz="2400" b="0" i="0" u="none" strike="noStrike" dirty="0">
                          <a:solidFill>
                            <a:schemeClr val="bg1"/>
                          </a:solidFill>
                          <a:effectLst/>
                          <a:latin typeface="Tahoma" panose="020B0604030504040204" pitchFamily="34" charset="0"/>
                        </a:rPr>
                        <a:t>User Stories </a:t>
                      </a:r>
                      <a:r>
                        <a:rPr lang="en-US" sz="2400" b="0" i="0" u="none" strike="noStrike" dirty="0" smtClean="0">
                          <a:solidFill>
                            <a:schemeClr val="bg1"/>
                          </a:solidFill>
                          <a:effectLst/>
                          <a:latin typeface="Tahoma" panose="020B0604030504040204" pitchFamily="34" charset="0"/>
                        </a:rPr>
                        <a:t>-</a:t>
                      </a:r>
                      <a:r>
                        <a:rPr lang="en-US" sz="2400" dirty="0" smtClean="0"/>
                        <a:t>Pivotal Tracker Project</a:t>
                      </a:r>
                      <a:endParaRPr lang="en-US" sz="2400" b="0" i="0" u="none" strike="noStrike" dirty="0">
                        <a:solidFill>
                          <a:schemeClr val="bg1"/>
                        </a:solidFill>
                        <a:effectLst/>
                        <a:latin typeface="Tahoma" panose="020B0604030504040204" pitchFamily="34" charset="0"/>
                      </a:endParaRPr>
                    </a:p>
                  </a:txBody>
                  <a:tcPr marL="6350" marR="6350" marT="6350" marB="0" anchor="b"/>
                </a:tc>
                <a:tc hMerge="1">
                  <a:txBody>
                    <a:bodyPr/>
                    <a:lstStyle/>
                    <a:p>
                      <a:endParaRPr lang="en-US"/>
                    </a:p>
                  </a:txBody>
                  <a:tcPr/>
                </a:tc>
                <a:tc hMerge="1">
                  <a:txBody>
                    <a:bodyPr/>
                    <a:lstStyle/>
                    <a:p>
                      <a:endParaRPr lang="en-US"/>
                    </a:p>
                  </a:txBody>
                  <a:tcPr/>
                </a:tc>
                <a:tc hMerge="1">
                  <a:txBody>
                    <a:bodyPr/>
                    <a:lstStyle/>
                    <a:p>
                      <a:endParaRPr lang="en-US"/>
                    </a:p>
                  </a:txBody>
                  <a:tcPr/>
                </a:tc>
              </a:tr>
              <a:tr h="370840">
                <a:tc>
                  <a:txBody>
                    <a:bodyPr/>
                    <a:lstStyle/>
                    <a:p>
                      <a:pPr algn="l" fontAlgn="b"/>
                      <a:endParaRPr lang="en-US" sz="1800" b="0" i="0" u="none" strike="noStrike">
                        <a:solidFill>
                          <a:srgbClr val="000000"/>
                        </a:solidFill>
                        <a:effectLst/>
                        <a:latin typeface="Tahoma" panose="020B0604030504040204" pitchFamily="34" charset="0"/>
                      </a:endParaRPr>
                    </a:p>
                  </a:txBody>
                  <a:tcPr marL="6350" marR="6350" marT="6350" marB="0" anchor="b"/>
                </a:tc>
                <a:tc>
                  <a:txBody>
                    <a:bodyPr/>
                    <a:lstStyle/>
                    <a:p>
                      <a:pPr algn="l" fontAlgn="b"/>
                      <a:r>
                        <a:rPr lang="en-US" sz="1800" b="0" i="0" u="none" strike="noStrike">
                          <a:solidFill>
                            <a:srgbClr val="000000"/>
                          </a:solidFill>
                          <a:effectLst/>
                          <a:latin typeface="Tahoma" panose="020B0604030504040204" pitchFamily="34" charset="0"/>
                        </a:rPr>
                        <a:t>Points</a:t>
                      </a:r>
                    </a:p>
                  </a:txBody>
                  <a:tcPr marL="6350" marR="6350" marT="6350" marB="0" anchor="b"/>
                </a:tc>
                <a:tc gridSpan="2">
                  <a:txBody>
                    <a:bodyPr/>
                    <a:lstStyle/>
                    <a:p>
                      <a:pPr algn="l" fontAlgn="b"/>
                      <a:endParaRPr lang="en-US" sz="1800" b="0" i="0" u="none" strike="noStrike" dirty="0">
                        <a:solidFill>
                          <a:srgbClr val="000000"/>
                        </a:solidFill>
                        <a:effectLst/>
                        <a:latin typeface="Tahoma" panose="020B0604030504040204" pitchFamily="34" charset="0"/>
                      </a:endParaRPr>
                    </a:p>
                  </a:txBody>
                  <a:tcPr marL="6350" marR="6350" marT="6350" marB="0" anchor="b"/>
                </a:tc>
                <a:tc hMerge="1">
                  <a:txBody>
                    <a:bodyPr/>
                    <a:lstStyle/>
                    <a:p>
                      <a:endParaRPr lang="en-US"/>
                    </a:p>
                  </a:txBody>
                  <a:tcPr/>
                </a:tc>
              </a:tr>
              <a:tr h="370840">
                <a:tc>
                  <a:txBody>
                    <a:bodyPr/>
                    <a:lstStyle/>
                    <a:p>
                      <a:pPr algn="r" fontAlgn="b"/>
                      <a:r>
                        <a:rPr lang="en-US" sz="1800" b="0" i="0" u="none" strike="noStrike">
                          <a:solidFill>
                            <a:srgbClr val="000000"/>
                          </a:solidFill>
                          <a:effectLst/>
                          <a:latin typeface="Tahoma" panose="020B0604030504040204" pitchFamily="34" charset="0"/>
                        </a:rPr>
                        <a:t>1</a:t>
                      </a:r>
                    </a:p>
                  </a:txBody>
                  <a:tcPr marL="6350" marR="6350" marT="6350" marB="0" anchor="b"/>
                </a:tc>
                <a:tc>
                  <a:txBody>
                    <a:bodyPr/>
                    <a:lstStyle/>
                    <a:p>
                      <a:pPr algn="l" fontAlgn="b"/>
                      <a:endParaRPr lang="en-US" sz="1800" b="0" i="0" u="none" strike="noStrike">
                        <a:solidFill>
                          <a:srgbClr val="000000"/>
                        </a:solidFill>
                        <a:effectLst/>
                        <a:latin typeface="Tahoma" panose="020B0604030504040204" pitchFamily="34" charset="0"/>
                      </a:endParaRPr>
                    </a:p>
                  </a:txBody>
                  <a:tcPr marL="6350" marR="6350" marT="6350" marB="0" anchor="b"/>
                </a:tc>
                <a:tc>
                  <a:txBody>
                    <a:bodyPr/>
                    <a:lstStyle/>
                    <a:p>
                      <a:pPr algn="l" fontAlgn="b"/>
                      <a:endParaRPr lang="en-US" sz="1800" b="0" i="0" u="none" strike="noStrike">
                        <a:solidFill>
                          <a:srgbClr val="000000"/>
                        </a:solidFill>
                        <a:effectLst/>
                        <a:latin typeface="Tahoma" panose="020B0604030504040204" pitchFamily="34" charset="0"/>
                      </a:endParaRPr>
                    </a:p>
                  </a:txBody>
                  <a:tcPr marL="6350" marR="6350" marT="6350" marB="0" anchor="b"/>
                </a:tc>
                <a:tc>
                  <a:txBody>
                    <a:bodyPr/>
                    <a:lstStyle/>
                    <a:p>
                      <a:pPr algn="l" fontAlgn="b"/>
                      <a:r>
                        <a:rPr lang="en-US" sz="2400" b="0" i="0" u="none" strike="noStrike">
                          <a:solidFill>
                            <a:srgbClr val="000000"/>
                          </a:solidFill>
                          <a:effectLst/>
                          <a:latin typeface="Calibri" panose="020F0502020204030204" pitchFamily="34" charset="0"/>
                        </a:rPr>
                        <a:t>Technical debt - what does pivotal do for you?</a:t>
                      </a:r>
                    </a:p>
                  </a:txBody>
                  <a:tcPr marL="6350" marR="6350" marT="6350" marB="0" anchor="b"/>
                </a:tc>
              </a:tr>
              <a:tr h="370840">
                <a:tc>
                  <a:txBody>
                    <a:bodyPr/>
                    <a:lstStyle/>
                    <a:p>
                      <a:pPr algn="r" fontAlgn="b"/>
                      <a:r>
                        <a:rPr lang="en-US" sz="1800" b="0" i="0" u="none" strike="noStrike">
                          <a:solidFill>
                            <a:srgbClr val="000000"/>
                          </a:solidFill>
                          <a:effectLst/>
                          <a:latin typeface="Calibri" panose="020F0502020204030204" pitchFamily="34" charset="0"/>
                        </a:rPr>
                        <a:t>2</a:t>
                      </a:r>
                    </a:p>
                  </a:txBody>
                  <a:tcPr marL="6350" marR="6350" marT="6350" marB="0" anchor="b"/>
                </a:tc>
                <a:tc>
                  <a:txBody>
                    <a:bodyPr/>
                    <a:lstStyle/>
                    <a:p>
                      <a:pPr algn="l" fontAlgn="b"/>
                      <a:endParaRPr lang="en-US" sz="1800" b="0" i="0" u="none" strike="noStrike">
                        <a:solidFill>
                          <a:srgbClr val="000000"/>
                        </a:solidFill>
                        <a:effectLst/>
                        <a:latin typeface="Tahoma" panose="020B0604030504040204" pitchFamily="34" charset="0"/>
                      </a:endParaRPr>
                    </a:p>
                  </a:txBody>
                  <a:tcPr marL="6350" marR="6350" marT="6350" marB="0" anchor="b"/>
                </a:tc>
                <a:tc>
                  <a:txBody>
                    <a:bodyPr/>
                    <a:lstStyle/>
                    <a:p>
                      <a:pPr algn="l" fontAlgn="b"/>
                      <a:endParaRPr lang="en-US" sz="1800" b="0" i="0" u="none" strike="noStrike">
                        <a:solidFill>
                          <a:srgbClr val="000000"/>
                        </a:solidFill>
                        <a:effectLst/>
                        <a:latin typeface="Tahoma" panose="020B0604030504040204" pitchFamily="34" charset="0"/>
                      </a:endParaRPr>
                    </a:p>
                  </a:txBody>
                  <a:tcPr marL="6350" marR="6350" marT="6350" marB="0" anchor="b"/>
                </a:tc>
                <a:tc>
                  <a:txBody>
                    <a:bodyPr/>
                    <a:lstStyle/>
                    <a:p>
                      <a:pPr algn="l" fontAlgn="b"/>
                      <a:r>
                        <a:rPr lang="en-US" sz="2400" b="0" i="0" u="none" strike="noStrike">
                          <a:solidFill>
                            <a:srgbClr val="000000"/>
                          </a:solidFill>
                          <a:effectLst/>
                          <a:latin typeface="Calibri" panose="020F0502020204030204" pitchFamily="34" charset="0"/>
                        </a:rPr>
                        <a:t>Initial change tutorial to "tracker"</a:t>
                      </a:r>
                    </a:p>
                  </a:txBody>
                  <a:tcPr marL="6350" marR="6350" marT="6350" marB="0" anchor="b"/>
                </a:tc>
              </a:tr>
              <a:tr h="370840">
                <a:tc>
                  <a:txBody>
                    <a:bodyPr/>
                    <a:lstStyle/>
                    <a:p>
                      <a:pPr algn="r" fontAlgn="b"/>
                      <a:r>
                        <a:rPr lang="en-US" sz="1800" b="0" i="0" u="none" strike="noStrike">
                          <a:solidFill>
                            <a:srgbClr val="000000"/>
                          </a:solidFill>
                          <a:effectLst/>
                          <a:latin typeface="Calibri" panose="020F0502020204030204" pitchFamily="34" charset="0"/>
                        </a:rPr>
                        <a:t>3</a:t>
                      </a:r>
                    </a:p>
                  </a:txBody>
                  <a:tcPr marL="6350" marR="6350" marT="6350" marB="0" anchor="b"/>
                </a:tc>
                <a:tc>
                  <a:txBody>
                    <a:bodyPr/>
                    <a:lstStyle/>
                    <a:p>
                      <a:pPr algn="l" fontAlgn="b"/>
                      <a:endParaRPr lang="en-US" sz="1800" b="0" i="0" u="none" strike="noStrike">
                        <a:solidFill>
                          <a:srgbClr val="000000"/>
                        </a:solidFill>
                        <a:effectLst/>
                        <a:latin typeface="Tahoma" panose="020B0604030504040204" pitchFamily="34" charset="0"/>
                      </a:endParaRPr>
                    </a:p>
                  </a:txBody>
                  <a:tcPr marL="6350" marR="6350" marT="6350" marB="0" anchor="b"/>
                </a:tc>
                <a:tc>
                  <a:txBody>
                    <a:bodyPr/>
                    <a:lstStyle/>
                    <a:p>
                      <a:pPr algn="l" fontAlgn="b"/>
                      <a:endParaRPr lang="en-US" sz="1800" b="0" i="0" u="none" strike="noStrike">
                        <a:solidFill>
                          <a:srgbClr val="000000"/>
                        </a:solidFill>
                        <a:effectLst/>
                        <a:latin typeface="Tahoma" panose="020B0604030504040204" pitchFamily="34" charset="0"/>
                      </a:endParaRPr>
                    </a:p>
                  </a:txBody>
                  <a:tcPr marL="6350" marR="6350" marT="6350" marB="0" anchor="b"/>
                </a:tc>
                <a:tc>
                  <a:txBody>
                    <a:bodyPr/>
                    <a:lstStyle/>
                    <a:p>
                      <a:pPr algn="l" fontAlgn="b"/>
                      <a:r>
                        <a:rPr lang="en-US" sz="2400" b="0" i="0" u="none" strike="noStrike">
                          <a:solidFill>
                            <a:srgbClr val="000000"/>
                          </a:solidFill>
                          <a:effectLst/>
                          <a:latin typeface="Calibri" panose="020F0502020204030204" pitchFamily="34" charset="0"/>
                        </a:rPr>
                        <a:t>Add User stories ala Connextra format to system; not changing code, as the program runs add a new user story.</a:t>
                      </a:r>
                    </a:p>
                  </a:txBody>
                  <a:tcPr marL="6350" marR="6350" marT="6350" marB="0" anchor="b"/>
                </a:tc>
              </a:tr>
              <a:tr h="370840">
                <a:tc>
                  <a:txBody>
                    <a:bodyPr/>
                    <a:lstStyle/>
                    <a:p>
                      <a:pPr algn="r" fontAlgn="b"/>
                      <a:r>
                        <a:rPr lang="en-US" sz="1800" b="0" i="0" u="none" strike="noStrike">
                          <a:solidFill>
                            <a:srgbClr val="000000"/>
                          </a:solidFill>
                          <a:effectLst/>
                          <a:latin typeface="Calibri" panose="020F0502020204030204" pitchFamily="34" charset="0"/>
                        </a:rPr>
                        <a:t>4</a:t>
                      </a:r>
                    </a:p>
                  </a:txBody>
                  <a:tcPr marL="6350" marR="6350" marT="6350" marB="0" anchor="b"/>
                </a:tc>
                <a:tc>
                  <a:txBody>
                    <a:bodyPr/>
                    <a:lstStyle/>
                    <a:p>
                      <a:pPr algn="l" fontAlgn="b"/>
                      <a:endParaRPr lang="en-US" sz="1800" b="0" i="0" u="none" strike="noStrike" dirty="0">
                        <a:solidFill>
                          <a:srgbClr val="000000"/>
                        </a:solidFill>
                        <a:effectLst/>
                        <a:latin typeface="Tahoma" panose="020B0604030504040204" pitchFamily="34" charset="0"/>
                      </a:endParaRPr>
                    </a:p>
                  </a:txBody>
                  <a:tcPr marL="6350" marR="6350" marT="6350" marB="0" anchor="b"/>
                </a:tc>
                <a:tc>
                  <a:txBody>
                    <a:bodyPr/>
                    <a:lstStyle/>
                    <a:p>
                      <a:pPr algn="l" fontAlgn="b"/>
                      <a:endParaRPr lang="en-US" sz="1800" b="0" i="0" u="none" strike="noStrike">
                        <a:solidFill>
                          <a:srgbClr val="000000"/>
                        </a:solidFill>
                        <a:effectLst/>
                        <a:latin typeface="Tahoma" panose="020B0604030504040204" pitchFamily="34" charset="0"/>
                      </a:endParaRPr>
                    </a:p>
                  </a:txBody>
                  <a:tcPr marL="6350" marR="6350" marT="6350" marB="0" anchor="b"/>
                </a:tc>
                <a:tc>
                  <a:txBody>
                    <a:bodyPr/>
                    <a:lstStyle/>
                    <a:p>
                      <a:pPr algn="l" fontAlgn="b"/>
                      <a:r>
                        <a:rPr lang="en-US" sz="2400" b="0" i="0" u="none" strike="noStrike">
                          <a:solidFill>
                            <a:srgbClr val="000000"/>
                          </a:solidFill>
                          <a:effectLst/>
                          <a:latin typeface="Calibri" panose="020F0502020204030204" pitchFamily="34" charset="0"/>
                        </a:rPr>
                        <a:t>Modify the status of user stories</a:t>
                      </a:r>
                    </a:p>
                  </a:txBody>
                  <a:tcPr marL="6350" marR="6350" marT="6350" marB="0" anchor="b"/>
                </a:tc>
              </a:tr>
              <a:tr h="370840">
                <a:tc>
                  <a:txBody>
                    <a:bodyPr/>
                    <a:lstStyle/>
                    <a:p>
                      <a:pPr algn="r" fontAlgn="b"/>
                      <a:r>
                        <a:rPr lang="en-US" sz="1800" b="0" i="0" u="none" strike="noStrike">
                          <a:solidFill>
                            <a:srgbClr val="000000"/>
                          </a:solidFill>
                          <a:effectLst/>
                          <a:latin typeface="Calibri" panose="020F0502020204030204" pitchFamily="34" charset="0"/>
                        </a:rPr>
                        <a:t>5</a:t>
                      </a:r>
                    </a:p>
                  </a:txBody>
                  <a:tcPr marL="6350" marR="6350" marT="6350" marB="0" anchor="b"/>
                </a:tc>
                <a:tc>
                  <a:txBody>
                    <a:bodyPr/>
                    <a:lstStyle/>
                    <a:p>
                      <a:pPr algn="l" fontAlgn="b"/>
                      <a:endParaRPr lang="en-US" sz="1800" b="0" i="0" u="none" strike="noStrike">
                        <a:solidFill>
                          <a:srgbClr val="000000"/>
                        </a:solidFill>
                        <a:effectLst/>
                        <a:latin typeface="Tahoma" panose="020B0604030504040204" pitchFamily="34" charset="0"/>
                      </a:endParaRPr>
                    </a:p>
                  </a:txBody>
                  <a:tcPr marL="6350" marR="6350" marT="6350" marB="0" anchor="b"/>
                </a:tc>
                <a:tc>
                  <a:txBody>
                    <a:bodyPr/>
                    <a:lstStyle/>
                    <a:p>
                      <a:pPr algn="l" fontAlgn="b"/>
                      <a:endParaRPr lang="en-US" sz="1800" b="0" i="0" u="none" strike="noStrike">
                        <a:solidFill>
                          <a:srgbClr val="000000"/>
                        </a:solidFill>
                        <a:effectLst/>
                        <a:latin typeface="Tahoma" panose="020B0604030504040204" pitchFamily="34" charset="0"/>
                      </a:endParaRPr>
                    </a:p>
                  </a:txBody>
                  <a:tcPr marL="6350" marR="6350" marT="6350" marB="0" anchor="b"/>
                </a:tc>
                <a:tc>
                  <a:txBody>
                    <a:bodyPr/>
                    <a:lstStyle/>
                    <a:p>
                      <a:pPr algn="l" fontAlgn="b"/>
                      <a:r>
                        <a:rPr lang="en-US" sz="2400" b="0" i="0" u="none" strike="noStrike">
                          <a:solidFill>
                            <a:srgbClr val="000000"/>
                          </a:solidFill>
                          <a:effectLst/>
                          <a:latin typeface="Calibri" panose="020F0502020204030204" pitchFamily="34" charset="0"/>
                        </a:rPr>
                        <a:t>Assign points</a:t>
                      </a:r>
                    </a:p>
                  </a:txBody>
                  <a:tcPr marL="6350" marR="6350" marT="6350" marB="0" anchor="b"/>
                </a:tc>
              </a:tr>
              <a:tr h="370840">
                <a:tc>
                  <a:txBody>
                    <a:bodyPr/>
                    <a:lstStyle/>
                    <a:p>
                      <a:pPr algn="r" fontAlgn="b"/>
                      <a:r>
                        <a:rPr lang="en-US" sz="1800" b="0" i="0" u="none" strike="noStrike">
                          <a:solidFill>
                            <a:srgbClr val="000000"/>
                          </a:solidFill>
                          <a:effectLst/>
                          <a:latin typeface="Calibri" panose="020F0502020204030204" pitchFamily="34" charset="0"/>
                        </a:rPr>
                        <a:t>6</a:t>
                      </a:r>
                    </a:p>
                  </a:txBody>
                  <a:tcPr marL="6350" marR="6350" marT="6350" marB="0" anchor="b"/>
                </a:tc>
                <a:tc>
                  <a:txBody>
                    <a:bodyPr/>
                    <a:lstStyle/>
                    <a:p>
                      <a:pPr algn="l" fontAlgn="b"/>
                      <a:endParaRPr lang="en-US" sz="1800" b="0" i="0" u="none" strike="noStrike">
                        <a:solidFill>
                          <a:srgbClr val="000000"/>
                        </a:solidFill>
                        <a:effectLst/>
                        <a:latin typeface="Tahoma" panose="020B0604030504040204" pitchFamily="34" charset="0"/>
                      </a:endParaRPr>
                    </a:p>
                  </a:txBody>
                  <a:tcPr marL="6350" marR="6350" marT="6350" marB="0" anchor="b"/>
                </a:tc>
                <a:tc>
                  <a:txBody>
                    <a:bodyPr/>
                    <a:lstStyle/>
                    <a:p>
                      <a:pPr algn="l" fontAlgn="b"/>
                      <a:endParaRPr lang="en-US" sz="1800" b="0" i="0" u="none" strike="noStrike">
                        <a:solidFill>
                          <a:srgbClr val="000000"/>
                        </a:solidFill>
                        <a:effectLst/>
                        <a:latin typeface="Tahoma" panose="020B0604030504040204" pitchFamily="34" charset="0"/>
                      </a:endParaRPr>
                    </a:p>
                  </a:txBody>
                  <a:tcPr marL="6350" marR="6350" marT="6350" marB="0" anchor="b"/>
                </a:tc>
                <a:tc>
                  <a:txBody>
                    <a:bodyPr/>
                    <a:lstStyle/>
                    <a:p>
                      <a:pPr algn="l" fontAlgn="b"/>
                      <a:r>
                        <a:rPr lang="en-US" sz="2400" b="0" i="0" u="none" strike="noStrike">
                          <a:solidFill>
                            <a:srgbClr val="000000"/>
                          </a:solidFill>
                          <a:effectLst/>
                          <a:latin typeface="Calibri" panose="020F0502020204030204" pitchFamily="34" charset="0"/>
                        </a:rPr>
                        <a:t>Play planning poker with user story; (i.e. assign points. Note you need to keep track of the team and decide what algorithm to use.)</a:t>
                      </a:r>
                    </a:p>
                  </a:txBody>
                  <a:tcPr marL="6350" marR="6350" marT="6350" marB="0" anchor="b"/>
                </a:tc>
              </a:tr>
              <a:tr h="370840">
                <a:tc>
                  <a:txBody>
                    <a:bodyPr/>
                    <a:lstStyle/>
                    <a:p>
                      <a:pPr algn="r" fontAlgn="b"/>
                      <a:r>
                        <a:rPr lang="en-US" sz="1800" b="0" i="0" u="none" strike="noStrike">
                          <a:solidFill>
                            <a:srgbClr val="000000"/>
                          </a:solidFill>
                          <a:effectLst/>
                          <a:latin typeface="Calibri" panose="020F0502020204030204" pitchFamily="34" charset="0"/>
                        </a:rPr>
                        <a:t>7</a:t>
                      </a:r>
                    </a:p>
                  </a:txBody>
                  <a:tcPr marL="6350" marR="6350" marT="6350" marB="0" anchor="b"/>
                </a:tc>
                <a:tc>
                  <a:txBody>
                    <a:bodyPr/>
                    <a:lstStyle/>
                    <a:p>
                      <a:pPr algn="l" fontAlgn="b"/>
                      <a:endParaRPr lang="en-US" sz="1800" b="0" i="0" u="none" strike="noStrike">
                        <a:solidFill>
                          <a:srgbClr val="000000"/>
                        </a:solidFill>
                        <a:effectLst/>
                        <a:latin typeface="Tahoma" panose="020B0604030504040204" pitchFamily="34" charset="0"/>
                      </a:endParaRPr>
                    </a:p>
                  </a:txBody>
                  <a:tcPr marL="6350" marR="6350" marT="6350" marB="0" anchor="b"/>
                </a:tc>
                <a:tc>
                  <a:txBody>
                    <a:bodyPr/>
                    <a:lstStyle/>
                    <a:p>
                      <a:pPr algn="l" fontAlgn="b"/>
                      <a:endParaRPr lang="en-US" sz="1800" b="0" i="0" u="none" strike="noStrike">
                        <a:solidFill>
                          <a:srgbClr val="000000"/>
                        </a:solidFill>
                        <a:effectLst/>
                        <a:latin typeface="Tahoma" panose="020B0604030504040204" pitchFamily="34" charset="0"/>
                      </a:endParaRPr>
                    </a:p>
                  </a:txBody>
                  <a:tcPr marL="6350" marR="6350" marT="6350" marB="0" anchor="b"/>
                </a:tc>
                <a:tc>
                  <a:txBody>
                    <a:bodyPr/>
                    <a:lstStyle/>
                    <a:p>
                      <a:pPr algn="l" fontAlgn="b"/>
                      <a:r>
                        <a:rPr lang="en-US" sz="2400" b="0" i="0" u="none" strike="noStrike">
                          <a:solidFill>
                            <a:srgbClr val="000000"/>
                          </a:solidFill>
                          <a:effectLst/>
                          <a:latin typeface="Calibri" panose="020F0502020204030204" pitchFamily="34" charset="0"/>
                        </a:rPr>
                        <a:t>Add team members</a:t>
                      </a:r>
                    </a:p>
                  </a:txBody>
                  <a:tcPr marL="6350" marR="6350" marT="6350" marB="0" anchor="b"/>
                </a:tc>
              </a:tr>
              <a:tr h="370840">
                <a:tc>
                  <a:txBody>
                    <a:bodyPr/>
                    <a:lstStyle/>
                    <a:p>
                      <a:pPr algn="r" fontAlgn="b"/>
                      <a:r>
                        <a:rPr lang="en-US" sz="1800" b="0" i="0" u="none" strike="noStrike">
                          <a:solidFill>
                            <a:srgbClr val="000000"/>
                          </a:solidFill>
                          <a:effectLst/>
                          <a:latin typeface="Calibri" panose="020F0502020204030204" pitchFamily="34" charset="0"/>
                        </a:rPr>
                        <a:t>8</a:t>
                      </a:r>
                    </a:p>
                  </a:txBody>
                  <a:tcPr marL="6350" marR="6350" marT="6350" marB="0" anchor="b"/>
                </a:tc>
                <a:tc>
                  <a:txBody>
                    <a:bodyPr/>
                    <a:lstStyle/>
                    <a:p>
                      <a:pPr algn="l" fontAlgn="b"/>
                      <a:endParaRPr lang="en-US" sz="1800" b="0" i="0" u="none" strike="noStrike">
                        <a:solidFill>
                          <a:srgbClr val="000000"/>
                        </a:solidFill>
                        <a:effectLst/>
                        <a:latin typeface="Tahoma" panose="020B0604030504040204" pitchFamily="34" charset="0"/>
                      </a:endParaRPr>
                    </a:p>
                  </a:txBody>
                  <a:tcPr marL="6350" marR="6350" marT="6350" marB="0" anchor="b"/>
                </a:tc>
                <a:tc>
                  <a:txBody>
                    <a:bodyPr/>
                    <a:lstStyle/>
                    <a:p>
                      <a:pPr algn="l" fontAlgn="b"/>
                      <a:endParaRPr lang="en-US" sz="1800" b="0" i="0" u="none" strike="noStrike">
                        <a:solidFill>
                          <a:srgbClr val="000000"/>
                        </a:solidFill>
                        <a:effectLst/>
                        <a:latin typeface="Tahoma" panose="020B0604030504040204" pitchFamily="34" charset="0"/>
                      </a:endParaRPr>
                    </a:p>
                  </a:txBody>
                  <a:tcPr marL="6350" marR="6350" marT="6350" marB="0" anchor="b"/>
                </a:tc>
                <a:tc>
                  <a:txBody>
                    <a:bodyPr/>
                    <a:lstStyle/>
                    <a:p>
                      <a:pPr algn="l" fontAlgn="b"/>
                      <a:r>
                        <a:rPr lang="en-US" sz="2400" b="0" i="0" u="none" strike="noStrike" dirty="0">
                          <a:solidFill>
                            <a:srgbClr val="000000"/>
                          </a:solidFill>
                          <a:effectLst/>
                          <a:latin typeface="Calibri" panose="020F0502020204030204" pitchFamily="34" charset="0"/>
                        </a:rPr>
                        <a:t>Assign team member to implement user story</a:t>
                      </a:r>
                    </a:p>
                  </a:txBody>
                  <a:tcPr marL="6350" marR="6350" marT="6350" marB="0" anchor="b"/>
                </a:tc>
              </a:tr>
              <a:tr h="370840">
                <a:tc>
                  <a:txBody>
                    <a:bodyPr/>
                    <a:lstStyle/>
                    <a:p>
                      <a:pPr algn="r" fontAlgn="b"/>
                      <a:r>
                        <a:rPr lang="en-US" sz="1800" b="0" i="0" u="none" strike="noStrike">
                          <a:solidFill>
                            <a:srgbClr val="000000"/>
                          </a:solidFill>
                          <a:effectLst/>
                          <a:latin typeface="Calibri" panose="020F0502020204030204" pitchFamily="34" charset="0"/>
                        </a:rPr>
                        <a:t>9</a:t>
                      </a:r>
                    </a:p>
                  </a:txBody>
                  <a:tcPr marL="6350" marR="6350" marT="6350" marB="0" anchor="b"/>
                </a:tc>
                <a:tc>
                  <a:txBody>
                    <a:bodyPr/>
                    <a:lstStyle/>
                    <a:p>
                      <a:pPr algn="l" fontAlgn="b"/>
                      <a:endParaRPr lang="en-US" sz="1800" b="0" i="0" u="none" strike="noStrike">
                        <a:solidFill>
                          <a:srgbClr val="000000"/>
                        </a:solidFill>
                        <a:effectLst/>
                        <a:latin typeface="Tahoma" panose="020B0604030504040204" pitchFamily="34" charset="0"/>
                      </a:endParaRPr>
                    </a:p>
                  </a:txBody>
                  <a:tcPr marL="6350" marR="6350" marT="6350" marB="0" anchor="b"/>
                </a:tc>
                <a:tc>
                  <a:txBody>
                    <a:bodyPr/>
                    <a:lstStyle/>
                    <a:p>
                      <a:pPr algn="l" fontAlgn="b"/>
                      <a:endParaRPr lang="en-US" sz="1800" b="0" i="0" u="none" strike="noStrike">
                        <a:solidFill>
                          <a:srgbClr val="000000"/>
                        </a:solidFill>
                        <a:effectLst/>
                        <a:latin typeface="Tahoma" panose="020B0604030504040204" pitchFamily="34" charset="0"/>
                      </a:endParaRPr>
                    </a:p>
                  </a:txBody>
                  <a:tcPr marL="6350" marR="6350" marT="6350" marB="0" anchor="b"/>
                </a:tc>
                <a:tc>
                  <a:txBody>
                    <a:bodyPr/>
                    <a:lstStyle/>
                    <a:p>
                      <a:pPr algn="l" fontAlgn="b"/>
                      <a:endParaRPr lang="en-US" sz="1800" b="0" i="0" u="none" strike="noStrike" dirty="0">
                        <a:solidFill>
                          <a:srgbClr val="000000"/>
                        </a:solidFill>
                        <a:effectLst/>
                        <a:latin typeface="Tahoma" panose="020B0604030504040204" pitchFamily="34" charset="0"/>
                      </a:endParaRPr>
                    </a:p>
                  </a:txBody>
                  <a:tcPr marL="6350" marR="6350" marT="6350" marB="0" anchor="b"/>
                </a:tc>
              </a:tr>
            </a:tbl>
          </a:graphicData>
        </a:graphic>
      </p:graphicFrame>
    </p:spTree>
    <p:extLst>
      <p:ext uri="{BB962C8B-B14F-4D97-AF65-F5344CB8AC3E}">
        <p14:creationId xmlns:p14="http://schemas.microsoft.com/office/powerpoint/2010/main" val="2153318847"/>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Changes </a:t>
            </a:r>
            <a:r>
              <a:rPr lang="en-US" sz="3600" dirty="0"/>
              <a:t>in version </a:t>
            </a:r>
            <a:r>
              <a:rPr lang="en-US" sz="3600" dirty="0" smtClean="0"/>
              <a:t>JUnit </a:t>
            </a:r>
            <a:r>
              <a:rPr lang="en-US" sz="3600" dirty="0" smtClean="0"/>
              <a:t>4.4 (Summary)</a:t>
            </a:r>
            <a:endParaRPr lang="en-US" sz="3600" dirty="0"/>
          </a:p>
        </p:txBody>
      </p:sp>
      <p:sp>
        <p:nvSpPr>
          <p:cNvPr id="3" name="Content Placeholder 2"/>
          <p:cNvSpPr>
            <a:spLocks noGrp="1"/>
          </p:cNvSpPr>
          <p:nvPr>
            <p:ph idx="1"/>
          </p:nvPr>
        </p:nvSpPr>
        <p:spPr/>
        <p:txBody>
          <a:bodyPr>
            <a:normAutofit/>
          </a:bodyPr>
          <a:lstStyle/>
          <a:p>
            <a:r>
              <a:rPr lang="en-US" dirty="0" err="1"/>
              <a:t>assertThat</a:t>
            </a:r>
            <a:endParaRPr lang="en-US" dirty="0"/>
          </a:p>
          <a:p>
            <a:r>
              <a:rPr lang="en-US" dirty="0" smtClean="0"/>
              <a:t>Joe </a:t>
            </a:r>
            <a:r>
              <a:rPr lang="en-US" dirty="0" err="1"/>
              <a:t>Walnes</a:t>
            </a:r>
            <a:r>
              <a:rPr lang="en-US" dirty="0"/>
              <a:t> built a </a:t>
            </a:r>
            <a:r>
              <a:rPr lang="en-US" dirty="0">
                <a:hlinkClick r:id="rId2"/>
              </a:rPr>
              <a:t>new assertion mechanism</a:t>
            </a:r>
            <a:r>
              <a:rPr lang="en-US" dirty="0"/>
              <a:t> on top of what was then </a:t>
            </a:r>
            <a:r>
              <a:rPr lang="en-US" dirty="0" err="1">
                <a:hlinkClick r:id="rId3"/>
              </a:rPr>
              <a:t>JMock</a:t>
            </a:r>
            <a:r>
              <a:rPr lang="en-US" dirty="0">
                <a:hlinkClick r:id="rId3"/>
              </a:rPr>
              <a:t> 1</a:t>
            </a:r>
            <a:r>
              <a:rPr lang="en-US" dirty="0"/>
              <a:t>. The method name was </a:t>
            </a:r>
            <a:r>
              <a:rPr lang="en-US" dirty="0" err="1">
                <a:solidFill>
                  <a:srgbClr val="FF0000"/>
                </a:solidFill>
              </a:rPr>
              <a:t>assertThat</a:t>
            </a:r>
            <a:r>
              <a:rPr lang="en-US" dirty="0"/>
              <a:t>, and the syntax looked like this:</a:t>
            </a:r>
          </a:p>
          <a:p>
            <a:r>
              <a:rPr lang="en-US" dirty="0" err="1"/>
              <a:t>assertThat</a:t>
            </a:r>
            <a:r>
              <a:rPr lang="en-US" dirty="0"/>
              <a:t>(x, is(3)); </a:t>
            </a:r>
            <a:endParaRPr lang="en-US" dirty="0" smtClean="0"/>
          </a:p>
          <a:p>
            <a:r>
              <a:rPr lang="en-US" dirty="0" err="1" smtClean="0"/>
              <a:t>assertThat</a:t>
            </a:r>
            <a:r>
              <a:rPr lang="en-US" dirty="0" smtClean="0"/>
              <a:t>(x</a:t>
            </a:r>
            <a:r>
              <a:rPr lang="en-US" dirty="0"/>
              <a:t>, is(not(4))); </a:t>
            </a:r>
            <a:endParaRPr lang="en-US" dirty="0" smtClean="0"/>
          </a:p>
          <a:p>
            <a:r>
              <a:rPr lang="en-US" dirty="0" err="1" smtClean="0"/>
              <a:t>assertThat</a:t>
            </a:r>
            <a:r>
              <a:rPr lang="en-US" dirty="0" smtClean="0"/>
              <a:t>(</a:t>
            </a:r>
            <a:r>
              <a:rPr lang="en-US" dirty="0" err="1" smtClean="0"/>
              <a:t>responseString</a:t>
            </a:r>
            <a:r>
              <a:rPr lang="en-US" dirty="0"/>
              <a:t>, either(</a:t>
            </a:r>
            <a:r>
              <a:rPr lang="en-US" dirty="0" err="1"/>
              <a:t>containsString</a:t>
            </a:r>
            <a:r>
              <a:rPr lang="en-US" dirty="0"/>
              <a:t>("color")).or(</a:t>
            </a:r>
            <a:r>
              <a:rPr lang="en-US" dirty="0" err="1"/>
              <a:t>containsString</a:t>
            </a:r>
            <a:r>
              <a:rPr lang="en-US" dirty="0"/>
              <a:t>("</a:t>
            </a:r>
            <a:r>
              <a:rPr lang="en-US" dirty="0" err="1"/>
              <a:t>colour</a:t>
            </a:r>
            <a:r>
              <a:rPr lang="en-US" dirty="0"/>
              <a:t>"))); </a:t>
            </a:r>
            <a:endParaRPr lang="en-US" dirty="0" smtClean="0"/>
          </a:p>
          <a:p>
            <a:r>
              <a:rPr lang="en-US" dirty="0" err="1" smtClean="0"/>
              <a:t>assertThat</a:t>
            </a:r>
            <a:r>
              <a:rPr lang="en-US" dirty="0" smtClean="0"/>
              <a:t>(</a:t>
            </a:r>
            <a:r>
              <a:rPr lang="en-US" dirty="0" err="1" smtClean="0"/>
              <a:t>myList</a:t>
            </a:r>
            <a:r>
              <a:rPr lang="en-US" dirty="0"/>
              <a:t>, </a:t>
            </a:r>
            <a:r>
              <a:rPr lang="en-US" dirty="0" err="1"/>
              <a:t>hasItem</a:t>
            </a:r>
            <a:r>
              <a:rPr lang="en-US" dirty="0"/>
              <a:t>("3")); More generally:</a:t>
            </a:r>
          </a:p>
          <a:p>
            <a:r>
              <a:rPr lang="en-US" dirty="0" err="1"/>
              <a:t>assertThat</a:t>
            </a:r>
            <a:r>
              <a:rPr lang="en-US" dirty="0"/>
              <a:t>([value], [matcher statement]); </a:t>
            </a:r>
          </a:p>
        </p:txBody>
      </p:sp>
      <p:sp>
        <p:nvSpPr>
          <p:cNvPr id="4" name="Footer Placeholder 3"/>
          <p:cNvSpPr>
            <a:spLocks noGrp="1"/>
          </p:cNvSpPr>
          <p:nvPr>
            <p:ph type="ftr" sz="quarter" idx="4294967295"/>
          </p:nvPr>
        </p:nvSpPr>
        <p:spPr>
          <a:xfrm>
            <a:off x="3429000" y="6356350"/>
            <a:ext cx="2895600" cy="365125"/>
          </a:xfrm>
          <a:prstGeom prst="rect">
            <a:avLst/>
          </a:prstGeom>
        </p:spPr>
        <p:txBody>
          <a:bodyPr/>
          <a:lstStyle/>
          <a:p>
            <a:endParaRPr lang="en-US" dirty="0" smtClean="0"/>
          </a:p>
        </p:txBody>
      </p:sp>
      <p:sp>
        <p:nvSpPr>
          <p:cNvPr id="5" name="Footer Placeholder 3"/>
          <p:cNvSpPr txBox="1">
            <a:spLocks/>
          </p:cNvSpPr>
          <p:nvPr/>
        </p:nvSpPr>
        <p:spPr>
          <a:xfrm>
            <a:off x="2667000" y="6356350"/>
            <a:ext cx="3657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smtClean="0"/>
              <a:t>http://junit.sourceforge.net/README.html</a:t>
            </a:r>
            <a:endParaRPr lang="en-US" sz="1400" b="1" dirty="0" smtClean="0"/>
          </a:p>
        </p:txBody>
      </p:sp>
    </p:spTree>
    <p:extLst>
      <p:ext uri="{BB962C8B-B14F-4D97-AF65-F5344CB8AC3E}">
        <p14:creationId xmlns:p14="http://schemas.microsoft.com/office/powerpoint/2010/main" val="1755975517"/>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Readability</a:t>
            </a:r>
            <a:endParaRPr lang="en-US" dirty="0"/>
          </a:p>
        </p:txBody>
      </p:sp>
      <p:sp>
        <p:nvSpPr>
          <p:cNvPr id="3" name="Content Placeholder 2"/>
          <p:cNvSpPr>
            <a:spLocks noGrp="1"/>
          </p:cNvSpPr>
          <p:nvPr>
            <p:ph idx="1"/>
          </p:nvPr>
        </p:nvSpPr>
        <p:spPr/>
        <p:txBody>
          <a:bodyPr>
            <a:normAutofit/>
          </a:bodyPr>
          <a:lstStyle/>
          <a:p>
            <a:r>
              <a:rPr lang="en-US" dirty="0"/>
              <a:t>Advantages of this assertion syntax include:</a:t>
            </a:r>
          </a:p>
          <a:p>
            <a:r>
              <a:rPr lang="en-US" dirty="0"/>
              <a:t>More readable and </a:t>
            </a:r>
            <a:r>
              <a:rPr lang="en-US" dirty="0" err="1"/>
              <a:t>typeable</a:t>
            </a:r>
            <a:r>
              <a:rPr lang="en-US" dirty="0"/>
              <a:t>: this syntax allows you to think in terms of subject, verb, object (assert "x is 3") </a:t>
            </a:r>
            <a:r>
              <a:rPr lang="en-US" dirty="0" err="1"/>
              <a:t>rathern</a:t>
            </a:r>
            <a:r>
              <a:rPr lang="en-US" dirty="0"/>
              <a:t> than </a:t>
            </a:r>
            <a:r>
              <a:rPr lang="en-US" dirty="0" err="1"/>
              <a:t>assertEquals</a:t>
            </a:r>
            <a:r>
              <a:rPr lang="en-US" dirty="0"/>
              <a:t>, which uses verb, object, subject (assert "equals 3 x")</a:t>
            </a:r>
          </a:p>
          <a:p>
            <a:r>
              <a:rPr lang="en-US" dirty="0"/>
              <a:t>Combinations: any matcher statement s can be negated (not(s)), combined (either(s).or(t)), mapped to a collection (each(s)), or used in custom combinations (</a:t>
            </a:r>
            <a:r>
              <a:rPr lang="en-US" dirty="0" err="1"/>
              <a:t>afterFiveSeconds</a:t>
            </a:r>
            <a:r>
              <a:rPr lang="en-US" dirty="0"/>
              <a:t>(s))</a:t>
            </a:r>
          </a:p>
          <a:p>
            <a:endParaRPr lang="en-US" dirty="0"/>
          </a:p>
        </p:txBody>
      </p:sp>
      <p:sp>
        <p:nvSpPr>
          <p:cNvPr id="4" name="Footer Placeholder 3"/>
          <p:cNvSpPr>
            <a:spLocks noGrp="1"/>
          </p:cNvSpPr>
          <p:nvPr>
            <p:ph type="ftr" sz="quarter" idx="4294967295"/>
          </p:nvPr>
        </p:nvSpPr>
        <p:spPr>
          <a:xfrm>
            <a:off x="2667000" y="6356350"/>
            <a:ext cx="3657600" cy="365125"/>
          </a:xfrm>
          <a:prstGeom prst="rect">
            <a:avLst/>
          </a:prstGeom>
        </p:spPr>
        <p:txBody>
          <a:bodyPr/>
          <a:lstStyle/>
          <a:p>
            <a:r>
              <a:rPr lang="en-US" sz="1400" b="1" dirty="0"/>
              <a:t>http://junit.sourceforge.net/README.html</a:t>
            </a:r>
            <a:endParaRPr lang="en-US" sz="1400" b="1" dirty="0" smtClean="0"/>
          </a:p>
        </p:txBody>
      </p:sp>
    </p:spTree>
    <p:extLst>
      <p:ext uri="{BB962C8B-B14F-4D97-AF65-F5344CB8AC3E}">
        <p14:creationId xmlns:p14="http://schemas.microsoft.com/office/powerpoint/2010/main" val="2032270462"/>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Readabilty</a:t>
            </a:r>
            <a:r>
              <a:rPr lang="en-US" dirty="0" smtClean="0"/>
              <a:t> Examples</a:t>
            </a:r>
            <a:endParaRPr lang="en-US" dirty="0"/>
          </a:p>
        </p:txBody>
      </p:sp>
      <p:sp>
        <p:nvSpPr>
          <p:cNvPr id="3" name="Content Placeholder 2"/>
          <p:cNvSpPr>
            <a:spLocks noGrp="1"/>
          </p:cNvSpPr>
          <p:nvPr>
            <p:ph idx="1"/>
          </p:nvPr>
        </p:nvSpPr>
        <p:spPr/>
        <p:txBody>
          <a:bodyPr>
            <a:normAutofit lnSpcReduction="10000"/>
          </a:bodyPr>
          <a:lstStyle/>
          <a:p>
            <a:r>
              <a:rPr lang="en-US" dirty="0"/>
              <a:t>Readable failure messages. Compare</a:t>
            </a:r>
          </a:p>
          <a:p>
            <a:r>
              <a:rPr lang="en-US" dirty="0" err="1"/>
              <a:t>assertTrue</a:t>
            </a:r>
            <a:r>
              <a:rPr lang="en-US" dirty="0"/>
              <a:t>(</a:t>
            </a:r>
            <a:r>
              <a:rPr lang="en-US" dirty="0" err="1"/>
              <a:t>responseString.contains</a:t>
            </a:r>
            <a:r>
              <a:rPr lang="en-US" dirty="0"/>
              <a:t>("color") || </a:t>
            </a:r>
            <a:r>
              <a:rPr lang="en-US" dirty="0" err="1"/>
              <a:t>responseString.contains</a:t>
            </a:r>
            <a:r>
              <a:rPr lang="en-US" dirty="0"/>
              <a:t>("</a:t>
            </a:r>
            <a:r>
              <a:rPr lang="en-US" dirty="0" err="1"/>
              <a:t>colour</a:t>
            </a:r>
            <a:r>
              <a:rPr lang="en-US" dirty="0"/>
              <a:t>")); // </a:t>
            </a:r>
            <a:endParaRPr lang="en-US" dirty="0" smtClean="0"/>
          </a:p>
          <a:p>
            <a:r>
              <a:rPr lang="en-US" dirty="0" smtClean="0"/>
              <a:t>==&gt; </a:t>
            </a:r>
            <a:r>
              <a:rPr lang="en-US" dirty="0"/>
              <a:t>failure message: // </a:t>
            </a:r>
            <a:r>
              <a:rPr lang="en-US" dirty="0" err="1"/>
              <a:t>java.lang.AssertionError</a:t>
            </a:r>
            <a:r>
              <a:rPr lang="en-US" dirty="0"/>
              <a:t>: </a:t>
            </a:r>
            <a:endParaRPr lang="en-US" dirty="0" smtClean="0"/>
          </a:p>
          <a:p>
            <a:r>
              <a:rPr lang="en-US" dirty="0" err="1" smtClean="0"/>
              <a:t>assertThat</a:t>
            </a:r>
            <a:r>
              <a:rPr lang="en-US" dirty="0" smtClean="0"/>
              <a:t>(</a:t>
            </a:r>
            <a:r>
              <a:rPr lang="en-US" dirty="0" err="1" smtClean="0"/>
              <a:t>responseString</a:t>
            </a:r>
            <a:r>
              <a:rPr lang="en-US" dirty="0"/>
              <a:t>, </a:t>
            </a:r>
            <a:r>
              <a:rPr lang="en-US" dirty="0" err="1"/>
              <a:t>anyOf</a:t>
            </a:r>
            <a:r>
              <a:rPr lang="en-US" dirty="0"/>
              <a:t>(</a:t>
            </a:r>
            <a:r>
              <a:rPr lang="en-US" dirty="0" err="1"/>
              <a:t>containsString</a:t>
            </a:r>
            <a:r>
              <a:rPr lang="en-US" dirty="0"/>
              <a:t>("color"), </a:t>
            </a:r>
            <a:r>
              <a:rPr lang="en-US" dirty="0" err="1"/>
              <a:t>containsString</a:t>
            </a:r>
            <a:r>
              <a:rPr lang="en-US" dirty="0"/>
              <a:t>("</a:t>
            </a:r>
            <a:r>
              <a:rPr lang="en-US" dirty="0" err="1"/>
              <a:t>colour</a:t>
            </a:r>
            <a:r>
              <a:rPr lang="en-US" dirty="0"/>
              <a:t>"))); // </a:t>
            </a:r>
            <a:endParaRPr lang="en-US" dirty="0" smtClean="0"/>
          </a:p>
          <a:p>
            <a:r>
              <a:rPr lang="en-US" dirty="0" smtClean="0"/>
              <a:t>==&gt; </a:t>
            </a:r>
            <a:r>
              <a:rPr lang="en-US" dirty="0"/>
              <a:t>failure message: // </a:t>
            </a:r>
            <a:r>
              <a:rPr lang="en-US" dirty="0" err="1"/>
              <a:t>java.lang.AssertionError</a:t>
            </a:r>
            <a:r>
              <a:rPr lang="en-US" dirty="0"/>
              <a:t>: // Expected: (a string containing "color" or a string containing "</a:t>
            </a:r>
            <a:r>
              <a:rPr lang="en-US" dirty="0" err="1"/>
              <a:t>colour</a:t>
            </a:r>
            <a:r>
              <a:rPr lang="en-US" dirty="0"/>
              <a:t>") // got: "Please choose a font</a:t>
            </a:r>
            <a:r>
              <a:rPr lang="en-US"/>
              <a:t>" </a:t>
            </a:r>
            <a:endParaRPr lang="en-US" smtClean="0"/>
          </a:p>
          <a:p>
            <a:r>
              <a:rPr lang="en-US" smtClean="0"/>
              <a:t>Custom </a:t>
            </a:r>
            <a:r>
              <a:rPr lang="en-US" dirty="0"/>
              <a:t>Matchers. By implementing the Matcher interface yourself, you can get all of the above benefits for your own custom assertions.</a:t>
            </a:r>
          </a:p>
          <a:p>
            <a:endParaRPr lang="en-US" dirty="0"/>
          </a:p>
        </p:txBody>
      </p:sp>
      <p:sp>
        <p:nvSpPr>
          <p:cNvPr id="4" name="Footer Placeholder 3"/>
          <p:cNvSpPr>
            <a:spLocks noGrp="1"/>
          </p:cNvSpPr>
          <p:nvPr>
            <p:ph type="ftr" sz="quarter" idx="4294967295"/>
          </p:nvPr>
        </p:nvSpPr>
        <p:spPr>
          <a:xfrm>
            <a:off x="3429000" y="6356350"/>
            <a:ext cx="2895600" cy="365125"/>
          </a:xfrm>
          <a:prstGeom prst="rect">
            <a:avLst/>
          </a:prstGeom>
        </p:spPr>
        <p:txBody>
          <a:bodyPr/>
          <a:lstStyle/>
          <a:p>
            <a:endParaRPr lang="en-US" dirty="0" smtClean="0"/>
          </a:p>
        </p:txBody>
      </p:sp>
    </p:spTree>
    <p:extLst>
      <p:ext uri="{BB962C8B-B14F-4D97-AF65-F5344CB8AC3E}">
        <p14:creationId xmlns:p14="http://schemas.microsoft.com/office/powerpoint/2010/main" val="3129289736"/>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47650"/>
            <a:ext cx="1423987" cy="2038350"/>
          </a:xfrm>
        </p:spPr>
        <p:txBody>
          <a:bodyPr/>
          <a:lstStyle/>
          <a:p>
            <a:r>
              <a:rPr lang="en-US" dirty="0" smtClean="0"/>
              <a:t>J2EE App</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476375" y="190500"/>
            <a:ext cx="7667625" cy="6477000"/>
          </a:xfrm>
          <a:prstGeom prst="rect">
            <a:avLst/>
          </a:prstGeom>
        </p:spPr>
      </p:pic>
    </p:spTree>
    <p:extLst>
      <p:ext uri="{BB962C8B-B14F-4D97-AF65-F5344CB8AC3E}">
        <p14:creationId xmlns:p14="http://schemas.microsoft.com/office/powerpoint/2010/main" val="898834591"/>
      </p:ext>
    </p:extLst>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t>
            </a:r>
            <a:r>
              <a:rPr lang="en-US" dirty="0" err="1" smtClean="0"/>
              <a:t>Hamcrest</a:t>
            </a:r>
            <a:r>
              <a:rPr lang="en-US" dirty="0" smtClean="0"/>
              <a:t>?</a:t>
            </a:r>
            <a:endParaRPr lang="en-US" dirty="0"/>
          </a:p>
        </p:txBody>
      </p:sp>
      <p:sp>
        <p:nvSpPr>
          <p:cNvPr id="3" name="Content Placeholder 2"/>
          <p:cNvSpPr>
            <a:spLocks noGrp="1"/>
          </p:cNvSpPr>
          <p:nvPr>
            <p:ph idx="1"/>
          </p:nvPr>
        </p:nvSpPr>
        <p:spPr/>
        <p:txBody>
          <a:bodyPr>
            <a:normAutofit/>
          </a:bodyPr>
          <a:lstStyle/>
          <a:p>
            <a:r>
              <a:rPr lang="en-US" sz="2800" dirty="0">
                <a:hlinkClick r:id="rId2"/>
              </a:rPr>
              <a:t>http://hamcrest.org</a:t>
            </a:r>
            <a:r>
              <a:rPr lang="en-US" sz="2800" dirty="0" smtClean="0">
                <a:hlinkClick r:id="rId2"/>
              </a:rPr>
              <a:t>/</a:t>
            </a:r>
            <a:endParaRPr lang="en-US" sz="2800" dirty="0" smtClean="0"/>
          </a:p>
          <a:p>
            <a:r>
              <a:rPr lang="en-US" sz="2800" dirty="0">
                <a:hlinkClick r:id="rId3"/>
              </a:rPr>
              <a:t>http://</a:t>
            </a:r>
            <a:r>
              <a:rPr lang="en-US" sz="2800" dirty="0" smtClean="0">
                <a:hlinkClick r:id="rId3"/>
              </a:rPr>
              <a:t>code.google.com/p/hamcrest/wiki/Tutorial</a:t>
            </a:r>
            <a:endParaRPr lang="en-US" sz="2800" dirty="0" smtClean="0"/>
          </a:p>
          <a:p>
            <a:r>
              <a:rPr lang="en-US" sz="2800" dirty="0">
                <a:hlinkClick r:id="rId4"/>
              </a:rPr>
              <a:t>http://</a:t>
            </a:r>
            <a:r>
              <a:rPr lang="en-US" sz="2800" dirty="0" smtClean="0">
                <a:hlinkClick r:id="rId4"/>
              </a:rPr>
              <a:t>junit.sourceforge.net/doc/cookbook/cookbook.htm</a:t>
            </a:r>
            <a:endParaRPr lang="en-US" sz="2800" dirty="0" smtClean="0"/>
          </a:p>
          <a:p>
            <a:r>
              <a:rPr lang="en-US" sz="2800" dirty="0">
                <a:hlinkClick r:id="rId5"/>
              </a:rPr>
              <a:t>http://hamcrest.org/JavaHamcrest/javadoc/1.3</a:t>
            </a:r>
            <a:r>
              <a:rPr lang="en-US" sz="2800" dirty="0" smtClean="0">
                <a:hlinkClick r:id="rId5"/>
              </a:rPr>
              <a:t>/</a:t>
            </a:r>
            <a:endParaRPr lang="en-US" sz="2800" dirty="0" smtClean="0"/>
          </a:p>
          <a:p>
            <a:r>
              <a:rPr lang="en-US" sz="2800" dirty="0"/>
              <a:t>http://junit.org/javadoc/4.10/org/hamcrest/Matcher.html</a:t>
            </a:r>
          </a:p>
        </p:txBody>
      </p:sp>
      <p:sp>
        <p:nvSpPr>
          <p:cNvPr id="4" name="Footer Placeholder 3"/>
          <p:cNvSpPr>
            <a:spLocks noGrp="1"/>
          </p:cNvSpPr>
          <p:nvPr>
            <p:ph type="ftr" sz="quarter" idx="4294967295"/>
          </p:nvPr>
        </p:nvSpPr>
        <p:spPr>
          <a:xfrm>
            <a:off x="3048000" y="6356350"/>
            <a:ext cx="3276600" cy="365125"/>
          </a:xfrm>
          <a:prstGeom prst="rect">
            <a:avLst/>
          </a:prstGeom>
        </p:spPr>
        <p:txBody>
          <a:bodyPr/>
          <a:lstStyle/>
          <a:p>
            <a:r>
              <a:rPr lang="en-US" sz="1400" b="1" dirty="0">
                <a:solidFill>
                  <a:schemeClr val="bg2">
                    <a:lumMod val="50000"/>
                  </a:schemeClr>
                </a:solidFill>
              </a:rPr>
              <a:t>http://en.wikipedia.org/wiki/Mockito</a:t>
            </a:r>
          </a:p>
        </p:txBody>
      </p:sp>
    </p:spTree>
    <p:extLst>
      <p:ext uri="{BB962C8B-B14F-4D97-AF65-F5344CB8AC3E}">
        <p14:creationId xmlns:p14="http://schemas.microsoft.com/office/powerpoint/2010/main" val="2253519618"/>
      </p:ext>
    </p:extLst>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sz="4800"/>
          </a:p>
        </p:txBody>
      </p:sp>
      <p:sp>
        <p:nvSpPr>
          <p:cNvPr id="3" name="Content Placeholder 2"/>
          <p:cNvSpPr>
            <a:spLocks noGrp="1"/>
          </p:cNvSpPr>
          <p:nvPr>
            <p:ph idx="1"/>
          </p:nvPr>
        </p:nvSpPr>
        <p:spPr/>
        <p:txBody>
          <a:bodyPr/>
          <a:lstStyle/>
          <a:p>
            <a:endParaRPr lang="en-US" sz="3600"/>
          </a:p>
        </p:txBody>
      </p:sp>
      <p:sp>
        <p:nvSpPr>
          <p:cNvPr id="4" name="Footer Placeholder 3"/>
          <p:cNvSpPr>
            <a:spLocks noGrp="1"/>
          </p:cNvSpPr>
          <p:nvPr>
            <p:ph type="ftr" sz="quarter" idx="4294967295"/>
          </p:nvPr>
        </p:nvSpPr>
        <p:spPr>
          <a:xfrm>
            <a:off x="2286000" y="6356350"/>
            <a:ext cx="4038600" cy="365125"/>
          </a:xfrm>
          <a:prstGeom prst="rect">
            <a:avLst/>
          </a:prstGeom>
        </p:spPr>
        <p:txBody>
          <a:bodyPr/>
          <a:lstStyle/>
          <a:p>
            <a:r>
              <a:rPr lang="en-US" sz="1400" b="1" dirty="0"/>
              <a:t>http://code.google.com/p/hamcrest/wiki/Tutorial</a:t>
            </a:r>
            <a:endParaRPr lang="en-US" sz="1400" b="1" dirty="0" smtClean="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488" y="585788"/>
            <a:ext cx="8963025" cy="5686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15546185"/>
      </p:ext>
    </p:extLst>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Autofit/>
          </a:bodyPr>
          <a:lstStyle/>
          <a:p>
            <a:r>
              <a:rPr lang="en-US" sz="3600" dirty="0"/>
              <a:t>https://github.com/junit-team/junit/wiki/Download-and-Install</a:t>
            </a:r>
          </a:p>
        </p:txBody>
      </p:sp>
      <p:sp>
        <p:nvSpPr>
          <p:cNvPr id="3" name="Content Placeholder 2"/>
          <p:cNvSpPr>
            <a:spLocks noGrp="1"/>
          </p:cNvSpPr>
          <p:nvPr>
            <p:ph idx="1"/>
          </p:nvPr>
        </p:nvSpPr>
        <p:spPr>
          <a:xfrm>
            <a:off x="457200" y="1600200"/>
            <a:ext cx="3352800" cy="4525963"/>
          </a:xfrm>
        </p:spPr>
        <p:txBody>
          <a:bodyPr/>
          <a:lstStyle/>
          <a:p>
            <a:r>
              <a:rPr lang="en-US" dirty="0" smtClean="0"/>
              <a:t>Eclipse comes with JUnit4 but what version?</a:t>
            </a:r>
            <a:endParaRPr lang="en-US" dirty="0"/>
          </a:p>
        </p:txBody>
      </p:sp>
      <p:sp>
        <p:nvSpPr>
          <p:cNvPr id="4" name="Footer Placeholder 3"/>
          <p:cNvSpPr>
            <a:spLocks noGrp="1"/>
          </p:cNvSpPr>
          <p:nvPr>
            <p:ph type="ftr" sz="quarter" idx="4294967295"/>
          </p:nvPr>
        </p:nvSpPr>
        <p:spPr>
          <a:xfrm>
            <a:off x="3429000" y="6356350"/>
            <a:ext cx="2895600" cy="365125"/>
          </a:xfrm>
          <a:prstGeom prst="rect">
            <a:avLst/>
          </a:prstGeom>
        </p:spPr>
        <p:txBody>
          <a:bodyPr/>
          <a:lstStyle/>
          <a:p>
            <a:endParaRPr lang="en-US" dirty="0" smtClean="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1503153"/>
            <a:ext cx="5105399" cy="5161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46920629"/>
      </p:ext>
    </p:extLst>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err="1"/>
              <a:t>Hamcrest</a:t>
            </a:r>
            <a:r>
              <a:rPr lang="en-US" dirty="0"/>
              <a:t> is a framework for writing matcher objects allowing 'match' rules to be defined declaratively. </a:t>
            </a:r>
            <a:endParaRPr lang="en-US" dirty="0" smtClean="0"/>
          </a:p>
          <a:p>
            <a:r>
              <a:rPr lang="en-US" dirty="0" smtClean="0"/>
              <a:t>There </a:t>
            </a:r>
            <a:r>
              <a:rPr lang="en-US" dirty="0"/>
              <a:t>are a number of situations where matchers are </a:t>
            </a:r>
            <a:r>
              <a:rPr lang="en-US" dirty="0" err="1"/>
              <a:t>invaluble</a:t>
            </a:r>
            <a:r>
              <a:rPr lang="en-US" dirty="0"/>
              <a:t>, such as UI validation, or data filtering, </a:t>
            </a:r>
            <a:endParaRPr lang="en-US" dirty="0" smtClean="0"/>
          </a:p>
          <a:p>
            <a:r>
              <a:rPr lang="en-US" dirty="0" smtClean="0"/>
              <a:t>but </a:t>
            </a:r>
            <a:r>
              <a:rPr lang="en-US" dirty="0"/>
              <a:t>it is in the area of writing flexible tests that matchers are most commonly used. </a:t>
            </a:r>
          </a:p>
        </p:txBody>
      </p:sp>
      <p:sp>
        <p:nvSpPr>
          <p:cNvPr id="4" name="Footer Placeholder 3"/>
          <p:cNvSpPr>
            <a:spLocks noGrp="1"/>
          </p:cNvSpPr>
          <p:nvPr>
            <p:ph type="ftr" sz="quarter" idx="4294967295"/>
          </p:nvPr>
        </p:nvSpPr>
        <p:spPr>
          <a:xfrm>
            <a:off x="3429000" y="6356350"/>
            <a:ext cx="2895600" cy="365125"/>
          </a:xfrm>
          <a:prstGeom prst="rect">
            <a:avLst/>
          </a:prstGeom>
        </p:spPr>
        <p:txBody>
          <a:bodyPr/>
          <a:lstStyle/>
          <a:p>
            <a:endParaRPr lang="en-US" dirty="0" smtClean="0"/>
          </a:p>
        </p:txBody>
      </p:sp>
      <p:sp>
        <p:nvSpPr>
          <p:cNvPr id="5" name="Footer Placeholder 3"/>
          <p:cNvSpPr txBox="1">
            <a:spLocks/>
          </p:cNvSpPr>
          <p:nvPr/>
        </p:nvSpPr>
        <p:spPr>
          <a:xfrm>
            <a:off x="2286000" y="6356350"/>
            <a:ext cx="4038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smtClean="0"/>
              <a:t>http://code.google.com/p/hamcrest/wiki/Tutorial</a:t>
            </a:r>
            <a:endParaRPr lang="en-US" sz="1400" b="1" dirty="0" smtClean="0"/>
          </a:p>
        </p:txBody>
      </p:sp>
    </p:spTree>
    <p:extLst>
      <p:ext uri="{BB962C8B-B14F-4D97-AF65-F5344CB8AC3E}">
        <p14:creationId xmlns:p14="http://schemas.microsoft.com/office/powerpoint/2010/main" val="207981773"/>
      </p:ext>
    </p:extLst>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My first </a:t>
            </a:r>
            <a:r>
              <a:rPr lang="en-US" dirty="0" err="1"/>
              <a:t>Hamcrest</a:t>
            </a:r>
            <a:r>
              <a:rPr lang="en-US" dirty="0"/>
              <a:t> </a:t>
            </a:r>
            <a:r>
              <a:rPr lang="en-US" dirty="0" smtClean="0"/>
              <a:t>test</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a:t>import static </a:t>
            </a:r>
            <a:r>
              <a:rPr lang="en-US" dirty="0" err="1"/>
              <a:t>org.hamcrest.MatcherAssert.assertThat</a:t>
            </a:r>
            <a:r>
              <a:rPr lang="en-US" dirty="0"/>
              <a:t>;</a:t>
            </a:r>
            <a:br>
              <a:rPr lang="en-US" dirty="0"/>
            </a:br>
            <a:r>
              <a:rPr lang="en-US" dirty="0"/>
              <a:t>import static </a:t>
            </a:r>
            <a:r>
              <a:rPr lang="en-US" dirty="0" err="1"/>
              <a:t>org.hamcrest.Matchers</a:t>
            </a:r>
            <a:r>
              <a:rPr lang="en-US" dirty="0"/>
              <a:t>.*;</a:t>
            </a:r>
            <a:br>
              <a:rPr lang="en-US" dirty="0"/>
            </a:br>
            <a:r>
              <a:rPr lang="en-US" dirty="0"/>
              <a:t/>
            </a:r>
            <a:br>
              <a:rPr lang="en-US" dirty="0"/>
            </a:br>
            <a:r>
              <a:rPr lang="en-US" dirty="0"/>
              <a:t>import </a:t>
            </a:r>
            <a:r>
              <a:rPr lang="en-US" dirty="0" err="1"/>
              <a:t>junit.framework.TestCase</a:t>
            </a:r>
            <a:r>
              <a:rPr lang="en-US" dirty="0"/>
              <a:t>;</a:t>
            </a:r>
            <a:br>
              <a:rPr lang="en-US" dirty="0"/>
            </a:br>
            <a:r>
              <a:rPr lang="en-US" dirty="0"/>
              <a:t/>
            </a:r>
            <a:br>
              <a:rPr lang="en-US" dirty="0"/>
            </a:br>
            <a:r>
              <a:rPr lang="en-US" dirty="0"/>
              <a:t>public class </a:t>
            </a:r>
            <a:r>
              <a:rPr lang="en-US" dirty="0" err="1"/>
              <a:t>BiscuitTest</a:t>
            </a:r>
            <a:r>
              <a:rPr lang="en-US" dirty="0"/>
              <a:t> extends </a:t>
            </a:r>
            <a:r>
              <a:rPr lang="en-US" dirty="0" err="1"/>
              <a:t>TestCase</a:t>
            </a:r>
            <a:r>
              <a:rPr lang="en-US" dirty="0"/>
              <a:t> {</a:t>
            </a:r>
            <a:br>
              <a:rPr lang="en-US" dirty="0"/>
            </a:br>
            <a:r>
              <a:rPr lang="en-US" dirty="0"/>
              <a:t>  public void </a:t>
            </a:r>
            <a:r>
              <a:rPr lang="en-US" dirty="0" err="1"/>
              <a:t>testEquals</a:t>
            </a:r>
            <a:r>
              <a:rPr lang="en-US" dirty="0"/>
              <a:t>() {</a:t>
            </a:r>
            <a:br>
              <a:rPr lang="en-US" dirty="0"/>
            </a:br>
            <a:r>
              <a:rPr lang="en-US" dirty="0"/>
              <a:t>    Biscuit </a:t>
            </a:r>
            <a:r>
              <a:rPr lang="en-US" dirty="0" err="1"/>
              <a:t>theBiscuit</a:t>
            </a:r>
            <a:r>
              <a:rPr lang="en-US" dirty="0"/>
              <a:t> = new Biscuit("Ginger");</a:t>
            </a:r>
            <a:br>
              <a:rPr lang="en-US" dirty="0"/>
            </a:br>
            <a:r>
              <a:rPr lang="en-US" dirty="0"/>
              <a:t>    Biscuit </a:t>
            </a:r>
            <a:r>
              <a:rPr lang="en-US" dirty="0" err="1"/>
              <a:t>myBiscuit</a:t>
            </a:r>
            <a:r>
              <a:rPr lang="en-US" dirty="0"/>
              <a:t> = new Biscuit("Ginger");</a:t>
            </a:r>
            <a:br>
              <a:rPr lang="en-US" dirty="0"/>
            </a:br>
            <a:r>
              <a:rPr lang="en-US" dirty="0"/>
              <a:t>    </a:t>
            </a:r>
            <a:r>
              <a:rPr lang="en-US" dirty="0" err="1"/>
              <a:t>assertThat</a:t>
            </a:r>
            <a:r>
              <a:rPr lang="en-US" dirty="0"/>
              <a:t>(</a:t>
            </a:r>
            <a:r>
              <a:rPr lang="en-US" dirty="0" err="1"/>
              <a:t>theBiscuit</a:t>
            </a:r>
            <a:r>
              <a:rPr lang="en-US" dirty="0"/>
              <a:t>, </a:t>
            </a:r>
            <a:r>
              <a:rPr lang="en-US" dirty="0" err="1"/>
              <a:t>equalTo</a:t>
            </a:r>
            <a:r>
              <a:rPr lang="en-US" dirty="0"/>
              <a:t>(</a:t>
            </a:r>
            <a:r>
              <a:rPr lang="en-US" dirty="0" err="1"/>
              <a:t>myBiscuit</a:t>
            </a:r>
            <a:r>
              <a:rPr lang="en-US" dirty="0"/>
              <a:t>));</a:t>
            </a:r>
            <a:br>
              <a:rPr lang="en-US" dirty="0"/>
            </a:br>
            <a:r>
              <a:rPr lang="en-US" dirty="0"/>
              <a:t>  }</a:t>
            </a:r>
            <a:br>
              <a:rPr lang="en-US" dirty="0"/>
            </a:br>
            <a:r>
              <a:rPr lang="en-US" dirty="0" smtClean="0"/>
              <a:t>}</a:t>
            </a:r>
          </a:p>
          <a:p>
            <a:pPr marL="0" indent="0">
              <a:buNone/>
            </a:pPr>
            <a:endParaRPr lang="en-US" dirty="0"/>
          </a:p>
          <a:p>
            <a:pPr marL="0" indent="0">
              <a:buNone/>
            </a:pPr>
            <a:r>
              <a:rPr lang="en-US" dirty="0" smtClean="0">
                <a:solidFill>
                  <a:srgbClr val="FF0000"/>
                </a:solidFill>
              </a:rPr>
              <a:t>// Note JUnit3</a:t>
            </a:r>
            <a:endParaRPr lang="en-US" dirty="0">
              <a:solidFill>
                <a:srgbClr val="FF0000"/>
              </a:solidFill>
            </a:endParaRPr>
          </a:p>
        </p:txBody>
      </p:sp>
      <p:sp>
        <p:nvSpPr>
          <p:cNvPr id="4" name="Footer Placeholder 3"/>
          <p:cNvSpPr>
            <a:spLocks noGrp="1"/>
          </p:cNvSpPr>
          <p:nvPr>
            <p:ph type="ftr" sz="quarter" idx="4294967295"/>
          </p:nvPr>
        </p:nvSpPr>
        <p:spPr>
          <a:xfrm>
            <a:off x="3429000" y="6356350"/>
            <a:ext cx="2895600" cy="365125"/>
          </a:xfrm>
          <a:prstGeom prst="rect">
            <a:avLst/>
          </a:prstGeom>
        </p:spPr>
        <p:txBody>
          <a:bodyPr/>
          <a:lstStyle/>
          <a:p>
            <a:endParaRPr lang="en-US" dirty="0" smtClean="0"/>
          </a:p>
        </p:txBody>
      </p:sp>
      <p:sp>
        <p:nvSpPr>
          <p:cNvPr id="5" name="Footer Placeholder 3"/>
          <p:cNvSpPr txBox="1">
            <a:spLocks/>
          </p:cNvSpPr>
          <p:nvPr/>
        </p:nvSpPr>
        <p:spPr>
          <a:xfrm>
            <a:off x="2286000" y="6356350"/>
            <a:ext cx="4038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smtClean="0"/>
              <a:t>http://code.google.com/p/hamcrest/wiki/Tutorial</a:t>
            </a:r>
            <a:endParaRPr lang="en-US" sz="1400" b="1" dirty="0" smtClean="0"/>
          </a:p>
        </p:txBody>
      </p:sp>
    </p:spTree>
    <p:extLst>
      <p:ext uri="{BB962C8B-B14F-4D97-AF65-F5344CB8AC3E}">
        <p14:creationId xmlns:p14="http://schemas.microsoft.com/office/powerpoint/2010/main" val="4016242791"/>
      </p:ext>
    </p:extLst>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t>If you have more than one assertion in your test you can include an identifier for the tested value in the assertion: </a:t>
            </a:r>
          </a:p>
          <a:p>
            <a:pPr marL="0" indent="0">
              <a:buNone/>
            </a:pPr>
            <a:r>
              <a:rPr lang="en-US" dirty="0" err="1"/>
              <a:t>assertThat</a:t>
            </a:r>
            <a:r>
              <a:rPr lang="en-US" dirty="0"/>
              <a:t>("chocolate chips", </a:t>
            </a:r>
            <a:r>
              <a:rPr lang="en-US" dirty="0" err="1"/>
              <a:t>theBiscuit.getChocolateChipCount</a:t>
            </a:r>
            <a:r>
              <a:rPr lang="en-US" dirty="0"/>
              <a:t>(), </a:t>
            </a:r>
            <a:r>
              <a:rPr lang="en-US" dirty="0" err="1"/>
              <a:t>equalTo</a:t>
            </a:r>
            <a:r>
              <a:rPr lang="en-US" dirty="0"/>
              <a:t>(10</a:t>
            </a:r>
            <a:r>
              <a:rPr lang="en-US" dirty="0" smtClean="0"/>
              <a:t>));</a:t>
            </a:r>
          </a:p>
          <a:p>
            <a:pPr marL="0" indent="0">
              <a:buNone/>
            </a:pPr>
            <a:r>
              <a:rPr lang="en-US" dirty="0"/>
              <a:t/>
            </a:r>
            <a:br>
              <a:rPr lang="en-US" dirty="0"/>
            </a:br>
            <a:r>
              <a:rPr lang="en-US" dirty="0" err="1"/>
              <a:t>assertThat</a:t>
            </a:r>
            <a:r>
              <a:rPr lang="en-US" dirty="0"/>
              <a:t>("hazelnuts", </a:t>
            </a:r>
            <a:r>
              <a:rPr lang="en-US" dirty="0" err="1"/>
              <a:t>theBiscuit.getHazelnutCount</a:t>
            </a:r>
            <a:r>
              <a:rPr lang="en-US" dirty="0"/>
              <a:t>(), </a:t>
            </a:r>
            <a:r>
              <a:rPr lang="en-US" dirty="0" err="1"/>
              <a:t>equalTo</a:t>
            </a:r>
            <a:r>
              <a:rPr lang="en-US" dirty="0"/>
              <a:t>(3));</a:t>
            </a:r>
          </a:p>
        </p:txBody>
      </p:sp>
      <p:sp>
        <p:nvSpPr>
          <p:cNvPr id="4" name="Footer Placeholder 3"/>
          <p:cNvSpPr>
            <a:spLocks noGrp="1"/>
          </p:cNvSpPr>
          <p:nvPr>
            <p:ph type="ftr" sz="quarter" idx="4294967295"/>
          </p:nvPr>
        </p:nvSpPr>
        <p:spPr>
          <a:xfrm>
            <a:off x="3429000" y="6356350"/>
            <a:ext cx="2895600" cy="365125"/>
          </a:xfrm>
          <a:prstGeom prst="rect">
            <a:avLst/>
          </a:prstGeom>
        </p:spPr>
        <p:txBody>
          <a:bodyPr/>
          <a:lstStyle/>
          <a:p>
            <a:endParaRPr lang="en-US" dirty="0" smtClean="0"/>
          </a:p>
        </p:txBody>
      </p:sp>
      <p:sp>
        <p:nvSpPr>
          <p:cNvPr id="5" name="Footer Placeholder 3"/>
          <p:cNvSpPr txBox="1">
            <a:spLocks/>
          </p:cNvSpPr>
          <p:nvPr/>
        </p:nvSpPr>
        <p:spPr>
          <a:xfrm>
            <a:off x="2286000" y="6356350"/>
            <a:ext cx="4038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smtClean="0"/>
              <a:t>http://code.google.com/p/hamcrest/wiki/Tutorial</a:t>
            </a:r>
            <a:endParaRPr lang="en-US" sz="1400" b="1" dirty="0" smtClean="0"/>
          </a:p>
        </p:txBody>
      </p:sp>
    </p:spTree>
    <p:extLst>
      <p:ext uri="{BB962C8B-B14F-4D97-AF65-F5344CB8AC3E}">
        <p14:creationId xmlns:p14="http://schemas.microsoft.com/office/powerpoint/2010/main" val="3944583064"/>
      </p:ext>
    </p:extLst>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Hamcrest</a:t>
            </a:r>
            <a:r>
              <a:rPr lang="en-US" dirty="0" smtClean="0"/>
              <a:t> Common </a:t>
            </a:r>
            <a:r>
              <a:rPr lang="en-US" dirty="0"/>
              <a:t>M</a:t>
            </a:r>
            <a:r>
              <a:rPr lang="en-US" dirty="0" smtClean="0"/>
              <a:t>atchers</a:t>
            </a:r>
            <a:endParaRPr lang="en-US" dirty="0"/>
          </a:p>
        </p:txBody>
      </p:sp>
      <p:sp>
        <p:nvSpPr>
          <p:cNvPr id="3" name="Content Placeholder 2"/>
          <p:cNvSpPr>
            <a:spLocks noGrp="1"/>
          </p:cNvSpPr>
          <p:nvPr>
            <p:ph idx="1"/>
          </p:nvPr>
        </p:nvSpPr>
        <p:spPr/>
        <p:txBody>
          <a:bodyPr>
            <a:normAutofit lnSpcReduction="10000"/>
          </a:bodyPr>
          <a:lstStyle/>
          <a:p>
            <a:r>
              <a:rPr lang="en-US" dirty="0"/>
              <a:t>A tour of </a:t>
            </a:r>
            <a:r>
              <a:rPr lang="en-US" dirty="0" err="1" smtClean="0"/>
              <a:t>Hamcrest</a:t>
            </a:r>
            <a:r>
              <a:rPr lang="en-US" dirty="0" smtClean="0"/>
              <a:t> </a:t>
            </a:r>
            <a:r>
              <a:rPr lang="en-US" dirty="0"/>
              <a:t>comes with a library of useful matchers. Here are some of the most important ones. </a:t>
            </a:r>
          </a:p>
          <a:p>
            <a:r>
              <a:rPr lang="en-US" dirty="0"/>
              <a:t>Core </a:t>
            </a:r>
          </a:p>
          <a:p>
            <a:pPr lvl="1"/>
            <a:r>
              <a:rPr lang="en-US" dirty="0"/>
              <a:t>anything - always matches, useful if you don't care what the object under test is </a:t>
            </a:r>
          </a:p>
          <a:p>
            <a:pPr lvl="1"/>
            <a:r>
              <a:rPr lang="en-US" dirty="0" err="1"/>
              <a:t>describedAs</a:t>
            </a:r>
            <a:r>
              <a:rPr lang="en-US" dirty="0"/>
              <a:t> - decorator to adding custom failure description </a:t>
            </a:r>
          </a:p>
          <a:p>
            <a:pPr lvl="1"/>
            <a:r>
              <a:rPr lang="en-US" dirty="0"/>
              <a:t>is - decorator to improve readability - see "Sugar", below </a:t>
            </a:r>
          </a:p>
          <a:p>
            <a:r>
              <a:rPr lang="en-US" dirty="0"/>
              <a:t>Logical </a:t>
            </a:r>
          </a:p>
          <a:p>
            <a:pPr lvl="1"/>
            <a:r>
              <a:rPr lang="en-US" dirty="0" err="1"/>
              <a:t>allOf</a:t>
            </a:r>
            <a:r>
              <a:rPr lang="en-US" dirty="0"/>
              <a:t> - matches if all matchers match, short circuits (like Java &amp;&amp;) </a:t>
            </a:r>
          </a:p>
          <a:p>
            <a:pPr lvl="1"/>
            <a:r>
              <a:rPr lang="en-US" dirty="0" err="1"/>
              <a:t>anyOf</a:t>
            </a:r>
            <a:r>
              <a:rPr lang="en-US" dirty="0"/>
              <a:t> - matches if any matchers match, short circuits (like Java ||) </a:t>
            </a:r>
          </a:p>
          <a:p>
            <a:pPr lvl="1"/>
            <a:r>
              <a:rPr lang="en-US" dirty="0"/>
              <a:t>not - matches if the wrapped matcher doesn't match and vice versa </a:t>
            </a:r>
          </a:p>
          <a:p>
            <a:endParaRPr lang="en-US" dirty="0"/>
          </a:p>
        </p:txBody>
      </p:sp>
      <p:sp>
        <p:nvSpPr>
          <p:cNvPr id="4" name="Footer Placeholder 3"/>
          <p:cNvSpPr>
            <a:spLocks noGrp="1"/>
          </p:cNvSpPr>
          <p:nvPr>
            <p:ph type="ftr" sz="quarter" idx="4294967295"/>
          </p:nvPr>
        </p:nvSpPr>
        <p:spPr>
          <a:xfrm>
            <a:off x="2362200" y="6356350"/>
            <a:ext cx="3962400" cy="365125"/>
          </a:xfrm>
          <a:prstGeom prst="rect">
            <a:avLst/>
          </a:prstGeom>
        </p:spPr>
        <p:txBody>
          <a:bodyPr/>
          <a:lstStyle/>
          <a:p>
            <a:r>
              <a:rPr lang="en-US" sz="1400" b="1" dirty="0"/>
              <a:t>http://code.google.com/p/hamcrest/wiki/Tutorial</a:t>
            </a:r>
            <a:endParaRPr lang="en-US" sz="1400" b="1" dirty="0" smtClean="0"/>
          </a:p>
        </p:txBody>
      </p:sp>
    </p:spTree>
    <p:extLst>
      <p:ext uri="{BB962C8B-B14F-4D97-AF65-F5344CB8AC3E}">
        <p14:creationId xmlns:p14="http://schemas.microsoft.com/office/powerpoint/2010/main" val="2312362069"/>
      </p:ext>
    </p:extLst>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t>Object </a:t>
            </a:r>
            <a:endParaRPr lang="en-US" dirty="0" smtClean="0"/>
          </a:p>
          <a:p>
            <a:pPr lvl="1"/>
            <a:r>
              <a:rPr lang="en-US" dirty="0" err="1" smtClean="0"/>
              <a:t>equalTo</a:t>
            </a:r>
            <a:r>
              <a:rPr lang="en-US" dirty="0" smtClean="0"/>
              <a:t> </a:t>
            </a:r>
            <a:r>
              <a:rPr lang="en-US" dirty="0"/>
              <a:t>- test object equality using </a:t>
            </a:r>
            <a:r>
              <a:rPr lang="en-US" dirty="0" err="1"/>
              <a:t>Object.equals</a:t>
            </a:r>
            <a:r>
              <a:rPr lang="en-US" dirty="0"/>
              <a:t> </a:t>
            </a:r>
          </a:p>
          <a:p>
            <a:pPr lvl="1"/>
            <a:r>
              <a:rPr lang="en-US" dirty="0" err="1"/>
              <a:t>hasToString</a:t>
            </a:r>
            <a:r>
              <a:rPr lang="en-US" dirty="0"/>
              <a:t> - test </a:t>
            </a:r>
            <a:r>
              <a:rPr lang="en-US" dirty="0" err="1"/>
              <a:t>Object.toString</a:t>
            </a:r>
            <a:r>
              <a:rPr lang="en-US" dirty="0"/>
              <a:t> </a:t>
            </a:r>
          </a:p>
          <a:p>
            <a:pPr lvl="1"/>
            <a:r>
              <a:rPr lang="en-US" dirty="0" err="1"/>
              <a:t>instanceOf</a:t>
            </a:r>
            <a:r>
              <a:rPr lang="en-US" dirty="0"/>
              <a:t>, </a:t>
            </a:r>
            <a:r>
              <a:rPr lang="en-US" dirty="0" err="1"/>
              <a:t>isCompatibleType</a:t>
            </a:r>
            <a:r>
              <a:rPr lang="en-US" dirty="0"/>
              <a:t> - test type </a:t>
            </a:r>
          </a:p>
          <a:p>
            <a:pPr lvl="1"/>
            <a:r>
              <a:rPr lang="en-US" dirty="0" err="1"/>
              <a:t>notNullValue</a:t>
            </a:r>
            <a:r>
              <a:rPr lang="en-US" dirty="0"/>
              <a:t>, </a:t>
            </a:r>
            <a:r>
              <a:rPr lang="en-US" dirty="0" err="1"/>
              <a:t>nullValue</a:t>
            </a:r>
            <a:r>
              <a:rPr lang="en-US" dirty="0"/>
              <a:t> - test for null </a:t>
            </a:r>
          </a:p>
          <a:p>
            <a:pPr lvl="1"/>
            <a:r>
              <a:rPr lang="en-US" dirty="0" err="1"/>
              <a:t>sameInstance</a:t>
            </a:r>
            <a:r>
              <a:rPr lang="en-US" dirty="0"/>
              <a:t> - test object identity </a:t>
            </a:r>
          </a:p>
          <a:p>
            <a:r>
              <a:rPr lang="en-US" dirty="0"/>
              <a:t>Beans </a:t>
            </a:r>
            <a:endParaRPr lang="en-US" dirty="0" smtClean="0"/>
          </a:p>
          <a:p>
            <a:pPr lvl="1"/>
            <a:r>
              <a:rPr lang="en-US" dirty="0" err="1" smtClean="0"/>
              <a:t>hasProperty</a:t>
            </a:r>
            <a:r>
              <a:rPr lang="en-US" dirty="0" smtClean="0"/>
              <a:t> </a:t>
            </a:r>
            <a:r>
              <a:rPr lang="en-US" dirty="0"/>
              <a:t>- test JavaBeans properties </a:t>
            </a:r>
          </a:p>
          <a:p>
            <a:endParaRPr lang="en-US" dirty="0"/>
          </a:p>
        </p:txBody>
      </p:sp>
      <p:sp>
        <p:nvSpPr>
          <p:cNvPr id="4" name="Footer Placeholder 3"/>
          <p:cNvSpPr>
            <a:spLocks noGrp="1"/>
          </p:cNvSpPr>
          <p:nvPr>
            <p:ph type="ftr" sz="quarter" idx="4294967295"/>
          </p:nvPr>
        </p:nvSpPr>
        <p:spPr>
          <a:xfrm>
            <a:off x="3429000" y="6356350"/>
            <a:ext cx="2895600" cy="365125"/>
          </a:xfrm>
          <a:prstGeom prst="rect">
            <a:avLst/>
          </a:prstGeom>
        </p:spPr>
        <p:txBody>
          <a:bodyPr/>
          <a:lstStyle/>
          <a:p>
            <a:endParaRPr lang="en-US" dirty="0" smtClean="0"/>
          </a:p>
        </p:txBody>
      </p:sp>
      <p:sp>
        <p:nvSpPr>
          <p:cNvPr id="5" name="Footer Placeholder 3"/>
          <p:cNvSpPr txBox="1">
            <a:spLocks/>
          </p:cNvSpPr>
          <p:nvPr/>
        </p:nvSpPr>
        <p:spPr>
          <a:xfrm>
            <a:off x="2286000" y="6356350"/>
            <a:ext cx="4038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smtClean="0"/>
              <a:t>http://code.google.com/p/hamcrest/wiki/Tutorial</a:t>
            </a:r>
            <a:endParaRPr lang="en-US" sz="1400" b="1" dirty="0" smtClean="0"/>
          </a:p>
        </p:txBody>
      </p:sp>
    </p:spTree>
    <p:extLst>
      <p:ext uri="{BB962C8B-B14F-4D97-AF65-F5344CB8AC3E}">
        <p14:creationId xmlns:p14="http://schemas.microsoft.com/office/powerpoint/2010/main" val="3710135693"/>
      </p:ext>
    </p:extLst>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t>Collections </a:t>
            </a:r>
            <a:endParaRPr lang="en-US" dirty="0" smtClean="0"/>
          </a:p>
          <a:p>
            <a:pPr lvl="1"/>
            <a:r>
              <a:rPr lang="en-US" dirty="0" smtClean="0"/>
              <a:t>array </a:t>
            </a:r>
            <a:r>
              <a:rPr lang="en-US" dirty="0"/>
              <a:t>- test an array's elements against an array of matchers </a:t>
            </a:r>
          </a:p>
          <a:p>
            <a:pPr lvl="1"/>
            <a:r>
              <a:rPr lang="en-US" dirty="0" err="1"/>
              <a:t>hasEntry</a:t>
            </a:r>
            <a:r>
              <a:rPr lang="en-US" dirty="0"/>
              <a:t>, </a:t>
            </a:r>
            <a:r>
              <a:rPr lang="en-US" dirty="0" err="1"/>
              <a:t>hasKey</a:t>
            </a:r>
            <a:r>
              <a:rPr lang="en-US" dirty="0"/>
              <a:t>, </a:t>
            </a:r>
            <a:r>
              <a:rPr lang="en-US" dirty="0" err="1"/>
              <a:t>hasValue</a:t>
            </a:r>
            <a:r>
              <a:rPr lang="en-US" dirty="0"/>
              <a:t> - test a map contains an entry, key or value </a:t>
            </a:r>
          </a:p>
          <a:p>
            <a:pPr lvl="1"/>
            <a:r>
              <a:rPr lang="en-US" dirty="0" err="1"/>
              <a:t>hasItem</a:t>
            </a:r>
            <a:r>
              <a:rPr lang="en-US" dirty="0"/>
              <a:t>, </a:t>
            </a:r>
            <a:r>
              <a:rPr lang="en-US" dirty="0" err="1"/>
              <a:t>hasItems</a:t>
            </a:r>
            <a:r>
              <a:rPr lang="en-US" dirty="0"/>
              <a:t> - test a collection contains elements </a:t>
            </a:r>
          </a:p>
          <a:p>
            <a:pPr lvl="1"/>
            <a:r>
              <a:rPr lang="en-US" dirty="0" err="1"/>
              <a:t>hasItemInArray</a:t>
            </a:r>
            <a:r>
              <a:rPr lang="en-US" dirty="0"/>
              <a:t> - test an array contains an element </a:t>
            </a:r>
          </a:p>
          <a:p>
            <a:r>
              <a:rPr lang="en-US" dirty="0"/>
              <a:t>Number </a:t>
            </a:r>
            <a:endParaRPr lang="en-US" dirty="0" smtClean="0"/>
          </a:p>
          <a:p>
            <a:pPr lvl="1"/>
            <a:r>
              <a:rPr lang="en-US" dirty="0" err="1" smtClean="0"/>
              <a:t>closeTo</a:t>
            </a:r>
            <a:r>
              <a:rPr lang="en-US" dirty="0" smtClean="0"/>
              <a:t> </a:t>
            </a:r>
            <a:r>
              <a:rPr lang="en-US" dirty="0"/>
              <a:t>- test floating point values are close to a given value </a:t>
            </a:r>
          </a:p>
          <a:p>
            <a:pPr lvl="1"/>
            <a:r>
              <a:rPr lang="en-US" dirty="0" err="1"/>
              <a:t>greaterThan</a:t>
            </a:r>
            <a:r>
              <a:rPr lang="en-US" dirty="0"/>
              <a:t>, </a:t>
            </a:r>
            <a:r>
              <a:rPr lang="en-US" dirty="0" err="1"/>
              <a:t>greaterThanOrEqualTo</a:t>
            </a:r>
            <a:r>
              <a:rPr lang="en-US" dirty="0"/>
              <a:t>, </a:t>
            </a:r>
            <a:r>
              <a:rPr lang="en-US" dirty="0" err="1"/>
              <a:t>lessThan</a:t>
            </a:r>
            <a:r>
              <a:rPr lang="en-US" dirty="0"/>
              <a:t>, </a:t>
            </a:r>
            <a:r>
              <a:rPr lang="en-US" dirty="0" err="1"/>
              <a:t>lessThanOrEqualTo</a:t>
            </a:r>
            <a:r>
              <a:rPr lang="en-US" dirty="0"/>
              <a:t> - test ordering </a:t>
            </a:r>
          </a:p>
          <a:p>
            <a:endParaRPr lang="en-US" dirty="0"/>
          </a:p>
        </p:txBody>
      </p:sp>
      <p:sp>
        <p:nvSpPr>
          <p:cNvPr id="4" name="Footer Placeholder 3"/>
          <p:cNvSpPr>
            <a:spLocks noGrp="1"/>
          </p:cNvSpPr>
          <p:nvPr>
            <p:ph type="ftr" sz="quarter" idx="4294967295"/>
          </p:nvPr>
        </p:nvSpPr>
        <p:spPr>
          <a:xfrm>
            <a:off x="3429000" y="6356350"/>
            <a:ext cx="2895600" cy="365125"/>
          </a:xfrm>
          <a:prstGeom prst="rect">
            <a:avLst/>
          </a:prstGeom>
        </p:spPr>
        <p:txBody>
          <a:bodyPr/>
          <a:lstStyle/>
          <a:p>
            <a:endParaRPr lang="en-US" dirty="0" smtClean="0"/>
          </a:p>
        </p:txBody>
      </p:sp>
      <p:sp>
        <p:nvSpPr>
          <p:cNvPr id="5" name="Footer Placeholder 3"/>
          <p:cNvSpPr txBox="1">
            <a:spLocks/>
          </p:cNvSpPr>
          <p:nvPr/>
        </p:nvSpPr>
        <p:spPr>
          <a:xfrm>
            <a:off x="2286000" y="6356350"/>
            <a:ext cx="4038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smtClean="0"/>
              <a:t>http://code.google.com/p/hamcrest/wiki/Tutorial</a:t>
            </a:r>
            <a:endParaRPr lang="en-US" sz="1400" b="1" dirty="0" smtClean="0"/>
          </a:p>
        </p:txBody>
      </p:sp>
    </p:spTree>
    <p:extLst>
      <p:ext uri="{BB962C8B-B14F-4D97-AF65-F5344CB8AC3E}">
        <p14:creationId xmlns:p14="http://schemas.microsoft.com/office/powerpoint/2010/main" val="2068586999"/>
      </p:ext>
    </p:extLst>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Text </a:t>
            </a:r>
            <a:endParaRPr lang="en-US" dirty="0" smtClean="0"/>
          </a:p>
          <a:p>
            <a:pPr lvl="1"/>
            <a:r>
              <a:rPr lang="en-US" dirty="0" err="1" smtClean="0"/>
              <a:t>equalToIgnoringCase</a:t>
            </a:r>
            <a:r>
              <a:rPr lang="en-US" dirty="0" smtClean="0"/>
              <a:t> </a:t>
            </a:r>
            <a:r>
              <a:rPr lang="en-US" dirty="0"/>
              <a:t>- test string equality ignoring case </a:t>
            </a:r>
          </a:p>
          <a:p>
            <a:pPr lvl="1"/>
            <a:r>
              <a:rPr lang="en-US" dirty="0" err="1"/>
              <a:t>equalToIgnoringWhiteSpace</a:t>
            </a:r>
            <a:r>
              <a:rPr lang="en-US" dirty="0"/>
              <a:t> - test string equality ignoring differences in runs of whitespace </a:t>
            </a:r>
          </a:p>
          <a:p>
            <a:pPr lvl="1"/>
            <a:r>
              <a:rPr lang="en-US" dirty="0" err="1"/>
              <a:t>containsString</a:t>
            </a:r>
            <a:r>
              <a:rPr lang="en-US" dirty="0"/>
              <a:t>, </a:t>
            </a:r>
            <a:r>
              <a:rPr lang="en-US" dirty="0" err="1"/>
              <a:t>endsWith</a:t>
            </a:r>
            <a:r>
              <a:rPr lang="en-US" dirty="0"/>
              <a:t>, </a:t>
            </a:r>
            <a:r>
              <a:rPr lang="en-US" dirty="0" err="1"/>
              <a:t>startsWith</a:t>
            </a:r>
            <a:r>
              <a:rPr lang="en-US" dirty="0"/>
              <a:t> - test string matching </a:t>
            </a:r>
          </a:p>
          <a:p>
            <a:endParaRPr lang="en-US" dirty="0"/>
          </a:p>
        </p:txBody>
      </p:sp>
      <p:sp>
        <p:nvSpPr>
          <p:cNvPr id="4" name="Footer Placeholder 3"/>
          <p:cNvSpPr>
            <a:spLocks noGrp="1"/>
          </p:cNvSpPr>
          <p:nvPr>
            <p:ph type="ftr" sz="quarter" idx="4294967295"/>
          </p:nvPr>
        </p:nvSpPr>
        <p:spPr>
          <a:xfrm>
            <a:off x="3429000" y="6356350"/>
            <a:ext cx="2895600" cy="365125"/>
          </a:xfrm>
          <a:prstGeom prst="rect">
            <a:avLst/>
          </a:prstGeom>
        </p:spPr>
        <p:txBody>
          <a:bodyPr/>
          <a:lstStyle/>
          <a:p>
            <a:endParaRPr lang="en-US" dirty="0" smtClean="0"/>
          </a:p>
        </p:txBody>
      </p:sp>
      <p:sp>
        <p:nvSpPr>
          <p:cNvPr id="5" name="Footer Placeholder 3"/>
          <p:cNvSpPr txBox="1">
            <a:spLocks/>
          </p:cNvSpPr>
          <p:nvPr/>
        </p:nvSpPr>
        <p:spPr>
          <a:xfrm>
            <a:off x="2286000" y="6356350"/>
            <a:ext cx="4038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smtClean="0"/>
              <a:t>http://code.google.com/p/hamcrest/wiki/Tutorial</a:t>
            </a:r>
            <a:endParaRPr lang="en-US" sz="1400" b="1" dirty="0" smtClean="0"/>
          </a:p>
        </p:txBody>
      </p:sp>
    </p:spTree>
    <p:extLst>
      <p:ext uri="{BB962C8B-B14F-4D97-AF65-F5344CB8AC3E}">
        <p14:creationId xmlns:p14="http://schemas.microsoft.com/office/powerpoint/2010/main" val="3254750922"/>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Junit4 References</a:t>
            </a:r>
            <a:endParaRPr lang="en-US" dirty="0"/>
          </a:p>
        </p:txBody>
      </p:sp>
      <p:sp>
        <p:nvSpPr>
          <p:cNvPr id="8" name="Content Placeholder 7"/>
          <p:cNvSpPr>
            <a:spLocks noGrp="1"/>
          </p:cNvSpPr>
          <p:nvPr>
            <p:ph idx="1"/>
          </p:nvPr>
        </p:nvSpPr>
        <p:spPr/>
        <p:txBody>
          <a:bodyPr>
            <a:normAutofit/>
          </a:bodyPr>
          <a:lstStyle/>
          <a:p>
            <a:r>
              <a:rPr lang="en-US" dirty="0" smtClean="0"/>
              <a:t>Test Infected: programmers like Writing Tests, Java Report, 3(7) 37-50, 1998. </a:t>
            </a:r>
          </a:p>
          <a:p>
            <a:pPr lvl="1"/>
            <a:r>
              <a:rPr lang="en-US" dirty="0" smtClean="0"/>
              <a:t>Kent Beck and Eric Gamma</a:t>
            </a:r>
            <a:r>
              <a:rPr lang="en-US" dirty="0"/>
              <a:t>(Famous </a:t>
            </a:r>
            <a:r>
              <a:rPr lang="en-US" dirty="0" smtClean="0"/>
              <a:t>Tutorial, but 3.8)</a:t>
            </a:r>
          </a:p>
          <a:p>
            <a:r>
              <a:rPr lang="en-US" dirty="0" smtClean="0"/>
              <a:t>Practical Unit Testing with </a:t>
            </a:r>
            <a:r>
              <a:rPr lang="en-US" dirty="0" err="1" smtClean="0"/>
              <a:t>Junit</a:t>
            </a:r>
            <a:r>
              <a:rPr lang="en-US" dirty="0" smtClean="0"/>
              <a:t> and </a:t>
            </a:r>
            <a:r>
              <a:rPr lang="en-US" dirty="0" err="1" smtClean="0"/>
              <a:t>Mockito</a:t>
            </a:r>
            <a:r>
              <a:rPr lang="en-US" dirty="0" smtClean="0"/>
              <a:t> by </a:t>
            </a:r>
            <a:r>
              <a:rPr lang="en-US" dirty="0" err="1" smtClean="0"/>
              <a:t>Tomek</a:t>
            </a:r>
            <a:r>
              <a:rPr lang="en-US" dirty="0" smtClean="0"/>
              <a:t> </a:t>
            </a:r>
            <a:r>
              <a:rPr lang="en-US" dirty="0" err="1" smtClean="0"/>
              <a:t>Kaczanowski</a:t>
            </a:r>
            <a:endParaRPr lang="en-US" dirty="0" smtClean="0"/>
          </a:p>
          <a:p>
            <a:pPr lvl="1"/>
            <a:r>
              <a:rPr lang="en-US" dirty="0" smtClean="0">
                <a:hlinkClick r:id="rId2"/>
              </a:rPr>
              <a:t>http</a:t>
            </a:r>
            <a:r>
              <a:rPr lang="en-US" dirty="0">
                <a:hlinkClick r:id="rId2"/>
              </a:rPr>
              <a:t>://practicalunittesting.com</a:t>
            </a:r>
            <a:r>
              <a:rPr lang="en-US" dirty="0" smtClean="0">
                <a:hlinkClick r:id="rId2"/>
              </a:rPr>
              <a:t>/</a:t>
            </a:r>
            <a:endParaRPr lang="en-US" dirty="0" smtClean="0"/>
          </a:p>
          <a:p>
            <a:pPr lvl="1"/>
            <a:r>
              <a:rPr lang="en-US" dirty="0" smtClean="0"/>
              <a:t>Source code</a:t>
            </a:r>
          </a:p>
          <a:p>
            <a:r>
              <a:rPr lang="en-US" dirty="0">
                <a:hlinkClick r:id="rId3"/>
              </a:rPr>
              <a:t>http://</a:t>
            </a:r>
            <a:r>
              <a:rPr lang="en-US" dirty="0" smtClean="0">
                <a:hlinkClick r:id="rId3"/>
              </a:rPr>
              <a:t>en.wikipedia.org/wiki/JUnit</a:t>
            </a:r>
            <a:endParaRPr lang="en-US" dirty="0" smtClean="0"/>
          </a:p>
          <a:p>
            <a:r>
              <a:rPr lang="en-US" dirty="0">
                <a:solidFill>
                  <a:srgbClr val="C00000"/>
                </a:solidFill>
              </a:rPr>
              <a:t>http://</a:t>
            </a:r>
            <a:r>
              <a:rPr lang="en-US" dirty="0" smtClean="0">
                <a:solidFill>
                  <a:srgbClr val="C00000"/>
                </a:solidFill>
              </a:rPr>
              <a:t>www.vogella.com/articles/JUnit/article.html</a:t>
            </a:r>
          </a:p>
          <a:p>
            <a:endParaRPr lang="en-US" dirty="0"/>
          </a:p>
        </p:txBody>
      </p:sp>
      <p:sp>
        <p:nvSpPr>
          <p:cNvPr id="6" name="Slide Number Placeholder 5"/>
          <p:cNvSpPr>
            <a:spLocks noGrp="1"/>
          </p:cNvSpPr>
          <p:nvPr>
            <p:ph type="sldNum" sz="quarter" idx="4294967295"/>
          </p:nvPr>
        </p:nvSpPr>
        <p:spPr>
          <a:xfrm>
            <a:off x="6553200" y="6356350"/>
            <a:ext cx="2133600" cy="365125"/>
          </a:xfrm>
          <a:prstGeom prst="rect">
            <a:avLst/>
          </a:prstGeom>
        </p:spPr>
        <p:txBody>
          <a:bodyPr/>
          <a:lstStyle/>
          <a:p>
            <a:fld id="{5EA4A088-014F-4063-A783-67FAA4BA51CC}" type="slidenum">
              <a:rPr lang="en-US" smtClean="0"/>
              <a:t>5</a:t>
            </a:fld>
            <a:endParaRPr lang="en-US"/>
          </a:p>
        </p:txBody>
      </p:sp>
      <p:sp>
        <p:nvSpPr>
          <p:cNvPr id="5" name="Date Placeholder 4"/>
          <p:cNvSpPr>
            <a:spLocks noGrp="1"/>
          </p:cNvSpPr>
          <p:nvPr>
            <p:ph type="dt" sz="half" idx="4294967295"/>
          </p:nvPr>
        </p:nvSpPr>
        <p:spPr>
          <a:xfrm>
            <a:off x="7010400" y="-60325"/>
            <a:ext cx="2133600" cy="365125"/>
          </a:xfrm>
          <a:prstGeom prst="rect">
            <a:avLst/>
          </a:prstGeom>
        </p:spPr>
        <p:txBody>
          <a:bodyPr/>
          <a:lstStyle/>
          <a:p>
            <a:fld id="{84FFD439-0553-42AB-9F33-8F7AA9F80298}" type="datetime1">
              <a:rPr lang="en-US" smtClean="0"/>
              <a:t>9/25/2017</a:t>
            </a:fld>
            <a:endParaRPr lang="en-US"/>
          </a:p>
        </p:txBody>
      </p:sp>
      <p:sp>
        <p:nvSpPr>
          <p:cNvPr id="9" name="TextBox 8"/>
          <p:cNvSpPr txBox="1"/>
          <p:nvPr/>
        </p:nvSpPr>
        <p:spPr>
          <a:xfrm>
            <a:off x="2971800" y="6368534"/>
            <a:ext cx="3171189" cy="369332"/>
          </a:xfrm>
          <a:prstGeom prst="rect">
            <a:avLst/>
          </a:prstGeom>
          <a:noFill/>
        </p:spPr>
        <p:txBody>
          <a:bodyPr wrap="none" rtlCol="0">
            <a:spAutoFit/>
          </a:bodyPr>
          <a:lstStyle/>
          <a:p>
            <a:r>
              <a:rPr lang="en-US" dirty="0"/>
              <a:t>http://practicalunittesting.com/</a:t>
            </a:r>
          </a:p>
        </p:txBody>
      </p:sp>
    </p:spTree>
    <p:extLst>
      <p:ext uri="{BB962C8B-B14F-4D97-AF65-F5344CB8AC3E}">
        <p14:creationId xmlns:p14="http://schemas.microsoft.com/office/powerpoint/2010/main" val="3404019281"/>
      </p:ext>
    </p:extLst>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Syntactic Sugar</a:t>
            </a:r>
            <a:endParaRPr lang="en-US" dirty="0"/>
          </a:p>
        </p:txBody>
      </p:sp>
      <p:sp>
        <p:nvSpPr>
          <p:cNvPr id="3" name="Content Placeholder 2"/>
          <p:cNvSpPr>
            <a:spLocks noGrp="1"/>
          </p:cNvSpPr>
          <p:nvPr>
            <p:ph idx="1"/>
          </p:nvPr>
        </p:nvSpPr>
        <p:spPr/>
        <p:txBody>
          <a:bodyPr>
            <a:normAutofit/>
          </a:bodyPr>
          <a:lstStyle/>
          <a:p>
            <a:r>
              <a:rPr lang="en-US" dirty="0" err="1" smtClean="0"/>
              <a:t>Hamcrest</a:t>
            </a:r>
            <a:r>
              <a:rPr lang="en-US" dirty="0" smtClean="0"/>
              <a:t> </a:t>
            </a:r>
            <a:r>
              <a:rPr lang="en-US" dirty="0"/>
              <a:t>strives to make your tests as readable as possible. </a:t>
            </a:r>
            <a:endParaRPr lang="en-US" dirty="0" smtClean="0"/>
          </a:p>
          <a:p>
            <a:r>
              <a:rPr lang="en-US" dirty="0" smtClean="0"/>
              <a:t>For </a:t>
            </a:r>
            <a:r>
              <a:rPr lang="en-US" dirty="0"/>
              <a:t>example, </a:t>
            </a:r>
            <a:r>
              <a:rPr lang="en-US" dirty="0" smtClean="0"/>
              <a:t>the “is” </a:t>
            </a:r>
            <a:r>
              <a:rPr lang="en-US" dirty="0"/>
              <a:t>matcher is a wrapper that doesn't add any extra behavior to the underlying matcher</a:t>
            </a:r>
            <a:r>
              <a:rPr lang="en-US" dirty="0" smtClean="0"/>
              <a:t>., but increases readability.</a:t>
            </a:r>
          </a:p>
          <a:p>
            <a:r>
              <a:rPr lang="en-US" dirty="0" smtClean="0"/>
              <a:t>The </a:t>
            </a:r>
            <a:r>
              <a:rPr lang="en-US" dirty="0"/>
              <a:t>following assertions are all equivalent: </a:t>
            </a:r>
          </a:p>
          <a:p>
            <a:pPr lvl="1"/>
            <a:r>
              <a:rPr lang="en-US" dirty="0" err="1"/>
              <a:t>assertThat</a:t>
            </a:r>
            <a:r>
              <a:rPr lang="en-US" dirty="0"/>
              <a:t>(</a:t>
            </a:r>
            <a:r>
              <a:rPr lang="en-US" dirty="0" err="1"/>
              <a:t>theBiscuit</a:t>
            </a:r>
            <a:r>
              <a:rPr lang="en-US" dirty="0"/>
              <a:t>, </a:t>
            </a:r>
            <a:r>
              <a:rPr lang="en-US" dirty="0" err="1"/>
              <a:t>equalTo</a:t>
            </a:r>
            <a:r>
              <a:rPr lang="en-US" dirty="0"/>
              <a:t>(</a:t>
            </a:r>
            <a:r>
              <a:rPr lang="en-US" dirty="0" err="1"/>
              <a:t>myBiscuit</a:t>
            </a:r>
            <a:r>
              <a:rPr lang="en-US" dirty="0" smtClean="0"/>
              <a:t>));</a:t>
            </a:r>
          </a:p>
          <a:p>
            <a:pPr lvl="1"/>
            <a:r>
              <a:rPr lang="en-US" dirty="0" err="1" smtClean="0"/>
              <a:t>assertThat</a:t>
            </a:r>
            <a:r>
              <a:rPr lang="en-US" dirty="0" smtClean="0"/>
              <a:t>(</a:t>
            </a:r>
            <a:r>
              <a:rPr lang="en-US" dirty="0" err="1" smtClean="0"/>
              <a:t>theBiscuit</a:t>
            </a:r>
            <a:r>
              <a:rPr lang="en-US" dirty="0"/>
              <a:t>, is(</a:t>
            </a:r>
            <a:r>
              <a:rPr lang="en-US" dirty="0" err="1"/>
              <a:t>equalTo</a:t>
            </a:r>
            <a:r>
              <a:rPr lang="en-US" dirty="0"/>
              <a:t>(</a:t>
            </a:r>
            <a:r>
              <a:rPr lang="en-US" dirty="0" err="1"/>
              <a:t>myBiscuit</a:t>
            </a:r>
            <a:r>
              <a:rPr lang="en-US" dirty="0" smtClean="0"/>
              <a:t>)));</a:t>
            </a:r>
          </a:p>
          <a:p>
            <a:pPr lvl="1"/>
            <a:r>
              <a:rPr lang="en-US" dirty="0" err="1" smtClean="0"/>
              <a:t>assertThat</a:t>
            </a:r>
            <a:r>
              <a:rPr lang="en-US" dirty="0" smtClean="0"/>
              <a:t>(</a:t>
            </a:r>
            <a:r>
              <a:rPr lang="en-US" dirty="0" err="1" smtClean="0"/>
              <a:t>theBiscuit</a:t>
            </a:r>
            <a:r>
              <a:rPr lang="en-US" dirty="0"/>
              <a:t>, is(</a:t>
            </a:r>
            <a:r>
              <a:rPr lang="en-US" dirty="0" err="1"/>
              <a:t>myBiscuit</a:t>
            </a:r>
            <a:r>
              <a:rPr lang="en-US" dirty="0" smtClean="0"/>
              <a:t>));</a:t>
            </a:r>
          </a:p>
          <a:p>
            <a:r>
              <a:rPr lang="en-US" dirty="0" smtClean="0"/>
              <a:t>The </a:t>
            </a:r>
            <a:r>
              <a:rPr lang="en-US" dirty="0"/>
              <a:t>last form is allowed since is(T value) is overloaded to return is(</a:t>
            </a:r>
            <a:r>
              <a:rPr lang="en-US" dirty="0" err="1"/>
              <a:t>equalTo</a:t>
            </a:r>
            <a:r>
              <a:rPr lang="en-US" dirty="0"/>
              <a:t>(value)). </a:t>
            </a:r>
          </a:p>
          <a:p>
            <a:endParaRPr lang="en-US" dirty="0"/>
          </a:p>
        </p:txBody>
      </p:sp>
      <p:sp>
        <p:nvSpPr>
          <p:cNvPr id="4" name="Footer Placeholder 3"/>
          <p:cNvSpPr>
            <a:spLocks noGrp="1"/>
          </p:cNvSpPr>
          <p:nvPr>
            <p:ph type="ftr" sz="quarter" idx="4294967295"/>
          </p:nvPr>
        </p:nvSpPr>
        <p:spPr>
          <a:xfrm>
            <a:off x="3429000" y="6356350"/>
            <a:ext cx="2895600" cy="365125"/>
          </a:xfrm>
          <a:prstGeom prst="rect">
            <a:avLst/>
          </a:prstGeom>
        </p:spPr>
        <p:txBody>
          <a:bodyPr/>
          <a:lstStyle/>
          <a:p>
            <a:endParaRPr lang="en-US" dirty="0" smtClean="0"/>
          </a:p>
        </p:txBody>
      </p:sp>
      <p:sp>
        <p:nvSpPr>
          <p:cNvPr id="5" name="Footer Placeholder 3"/>
          <p:cNvSpPr txBox="1">
            <a:spLocks/>
          </p:cNvSpPr>
          <p:nvPr/>
        </p:nvSpPr>
        <p:spPr>
          <a:xfrm>
            <a:off x="2286000" y="6356350"/>
            <a:ext cx="4038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smtClean="0"/>
              <a:t>http://code.google.com/p/hamcrest/wiki/Tutorial</a:t>
            </a:r>
            <a:endParaRPr lang="en-US" sz="1400" b="1" dirty="0" smtClean="0"/>
          </a:p>
        </p:txBody>
      </p:sp>
    </p:spTree>
    <p:extLst>
      <p:ext uri="{BB962C8B-B14F-4D97-AF65-F5344CB8AC3E}">
        <p14:creationId xmlns:p14="http://schemas.microsoft.com/office/powerpoint/2010/main" val="4188715354"/>
      </p:ext>
    </p:extLst>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Writing custom </a:t>
            </a:r>
            <a:r>
              <a:rPr lang="en-US" dirty="0" smtClean="0"/>
              <a:t>matchers</a:t>
            </a:r>
            <a:endParaRPr lang="en-US" dirty="0"/>
          </a:p>
        </p:txBody>
      </p:sp>
      <p:sp>
        <p:nvSpPr>
          <p:cNvPr id="3" name="Content Placeholder 2"/>
          <p:cNvSpPr>
            <a:spLocks noGrp="1"/>
          </p:cNvSpPr>
          <p:nvPr>
            <p:ph idx="1"/>
          </p:nvPr>
        </p:nvSpPr>
        <p:spPr>
          <a:xfrm>
            <a:off x="457200" y="1600200"/>
            <a:ext cx="8458200" cy="4525963"/>
          </a:xfrm>
        </p:spPr>
        <p:txBody>
          <a:bodyPr>
            <a:normAutofit/>
          </a:bodyPr>
          <a:lstStyle/>
          <a:p>
            <a:r>
              <a:rPr lang="en-US" dirty="0"/>
              <a:t>matcher for testing if a double value has the value </a:t>
            </a:r>
            <a:r>
              <a:rPr lang="en-US" dirty="0" err="1"/>
              <a:t>NaN</a:t>
            </a:r>
            <a:r>
              <a:rPr lang="en-US" dirty="0"/>
              <a:t> (not a number). This is the test we want to write: </a:t>
            </a:r>
          </a:p>
          <a:p>
            <a:r>
              <a:rPr lang="en-US" dirty="0"/>
              <a:t>public void </a:t>
            </a:r>
            <a:r>
              <a:rPr lang="en-US" dirty="0" err="1"/>
              <a:t>testSquareRootOfMinusOneIsNotANumber</a:t>
            </a:r>
            <a:r>
              <a:rPr lang="en-US" dirty="0"/>
              <a:t>() {</a:t>
            </a:r>
            <a:br>
              <a:rPr lang="en-US" dirty="0"/>
            </a:br>
            <a:r>
              <a:rPr lang="en-US" dirty="0"/>
              <a:t>  </a:t>
            </a:r>
            <a:r>
              <a:rPr lang="en-US" dirty="0" err="1"/>
              <a:t>assertThat</a:t>
            </a:r>
            <a:r>
              <a:rPr lang="en-US" dirty="0"/>
              <a:t>(</a:t>
            </a:r>
            <a:r>
              <a:rPr lang="en-US" dirty="0" err="1"/>
              <a:t>Math.sqrt</a:t>
            </a:r>
            <a:r>
              <a:rPr lang="en-US" dirty="0"/>
              <a:t>(-1), is(</a:t>
            </a:r>
            <a:r>
              <a:rPr lang="en-US" dirty="0" err="1"/>
              <a:t>notANumber</a:t>
            </a:r>
            <a:r>
              <a:rPr lang="en-US" dirty="0"/>
              <a:t>()));</a:t>
            </a:r>
            <a:br>
              <a:rPr lang="en-US" dirty="0"/>
            </a:br>
            <a:r>
              <a:rPr lang="en-US" dirty="0"/>
              <a:t>}</a:t>
            </a:r>
          </a:p>
        </p:txBody>
      </p:sp>
      <p:sp>
        <p:nvSpPr>
          <p:cNvPr id="4" name="Footer Placeholder 3"/>
          <p:cNvSpPr>
            <a:spLocks noGrp="1"/>
          </p:cNvSpPr>
          <p:nvPr>
            <p:ph type="ftr" sz="quarter" idx="4294967295"/>
          </p:nvPr>
        </p:nvSpPr>
        <p:spPr>
          <a:xfrm>
            <a:off x="3429000" y="6356350"/>
            <a:ext cx="2895600" cy="365125"/>
          </a:xfrm>
          <a:prstGeom prst="rect">
            <a:avLst/>
          </a:prstGeom>
        </p:spPr>
        <p:txBody>
          <a:bodyPr/>
          <a:lstStyle/>
          <a:p>
            <a:endParaRPr lang="en-US" dirty="0" smtClean="0"/>
          </a:p>
        </p:txBody>
      </p:sp>
      <p:sp>
        <p:nvSpPr>
          <p:cNvPr id="5" name="Footer Placeholder 3"/>
          <p:cNvSpPr txBox="1">
            <a:spLocks/>
          </p:cNvSpPr>
          <p:nvPr/>
        </p:nvSpPr>
        <p:spPr>
          <a:xfrm>
            <a:off x="2286000" y="6356350"/>
            <a:ext cx="4038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smtClean="0"/>
              <a:t>http://code.google.com/p/hamcrest/wiki/Tutorial</a:t>
            </a:r>
            <a:endParaRPr lang="en-US" sz="1400" b="1" dirty="0" smtClean="0"/>
          </a:p>
        </p:txBody>
      </p:sp>
    </p:spTree>
    <p:extLst>
      <p:ext uri="{BB962C8B-B14F-4D97-AF65-F5344CB8AC3E}">
        <p14:creationId xmlns:p14="http://schemas.microsoft.com/office/powerpoint/2010/main" val="2240390382"/>
      </p:ext>
    </p:extLst>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isNotANumber</a:t>
            </a:r>
            <a:r>
              <a:rPr lang="en-US" dirty="0"/>
              <a:t> Implementation</a:t>
            </a:r>
          </a:p>
        </p:txBody>
      </p:sp>
      <p:sp>
        <p:nvSpPr>
          <p:cNvPr id="3" name="Content Placeholder 2"/>
          <p:cNvSpPr>
            <a:spLocks noGrp="1"/>
          </p:cNvSpPr>
          <p:nvPr>
            <p:ph idx="1"/>
          </p:nvPr>
        </p:nvSpPr>
        <p:spPr/>
        <p:txBody>
          <a:bodyPr>
            <a:normAutofit/>
          </a:bodyPr>
          <a:lstStyle/>
          <a:p>
            <a:pPr marL="0" indent="0">
              <a:buNone/>
            </a:pPr>
            <a:r>
              <a:rPr lang="en-US" dirty="0"/>
              <a:t>package </a:t>
            </a:r>
            <a:r>
              <a:rPr lang="en-US" dirty="0" err="1"/>
              <a:t>org.hamcrest.examples.tutorial</a:t>
            </a:r>
            <a:r>
              <a:rPr lang="en-US" dirty="0"/>
              <a:t>;</a:t>
            </a:r>
            <a:br>
              <a:rPr lang="en-US" dirty="0"/>
            </a:br>
            <a:r>
              <a:rPr lang="en-US" dirty="0"/>
              <a:t/>
            </a:r>
            <a:br>
              <a:rPr lang="en-US" dirty="0"/>
            </a:br>
            <a:r>
              <a:rPr lang="en-US" dirty="0"/>
              <a:t>import </a:t>
            </a:r>
            <a:r>
              <a:rPr lang="en-US" dirty="0" err="1"/>
              <a:t>org.hamcrest.Description</a:t>
            </a:r>
            <a:r>
              <a:rPr lang="en-US" dirty="0"/>
              <a:t>;</a:t>
            </a:r>
            <a:br>
              <a:rPr lang="en-US" dirty="0"/>
            </a:br>
            <a:r>
              <a:rPr lang="en-US" dirty="0"/>
              <a:t>import </a:t>
            </a:r>
            <a:r>
              <a:rPr lang="en-US" dirty="0" err="1"/>
              <a:t>org.hamcrest.Factory</a:t>
            </a:r>
            <a:r>
              <a:rPr lang="en-US" dirty="0"/>
              <a:t>;</a:t>
            </a:r>
            <a:br>
              <a:rPr lang="en-US" dirty="0"/>
            </a:br>
            <a:r>
              <a:rPr lang="en-US" dirty="0"/>
              <a:t>import </a:t>
            </a:r>
            <a:r>
              <a:rPr lang="en-US" dirty="0" err="1"/>
              <a:t>org.hamcrest.Matcher</a:t>
            </a:r>
            <a:r>
              <a:rPr lang="en-US" dirty="0"/>
              <a:t>;</a:t>
            </a:r>
            <a:br>
              <a:rPr lang="en-US" dirty="0"/>
            </a:br>
            <a:r>
              <a:rPr lang="en-US" dirty="0"/>
              <a:t>import </a:t>
            </a:r>
            <a:r>
              <a:rPr lang="en-US" dirty="0" err="1"/>
              <a:t>org.hamcrest.TypeSafeMatcher</a:t>
            </a:r>
            <a:r>
              <a:rPr lang="en-US" dirty="0"/>
              <a:t>;</a:t>
            </a:r>
            <a:br>
              <a:rPr lang="en-US" dirty="0"/>
            </a:br>
            <a:r>
              <a:rPr lang="en-US" dirty="0"/>
              <a:t/>
            </a:r>
            <a:br>
              <a:rPr lang="en-US" dirty="0"/>
            </a:br>
            <a:endParaRPr lang="en-US" dirty="0"/>
          </a:p>
        </p:txBody>
      </p:sp>
      <p:sp>
        <p:nvSpPr>
          <p:cNvPr id="4" name="Footer Placeholder 3"/>
          <p:cNvSpPr>
            <a:spLocks noGrp="1"/>
          </p:cNvSpPr>
          <p:nvPr>
            <p:ph type="ftr" sz="quarter" idx="4294967295"/>
          </p:nvPr>
        </p:nvSpPr>
        <p:spPr>
          <a:xfrm>
            <a:off x="3429000" y="6356350"/>
            <a:ext cx="2895600" cy="365125"/>
          </a:xfrm>
          <a:prstGeom prst="rect">
            <a:avLst/>
          </a:prstGeom>
        </p:spPr>
        <p:txBody>
          <a:bodyPr/>
          <a:lstStyle/>
          <a:p>
            <a:endParaRPr lang="en-US" dirty="0" smtClean="0"/>
          </a:p>
        </p:txBody>
      </p:sp>
      <p:sp>
        <p:nvSpPr>
          <p:cNvPr id="5" name="Footer Placeholder 3"/>
          <p:cNvSpPr txBox="1">
            <a:spLocks/>
          </p:cNvSpPr>
          <p:nvPr/>
        </p:nvSpPr>
        <p:spPr>
          <a:xfrm>
            <a:off x="2286000" y="6356350"/>
            <a:ext cx="4038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smtClean="0"/>
              <a:t>http://code.google.com/p/hamcrest/wiki/Tutorial</a:t>
            </a:r>
            <a:endParaRPr lang="en-US" sz="1400" b="1" dirty="0" smtClean="0"/>
          </a:p>
        </p:txBody>
      </p:sp>
    </p:spTree>
    <p:extLst>
      <p:ext uri="{BB962C8B-B14F-4D97-AF65-F5344CB8AC3E}">
        <p14:creationId xmlns:p14="http://schemas.microsoft.com/office/powerpoint/2010/main" val="1714242273"/>
      </p:ext>
    </p:extLst>
  </p:cSld>
  <p:clrMapOvr>
    <a:masterClrMapping/>
  </p:clrMapOvr>
  <p:transition spd="med"/>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228600"/>
            <a:ext cx="8610600" cy="5821363"/>
          </a:xfrm>
        </p:spPr>
        <p:txBody>
          <a:bodyPr>
            <a:normAutofit fontScale="70000" lnSpcReduction="20000"/>
          </a:bodyPr>
          <a:lstStyle/>
          <a:p>
            <a:pPr marL="0" indent="0">
              <a:buNone/>
            </a:pPr>
            <a:r>
              <a:rPr lang="en-US" dirty="0"/>
              <a:t/>
            </a:r>
            <a:br>
              <a:rPr lang="en-US" dirty="0"/>
            </a:br>
            <a:r>
              <a:rPr lang="en-US" sz="3400" dirty="0"/>
              <a:t>public class </a:t>
            </a:r>
            <a:r>
              <a:rPr lang="en-US" sz="3400" dirty="0" err="1"/>
              <a:t>IsNotANumber</a:t>
            </a:r>
            <a:r>
              <a:rPr lang="en-US" sz="3400" dirty="0"/>
              <a:t> extends </a:t>
            </a:r>
            <a:r>
              <a:rPr lang="en-US" sz="3400" dirty="0" err="1"/>
              <a:t>TypeSafeMatcher</a:t>
            </a:r>
            <a:r>
              <a:rPr lang="en-US" sz="3400" dirty="0"/>
              <a:t>&lt;Double&gt; {</a:t>
            </a:r>
            <a:br>
              <a:rPr lang="en-US" sz="3400" dirty="0"/>
            </a:br>
            <a:r>
              <a:rPr lang="en-US" sz="3400" dirty="0"/>
              <a:t/>
            </a:r>
            <a:br>
              <a:rPr lang="en-US" sz="3400" dirty="0"/>
            </a:br>
            <a:r>
              <a:rPr lang="en-US" sz="3400" dirty="0"/>
              <a:t>  </a:t>
            </a:r>
            <a:r>
              <a:rPr lang="en-US" sz="3400" dirty="0" smtClean="0"/>
              <a:t>	@</a:t>
            </a:r>
            <a:r>
              <a:rPr lang="en-US" sz="3400" dirty="0"/>
              <a:t>Override</a:t>
            </a:r>
            <a:br>
              <a:rPr lang="en-US" sz="3400" dirty="0"/>
            </a:br>
            <a:r>
              <a:rPr lang="en-US" sz="3400" dirty="0"/>
              <a:t>  </a:t>
            </a:r>
            <a:r>
              <a:rPr lang="en-US" sz="3400" dirty="0" smtClean="0"/>
              <a:t>	public </a:t>
            </a:r>
            <a:r>
              <a:rPr lang="en-US" sz="3400" dirty="0" err="1"/>
              <a:t>boolean</a:t>
            </a:r>
            <a:r>
              <a:rPr lang="en-US" sz="3400" dirty="0"/>
              <a:t> </a:t>
            </a:r>
            <a:r>
              <a:rPr lang="en-US" sz="3400" dirty="0" err="1"/>
              <a:t>matchesSafely</a:t>
            </a:r>
            <a:r>
              <a:rPr lang="en-US" sz="3400" dirty="0"/>
              <a:t>(Double number) {</a:t>
            </a:r>
            <a:br>
              <a:rPr lang="en-US" sz="3400" dirty="0"/>
            </a:br>
            <a:r>
              <a:rPr lang="en-US" sz="3400" dirty="0"/>
              <a:t>    </a:t>
            </a:r>
            <a:r>
              <a:rPr lang="en-US" sz="3400" dirty="0" smtClean="0"/>
              <a:t>	</a:t>
            </a:r>
            <a:r>
              <a:rPr lang="en-US" sz="3400" dirty="0"/>
              <a:t>	</a:t>
            </a:r>
            <a:r>
              <a:rPr lang="en-US" sz="3400" dirty="0" smtClean="0"/>
              <a:t>return </a:t>
            </a:r>
            <a:r>
              <a:rPr lang="en-US" sz="3400" dirty="0" err="1"/>
              <a:t>number.isNaN</a:t>
            </a:r>
            <a:r>
              <a:rPr lang="en-US" sz="3400" dirty="0"/>
              <a:t>();</a:t>
            </a:r>
            <a:br>
              <a:rPr lang="en-US" sz="3400" dirty="0"/>
            </a:br>
            <a:r>
              <a:rPr lang="en-US" sz="3400" dirty="0"/>
              <a:t>  </a:t>
            </a:r>
            <a:r>
              <a:rPr lang="en-US" sz="3400" dirty="0" smtClean="0"/>
              <a:t>	}</a:t>
            </a:r>
            <a:r>
              <a:rPr lang="en-US" sz="3400" dirty="0"/>
              <a:t/>
            </a:r>
            <a:br>
              <a:rPr lang="en-US" sz="3400" dirty="0"/>
            </a:br>
            <a:r>
              <a:rPr lang="en-US" sz="3400" dirty="0"/>
              <a:t/>
            </a:r>
            <a:br>
              <a:rPr lang="en-US" sz="3400" dirty="0"/>
            </a:br>
            <a:r>
              <a:rPr lang="en-US" sz="3400" dirty="0"/>
              <a:t>  </a:t>
            </a:r>
            <a:r>
              <a:rPr lang="en-US" sz="3400" dirty="0" smtClean="0"/>
              <a:t>	public </a:t>
            </a:r>
            <a:r>
              <a:rPr lang="en-US" sz="3400" dirty="0"/>
              <a:t>void </a:t>
            </a:r>
            <a:r>
              <a:rPr lang="en-US" sz="3400" dirty="0" err="1"/>
              <a:t>describeTo</a:t>
            </a:r>
            <a:r>
              <a:rPr lang="en-US" sz="3400" dirty="0"/>
              <a:t>(Description description) {</a:t>
            </a:r>
            <a:br>
              <a:rPr lang="en-US" sz="3400" dirty="0"/>
            </a:br>
            <a:r>
              <a:rPr lang="en-US" sz="3400" dirty="0"/>
              <a:t>    </a:t>
            </a:r>
            <a:r>
              <a:rPr lang="en-US" sz="3400" dirty="0" smtClean="0"/>
              <a:t>		</a:t>
            </a:r>
            <a:r>
              <a:rPr lang="en-US" sz="3400" dirty="0" err="1" smtClean="0"/>
              <a:t>description.appendText</a:t>
            </a:r>
            <a:r>
              <a:rPr lang="en-US" sz="3400" dirty="0"/>
              <a:t>("not a number");</a:t>
            </a:r>
            <a:br>
              <a:rPr lang="en-US" sz="3400" dirty="0"/>
            </a:br>
            <a:r>
              <a:rPr lang="en-US" sz="3400" dirty="0"/>
              <a:t>  </a:t>
            </a:r>
            <a:r>
              <a:rPr lang="en-US" sz="3400" dirty="0" smtClean="0"/>
              <a:t>	}</a:t>
            </a:r>
            <a:r>
              <a:rPr lang="en-US" sz="3400" dirty="0"/>
              <a:t/>
            </a:r>
            <a:br>
              <a:rPr lang="en-US" sz="3400" dirty="0"/>
            </a:br>
            <a:r>
              <a:rPr lang="en-US" sz="3400" dirty="0"/>
              <a:t/>
            </a:r>
            <a:br>
              <a:rPr lang="en-US" sz="3400" dirty="0"/>
            </a:br>
            <a:r>
              <a:rPr lang="en-US" sz="3400" dirty="0"/>
              <a:t>  </a:t>
            </a:r>
            <a:r>
              <a:rPr lang="en-US" sz="3400" dirty="0" smtClean="0"/>
              <a:t>	@</a:t>
            </a:r>
            <a:r>
              <a:rPr lang="en-US" sz="3400" dirty="0"/>
              <a:t>Factory</a:t>
            </a:r>
            <a:br>
              <a:rPr lang="en-US" sz="3400" dirty="0"/>
            </a:br>
            <a:r>
              <a:rPr lang="en-US" sz="3400" dirty="0"/>
              <a:t>  </a:t>
            </a:r>
            <a:r>
              <a:rPr lang="en-US" sz="3400" dirty="0" smtClean="0"/>
              <a:t>	public </a:t>
            </a:r>
            <a:r>
              <a:rPr lang="en-US" sz="3400" dirty="0"/>
              <a:t>static &lt;T&gt; Matcher&lt;Double&gt; </a:t>
            </a:r>
            <a:r>
              <a:rPr lang="en-US" sz="3400" dirty="0" err="1"/>
              <a:t>notANumber</a:t>
            </a:r>
            <a:r>
              <a:rPr lang="en-US" sz="3400" dirty="0"/>
              <a:t>() {</a:t>
            </a:r>
            <a:br>
              <a:rPr lang="en-US" sz="3400" dirty="0"/>
            </a:br>
            <a:r>
              <a:rPr lang="en-US" sz="3400" dirty="0"/>
              <a:t>    </a:t>
            </a:r>
            <a:r>
              <a:rPr lang="en-US" sz="3400" dirty="0" smtClean="0"/>
              <a:t>		return </a:t>
            </a:r>
            <a:r>
              <a:rPr lang="en-US" sz="3400" dirty="0"/>
              <a:t>new </a:t>
            </a:r>
            <a:r>
              <a:rPr lang="en-US" sz="3400" dirty="0" err="1"/>
              <a:t>IsNotANumber</a:t>
            </a:r>
            <a:r>
              <a:rPr lang="en-US" sz="3400" dirty="0"/>
              <a:t>();</a:t>
            </a:r>
            <a:br>
              <a:rPr lang="en-US" sz="3400" dirty="0"/>
            </a:br>
            <a:r>
              <a:rPr lang="en-US" sz="3400" dirty="0"/>
              <a:t>  </a:t>
            </a:r>
            <a:r>
              <a:rPr lang="en-US" sz="3400" dirty="0" smtClean="0"/>
              <a:t>	}</a:t>
            </a:r>
            <a:r>
              <a:rPr lang="en-US" sz="3400" dirty="0"/>
              <a:t/>
            </a:r>
            <a:br>
              <a:rPr lang="en-US" sz="3400" dirty="0"/>
            </a:br>
            <a:r>
              <a:rPr lang="en-US" sz="3400" dirty="0"/>
              <a:t/>
            </a:r>
            <a:br>
              <a:rPr lang="en-US" sz="3400" dirty="0"/>
            </a:br>
            <a:r>
              <a:rPr lang="en-US" sz="3400" dirty="0"/>
              <a:t>}</a:t>
            </a:r>
          </a:p>
        </p:txBody>
      </p:sp>
      <p:sp>
        <p:nvSpPr>
          <p:cNvPr id="4" name="Footer Placeholder 3"/>
          <p:cNvSpPr>
            <a:spLocks noGrp="1"/>
          </p:cNvSpPr>
          <p:nvPr>
            <p:ph type="ftr" sz="quarter" idx="4294967295"/>
          </p:nvPr>
        </p:nvSpPr>
        <p:spPr>
          <a:xfrm>
            <a:off x="3429000" y="6356350"/>
            <a:ext cx="2895600" cy="365125"/>
          </a:xfrm>
          <a:prstGeom prst="rect">
            <a:avLst/>
          </a:prstGeom>
        </p:spPr>
        <p:txBody>
          <a:bodyPr/>
          <a:lstStyle/>
          <a:p>
            <a:endParaRPr lang="en-US" dirty="0" smtClean="0"/>
          </a:p>
        </p:txBody>
      </p:sp>
      <p:sp>
        <p:nvSpPr>
          <p:cNvPr id="5" name="Footer Placeholder 3"/>
          <p:cNvSpPr txBox="1">
            <a:spLocks/>
          </p:cNvSpPr>
          <p:nvPr/>
        </p:nvSpPr>
        <p:spPr>
          <a:xfrm>
            <a:off x="2286000" y="6356350"/>
            <a:ext cx="4038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smtClean="0"/>
              <a:t>http://code.google.com/p/hamcrest/wiki/Tutorial</a:t>
            </a:r>
            <a:endParaRPr lang="en-US" sz="1400" b="1" dirty="0" smtClean="0"/>
          </a:p>
        </p:txBody>
      </p:sp>
    </p:spTree>
    <p:extLst>
      <p:ext uri="{BB962C8B-B14F-4D97-AF65-F5344CB8AC3E}">
        <p14:creationId xmlns:p14="http://schemas.microsoft.com/office/powerpoint/2010/main" val="597715322"/>
      </p:ext>
    </p:extLst>
  </p:cSld>
  <p:clrMapOvr>
    <a:masterClrMapping/>
  </p:clrMapOvr>
  <p:transition spd="med"/>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err="1"/>
              <a:t>assertThat</a:t>
            </a:r>
            <a:r>
              <a:rPr lang="en-US" dirty="0"/>
              <a:t>(1.0, is(</a:t>
            </a:r>
            <a:r>
              <a:rPr lang="en-US" dirty="0" err="1"/>
              <a:t>notANumber</a:t>
            </a:r>
            <a:r>
              <a:rPr lang="en-US" dirty="0" smtClean="0"/>
              <a:t>()));</a:t>
            </a:r>
          </a:p>
          <a:p>
            <a:r>
              <a:rPr lang="en-US" dirty="0" smtClean="0"/>
              <a:t>fails </a:t>
            </a:r>
            <a:r>
              <a:rPr lang="en-US" dirty="0"/>
              <a:t>with the message </a:t>
            </a:r>
          </a:p>
          <a:p>
            <a:pPr marL="0" indent="0">
              <a:buNone/>
            </a:pPr>
            <a:r>
              <a:rPr lang="en-US" dirty="0" err="1" smtClean="0"/>
              <a:t>java.lang.AssertionError</a:t>
            </a:r>
            <a:r>
              <a:rPr lang="en-US" dirty="0"/>
              <a:t>: </a:t>
            </a:r>
            <a:br>
              <a:rPr lang="en-US" dirty="0"/>
            </a:br>
            <a:r>
              <a:rPr lang="en-US" dirty="0"/>
              <a:t>Expected: is not a number</a:t>
            </a:r>
            <a:br>
              <a:rPr lang="en-US" dirty="0"/>
            </a:br>
            <a:r>
              <a:rPr lang="en-US" dirty="0"/>
              <a:t>    got : &lt;1.0&gt;</a:t>
            </a:r>
          </a:p>
        </p:txBody>
      </p:sp>
      <p:sp>
        <p:nvSpPr>
          <p:cNvPr id="4" name="Footer Placeholder 3"/>
          <p:cNvSpPr>
            <a:spLocks noGrp="1"/>
          </p:cNvSpPr>
          <p:nvPr>
            <p:ph type="ftr" sz="quarter" idx="4294967295"/>
          </p:nvPr>
        </p:nvSpPr>
        <p:spPr>
          <a:xfrm>
            <a:off x="3429000" y="6356350"/>
            <a:ext cx="2895600" cy="365125"/>
          </a:xfrm>
          <a:prstGeom prst="rect">
            <a:avLst/>
          </a:prstGeom>
        </p:spPr>
        <p:txBody>
          <a:bodyPr/>
          <a:lstStyle/>
          <a:p>
            <a:endParaRPr lang="en-US" dirty="0" smtClean="0"/>
          </a:p>
        </p:txBody>
      </p:sp>
      <p:sp>
        <p:nvSpPr>
          <p:cNvPr id="5" name="Footer Placeholder 3"/>
          <p:cNvSpPr txBox="1">
            <a:spLocks/>
          </p:cNvSpPr>
          <p:nvPr/>
        </p:nvSpPr>
        <p:spPr>
          <a:xfrm>
            <a:off x="2286000" y="6356350"/>
            <a:ext cx="4038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smtClean="0"/>
              <a:t>http://code.google.com/p/hamcrest/wiki/Tutorial</a:t>
            </a:r>
            <a:endParaRPr lang="en-US" sz="1400" b="1" dirty="0" smtClean="0"/>
          </a:p>
        </p:txBody>
      </p:sp>
    </p:spTree>
    <p:extLst>
      <p:ext uri="{BB962C8B-B14F-4D97-AF65-F5344CB8AC3E}">
        <p14:creationId xmlns:p14="http://schemas.microsoft.com/office/powerpoint/2010/main" val="359669155"/>
      </p:ext>
    </p:extLst>
  </p:cSld>
  <p:clrMapOvr>
    <a:masterClrMapping/>
  </p:clrMapOvr>
  <p:transition spd="med"/>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Sugar </a:t>
            </a:r>
            <a:r>
              <a:rPr lang="en-US" dirty="0" smtClean="0"/>
              <a:t>generation</a:t>
            </a:r>
            <a:endParaRPr lang="en-US" dirty="0"/>
          </a:p>
        </p:txBody>
      </p:sp>
      <p:sp>
        <p:nvSpPr>
          <p:cNvPr id="3" name="Content Placeholder 2"/>
          <p:cNvSpPr>
            <a:spLocks noGrp="1"/>
          </p:cNvSpPr>
          <p:nvPr>
            <p:ph idx="1"/>
          </p:nvPr>
        </p:nvSpPr>
        <p:spPr>
          <a:xfrm>
            <a:off x="457200" y="1600200"/>
            <a:ext cx="8534400" cy="4525963"/>
          </a:xfrm>
        </p:spPr>
        <p:txBody>
          <a:bodyPr>
            <a:normAutofit/>
          </a:bodyPr>
          <a:lstStyle/>
          <a:p>
            <a:pPr marL="514350" indent="-514350">
              <a:buFont typeface="+mj-lt"/>
              <a:buAutoNum type="arabicPeriod"/>
            </a:pPr>
            <a:r>
              <a:rPr lang="en-US" dirty="0"/>
              <a:t>create an XML configuration file listing all the Matcher </a:t>
            </a:r>
            <a:r>
              <a:rPr lang="en-US" dirty="0" smtClean="0"/>
              <a:t>classes</a:t>
            </a:r>
          </a:p>
          <a:p>
            <a:pPr marL="0" indent="0">
              <a:buNone/>
            </a:pPr>
            <a:endParaRPr lang="en-US" dirty="0" smtClean="0"/>
          </a:p>
          <a:p>
            <a:pPr marL="0" indent="0">
              <a:buNone/>
            </a:pPr>
            <a:r>
              <a:rPr lang="en-US" dirty="0" smtClean="0"/>
              <a:t>&lt;</a:t>
            </a:r>
            <a:r>
              <a:rPr lang="en-US" dirty="0"/>
              <a:t>matchers</a:t>
            </a:r>
            <a:r>
              <a:rPr lang="en-US" dirty="0" smtClean="0"/>
              <a:t>&gt;</a:t>
            </a:r>
            <a:r>
              <a:rPr lang="en-US" dirty="0"/>
              <a:t/>
            </a:r>
            <a:br>
              <a:rPr lang="en-US" dirty="0"/>
            </a:br>
            <a:r>
              <a:rPr lang="en-US" dirty="0" smtClean="0"/>
              <a:t>&lt;!-- </a:t>
            </a:r>
            <a:r>
              <a:rPr lang="en-US" dirty="0" err="1"/>
              <a:t>Hamcrest</a:t>
            </a:r>
            <a:r>
              <a:rPr lang="en-US" dirty="0"/>
              <a:t> library --&gt;</a:t>
            </a:r>
            <a:br>
              <a:rPr lang="en-US" dirty="0"/>
            </a:br>
            <a:r>
              <a:rPr lang="en-US" dirty="0" smtClean="0"/>
              <a:t>&lt;</a:t>
            </a:r>
            <a:r>
              <a:rPr lang="en-US" dirty="0"/>
              <a:t>factory class="</a:t>
            </a:r>
            <a:r>
              <a:rPr lang="en-US" dirty="0" err="1"/>
              <a:t>org.hamcrest.core.Is</a:t>
            </a:r>
            <a:r>
              <a:rPr lang="en-US" dirty="0"/>
              <a:t>"/&gt;</a:t>
            </a:r>
            <a:br>
              <a:rPr lang="en-US" dirty="0"/>
            </a:br>
            <a:r>
              <a:rPr lang="en-US" dirty="0"/>
              <a:t/>
            </a:r>
            <a:br>
              <a:rPr lang="en-US" dirty="0"/>
            </a:br>
            <a:r>
              <a:rPr lang="en-US" dirty="0"/>
              <a:t> </a:t>
            </a:r>
            <a:r>
              <a:rPr lang="en-US" dirty="0" smtClean="0"/>
              <a:t>&lt;!-- </a:t>
            </a:r>
            <a:r>
              <a:rPr lang="en-US" dirty="0"/>
              <a:t>Custom extension --&gt;</a:t>
            </a:r>
            <a:br>
              <a:rPr lang="en-US" dirty="0"/>
            </a:br>
            <a:r>
              <a:rPr lang="en-US" dirty="0"/>
              <a:t> </a:t>
            </a:r>
            <a:r>
              <a:rPr lang="en-US" dirty="0" smtClean="0"/>
              <a:t>&lt;</a:t>
            </a:r>
            <a:r>
              <a:rPr lang="en-US" dirty="0"/>
              <a:t>factory class</a:t>
            </a:r>
            <a:r>
              <a:rPr lang="en-US" dirty="0" smtClean="0"/>
              <a:t>= "</a:t>
            </a:r>
            <a:r>
              <a:rPr lang="en-US" dirty="0" err="1"/>
              <a:t>org.hamcrest.examples.tutorial.IsNotANumber</a:t>
            </a:r>
            <a:r>
              <a:rPr lang="en-US" dirty="0" smtClean="0"/>
              <a:t>"/&gt;</a:t>
            </a:r>
            <a:r>
              <a:rPr lang="en-US" dirty="0"/>
              <a:t/>
            </a:r>
            <a:br>
              <a:rPr lang="en-US" dirty="0"/>
            </a:br>
            <a:r>
              <a:rPr lang="en-US" dirty="0"/>
              <a:t>&lt;/matchers&gt;</a:t>
            </a:r>
          </a:p>
        </p:txBody>
      </p:sp>
      <p:sp>
        <p:nvSpPr>
          <p:cNvPr id="4" name="Footer Placeholder 3"/>
          <p:cNvSpPr>
            <a:spLocks noGrp="1"/>
          </p:cNvSpPr>
          <p:nvPr>
            <p:ph type="ftr" sz="quarter" idx="4294967295"/>
          </p:nvPr>
        </p:nvSpPr>
        <p:spPr>
          <a:xfrm>
            <a:off x="3429000" y="6356350"/>
            <a:ext cx="2895600" cy="365125"/>
          </a:xfrm>
          <a:prstGeom prst="rect">
            <a:avLst/>
          </a:prstGeom>
        </p:spPr>
        <p:txBody>
          <a:bodyPr/>
          <a:lstStyle/>
          <a:p>
            <a:endParaRPr lang="en-US" dirty="0" smtClean="0"/>
          </a:p>
        </p:txBody>
      </p:sp>
      <p:sp>
        <p:nvSpPr>
          <p:cNvPr id="5" name="Footer Placeholder 3"/>
          <p:cNvSpPr txBox="1">
            <a:spLocks/>
          </p:cNvSpPr>
          <p:nvPr/>
        </p:nvSpPr>
        <p:spPr>
          <a:xfrm>
            <a:off x="2286000" y="6356350"/>
            <a:ext cx="4038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smtClean="0"/>
              <a:t>http://code.google.com/p/hamcrest/wiki/Tutorial</a:t>
            </a:r>
            <a:endParaRPr lang="en-US" sz="1400" b="1" dirty="0" smtClean="0"/>
          </a:p>
        </p:txBody>
      </p:sp>
    </p:spTree>
    <p:extLst>
      <p:ext uri="{BB962C8B-B14F-4D97-AF65-F5344CB8AC3E}">
        <p14:creationId xmlns:p14="http://schemas.microsoft.com/office/powerpoint/2010/main" val="3881885070"/>
      </p:ext>
    </p:extLst>
  </p:cSld>
  <p:clrMapOvr>
    <a:masterClrMapping/>
  </p:clrMapOvr>
  <p:transition spd="med"/>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514350" indent="-514350">
              <a:buAutoNum type="arabicPeriod" startAt="2"/>
            </a:pPr>
            <a:r>
              <a:rPr lang="en-US" dirty="0" smtClean="0"/>
              <a:t>Run </a:t>
            </a:r>
            <a:r>
              <a:rPr lang="en-US" dirty="0"/>
              <a:t>the </a:t>
            </a:r>
            <a:r>
              <a:rPr lang="en-US" dirty="0" err="1"/>
              <a:t>org.hamcrest.generator.config.XmlConfigurator</a:t>
            </a:r>
            <a:r>
              <a:rPr lang="en-US" dirty="0"/>
              <a:t> command-line tool that comes with </a:t>
            </a:r>
            <a:r>
              <a:rPr lang="en-US" dirty="0" err="1" smtClean="0"/>
              <a:t>Hamcrest</a:t>
            </a:r>
            <a:endParaRPr lang="en-US" dirty="0" smtClean="0"/>
          </a:p>
          <a:p>
            <a:pPr marL="514350" indent="-514350">
              <a:buAutoNum type="arabicPeriod" startAt="2"/>
            </a:pPr>
            <a:endParaRPr lang="en-US" dirty="0"/>
          </a:p>
        </p:txBody>
      </p:sp>
      <p:sp>
        <p:nvSpPr>
          <p:cNvPr id="4" name="Footer Placeholder 3"/>
          <p:cNvSpPr>
            <a:spLocks noGrp="1"/>
          </p:cNvSpPr>
          <p:nvPr>
            <p:ph type="ftr" sz="quarter" idx="4294967295"/>
          </p:nvPr>
        </p:nvSpPr>
        <p:spPr>
          <a:xfrm>
            <a:off x="3429000" y="6356350"/>
            <a:ext cx="2895600" cy="365125"/>
          </a:xfrm>
          <a:prstGeom prst="rect">
            <a:avLst/>
          </a:prstGeom>
        </p:spPr>
        <p:txBody>
          <a:bodyPr/>
          <a:lstStyle/>
          <a:p>
            <a:endParaRPr lang="en-US" dirty="0" smtClean="0"/>
          </a:p>
        </p:txBody>
      </p:sp>
      <p:sp>
        <p:nvSpPr>
          <p:cNvPr id="5" name="Footer Placeholder 3"/>
          <p:cNvSpPr txBox="1">
            <a:spLocks/>
          </p:cNvSpPr>
          <p:nvPr/>
        </p:nvSpPr>
        <p:spPr>
          <a:xfrm>
            <a:off x="2286000" y="6356350"/>
            <a:ext cx="4038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smtClean="0"/>
              <a:t>http://code.google.com/p/hamcrest/wiki/Tutorial</a:t>
            </a:r>
            <a:endParaRPr lang="en-US" sz="1400" b="1" dirty="0" smtClean="0"/>
          </a:p>
        </p:txBody>
      </p:sp>
    </p:spTree>
    <p:extLst>
      <p:ext uri="{BB962C8B-B14F-4D97-AF65-F5344CB8AC3E}">
        <p14:creationId xmlns:p14="http://schemas.microsoft.com/office/powerpoint/2010/main" val="109833614"/>
      </p:ext>
    </p:extLst>
  </p:cSld>
  <p:clrMapOvr>
    <a:masterClrMapping/>
  </p:clrMapOvr>
  <p:transition spd="med"/>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dirty="0"/>
              <a:t>// Generated </a:t>
            </a:r>
            <a:r>
              <a:rPr lang="en-US" dirty="0" smtClean="0"/>
              <a:t>source</a:t>
            </a:r>
            <a:endParaRPr lang="en-US" dirty="0"/>
          </a:p>
        </p:txBody>
      </p:sp>
      <p:sp>
        <p:nvSpPr>
          <p:cNvPr id="3" name="Content Placeholder 2"/>
          <p:cNvSpPr>
            <a:spLocks noGrp="1"/>
          </p:cNvSpPr>
          <p:nvPr>
            <p:ph idx="1"/>
          </p:nvPr>
        </p:nvSpPr>
        <p:spPr>
          <a:xfrm>
            <a:off x="457200" y="914400"/>
            <a:ext cx="8229600" cy="5715000"/>
          </a:xfrm>
        </p:spPr>
        <p:txBody>
          <a:bodyPr>
            <a:normAutofit fontScale="70000" lnSpcReduction="20000"/>
          </a:bodyPr>
          <a:lstStyle/>
          <a:p>
            <a:pPr marL="0" indent="0">
              <a:buNone/>
            </a:pPr>
            <a:r>
              <a:rPr lang="en-US" dirty="0"/>
              <a:t/>
            </a:r>
            <a:br>
              <a:rPr lang="en-US" dirty="0"/>
            </a:br>
            <a:r>
              <a:rPr lang="en-US" dirty="0"/>
              <a:t>package </a:t>
            </a:r>
            <a:r>
              <a:rPr lang="en-US" dirty="0" err="1"/>
              <a:t>org.hamcrest.examples.tutorial</a:t>
            </a:r>
            <a:r>
              <a:rPr lang="en-US" dirty="0"/>
              <a:t>;</a:t>
            </a:r>
            <a:br>
              <a:rPr lang="en-US" dirty="0"/>
            </a:br>
            <a:r>
              <a:rPr lang="en-US" dirty="0"/>
              <a:t/>
            </a:r>
            <a:br>
              <a:rPr lang="en-US" dirty="0"/>
            </a:br>
            <a:r>
              <a:rPr lang="en-US" dirty="0"/>
              <a:t>public class Matchers {</a:t>
            </a:r>
            <a:br>
              <a:rPr lang="en-US" dirty="0"/>
            </a:br>
            <a:r>
              <a:rPr lang="en-US" dirty="0"/>
              <a:t/>
            </a:r>
            <a:br>
              <a:rPr lang="en-US" dirty="0"/>
            </a:br>
            <a:r>
              <a:rPr lang="en-US" dirty="0"/>
              <a:t>  public static &lt;T&gt; </a:t>
            </a:r>
            <a:r>
              <a:rPr lang="en-US" dirty="0" err="1"/>
              <a:t>org.hamcrest.Matcher</a:t>
            </a:r>
            <a:r>
              <a:rPr lang="en-US" dirty="0"/>
              <a:t>&lt;T&gt; is(T param1) {</a:t>
            </a:r>
            <a:br>
              <a:rPr lang="en-US" dirty="0"/>
            </a:br>
            <a:r>
              <a:rPr lang="en-US" dirty="0"/>
              <a:t>    return org.hamcrest.core.Is.is(param1);</a:t>
            </a:r>
            <a:br>
              <a:rPr lang="en-US" dirty="0"/>
            </a:br>
            <a:r>
              <a:rPr lang="en-US" dirty="0"/>
              <a:t>  }</a:t>
            </a:r>
            <a:br>
              <a:rPr lang="en-US" dirty="0"/>
            </a:br>
            <a:r>
              <a:rPr lang="en-US" dirty="0"/>
              <a:t/>
            </a:r>
            <a:br>
              <a:rPr lang="en-US" dirty="0"/>
            </a:br>
            <a:r>
              <a:rPr lang="en-US" dirty="0"/>
              <a:t>  public static &lt;T&gt; </a:t>
            </a:r>
            <a:r>
              <a:rPr lang="en-US" dirty="0" err="1"/>
              <a:t>org.hamcrest.Matcher</a:t>
            </a:r>
            <a:r>
              <a:rPr lang="en-US" dirty="0"/>
              <a:t>&lt;T&gt; is(</a:t>
            </a:r>
            <a:r>
              <a:rPr lang="en-US" dirty="0" err="1"/>
              <a:t>java.lang.Class</a:t>
            </a:r>
            <a:r>
              <a:rPr lang="en-US" dirty="0"/>
              <a:t>&lt;T&gt; param1) {</a:t>
            </a:r>
            <a:br>
              <a:rPr lang="en-US" dirty="0"/>
            </a:br>
            <a:r>
              <a:rPr lang="en-US" dirty="0"/>
              <a:t>    return org.hamcrest.core.Is.is(param1);</a:t>
            </a:r>
            <a:br>
              <a:rPr lang="en-US" dirty="0"/>
            </a:br>
            <a:r>
              <a:rPr lang="en-US" dirty="0"/>
              <a:t>  }</a:t>
            </a:r>
            <a:br>
              <a:rPr lang="en-US" dirty="0"/>
            </a:br>
            <a:r>
              <a:rPr lang="en-US" dirty="0"/>
              <a:t/>
            </a:r>
            <a:br>
              <a:rPr lang="en-US" dirty="0"/>
            </a:br>
            <a:r>
              <a:rPr lang="en-US" dirty="0"/>
              <a:t>  public static &lt;T&gt; </a:t>
            </a:r>
            <a:r>
              <a:rPr lang="en-US" dirty="0" err="1"/>
              <a:t>org.hamcrest.Matcher</a:t>
            </a:r>
            <a:r>
              <a:rPr lang="en-US" dirty="0"/>
              <a:t>&lt;T&gt; is(</a:t>
            </a:r>
            <a:r>
              <a:rPr lang="en-US" dirty="0" err="1"/>
              <a:t>org.hamcrest.Matcher</a:t>
            </a:r>
            <a:r>
              <a:rPr lang="en-US" dirty="0"/>
              <a:t>&lt;T&gt; param1) {</a:t>
            </a:r>
            <a:br>
              <a:rPr lang="en-US" dirty="0"/>
            </a:br>
            <a:r>
              <a:rPr lang="en-US" dirty="0"/>
              <a:t>    return org.hamcrest.core.Is.is(param1);</a:t>
            </a:r>
            <a:br>
              <a:rPr lang="en-US" dirty="0"/>
            </a:br>
            <a:r>
              <a:rPr lang="en-US" dirty="0"/>
              <a:t>  }</a:t>
            </a:r>
            <a:br>
              <a:rPr lang="en-US" dirty="0"/>
            </a:br>
            <a:r>
              <a:rPr lang="en-US" dirty="0"/>
              <a:t/>
            </a:r>
            <a:br>
              <a:rPr lang="en-US" dirty="0"/>
            </a:br>
            <a:r>
              <a:rPr lang="en-US" dirty="0"/>
              <a:t>  public static &lt;T&gt; </a:t>
            </a:r>
            <a:r>
              <a:rPr lang="en-US" dirty="0" err="1"/>
              <a:t>org.hamcrest.Matcher</a:t>
            </a:r>
            <a:r>
              <a:rPr lang="en-US" dirty="0"/>
              <a:t>&lt;</a:t>
            </a:r>
            <a:r>
              <a:rPr lang="en-US" dirty="0" err="1"/>
              <a:t>java.lang.Double</a:t>
            </a:r>
            <a:r>
              <a:rPr lang="en-US" dirty="0"/>
              <a:t>&gt; </a:t>
            </a:r>
            <a:r>
              <a:rPr lang="en-US" dirty="0" err="1"/>
              <a:t>notANumber</a:t>
            </a:r>
            <a:r>
              <a:rPr lang="en-US" dirty="0"/>
              <a:t>() {</a:t>
            </a:r>
            <a:br>
              <a:rPr lang="en-US" dirty="0"/>
            </a:br>
            <a:r>
              <a:rPr lang="en-US" dirty="0"/>
              <a:t>    return </a:t>
            </a:r>
            <a:r>
              <a:rPr lang="en-US" dirty="0" err="1"/>
              <a:t>org.hamcrest.examples.tutorial.IsNotANumber.notANumber</a:t>
            </a:r>
            <a:r>
              <a:rPr lang="en-US" dirty="0"/>
              <a:t>();</a:t>
            </a:r>
            <a:br>
              <a:rPr lang="en-US" dirty="0"/>
            </a:br>
            <a:r>
              <a:rPr lang="en-US" dirty="0"/>
              <a:t>  }</a:t>
            </a:r>
            <a:br>
              <a:rPr lang="en-US" dirty="0"/>
            </a:br>
            <a:r>
              <a:rPr lang="en-US" dirty="0"/>
              <a:t/>
            </a:r>
            <a:br>
              <a:rPr lang="en-US" dirty="0"/>
            </a:br>
            <a:r>
              <a:rPr lang="en-US" dirty="0"/>
              <a:t>}</a:t>
            </a:r>
          </a:p>
        </p:txBody>
      </p:sp>
      <p:sp>
        <p:nvSpPr>
          <p:cNvPr id="4" name="Footer Placeholder 3"/>
          <p:cNvSpPr>
            <a:spLocks noGrp="1"/>
          </p:cNvSpPr>
          <p:nvPr>
            <p:ph type="ftr" sz="quarter" idx="4294967295"/>
          </p:nvPr>
        </p:nvSpPr>
        <p:spPr>
          <a:xfrm>
            <a:off x="3429000" y="6356350"/>
            <a:ext cx="2895600" cy="365125"/>
          </a:xfrm>
          <a:prstGeom prst="rect">
            <a:avLst/>
          </a:prstGeom>
        </p:spPr>
        <p:txBody>
          <a:bodyPr/>
          <a:lstStyle/>
          <a:p>
            <a:endParaRPr lang="en-US" dirty="0" smtClean="0"/>
          </a:p>
        </p:txBody>
      </p:sp>
      <p:sp>
        <p:nvSpPr>
          <p:cNvPr id="5" name="Footer Placeholder 3"/>
          <p:cNvSpPr txBox="1">
            <a:spLocks/>
          </p:cNvSpPr>
          <p:nvPr/>
        </p:nvSpPr>
        <p:spPr>
          <a:xfrm>
            <a:off x="2286000" y="6356350"/>
            <a:ext cx="4038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smtClean="0"/>
              <a:t>http://code.google.com/p/hamcrest/wiki/Tutorial</a:t>
            </a:r>
            <a:endParaRPr lang="en-US" sz="1400" b="1" dirty="0" smtClean="0"/>
          </a:p>
        </p:txBody>
      </p:sp>
    </p:spTree>
    <p:extLst>
      <p:ext uri="{BB962C8B-B14F-4D97-AF65-F5344CB8AC3E}">
        <p14:creationId xmlns:p14="http://schemas.microsoft.com/office/powerpoint/2010/main" val="2598744056"/>
      </p:ext>
    </p:extLst>
  </p:cSld>
  <p:clrMapOvr>
    <a:masterClrMapping/>
  </p:clrMapOvr>
  <p:transition spd="med"/>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update our test to use the new Matchers class</a:t>
            </a:r>
          </a:p>
        </p:txBody>
      </p:sp>
      <p:sp>
        <p:nvSpPr>
          <p:cNvPr id="3" name="Content Placeholder 2"/>
          <p:cNvSpPr>
            <a:spLocks noGrp="1"/>
          </p:cNvSpPr>
          <p:nvPr>
            <p:ph idx="1"/>
          </p:nvPr>
        </p:nvSpPr>
        <p:spPr>
          <a:xfrm>
            <a:off x="304800" y="1600200"/>
            <a:ext cx="8763000" cy="4525963"/>
          </a:xfrm>
        </p:spPr>
        <p:txBody>
          <a:bodyPr>
            <a:normAutofit lnSpcReduction="10000"/>
          </a:bodyPr>
          <a:lstStyle/>
          <a:p>
            <a:pPr marL="0" indent="0">
              <a:buNone/>
            </a:pPr>
            <a:endParaRPr lang="en-US" dirty="0"/>
          </a:p>
          <a:p>
            <a:pPr marL="0" indent="0">
              <a:buNone/>
            </a:pPr>
            <a:r>
              <a:rPr lang="en-US" dirty="0"/>
              <a:t>import static </a:t>
            </a:r>
            <a:r>
              <a:rPr lang="en-US" dirty="0" err="1"/>
              <a:t>org.hamcrest.MatcherAssert.assertThat</a:t>
            </a:r>
            <a:r>
              <a:rPr lang="en-US" dirty="0"/>
              <a:t>;</a:t>
            </a:r>
            <a:br>
              <a:rPr lang="en-US" dirty="0"/>
            </a:br>
            <a:r>
              <a:rPr lang="en-US" dirty="0"/>
              <a:t/>
            </a:r>
            <a:br>
              <a:rPr lang="en-US" dirty="0"/>
            </a:br>
            <a:r>
              <a:rPr lang="en-US" dirty="0"/>
              <a:t>import static </a:t>
            </a:r>
            <a:r>
              <a:rPr lang="en-US" dirty="0" err="1"/>
              <a:t>org.hamcrest.examples.tutorial.Matchers</a:t>
            </a:r>
            <a:r>
              <a:rPr lang="en-US" dirty="0"/>
              <a:t>.*;</a:t>
            </a:r>
            <a:br>
              <a:rPr lang="en-US" dirty="0"/>
            </a:br>
            <a:r>
              <a:rPr lang="en-US" dirty="0"/>
              <a:t/>
            </a:r>
            <a:br>
              <a:rPr lang="en-US" dirty="0"/>
            </a:br>
            <a:r>
              <a:rPr lang="en-US" dirty="0"/>
              <a:t>import </a:t>
            </a:r>
            <a:r>
              <a:rPr lang="en-US" dirty="0" err="1"/>
              <a:t>junit.framework.TestCase</a:t>
            </a:r>
            <a:r>
              <a:rPr lang="en-US" dirty="0"/>
              <a:t>;</a:t>
            </a:r>
            <a:br>
              <a:rPr lang="en-US" dirty="0"/>
            </a:br>
            <a:r>
              <a:rPr lang="en-US" dirty="0"/>
              <a:t/>
            </a:r>
            <a:br>
              <a:rPr lang="en-US" dirty="0"/>
            </a:br>
            <a:r>
              <a:rPr lang="en-US" dirty="0"/>
              <a:t>public class </a:t>
            </a:r>
            <a:r>
              <a:rPr lang="en-US" dirty="0" err="1"/>
              <a:t>CustomSugarNumberTest</a:t>
            </a:r>
            <a:r>
              <a:rPr lang="en-US" dirty="0"/>
              <a:t> extends </a:t>
            </a:r>
            <a:r>
              <a:rPr lang="en-US" dirty="0" err="1"/>
              <a:t>TestCase</a:t>
            </a:r>
            <a:r>
              <a:rPr lang="en-US" dirty="0"/>
              <a:t> {</a:t>
            </a:r>
            <a:br>
              <a:rPr lang="en-US" dirty="0"/>
            </a:br>
            <a:r>
              <a:rPr lang="en-US" dirty="0"/>
              <a:t/>
            </a:r>
            <a:br>
              <a:rPr lang="en-US" dirty="0"/>
            </a:br>
            <a:r>
              <a:rPr lang="en-US" dirty="0"/>
              <a:t>  public void </a:t>
            </a:r>
            <a:r>
              <a:rPr lang="en-US" dirty="0" err="1"/>
              <a:t>testSquareRootOfMinusOneIsNotANumber</a:t>
            </a:r>
            <a:r>
              <a:rPr lang="en-US" dirty="0"/>
              <a:t>() {</a:t>
            </a:r>
            <a:br>
              <a:rPr lang="en-US" dirty="0"/>
            </a:br>
            <a:r>
              <a:rPr lang="en-US" dirty="0"/>
              <a:t>    </a:t>
            </a:r>
            <a:r>
              <a:rPr lang="en-US" dirty="0" err="1"/>
              <a:t>assertThat</a:t>
            </a:r>
            <a:r>
              <a:rPr lang="en-US" dirty="0"/>
              <a:t>(</a:t>
            </a:r>
            <a:r>
              <a:rPr lang="en-US" dirty="0" err="1"/>
              <a:t>Math.sqrt</a:t>
            </a:r>
            <a:r>
              <a:rPr lang="en-US" dirty="0"/>
              <a:t>(-1), is(</a:t>
            </a:r>
            <a:r>
              <a:rPr lang="en-US" dirty="0" err="1"/>
              <a:t>notANumber</a:t>
            </a:r>
            <a:r>
              <a:rPr lang="en-US" dirty="0"/>
              <a:t>()));</a:t>
            </a:r>
            <a:br>
              <a:rPr lang="en-US" dirty="0"/>
            </a:br>
            <a:r>
              <a:rPr lang="en-US" dirty="0"/>
              <a:t>  }</a:t>
            </a:r>
            <a:br>
              <a:rPr lang="en-US" dirty="0"/>
            </a:br>
            <a:r>
              <a:rPr lang="en-US" dirty="0"/>
              <a:t>}</a:t>
            </a:r>
          </a:p>
        </p:txBody>
      </p:sp>
      <p:sp>
        <p:nvSpPr>
          <p:cNvPr id="4" name="Footer Placeholder 3"/>
          <p:cNvSpPr>
            <a:spLocks noGrp="1"/>
          </p:cNvSpPr>
          <p:nvPr>
            <p:ph type="ftr" sz="quarter" idx="4294967295"/>
          </p:nvPr>
        </p:nvSpPr>
        <p:spPr>
          <a:xfrm>
            <a:off x="3429000" y="6356350"/>
            <a:ext cx="2895600" cy="365125"/>
          </a:xfrm>
          <a:prstGeom prst="rect">
            <a:avLst/>
          </a:prstGeom>
        </p:spPr>
        <p:txBody>
          <a:bodyPr/>
          <a:lstStyle/>
          <a:p>
            <a:endParaRPr lang="en-US" dirty="0" smtClean="0"/>
          </a:p>
        </p:txBody>
      </p:sp>
      <p:sp>
        <p:nvSpPr>
          <p:cNvPr id="5" name="Footer Placeholder 3"/>
          <p:cNvSpPr txBox="1">
            <a:spLocks/>
          </p:cNvSpPr>
          <p:nvPr/>
        </p:nvSpPr>
        <p:spPr>
          <a:xfrm>
            <a:off x="2286000" y="6356350"/>
            <a:ext cx="4038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smtClean="0"/>
              <a:t>http://code.google.com/p/hamcrest/wiki/Tutorial</a:t>
            </a:r>
            <a:endParaRPr lang="en-US" sz="1400" b="1" dirty="0" smtClean="0"/>
          </a:p>
        </p:txBody>
      </p:sp>
    </p:spTree>
    <p:extLst>
      <p:ext uri="{BB962C8B-B14F-4D97-AF65-F5344CB8AC3E}">
        <p14:creationId xmlns:p14="http://schemas.microsoft.com/office/powerpoint/2010/main" val="2917863582"/>
      </p:ext>
    </p:extLst>
  </p:cSld>
  <p:clrMapOvr>
    <a:masterClrMapping/>
  </p:clrMapOvr>
  <p:transition spd="med"/>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4294967295"/>
          </p:nvPr>
        </p:nvSpPr>
        <p:spPr>
          <a:xfrm>
            <a:off x="3429000" y="6356350"/>
            <a:ext cx="2895600" cy="365125"/>
          </a:xfrm>
          <a:prstGeom prst="rect">
            <a:avLst/>
          </a:prstGeom>
        </p:spPr>
        <p:txBody>
          <a:bodyPr/>
          <a:lstStyle/>
          <a:p>
            <a:endParaRPr lang="en-US" dirty="0" smtClean="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5600" y="1289050"/>
            <a:ext cx="8432800" cy="4279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61579652"/>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Testing Levels</a:t>
            </a:r>
            <a:endParaRPr lang="en-US" dirty="0"/>
          </a:p>
        </p:txBody>
      </p:sp>
      <p:sp>
        <p:nvSpPr>
          <p:cNvPr id="8" name="Content Placeholder 7"/>
          <p:cNvSpPr>
            <a:spLocks noGrp="1"/>
          </p:cNvSpPr>
          <p:nvPr>
            <p:ph idx="1"/>
          </p:nvPr>
        </p:nvSpPr>
        <p:spPr/>
        <p:txBody>
          <a:bodyPr/>
          <a:lstStyle/>
          <a:p>
            <a:r>
              <a:rPr lang="en-US" dirty="0" smtClean="0"/>
              <a:t>Unit Tests</a:t>
            </a:r>
          </a:p>
          <a:p>
            <a:pPr lvl="1"/>
            <a:r>
              <a:rPr lang="en-US" dirty="0" smtClean="0"/>
              <a:t>“make sure the class that you are working on right now works correctly”</a:t>
            </a:r>
          </a:p>
          <a:p>
            <a:pPr lvl="1"/>
            <a:r>
              <a:rPr lang="en-US" dirty="0" smtClean="0"/>
              <a:t>In isolation; no </a:t>
            </a:r>
            <a:r>
              <a:rPr lang="en-US" dirty="0" err="1" smtClean="0"/>
              <a:t>db</a:t>
            </a:r>
            <a:r>
              <a:rPr lang="en-US" dirty="0" smtClean="0"/>
              <a:t>; stubs for other classes</a:t>
            </a:r>
          </a:p>
          <a:p>
            <a:r>
              <a:rPr lang="en-US" dirty="0" smtClean="0"/>
              <a:t>Integration Tests</a:t>
            </a:r>
          </a:p>
          <a:p>
            <a:r>
              <a:rPr lang="en-US" dirty="0" smtClean="0"/>
              <a:t>System Tests</a:t>
            </a:r>
            <a:endParaRPr lang="en-US" dirty="0"/>
          </a:p>
        </p:txBody>
      </p:sp>
      <p:sp>
        <p:nvSpPr>
          <p:cNvPr id="6" name="Slide Number Placeholder 5"/>
          <p:cNvSpPr>
            <a:spLocks noGrp="1"/>
          </p:cNvSpPr>
          <p:nvPr>
            <p:ph type="sldNum" sz="quarter" idx="4294967295"/>
          </p:nvPr>
        </p:nvSpPr>
        <p:spPr>
          <a:xfrm>
            <a:off x="6553200" y="6356350"/>
            <a:ext cx="2133600" cy="365125"/>
          </a:xfrm>
          <a:prstGeom prst="rect">
            <a:avLst/>
          </a:prstGeom>
        </p:spPr>
        <p:txBody>
          <a:bodyPr/>
          <a:lstStyle/>
          <a:p>
            <a:fld id="{5EA4A088-014F-4063-A783-67FAA4BA51CC}" type="slidenum">
              <a:rPr lang="en-US" smtClean="0"/>
              <a:t>6</a:t>
            </a:fld>
            <a:endParaRPr lang="en-US"/>
          </a:p>
        </p:txBody>
      </p:sp>
      <p:sp>
        <p:nvSpPr>
          <p:cNvPr id="5" name="Date Placeholder 4"/>
          <p:cNvSpPr>
            <a:spLocks noGrp="1"/>
          </p:cNvSpPr>
          <p:nvPr>
            <p:ph type="dt" sz="half" idx="4294967295"/>
          </p:nvPr>
        </p:nvSpPr>
        <p:spPr>
          <a:xfrm>
            <a:off x="7010400" y="-60325"/>
            <a:ext cx="2133600" cy="365125"/>
          </a:xfrm>
          <a:prstGeom prst="rect">
            <a:avLst/>
          </a:prstGeom>
        </p:spPr>
        <p:txBody>
          <a:bodyPr/>
          <a:lstStyle/>
          <a:p>
            <a:fld id="{84FFD439-0553-42AB-9F33-8F7AA9F80298}" type="datetime1">
              <a:rPr lang="en-US" smtClean="0"/>
              <a:t>9/25/2017</a:t>
            </a:fld>
            <a:endParaRPr lang="en-US"/>
          </a:p>
        </p:txBody>
      </p:sp>
    </p:spTree>
    <p:extLst>
      <p:ext uri="{BB962C8B-B14F-4D97-AF65-F5344CB8AC3E}">
        <p14:creationId xmlns:p14="http://schemas.microsoft.com/office/powerpoint/2010/main" val="1871436595"/>
      </p:ext>
    </p:extLst>
  </p:cSld>
  <p:clrMapOvr>
    <a:masterClrMapping/>
  </p:clrMapOvr>
  <p:transition spd="med"/>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4294967295"/>
          </p:nvPr>
        </p:nvSpPr>
        <p:spPr>
          <a:xfrm>
            <a:off x="3429000" y="6356350"/>
            <a:ext cx="2895600" cy="365125"/>
          </a:xfrm>
          <a:prstGeom prst="rect">
            <a:avLst/>
          </a:prstGeom>
        </p:spPr>
        <p:txBody>
          <a:bodyPr/>
          <a:lstStyle/>
          <a:p>
            <a:endParaRPr lang="en-US" dirty="0" smtClean="0"/>
          </a:p>
        </p:txBody>
      </p:sp>
    </p:spTree>
    <p:extLst>
      <p:ext uri="{BB962C8B-B14F-4D97-AF65-F5344CB8AC3E}">
        <p14:creationId xmlns:p14="http://schemas.microsoft.com/office/powerpoint/2010/main" val="3906390587"/>
      </p:ext>
    </p:extLst>
  </p:cSld>
  <p:clrMapOvr>
    <a:masterClrMapping/>
  </p:clrMapOvr>
  <p:transition spd="med"/>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sz="4800"/>
          </a:p>
        </p:txBody>
      </p:sp>
      <p:sp>
        <p:nvSpPr>
          <p:cNvPr id="3" name="Content Placeholder 2"/>
          <p:cNvSpPr>
            <a:spLocks noGrp="1"/>
          </p:cNvSpPr>
          <p:nvPr>
            <p:ph idx="1"/>
          </p:nvPr>
        </p:nvSpPr>
        <p:spPr>
          <a:xfrm>
            <a:off x="457200" y="762000"/>
            <a:ext cx="8229600" cy="5364163"/>
          </a:xfrm>
        </p:spPr>
        <p:txBody>
          <a:bodyPr>
            <a:normAutofit fontScale="92500" lnSpcReduction="20000"/>
          </a:bodyPr>
          <a:lstStyle/>
          <a:p>
            <a:pPr marL="0" indent="0">
              <a:spcBef>
                <a:spcPts val="300"/>
              </a:spcBef>
              <a:buNone/>
            </a:pPr>
            <a:r>
              <a:rPr lang="en-US" sz="3600" dirty="0"/>
              <a:t>import static </a:t>
            </a:r>
            <a:r>
              <a:rPr lang="en-US" sz="3600" dirty="0" err="1"/>
              <a:t>org.junit.Assert</a:t>
            </a:r>
            <a:r>
              <a:rPr lang="en-US" sz="3600" dirty="0"/>
              <a:t>.*; </a:t>
            </a:r>
            <a:endParaRPr lang="en-US" sz="3600" dirty="0" smtClean="0"/>
          </a:p>
          <a:p>
            <a:pPr marL="0" indent="0">
              <a:spcBef>
                <a:spcPts val="300"/>
              </a:spcBef>
              <a:buNone/>
            </a:pPr>
            <a:r>
              <a:rPr lang="en-US" sz="3600" dirty="0" smtClean="0"/>
              <a:t>import </a:t>
            </a:r>
            <a:r>
              <a:rPr lang="en-US" sz="3600" dirty="0"/>
              <a:t>static </a:t>
            </a:r>
            <a:r>
              <a:rPr lang="en-US" sz="3600" dirty="0" err="1"/>
              <a:t>org.hamcrest.CoreMatchers</a:t>
            </a:r>
            <a:r>
              <a:rPr lang="en-US" sz="3600" dirty="0"/>
              <a:t>.*;   </a:t>
            </a:r>
            <a:endParaRPr lang="en-US" sz="3600" dirty="0" smtClean="0"/>
          </a:p>
          <a:p>
            <a:pPr marL="0" indent="0">
              <a:spcBef>
                <a:spcPts val="300"/>
              </a:spcBef>
              <a:buNone/>
            </a:pPr>
            <a:r>
              <a:rPr lang="en-US" sz="3600" dirty="0" smtClean="0"/>
              <a:t>public </a:t>
            </a:r>
            <a:r>
              <a:rPr lang="en-US" sz="3600" dirty="0"/>
              <a:t>class Junit4FeaturesTest { </a:t>
            </a:r>
            <a:endParaRPr lang="en-US" sz="3600" dirty="0" smtClean="0"/>
          </a:p>
          <a:p>
            <a:pPr marL="0" indent="0">
              <a:spcBef>
                <a:spcPts val="300"/>
              </a:spcBef>
              <a:buNone/>
            </a:pPr>
            <a:r>
              <a:rPr lang="en-US" sz="3600" dirty="0" smtClean="0"/>
              <a:t>     @</a:t>
            </a:r>
            <a:r>
              <a:rPr lang="en-US" sz="3600" dirty="0" err="1"/>
              <a:t>org.junit.Test</a:t>
            </a:r>
            <a:r>
              <a:rPr lang="en-US" sz="3600" dirty="0"/>
              <a:t> </a:t>
            </a:r>
            <a:endParaRPr lang="en-US" sz="3600" dirty="0" smtClean="0"/>
          </a:p>
          <a:p>
            <a:pPr marL="0" indent="0">
              <a:spcBef>
                <a:spcPts val="300"/>
              </a:spcBef>
              <a:buNone/>
            </a:pPr>
            <a:r>
              <a:rPr lang="en-US" sz="3600" dirty="0" smtClean="0"/>
              <a:t>     public </a:t>
            </a:r>
            <a:r>
              <a:rPr lang="en-US" sz="3600" dirty="0"/>
              <a:t>void </a:t>
            </a:r>
            <a:r>
              <a:rPr lang="en-US" sz="3600" dirty="0" err="1"/>
              <a:t>testArrays</a:t>
            </a:r>
            <a:r>
              <a:rPr lang="en-US" sz="3600" dirty="0"/>
              <a:t>() { </a:t>
            </a:r>
            <a:endParaRPr lang="en-US" sz="3600" dirty="0" smtClean="0"/>
          </a:p>
          <a:p>
            <a:pPr marL="0" indent="0">
              <a:spcBef>
                <a:spcPts val="300"/>
              </a:spcBef>
              <a:buNone/>
            </a:pPr>
            <a:r>
              <a:rPr lang="en-US" sz="3600" dirty="0"/>
              <a:t>	</a:t>
            </a:r>
            <a:r>
              <a:rPr lang="en-US" sz="3600" dirty="0" err="1" smtClean="0"/>
              <a:t>assertThat</a:t>
            </a:r>
            <a:r>
              <a:rPr lang="en-US" sz="3600" dirty="0" smtClean="0"/>
              <a:t>(new </a:t>
            </a:r>
            <a:r>
              <a:rPr lang="en-US" sz="3600" dirty="0">
                <a:hlinkClick r:id="rId2"/>
              </a:rPr>
              <a:t>Integer</a:t>
            </a:r>
            <a:r>
              <a:rPr lang="en-US" sz="3600" dirty="0"/>
              <a:t>[] {1,2,3,4,5</a:t>
            </a:r>
            <a:r>
              <a:rPr lang="en-US" sz="3600" dirty="0" smtClean="0"/>
              <a:t>}, 	   	           </a:t>
            </a:r>
            <a:r>
              <a:rPr lang="en-US" sz="3600" dirty="0" err="1" smtClean="0"/>
              <a:t>equalTo</a:t>
            </a:r>
            <a:r>
              <a:rPr lang="en-US" sz="3600" dirty="0" smtClean="0"/>
              <a:t>(new </a:t>
            </a:r>
            <a:r>
              <a:rPr lang="en-US" sz="3600" dirty="0">
                <a:hlinkClick r:id="rId2"/>
              </a:rPr>
              <a:t>Integer</a:t>
            </a:r>
            <a:r>
              <a:rPr lang="en-US" sz="3600" dirty="0"/>
              <a:t>[]{1,2,3,4,5})); </a:t>
            </a:r>
            <a:r>
              <a:rPr lang="en-US" sz="3600" dirty="0" smtClean="0"/>
              <a:t>	</a:t>
            </a:r>
            <a:r>
              <a:rPr lang="en-US" sz="3600" dirty="0" err="1" smtClean="0"/>
              <a:t>assertThat</a:t>
            </a:r>
            <a:r>
              <a:rPr lang="en-US" sz="3600" dirty="0" smtClean="0"/>
              <a:t>(new </a:t>
            </a:r>
            <a:r>
              <a:rPr lang="en-US" sz="3600" dirty="0">
                <a:hlinkClick r:id="rId2"/>
              </a:rPr>
              <a:t>Integer</a:t>
            </a:r>
            <a:r>
              <a:rPr lang="en-US" sz="3600" dirty="0"/>
              <a:t>[] {1,2,3,4,5</a:t>
            </a:r>
            <a:r>
              <a:rPr lang="en-US" sz="3600" dirty="0" smtClean="0"/>
              <a:t>}, 		          not(new </a:t>
            </a:r>
            <a:r>
              <a:rPr lang="en-US" sz="3600" dirty="0">
                <a:hlinkClick r:id="rId2"/>
              </a:rPr>
              <a:t>Integer</a:t>
            </a:r>
            <a:r>
              <a:rPr lang="en-US" sz="3600" dirty="0"/>
              <a:t>[] {1,2})); </a:t>
            </a:r>
            <a:endParaRPr lang="en-US" sz="3600" dirty="0" smtClean="0"/>
          </a:p>
          <a:p>
            <a:pPr marL="0" indent="0">
              <a:spcBef>
                <a:spcPts val="300"/>
              </a:spcBef>
              <a:buNone/>
            </a:pPr>
            <a:r>
              <a:rPr lang="en-US" sz="3600" dirty="0" smtClean="0"/>
              <a:t>     } </a:t>
            </a:r>
          </a:p>
          <a:p>
            <a:pPr marL="0" indent="0">
              <a:spcBef>
                <a:spcPts val="300"/>
              </a:spcBef>
              <a:buNone/>
            </a:pPr>
            <a:r>
              <a:rPr lang="en-US" sz="3600" dirty="0" smtClean="0"/>
              <a:t>}</a:t>
            </a:r>
            <a:endParaRPr lang="en-US" sz="3600" dirty="0"/>
          </a:p>
          <a:p>
            <a:pPr marL="0" indent="0">
              <a:spcBef>
                <a:spcPts val="300"/>
              </a:spcBef>
              <a:buNone/>
            </a:pPr>
            <a:endParaRPr lang="en-US" sz="3600" dirty="0"/>
          </a:p>
        </p:txBody>
      </p:sp>
      <p:sp>
        <p:nvSpPr>
          <p:cNvPr id="4" name="Footer Placeholder 3"/>
          <p:cNvSpPr>
            <a:spLocks noGrp="1"/>
          </p:cNvSpPr>
          <p:nvPr>
            <p:ph type="ftr" sz="quarter" idx="4294967295"/>
          </p:nvPr>
        </p:nvSpPr>
        <p:spPr>
          <a:xfrm>
            <a:off x="2514600" y="6356350"/>
            <a:ext cx="3810000" cy="365125"/>
          </a:xfrm>
          <a:prstGeom prst="rect">
            <a:avLst/>
          </a:prstGeom>
        </p:spPr>
        <p:txBody>
          <a:bodyPr/>
          <a:lstStyle/>
          <a:p>
            <a:r>
              <a:rPr lang="en-US" sz="1400" b="1" dirty="0"/>
              <a:t>http://www.acgavin.com/hamcrest-and-junit4-4</a:t>
            </a:r>
            <a:endParaRPr lang="en-US" sz="1400" b="1" dirty="0" smtClean="0"/>
          </a:p>
        </p:txBody>
      </p:sp>
    </p:spTree>
    <p:extLst>
      <p:ext uri="{BB962C8B-B14F-4D97-AF65-F5344CB8AC3E}">
        <p14:creationId xmlns:p14="http://schemas.microsoft.com/office/powerpoint/2010/main" val="2024778015"/>
      </p:ext>
    </p:extLst>
  </p:cSld>
  <p:clrMapOvr>
    <a:masterClrMapping/>
  </p:clrMapOvr>
  <p:transition spd="med"/>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sz="4800" dirty="0"/>
          </a:p>
        </p:txBody>
      </p:sp>
      <p:sp>
        <p:nvSpPr>
          <p:cNvPr id="3" name="Content Placeholder 2"/>
          <p:cNvSpPr>
            <a:spLocks noGrp="1"/>
          </p:cNvSpPr>
          <p:nvPr>
            <p:ph idx="1"/>
          </p:nvPr>
        </p:nvSpPr>
        <p:spPr>
          <a:xfrm>
            <a:off x="457200" y="762000"/>
            <a:ext cx="8534400" cy="5364163"/>
          </a:xfrm>
        </p:spPr>
        <p:txBody>
          <a:bodyPr>
            <a:normAutofit/>
          </a:bodyPr>
          <a:lstStyle/>
          <a:p>
            <a:pPr marL="0" indent="0">
              <a:spcBef>
                <a:spcPts val="300"/>
              </a:spcBef>
              <a:buNone/>
            </a:pPr>
            <a:r>
              <a:rPr lang="en-US" dirty="0"/>
              <a:t>import static </a:t>
            </a:r>
            <a:r>
              <a:rPr lang="en-US" dirty="0" err="1"/>
              <a:t>org.junit.Assert</a:t>
            </a:r>
            <a:r>
              <a:rPr lang="en-US" dirty="0"/>
              <a:t>.*; </a:t>
            </a:r>
            <a:endParaRPr lang="en-US" dirty="0" smtClean="0"/>
          </a:p>
          <a:p>
            <a:pPr marL="0" indent="0">
              <a:spcBef>
                <a:spcPts val="300"/>
              </a:spcBef>
              <a:buNone/>
            </a:pPr>
            <a:r>
              <a:rPr lang="en-US" dirty="0" smtClean="0"/>
              <a:t>import </a:t>
            </a:r>
            <a:r>
              <a:rPr lang="en-US" dirty="0"/>
              <a:t>static </a:t>
            </a:r>
            <a:r>
              <a:rPr lang="en-US" dirty="0" err="1"/>
              <a:t>org.hamcrest.Matchers</a:t>
            </a:r>
            <a:r>
              <a:rPr lang="en-US" dirty="0"/>
              <a:t>.*; </a:t>
            </a:r>
            <a:endParaRPr lang="en-US" dirty="0" smtClean="0"/>
          </a:p>
          <a:p>
            <a:pPr marL="0" indent="0">
              <a:spcBef>
                <a:spcPts val="300"/>
              </a:spcBef>
              <a:buNone/>
            </a:pPr>
            <a:r>
              <a:rPr lang="en-US" dirty="0" smtClean="0"/>
              <a:t>// </a:t>
            </a:r>
            <a:r>
              <a:rPr lang="en-US" dirty="0"/>
              <a:t>provided by additional jar   </a:t>
            </a:r>
            <a:endParaRPr lang="en-US" dirty="0" smtClean="0"/>
          </a:p>
          <a:p>
            <a:pPr marL="0" indent="0">
              <a:spcBef>
                <a:spcPts val="300"/>
              </a:spcBef>
              <a:buNone/>
            </a:pPr>
            <a:r>
              <a:rPr lang="en-US" dirty="0" smtClean="0"/>
              <a:t>import </a:t>
            </a:r>
            <a:r>
              <a:rPr lang="en-US" dirty="0" err="1"/>
              <a:t>org.junit.Test</a:t>
            </a:r>
            <a:r>
              <a:rPr lang="en-US" dirty="0"/>
              <a:t>;   </a:t>
            </a:r>
            <a:endParaRPr lang="en-US" dirty="0" smtClean="0"/>
          </a:p>
          <a:p>
            <a:pPr marL="0" indent="0">
              <a:spcBef>
                <a:spcPts val="300"/>
              </a:spcBef>
              <a:buNone/>
            </a:pPr>
            <a:r>
              <a:rPr lang="en-US" dirty="0" smtClean="0"/>
              <a:t>public </a:t>
            </a:r>
            <a:r>
              <a:rPr lang="en-US" dirty="0"/>
              <a:t>class Junit4FeaturesTest { </a:t>
            </a:r>
            <a:endParaRPr lang="en-US" dirty="0" smtClean="0"/>
          </a:p>
          <a:p>
            <a:pPr marL="0" indent="0">
              <a:spcBef>
                <a:spcPts val="300"/>
              </a:spcBef>
              <a:buNone/>
            </a:pPr>
            <a:r>
              <a:rPr lang="en-US" dirty="0"/>
              <a:t>	</a:t>
            </a:r>
            <a:r>
              <a:rPr lang="en-US" dirty="0" smtClean="0"/>
              <a:t>@</a:t>
            </a:r>
            <a:r>
              <a:rPr lang="en-US" dirty="0"/>
              <a:t>Test public void </a:t>
            </a:r>
            <a:r>
              <a:rPr lang="en-US" dirty="0" smtClean="0"/>
              <a:t>	</a:t>
            </a:r>
            <a:r>
              <a:rPr lang="en-US" dirty="0" err="1" smtClean="0"/>
              <a:t>testNumericComparison</a:t>
            </a:r>
            <a:r>
              <a:rPr lang="en-US" dirty="0"/>
              <a:t>() { </a:t>
            </a:r>
            <a:r>
              <a:rPr lang="en-US" dirty="0" smtClean="0"/>
              <a:t>			     	     </a:t>
            </a:r>
            <a:r>
              <a:rPr lang="en-US" dirty="0" err="1" smtClean="0"/>
              <a:t>assertThat</a:t>
            </a:r>
            <a:r>
              <a:rPr lang="en-US" dirty="0" smtClean="0"/>
              <a:t>(1,lessThan(2</a:t>
            </a:r>
            <a:r>
              <a:rPr lang="en-US" dirty="0"/>
              <a:t>)); </a:t>
            </a:r>
            <a:r>
              <a:rPr lang="en-US" dirty="0" smtClean="0"/>
              <a:t>	     	 	     	     </a:t>
            </a:r>
            <a:r>
              <a:rPr lang="en-US" dirty="0" err="1" smtClean="0"/>
              <a:t>assertThat</a:t>
            </a:r>
            <a:r>
              <a:rPr lang="en-US" dirty="0" smtClean="0"/>
              <a:t>(2,greaterThan(1</a:t>
            </a:r>
            <a:r>
              <a:rPr lang="en-US" dirty="0"/>
              <a:t>)); </a:t>
            </a:r>
            <a:endParaRPr lang="en-US" dirty="0" smtClean="0"/>
          </a:p>
          <a:p>
            <a:pPr marL="0" indent="0">
              <a:spcBef>
                <a:spcPts val="300"/>
              </a:spcBef>
              <a:buNone/>
            </a:pPr>
            <a:r>
              <a:rPr lang="en-US" dirty="0"/>
              <a:t>	</a:t>
            </a:r>
            <a:r>
              <a:rPr lang="en-US" dirty="0" smtClean="0"/>
              <a:t>     </a:t>
            </a:r>
            <a:r>
              <a:rPr lang="en-US" dirty="0" err="1" smtClean="0"/>
              <a:t>assertThat</a:t>
            </a:r>
            <a:r>
              <a:rPr lang="en-US" dirty="0" smtClean="0"/>
              <a:t>(2,greaterThanOrEqualTo(2</a:t>
            </a:r>
            <a:r>
              <a:rPr lang="en-US" dirty="0"/>
              <a:t>)); </a:t>
            </a:r>
            <a:r>
              <a:rPr lang="en-US" dirty="0" smtClean="0"/>
              <a:t>	  	     </a:t>
            </a:r>
            <a:r>
              <a:rPr lang="en-US" dirty="0" err="1" smtClean="0"/>
              <a:t>assertThat</a:t>
            </a:r>
            <a:r>
              <a:rPr lang="en-US" dirty="0" smtClean="0"/>
              <a:t>(1,lessThanOrEqualTo(1</a:t>
            </a:r>
            <a:r>
              <a:rPr lang="en-US" dirty="0"/>
              <a:t>));</a:t>
            </a:r>
          </a:p>
        </p:txBody>
      </p:sp>
      <p:sp>
        <p:nvSpPr>
          <p:cNvPr id="4" name="Footer Placeholder 3"/>
          <p:cNvSpPr>
            <a:spLocks noGrp="1"/>
          </p:cNvSpPr>
          <p:nvPr>
            <p:ph type="ftr" sz="quarter" idx="4294967295"/>
          </p:nvPr>
        </p:nvSpPr>
        <p:spPr>
          <a:xfrm>
            <a:off x="2514600" y="6356350"/>
            <a:ext cx="3810000" cy="365125"/>
          </a:xfrm>
          <a:prstGeom prst="rect">
            <a:avLst/>
          </a:prstGeom>
        </p:spPr>
        <p:txBody>
          <a:bodyPr/>
          <a:lstStyle/>
          <a:p>
            <a:r>
              <a:rPr lang="en-US" sz="1400" b="1" dirty="0"/>
              <a:t>http://www.acgavin.com/hamcrest-and-junit4-4</a:t>
            </a:r>
            <a:endParaRPr lang="en-US" sz="1400" b="1" dirty="0" smtClean="0"/>
          </a:p>
        </p:txBody>
      </p:sp>
    </p:spTree>
    <p:extLst>
      <p:ext uri="{BB962C8B-B14F-4D97-AF65-F5344CB8AC3E}">
        <p14:creationId xmlns:p14="http://schemas.microsoft.com/office/powerpoint/2010/main" val="1055322028"/>
      </p:ext>
    </p:extLst>
  </p:cSld>
  <p:clrMapOvr>
    <a:masterClrMapping/>
  </p:clrMapOvr>
  <p:transition spd="med"/>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44562"/>
          </a:xfrm>
        </p:spPr>
        <p:txBody>
          <a:bodyPr/>
          <a:lstStyle/>
          <a:p>
            <a:r>
              <a:rPr lang="en-US" dirty="0" err="1" smtClean="0"/>
              <a:t>Hamcrest</a:t>
            </a:r>
            <a:r>
              <a:rPr lang="en-US" dirty="0" smtClean="0"/>
              <a:t> API</a:t>
            </a:r>
            <a:endParaRPr lang="en-US" dirty="0"/>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4294967295"/>
          </p:nvPr>
        </p:nvSpPr>
        <p:spPr>
          <a:xfrm>
            <a:off x="2286000" y="6356350"/>
            <a:ext cx="4038600" cy="365125"/>
          </a:xfrm>
          <a:prstGeom prst="rect">
            <a:avLst/>
          </a:prstGeom>
        </p:spPr>
        <p:txBody>
          <a:bodyPr/>
          <a:lstStyle/>
          <a:p>
            <a:r>
              <a:rPr lang="en-US" b="1" dirty="0"/>
              <a:t>http://junit.org/javadoc/4.10/org/hamcrest/Matcher.html</a:t>
            </a:r>
            <a:endParaRPr lang="en-US" b="1" dirty="0" smtClean="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199" y="990600"/>
            <a:ext cx="8591635" cy="525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68646486"/>
      </p:ext>
    </p:extLst>
  </p:cSld>
  <p:clrMapOvr>
    <a:masterClrMapping/>
  </p:clrMapOvr>
  <p:transition spd="med"/>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915400" cy="1143000"/>
          </a:xfrm>
        </p:spPr>
        <p:txBody>
          <a:bodyPr>
            <a:noAutofit/>
          </a:bodyPr>
          <a:lstStyle/>
          <a:p>
            <a:r>
              <a:rPr lang="en-US" sz="3200" dirty="0"/>
              <a:t>http://hamcrest.org/JavaHamcrest/javadoc/1.3/</a:t>
            </a:r>
          </a:p>
        </p:txBody>
      </p:sp>
      <p:sp>
        <p:nvSpPr>
          <p:cNvPr id="3" name="Content Placeholder 2"/>
          <p:cNvSpPr>
            <a:spLocks noGrp="1"/>
          </p:cNvSpPr>
          <p:nvPr>
            <p:ph idx="1"/>
          </p:nvPr>
        </p:nvSpPr>
        <p:spPr/>
        <p:txBody>
          <a:bodyPr>
            <a:normAutofit fontScale="70000" lnSpcReduction="20000"/>
          </a:bodyPr>
          <a:lstStyle/>
          <a:p>
            <a:r>
              <a:rPr lang="en-US" sz="4400" dirty="0" err="1"/>
              <a:t>org.hamcrest</a:t>
            </a:r>
            <a:r>
              <a:rPr lang="en-US" sz="4400" dirty="0"/>
              <a:t> </a:t>
            </a:r>
            <a:br>
              <a:rPr lang="en-US" sz="4400" dirty="0"/>
            </a:br>
            <a:r>
              <a:rPr lang="en-US" sz="4400" dirty="0"/>
              <a:t>Interface Matcher&lt;T&gt;</a:t>
            </a:r>
          </a:p>
          <a:p>
            <a:r>
              <a:rPr lang="en-US" sz="4400" dirty="0"/>
              <a:t>All </a:t>
            </a:r>
            <a:r>
              <a:rPr lang="en-US" sz="4400" dirty="0" err="1"/>
              <a:t>Superinterfaces</a:t>
            </a:r>
            <a:r>
              <a:rPr lang="en-US" sz="4400" dirty="0"/>
              <a:t>: </a:t>
            </a:r>
            <a:r>
              <a:rPr lang="en-US" dirty="0" err="1">
                <a:hlinkClick r:id="rId2" tooltip="interface in org.hamcrest"/>
              </a:rPr>
              <a:t>SelfDescribing</a:t>
            </a:r>
            <a:r>
              <a:rPr lang="en-US" dirty="0"/>
              <a:t> </a:t>
            </a:r>
            <a:endParaRPr lang="en-US" dirty="0" smtClean="0"/>
          </a:p>
          <a:p>
            <a:r>
              <a:rPr lang="en-US" sz="4400" dirty="0" smtClean="0"/>
              <a:t>All </a:t>
            </a:r>
            <a:r>
              <a:rPr lang="en-US" sz="4400" dirty="0"/>
              <a:t>Known Implementing Classes</a:t>
            </a:r>
            <a:r>
              <a:rPr lang="en-US" dirty="0"/>
              <a:t>: </a:t>
            </a:r>
            <a:r>
              <a:rPr lang="en-US" dirty="0" err="1">
                <a:hlinkClick r:id="rId3" tooltip="class in org.hamcrest.core"/>
              </a:rPr>
              <a:t>AllOf</a:t>
            </a:r>
            <a:r>
              <a:rPr lang="en-US" dirty="0"/>
              <a:t>, </a:t>
            </a:r>
            <a:r>
              <a:rPr lang="en-US" dirty="0" err="1">
                <a:hlinkClick r:id="rId4" tooltip="class in org.hamcrest.core"/>
              </a:rPr>
              <a:t>AnyOf</a:t>
            </a:r>
            <a:r>
              <a:rPr lang="en-US" dirty="0"/>
              <a:t>, </a:t>
            </a:r>
            <a:r>
              <a:rPr lang="en-US" dirty="0" err="1">
                <a:hlinkClick r:id="rId5" tooltip="class in org.hamcrest"/>
              </a:rPr>
              <a:t>BaseMatcher</a:t>
            </a:r>
            <a:r>
              <a:rPr lang="en-US" dirty="0"/>
              <a:t>, </a:t>
            </a:r>
            <a:r>
              <a:rPr lang="en-US" dirty="0" err="1">
                <a:hlinkClick r:id="rId6" tooltip="class in org.hamcrest.number"/>
              </a:rPr>
              <a:t>BigDecimalCloseTo</a:t>
            </a:r>
            <a:r>
              <a:rPr lang="en-US" dirty="0"/>
              <a:t>, </a:t>
            </a:r>
            <a:r>
              <a:rPr lang="en-US" dirty="0" err="1">
                <a:hlinkClick r:id="rId7" tooltip="class in org.hamcrest.core"/>
              </a:rPr>
              <a:t>CombinableMatcher</a:t>
            </a:r>
            <a:r>
              <a:rPr lang="en-US" dirty="0"/>
              <a:t>, </a:t>
            </a:r>
            <a:r>
              <a:rPr lang="en-US" dirty="0" err="1">
                <a:hlinkClick r:id="rId8" tooltip="class in org.hamcrest"/>
              </a:rPr>
              <a:t>CustomMatcher</a:t>
            </a:r>
            <a:r>
              <a:rPr lang="en-US" dirty="0"/>
              <a:t>, </a:t>
            </a:r>
            <a:r>
              <a:rPr lang="en-US" dirty="0" err="1">
                <a:hlinkClick r:id="rId9" tooltip="class in org.hamcrest"/>
              </a:rPr>
              <a:t>CustomTypeSafeMatcher</a:t>
            </a:r>
            <a:r>
              <a:rPr lang="en-US" dirty="0"/>
              <a:t>, </a:t>
            </a:r>
            <a:r>
              <a:rPr lang="en-US" dirty="0" err="1">
                <a:hlinkClick r:id="rId10" tooltip="class in org.hamcrest.core"/>
              </a:rPr>
              <a:t>DescribedAs</a:t>
            </a:r>
            <a:r>
              <a:rPr lang="en-US" dirty="0"/>
              <a:t>, </a:t>
            </a:r>
            <a:r>
              <a:rPr lang="en-US" dirty="0" err="1">
                <a:hlinkClick r:id="rId11" tooltip="class in org.hamcrest"/>
              </a:rPr>
              <a:t>DiagnosingMatcher</a:t>
            </a:r>
            <a:r>
              <a:rPr lang="en-US" dirty="0"/>
              <a:t>, </a:t>
            </a:r>
            <a:r>
              <a:rPr lang="en-US" dirty="0">
                <a:hlinkClick r:id="rId12" tooltip="class in org.hamcrest.core"/>
              </a:rPr>
              <a:t>Every</a:t>
            </a:r>
            <a:r>
              <a:rPr lang="en-US" dirty="0"/>
              <a:t>, </a:t>
            </a:r>
            <a:r>
              <a:rPr lang="en-US" dirty="0" err="1">
                <a:hlinkClick r:id="rId13" tooltip="class in org.hamcrest"/>
              </a:rPr>
              <a:t>FeatureMatcher</a:t>
            </a:r>
            <a:r>
              <a:rPr lang="en-US" dirty="0"/>
              <a:t>, </a:t>
            </a:r>
            <a:r>
              <a:rPr lang="en-US" dirty="0" err="1">
                <a:hlinkClick r:id="rId14" tooltip="class in org.hamcrest.beans"/>
              </a:rPr>
              <a:t>HasProperty</a:t>
            </a:r>
            <a:r>
              <a:rPr lang="en-US" dirty="0"/>
              <a:t>, </a:t>
            </a:r>
            <a:r>
              <a:rPr lang="en-US" dirty="0" err="1">
                <a:hlinkClick r:id="rId15" tooltip="class in org.hamcrest.beans"/>
              </a:rPr>
              <a:t>HasPropertyWithValue</a:t>
            </a:r>
            <a:r>
              <a:rPr lang="en-US" dirty="0"/>
              <a:t>, </a:t>
            </a:r>
            <a:r>
              <a:rPr lang="en-US" dirty="0" err="1">
                <a:hlinkClick r:id="rId16" tooltip="class in org.hamcrest.object"/>
              </a:rPr>
              <a:t>HasToString</a:t>
            </a:r>
            <a:r>
              <a:rPr lang="en-US" dirty="0"/>
              <a:t>, </a:t>
            </a:r>
            <a:r>
              <a:rPr lang="en-US" dirty="0" err="1">
                <a:hlinkClick r:id="rId17" tooltip="class in org.hamcrest.xml"/>
              </a:rPr>
              <a:t>HasXPath</a:t>
            </a:r>
            <a:r>
              <a:rPr lang="en-US" dirty="0"/>
              <a:t>, </a:t>
            </a:r>
            <a:r>
              <a:rPr lang="en-US" dirty="0">
                <a:hlinkClick r:id="rId18" tooltip="class in org.hamcrest.core"/>
              </a:rPr>
              <a:t>Is</a:t>
            </a:r>
            <a:r>
              <a:rPr lang="en-US" dirty="0"/>
              <a:t>, </a:t>
            </a:r>
            <a:r>
              <a:rPr lang="en-US" dirty="0" err="1">
                <a:hlinkClick r:id="rId19" tooltip="class in org.hamcrest.core"/>
              </a:rPr>
              <a:t>IsAnything</a:t>
            </a:r>
            <a:r>
              <a:rPr lang="en-US" dirty="0"/>
              <a:t>, </a:t>
            </a:r>
            <a:r>
              <a:rPr lang="en-US" dirty="0" err="1">
                <a:hlinkClick r:id="rId20" tooltip="class in org.hamcrest.collection"/>
              </a:rPr>
              <a:t>IsArray</a:t>
            </a:r>
            <a:r>
              <a:rPr lang="en-US" dirty="0"/>
              <a:t>, </a:t>
            </a:r>
            <a:r>
              <a:rPr lang="en-US" dirty="0" err="1">
                <a:hlinkClick r:id="rId21" tooltip="class in org.hamcrest.collection"/>
              </a:rPr>
              <a:t>IsArrayContaining</a:t>
            </a:r>
            <a:r>
              <a:rPr lang="en-US" dirty="0"/>
              <a:t>, </a:t>
            </a:r>
            <a:r>
              <a:rPr lang="en-US" dirty="0" err="1">
                <a:hlinkClick r:id="rId22" tooltip="class in org.hamcrest.collection"/>
              </a:rPr>
              <a:t>IsArrayContainingInAnyOrder</a:t>
            </a:r>
            <a:r>
              <a:rPr lang="en-US" dirty="0"/>
              <a:t>, </a:t>
            </a:r>
            <a:r>
              <a:rPr lang="en-US" dirty="0" err="1">
                <a:hlinkClick r:id="rId23" tooltip="class in org.hamcrest.collection"/>
              </a:rPr>
              <a:t>IsArrayContainingInOrder</a:t>
            </a:r>
            <a:r>
              <a:rPr lang="en-US" dirty="0"/>
              <a:t>, </a:t>
            </a:r>
            <a:r>
              <a:rPr lang="en-US" dirty="0" err="1">
                <a:hlinkClick r:id="rId24" tooltip="class in org.hamcrest.collection"/>
              </a:rPr>
              <a:t>IsArrayWithSize</a:t>
            </a:r>
            <a:r>
              <a:rPr lang="en-US" dirty="0"/>
              <a:t>, </a:t>
            </a:r>
            <a:r>
              <a:rPr lang="en-US" dirty="0" err="1">
                <a:hlinkClick r:id="rId25" tooltip="class in org.hamcrest.number"/>
              </a:rPr>
              <a:t>IsCloseTo</a:t>
            </a:r>
            <a:r>
              <a:rPr lang="en-US" dirty="0"/>
              <a:t>, </a:t>
            </a:r>
            <a:r>
              <a:rPr lang="en-US" dirty="0" err="1">
                <a:hlinkClick r:id="rId26" tooltip="class in org.hamcrest.core"/>
              </a:rPr>
              <a:t>IsCollectionContaining</a:t>
            </a:r>
            <a:r>
              <a:rPr lang="en-US" dirty="0"/>
              <a:t>, </a:t>
            </a:r>
            <a:r>
              <a:rPr lang="en-US" dirty="0" err="1">
                <a:hlinkClick r:id="rId27" tooltip="class in org.hamcrest.collection"/>
              </a:rPr>
              <a:t>IsCollectionWithSize</a:t>
            </a:r>
            <a:r>
              <a:rPr lang="en-US" dirty="0"/>
              <a:t>, </a:t>
            </a:r>
            <a:r>
              <a:rPr lang="en-US" dirty="0" err="1">
                <a:hlinkClick r:id="rId28" tooltip="class in org.hamcrest.object"/>
              </a:rPr>
              <a:t>IsCompatibleType</a:t>
            </a:r>
            <a:r>
              <a:rPr lang="en-US" dirty="0"/>
              <a:t>, </a:t>
            </a:r>
            <a:r>
              <a:rPr lang="en-US" dirty="0" err="1">
                <a:hlinkClick r:id="rId29" tooltip="class in org.hamcrest.collection"/>
              </a:rPr>
              <a:t>IsEmptyCollection</a:t>
            </a:r>
            <a:r>
              <a:rPr lang="en-US" dirty="0"/>
              <a:t>, </a:t>
            </a:r>
            <a:r>
              <a:rPr lang="en-US" dirty="0" err="1">
                <a:hlinkClick r:id="rId30" tooltip="class in org.hamcrest.collection"/>
              </a:rPr>
              <a:t>IsEmptyIterable</a:t>
            </a:r>
            <a:r>
              <a:rPr lang="en-US" dirty="0"/>
              <a:t>, </a:t>
            </a:r>
            <a:r>
              <a:rPr lang="en-US" dirty="0" err="1">
                <a:hlinkClick r:id="rId31" tooltip="class in org.hamcrest.text"/>
              </a:rPr>
              <a:t>IsEmptyString</a:t>
            </a:r>
            <a:r>
              <a:rPr lang="en-US" dirty="0"/>
              <a:t>, </a:t>
            </a:r>
            <a:r>
              <a:rPr lang="en-US" dirty="0" err="1">
                <a:hlinkClick r:id="rId32" tooltip="class in org.hamcrest.core"/>
              </a:rPr>
              <a:t>IsEqual</a:t>
            </a:r>
            <a:r>
              <a:rPr lang="en-US" dirty="0"/>
              <a:t>, </a:t>
            </a:r>
            <a:r>
              <a:rPr lang="en-US" dirty="0" err="1">
                <a:hlinkClick r:id="rId33" tooltip="class in org.hamcrest.text"/>
              </a:rPr>
              <a:t>IsEqualIgnoringCase</a:t>
            </a:r>
            <a:r>
              <a:rPr lang="en-US" dirty="0"/>
              <a:t>, </a:t>
            </a:r>
            <a:r>
              <a:rPr lang="en-US" dirty="0" err="1">
                <a:hlinkClick r:id="rId34" tooltip="class in org.hamcrest.text"/>
              </a:rPr>
              <a:t>IsEqualIgnoringWhiteSpace</a:t>
            </a:r>
            <a:r>
              <a:rPr lang="en-US" dirty="0"/>
              <a:t>, </a:t>
            </a:r>
            <a:r>
              <a:rPr lang="en-US" dirty="0" err="1">
                <a:hlinkClick r:id="rId35" tooltip="class in org.hamcrest.object"/>
              </a:rPr>
              <a:t>IsEventFrom</a:t>
            </a:r>
            <a:r>
              <a:rPr lang="en-US" dirty="0"/>
              <a:t>, </a:t>
            </a:r>
            <a:r>
              <a:rPr lang="en-US" dirty="0" err="1">
                <a:hlinkClick r:id="rId36" tooltip="class in org.hamcrest.collection"/>
              </a:rPr>
              <a:t>IsIn</a:t>
            </a:r>
            <a:r>
              <a:rPr lang="en-US" dirty="0"/>
              <a:t>, </a:t>
            </a:r>
            <a:r>
              <a:rPr lang="en-US" dirty="0" err="1">
                <a:hlinkClick r:id="rId37" tooltip="class in org.hamcrest.core"/>
              </a:rPr>
              <a:t>IsInstanceOf</a:t>
            </a:r>
            <a:r>
              <a:rPr lang="en-US" dirty="0"/>
              <a:t>, </a:t>
            </a:r>
            <a:r>
              <a:rPr lang="en-US" dirty="0" err="1">
                <a:hlinkClick r:id="rId38" tooltip="class in org.hamcrest.collection"/>
              </a:rPr>
              <a:t>IsIterableContainingInAnyOrder</a:t>
            </a:r>
            <a:r>
              <a:rPr lang="en-US" dirty="0"/>
              <a:t>, </a:t>
            </a:r>
            <a:r>
              <a:rPr lang="en-US" dirty="0" err="1">
                <a:hlinkClick r:id="rId39" tooltip="class in org.hamcrest.collection"/>
              </a:rPr>
              <a:t>IsIterableContainingInOrder</a:t>
            </a:r>
            <a:r>
              <a:rPr lang="en-US" dirty="0"/>
              <a:t>, </a:t>
            </a:r>
            <a:r>
              <a:rPr lang="en-US" dirty="0" err="1">
                <a:hlinkClick r:id="rId40" tooltip="class in org.hamcrest.collection"/>
              </a:rPr>
              <a:t>IsIterableWithSize</a:t>
            </a:r>
            <a:r>
              <a:rPr lang="en-US" dirty="0"/>
              <a:t>, </a:t>
            </a:r>
            <a:r>
              <a:rPr lang="en-US" dirty="0" err="1">
                <a:hlinkClick r:id="rId41" tooltip="class in org.hamcrest.collection"/>
              </a:rPr>
              <a:t>IsMapContaining</a:t>
            </a:r>
            <a:r>
              <a:rPr lang="en-US" dirty="0"/>
              <a:t>, </a:t>
            </a:r>
            <a:r>
              <a:rPr lang="en-US" dirty="0" err="1">
                <a:hlinkClick r:id="rId42" tooltip="class in org.hamcrest.core"/>
              </a:rPr>
              <a:t>IsNot</a:t>
            </a:r>
            <a:r>
              <a:rPr lang="en-US" dirty="0"/>
              <a:t>, </a:t>
            </a:r>
            <a:r>
              <a:rPr lang="en-US" dirty="0" err="1">
                <a:hlinkClick r:id="rId43" tooltip="class in org.hamcrest.core"/>
              </a:rPr>
              <a:t>IsNull</a:t>
            </a:r>
            <a:r>
              <a:rPr lang="en-US" dirty="0"/>
              <a:t>, </a:t>
            </a:r>
            <a:r>
              <a:rPr lang="en-US" dirty="0" err="1">
                <a:hlinkClick r:id="rId44" tooltip="class in org.hamcrest.core"/>
              </a:rPr>
              <a:t>IsSame</a:t>
            </a:r>
            <a:r>
              <a:rPr lang="en-US" dirty="0"/>
              <a:t>, </a:t>
            </a:r>
            <a:r>
              <a:rPr lang="en-US" dirty="0" err="1">
                <a:hlinkClick r:id="rId45" tooltip="class in org.hamcrest.number"/>
              </a:rPr>
              <a:t>OrderingComparison</a:t>
            </a:r>
            <a:r>
              <a:rPr lang="en-US" dirty="0"/>
              <a:t>, </a:t>
            </a:r>
            <a:r>
              <a:rPr lang="en-US" dirty="0" err="1">
                <a:hlinkClick r:id="rId46" tooltip="class in org.hamcrest.beans"/>
              </a:rPr>
              <a:t>SamePropertyValuesAs</a:t>
            </a:r>
            <a:r>
              <a:rPr lang="en-US" dirty="0"/>
              <a:t>, </a:t>
            </a:r>
            <a:r>
              <a:rPr lang="en-US" dirty="0" err="1">
                <a:hlinkClick r:id="rId47" tooltip="class in org.hamcrest.beans"/>
              </a:rPr>
              <a:t>SamePropertyValuesAs.PropertyMatcher</a:t>
            </a:r>
            <a:r>
              <a:rPr lang="en-US" dirty="0"/>
              <a:t>, </a:t>
            </a:r>
            <a:r>
              <a:rPr lang="en-US" dirty="0" err="1">
                <a:hlinkClick r:id="rId48" tooltip="class in org.hamcrest.core"/>
              </a:rPr>
              <a:t>StringContains</a:t>
            </a:r>
            <a:r>
              <a:rPr lang="en-US" dirty="0"/>
              <a:t>, </a:t>
            </a:r>
            <a:r>
              <a:rPr lang="en-US" dirty="0" err="1">
                <a:hlinkClick r:id="rId49" tooltip="class in org.hamcrest.text"/>
              </a:rPr>
              <a:t>StringContainsInOrder</a:t>
            </a:r>
            <a:r>
              <a:rPr lang="en-US" dirty="0"/>
              <a:t>, </a:t>
            </a:r>
            <a:r>
              <a:rPr lang="en-US" dirty="0" err="1">
                <a:hlinkClick r:id="rId50" tooltip="class in org.hamcrest.core"/>
              </a:rPr>
              <a:t>StringEndsWith</a:t>
            </a:r>
            <a:r>
              <a:rPr lang="en-US" dirty="0"/>
              <a:t>, </a:t>
            </a:r>
            <a:r>
              <a:rPr lang="en-US" dirty="0" err="1">
                <a:hlinkClick r:id="rId51" tooltip="class in org.hamcrest.core"/>
              </a:rPr>
              <a:t>StringStartsWith</a:t>
            </a:r>
            <a:r>
              <a:rPr lang="en-US" dirty="0"/>
              <a:t>, </a:t>
            </a:r>
            <a:r>
              <a:rPr lang="en-US" dirty="0" err="1">
                <a:hlinkClick r:id="rId52" tooltip="class in org.hamcrest.core"/>
              </a:rPr>
              <a:t>SubstringMatcher</a:t>
            </a:r>
            <a:r>
              <a:rPr lang="en-US" dirty="0"/>
              <a:t>, </a:t>
            </a:r>
            <a:r>
              <a:rPr lang="en-US" dirty="0" err="1">
                <a:hlinkClick r:id="rId53" tooltip="class in org.hamcrest"/>
              </a:rPr>
              <a:t>TypeSafeDiagnosingMatcher</a:t>
            </a:r>
            <a:r>
              <a:rPr lang="en-US" dirty="0"/>
              <a:t>, </a:t>
            </a:r>
            <a:r>
              <a:rPr lang="en-US" dirty="0" err="1">
                <a:hlinkClick r:id="rId54" tooltip="class in org.hamcrest"/>
              </a:rPr>
              <a:t>TypeSafeMatcher</a:t>
            </a:r>
            <a:r>
              <a:rPr lang="en-US" dirty="0"/>
              <a:t> </a:t>
            </a:r>
          </a:p>
        </p:txBody>
      </p:sp>
      <p:sp>
        <p:nvSpPr>
          <p:cNvPr id="4" name="Footer Placeholder 3"/>
          <p:cNvSpPr>
            <a:spLocks noGrp="1"/>
          </p:cNvSpPr>
          <p:nvPr>
            <p:ph type="ftr" sz="quarter" idx="4294967295"/>
          </p:nvPr>
        </p:nvSpPr>
        <p:spPr>
          <a:xfrm>
            <a:off x="3429000" y="6356350"/>
            <a:ext cx="2895600" cy="365125"/>
          </a:xfrm>
          <a:prstGeom prst="rect">
            <a:avLst/>
          </a:prstGeom>
        </p:spPr>
        <p:txBody>
          <a:bodyPr/>
          <a:lstStyle/>
          <a:p>
            <a:endParaRPr lang="en-US" dirty="0" smtClean="0"/>
          </a:p>
        </p:txBody>
      </p:sp>
    </p:spTree>
    <p:extLst>
      <p:ext uri="{BB962C8B-B14F-4D97-AF65-F5344CB8AC3E}">
        <p14:creationId xmlns:p14="http://schemas.microsoft.com/office/powerpoint/2010/main" val="290900154"/>
      </p:ext>
    </p:extLst>
  </p:cSld>
  <p:clrMapOvr>
    <a:masterClrMapping/>
  </p:clrMapOvr>
  <p:transition spd="med"/>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4294967295"/>
          </p:nvPr>
        </p:nvSpPr>
        <p:spPr>
          <a:xfrm>
            <a:off x="3429000" y="6356350"/>
            <a:ext cx="2895600" cy="365125"/>
          </a:xfrm>
          <a:prstGeom prst="rect">
            <a:avLst/>
          </a:prstGeom>
        </p:spPr>
        <p:txBody>
          <a:bodyPr/>
          <a:lstStyle/>
          <a:p>
            <a:endParaRPr lang="en-US" dirty="0" smtClean="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192787"/>
            <a:ext cx="4476750" cy="61331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Footer Placeholder 3"/>
          <p:cNvSpPr txBox="1">
            <a:spLocks/>
          </p:cNvSpPr>
          <p:nvPr/>
        </p:nvSpPr>
        <p:spPr>
          <a:xfrm>
            <a:off x="2362200" y="6356350"/>
            <a:ext cx="39624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smtClean="0"/>
              <a:t>Freeman, Steve; Pryce, Nat (2009-10-12). Growing Object-Oriented Software, Guided by Tests</a:t>
            </a:r>
            <a:endParaRPr lang="en-US" b="1" dirty="0" smtClean="0"/>
          </a:p>
        </p:txBody>
      </p:sp>
    </p:spTree>
    <p:extLst>
      <p:ext uri="{BB962C8B-B14F-4D97-AF65-F5344CB8AC3E}">
        <p14:creationId xmlns:p14="http://schemas.microsoft.com/office/powerpoint/2010/main" val="109205894"/>
      </p:ext>
    </p:extLst>
  </p:cSld>
  <p:clrMapOvr>
    <a:masterClrMapping/>
  </p:clrMapOvr>
  <p:transition spd="med"/>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Dilemma</a:t>
            </a:r>
            <a:endParaRPr lang="en-US" dirty="0"/>
          </a:p>
        </p:txBody>
      </p:sp>
      <p:sp>
        <p:nvSpPr>
          <p:cNvPr id="3" name="Content Placeholder 2"/>
          <p:cNvSpPr>
            <a:spLocks noGrp="1"/>
          </p:cNvSpPr>
          <p:nvPr>
            <p:ph idx="1"/>
          </p:nvPr>
        </p:nvSpPr>
        <p:spPr/>
        <p:txBody>
          <a:bodyPr>
            <a:normAutofit/>
          </a:bodyPr>
          <a:lstStyle/>
          <a:p>
            <a:r>
              <a:rPr lang="en-US" dirty="0" smtClean="0"/>
              <a:t>One </a:t>
            </a:r>
            <a:r>
              <a:rPr lang="en-US" dirty="0"/>
              <a:t>of the dilemmas posed by the move to shorter and shorter release cycles is how to release more software in less time— and continue releasing indefinitely.</a:t>
            </a:r>
          </a:p>
          <a:p>
            <a:pPr lvl="1"/>
            <a:r>
              <a:rPr lang="en-US" dirty="0"/>
              <a:t>Kent Beck</a:t>
            </a:r>
          </a:p>
        </p:txBody>
      </p:sp>
      <p:sp>
        <p:nvSpPr>
          <p:cNvPr id="4" name="Footer Placeholder 3"/>
          <p:cNvSpPr>
            <a:spLocks noGrp="1"/>
          </p:cNvSpPr>
          <p:nvPr>
            <p:ph type="ftr" sz="quarter" idx="4294967295"/>
          </p:nvPr>
        </p:nvSpPr>
        <p:spPr>
          <a:xfrm>
            <a:off x="3429000" y="6356350"/>
            <a:ext cx="2895600" cy="365125"/>
          </a:xfrm>
          <a:prstGeom prst="rect">
            <a:avLst/>
          </a:prstGeom>
        </p:spPr>
        <p:txBody>
          <a:bodyPr/>
          <a:lstStyle/>
          <a:p>
            <a:endParaRPr lang="en-US" dirty="0" smtClean="0"/>
          </a:p>
        </p:txBody>
      </p:sp>
      <p:sp>
        <p:nvSpPr>
          <p:cNvPr id="5" name="Footer Placeholder 3"/>
          <p:cNvSpPr txBox="1">
            <a:spLocks/>
          </p:cNvSpPr>
          <p:nvPr/>
        </p:nvSpPr>
        <p:spPr>
          <a:xfrm>
            <a:off x="2362200" y="6356350"/>
            <a:ext cx="39624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smtClean="0"/>
              <a:t>Freeman, Steve; Pryce, Nat (2009-10-12). Growing Object-Oriented Software, Guided by Tests</a:t>
            </a:r>
            <a:endParaRPr lang="en-US" b="1" dirty="0" smtClean="0"/>
          </a:p>
        </p:txBody>
      </p:sp>
    </p:spTree>
    <p:extLst>
      <p:ext uri="{BB962C8B-B14F-4D97-AF65-F5344CB8AC3E}">
        <p14:creationId xmlns:p14="http://schemas.microsoft.com/office/powerpoint/2010/main" val="2932413942"/>
      </p:ext>
    </p:extLst>
  </p:cSld>
  <p:clrMapOvr>
    <a:masterClrMapping/>
  </p:clrMapOvr>
  <p:transition spd="med"/>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if?</a:t>
            </a:r>
            <a:endParaRPr lang="en-US" dirty="0"/>
          </a:p>
        </p:txBody>
      </p:sp>
      <p:sp>
        <p:nvSpPr>
          <p:cNvPr id="3" name="Content Placeholder 2"/>
          <p:cNvSpPr>
            <a:spLocks noGrp="1"/>
          </p:cNvSpPr>
          <p:nvPr>
            <p:ph idx="1"/>
          </p:nvPr>
        </p:nvSpPr>
        <p:spPr/>
        <p:txBody>
          <a:bodyPr>
            <a:normAutofit/>
          </a:bodyPr>
          <a:lstStyle/>
          <a:p>
            <a:r>
              <a:rPr lang="en-US" dirty="0"/>
              <a:t>What if instead, we treated software more like a valuable, productive plant, to be nurtured, pruned, harvested, fertilized, and watered? </a:t>
            </a:r>
            <a:endParaRPr lang="en-US" dirty="0" smtClean="0"/>
          </a:p>
          <a:p>
            <a:r>
              <a:rPr lang="en-US" dirty="0" smtClean="0"/>
              <a:t>Traditional </a:t>
            </a:r>
            <a:r>
              <a:rPr lang="en-US" dirty="0"/>
              <a:t>farmers know how to keep plants productive for decades or even centuries. </a:t>
            </a:r>
            <a:endParaRPr lang="en-US" dirty="0" smtClean="0"/>
          </a:p>
          <a:p>
            <a:r>
              <a:rPr lang="en-US" dirty="0" smtClean="0"/>
              <a:t>How </a:t>
            </a:r>
            <a:r>
              <a:rPr lang="en-US" dirty="0"/>
              <a:t>would software development be different if we treated our programs the same way?</a:t>
            </a:r>
          </a:p>
          <a:p>
            <a:endParaRPr lang="en-US" dirty="0"/>
          </a:p>
        </p:txBody>
      </p:sp>
      <p:sp>
        <p:nvSpPr>
          <p:cNvPr id="4" name="Footer Placeholder 3"/>
          <p:cNvSpPr>
            <a:spLocks noGrp="1"/>
          </p:cNvSpPr>
          <p:nvPr>
            <p:ph type="ftr" sz="quarter" idx="4294967295"/>
          </p:nvPr>
        </p:nvSpPr>
        <p:spPr>
          <a:xfrm>
            <a:off x="2362200" y="6356350"/>
            <a:ext cx="3962400" cy="365125"/>
          </a:xfrm>
          <a:prstGeom prst="rect">
            <a:avLst/>
          </a:prstGeom>
        </p:spPr>
        <p:txBody>
          <a:bodyPr/>
          <a:lstStyle/>
          <a:p>
            <a:r>
              <a:rPr lang="en-US" b="1" dirty="0"/>
              <a:t>Freeman, Steve; Pryce, Nat (2009-10-12). Growing Object-Oriented Software, Guided by Tests</a:t>
            </a:r>
            <a:endParaRPr lang="en-US" b="1" dirty="0" smtClean="0"/>
          </a:p>
        </p:txBody>
      </p:sp>
    </p:spTree>
    <p:extLst>
      <p:ext uri="{BB962C8B-B14F-4D97-AF65-F5344CB8AC3E}">
        <p14:creationId xmlns:p14="http://schemas.microsoft.com/office/powerpoint/2010/main" val="3920779477"/>
      </p:ext>
    </p:extLst>
  </p:cSld>
  <p:clrMapOvr>
    <a:masterClrMapping/>
  </p:clrMapOvr>
  <p:transition spd="med"/>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t>“A complex system that works is invariably found to have evolved from a simple system that works</a:t>
            </a:r>
            <a:r>
              <a:rPr lang="en-US" dirty="0" smtClean="0"/>
              <a:t>.”</a:t>
            </a:r>
          </a:p>
          <a:p>
            <a:pPr lvl="1"/>
            <a:r>
              <a:rPr lang="en-US" dirty="0" smtClean="0"/>
              <a:t>John Gall 2003</a:t>
            </a:r>
            <a:endParaRPr lang="en-US" dirty="0"/>
          </a:p>
          <a:p>
            <a:endParaRPr lang="en-US" dirty="0"/>
          </a:p>
        </p:txBody>
      </p:sp>
      <p:sp>
        <p:nvSpPr>
          <p:cNvPr id="4" name="Footer Placeholder 3"/>
          <p:cNvSpPr>
            <a:spLocks noGrp="1"/>
          </p:cNvSpPr>
          <p:nvPr>
            <p:ph type="ftr" sz="quarter" idx="4294967295"/>
          </p:nvPr>
        </p:nvSpPr>
        <p:spPr>
          <a:xfrm>
            <a:off x="3429000" y="6356350"/>
            <a:ext cx="2895600" cy="365125"/>
          </a:xfrm>
          <a:prstGeom prst="rect">
            <a:avLst/>
          </a:prstGeom>
        </p:spPr>
        <p:txBody>
          <a:bodyPr/>
          <a:lstStyle/>
          <a:p>
            <a:endParaRPr lang="en-US" dirty="0" smtClean="0"/>
          </a:p>
        </p:txBody>
      </p:sp>
      <p:sp>
        <p:nvSpPr>
          <p:cNvPr id="5" name="Footer Placeholder 3"/>
          <p:cNvSpPr txBox="1">
            <a:spLocks/>
          </p:cNvSpPr>
          <p:nvPr/>
        </p:nvSpPr>
        <p:spPr>
          <a:xfrm>
            <a:off x="2362200" y="6356350"/>
            <a:ext cx="39624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smtClean="0"/>
              <a:t>Freeman, Steve; Pryce, Nat (2009-10-12). Growing Object-Oriented Software, Guided by Tests</a:t>
            </a:r>
            <a:endParaRPr lang="en-US" b="1" dirty="0" smtClean="0"/>
          </a:p>
        </p:txBody>
      </p:sp>
    </p:spTree>
    <p:extLst>
      <p:ext uri="{BB962C8B-B14F-4D97-AF65-F5344CB8AC3E}">
        <p14:creationId xmlns:p14="http://schemas.microsoft.com/office/powerpoint/2010/main" val="2242569600"/>
      </p:ext>
    </p:extLst>
  </p:cSld>
  <p:clrMapOvr>
    <a:masterClrMapping/>
  </p:clrMapOvr>
  <p:transition spd="med"/>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Growing Objects</a:t>
            </a:r>
            <a:endParaRPr lang="en-US" dirty="0"/>
          </a:p>
        </p:txBody>
      </p:sp>
      <p:sp>
        <p:nvSpPr>
          <p:cNvPr id="3" name="Content Placeholder 2"/>
          <p:cNvSpPr>
            <a:spLocks noGrp="1"/>
          </p:cNvSpPr>
          <p:nvPr>
            <p:ph idx="1"/>
          </p:nvPr>
        </p:nvSpPr>
        <p:spPr/>
        <p:txBody>
          <a:bodyPr>
            <a:normAutofit/>
          </a:bodyPr>
          <a:lstStyle/>
          <a:p>
            <a:r>
              <a:rPr lang="en-US" dirty="0"/>
              <a:t>Alan </a:t>
            </a:r>
            <a:r>
              <a:rPr lang="en-US" dirty="0" smtClean="0"/>
              <a:t>Kay’s </a:t>
            </a:r>
            <a:r>
              <a:rPr lang="en-US" dirty="0"/>
              <a:t>concept of objects being similar to biological cells that send each other messages.</a:t>
            </a:r>
          </a:p>
          <a:p>
            <a:endParaRPr lang="en-US" dirty="0"/>
          </a:p>
          <a:p>
            <a:r>
              <a:rPr lang="en-US" dirty="0" smtClean="0"/>
              <a:t>Alan </a:t>
            </a:r>
            <a:r>
              <a:rPr lang="en-US" dirty="0"/>
              <a:t>Kay was one of the authors of Smalltalk and coined the term “object-oriented.”</a:t>
            </a:r>
          </a:p>
          <a:p>
            <a:endParaRPr lang="en-US" dirty="0"/>
          </a:p>
        </p:txBody>
      </p:sp>
      <p:sp>
        <p:nvSpPr>
          <p:cNvPr id="4" name="Footer Placeholder 3"/>
          <p:cNvSpPr>
            <a:spLocks noGrp="1"/>
          </p:cNvSpPr>
          <p:nvPr>
            <p:ph type="ftr" sz="quarter" idx="4294967295"/>
          </p:nvPr>
        </p:nvSpPr>
        <p:spPr>
          <a:xfrm>
            <a:off x="3429000" y="6356350"/>
            <a:ext cx="2895600" cy="365125"/>
          </a:xfrm>
          <a:prstGeom prst="rect">
            <a:avLst/>
          </a:prstGeom>
        </p:spPr>
        <p:txBody>
          <a:bodyPr/>
          <a:lstStyle/>
          <a:p>
            <a:endParaRPr lang="en-US" dirty="0" smtClean="0"/>
          </a:p>
        </p:txBody>
      </p:sp>
      <p:sp>
        <p:nvSpPr>
          <p:cNvPr id="5" name="Footer Placeholder 3"/>
          <p:cNvSpPr txBox="1">
            <a:spLocks/>
          </p:cNvSpPr>
          <p:nvPr/>
        </p:nvSpPr>
        <p:spPr>
          <a:xfrm>
            <a:off x="2362200" y="6356350"/>
            <a:ext cx="39624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smtClean="0"/>
              <a:t>Freeman, Steve; Pryce, Nat (2009-10-12). Growing Object-Oriented Software, Guided by Tests</a:t>
            </a:r>
          </a:p>
        </p:txBody>
      </p:sp>
    </p:spTree>
    <p:extLst>
      <p:ext uri="{BB962C8B-B14F-4D97-AF65-F5344CB8AC3E}">
        <p14:creationId xmlns:p14="http://schemas.microsoft.com/office/powerpoint/2010/main" val="1493700745"/>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Unit Tests</a:t>
            </a:r>
            <a:endParaRPr lang="en-US" dirty="0"/>
          </a:p>
        </p:txBody>
      </p:sp>
      <p:sp>
        <p:nvSpPr>
          <p:cNvPr id="3" name="Content Placeholder 2"/>
          <p:cNvSpPr>
            <a:spLocks noGrp="1"/>
          </p:cNvSpPr>
          <p:nvPr>
            <p:ph idx="1"/>
          </p:nvPr>
        </p:nvSpPr>
        <p:spPr/>
        <p:txBody>
          <a:bodyPr>
            <a:normAutofit/>
          </a:bodyPr>
          <a:lstStyle/>
          <a:p>
            <a:r>
              <a:rPr lang="en-US" dirty="0" smtClean="0"/>
              <a:t>Goal of a Unit Test  - “Make sure the class you are working on right now works correctly”</a:t>
            </a:r>
          </a:p>
          <a:p>
            <a:r>
              <a:rPr lang="en-US" dirty="0" smtClean="0"/>
              <a:t>Scope of a Unit Test</a:t>
            </a:r>
          </a:p>
          <a:p>
            <a:endParaRPr lang="en-US" dirty="0"/>
          </a:p>
          <a:p>
            <a:endParaRPr lang="en-US" dirty="0" smtClean="0"/>
          </a:p>
          <a:p>
            <a:endParaRPr lang="en-US" dirty="0"/>
          </a:p>
          <a:p>
            <a:r>
              <a:rPr lang="en-US" dirty="0"/>
              <a:t>T</a:t>
            </a:r>
            <a:r>
              <a:rPr lang="en-US" dirty="0" smtClean="0"/>
              <a:t>est one thing in isolation</a:t>
            </a:r>
          </a:p>
          <a:p>
            <a:r>
              <a:rPr lang="en-US" dirty="0" smtClean="0"/>
              <a:t>SUT (system under test) </a:t>
            </a:r>
            <a:endParaRPr lang="en-US" dirty="0" smtClean="0"/>
          </a:p>
          <a:p>
            <a:r>
              <a:rPr lang="en-US" dirty="0" smtClean="0"/>
              <a:t>Depended On Collaborator DOC</a:t>
            </a:r>
            <a:endParaRPr lang="en-US" dirty="0"/>
          </a:p>
        </p:txBody>
      </p:sp>
      <p:sp>
        <p:nvSpPr>
          <p:cNvPr id="5" name="Footer Placeholder 4"/>
          <p:cNvSpPr>
            <a:spLocks noGrp="1"/>
          </p:cNvSpPr>
          <p:nvPr>
            <p:ph type="ftr" sz="quarter" idx="4294967295"/>
          </p:nvPr>
        </p:nvSpPr>
        <p:spPr>
          <a:xfrm>
            <a:off x="3429000" y="6356350"/>
            <a:ext cx="2895600" cy="365125"/>
          </a:xfrm>
          <a:prstGeom prst="rect">
            <a:avLst/>
          </a:prstGeom>
        </p:spPr>
        <p:txBody>
          <a:bodyPr/>
          <a:lstStyle/>
          <a:p>
            <a:endParaRPr lang="en-US" dirty="0" smtClean="0"/>
          </a:p>
        </p:txBody>
      </p:sp>
      <p:sp>
        <p:nvSpPr>
          <p:cNvPr id="6" name="Slide Number Placeholder 5"/>
          <p:cNvSpPr>
            <a:spLocks noGrp="1"/>
          </p:cNvSpPr>
          <p:nvPr>
            <p:ph type="sldNum" sz="quarter" idx="4294967295"/>
          </p:nvPr>
        </p:nvSpPr>
        <p:spPr>
          <a:xfrm>
            <a:off x="6553200" y="6356350"/>
            <a:ext cx="2133600" cy="365125"/>
          </a:xfrm>
          <a:prstGeom prst="rect">
            <a:avLst/>
          </a:prstGeom>
        </p:spPr>
        <p:txBody>
          <a:bodyPr/>
          <a:lstStyle/>
          <a:p>
            <a:fld id="{5EA4A088-014F-4063-A783-67FAA4BA51CC}" type="slidenum">
              <a:rPr lang="en-US" smtClean="0"/>
              <a:t>7</a:t>
            </a:fld>
            <a:endParaRPr lang="en-US"/>
          </a:p>
        </p:txBody>
      </p:sp>
    </p:spTree>
    <p:extLst>
      <p:ext uri="{BB962C8B-B14F-4D97-AF65-F5344CB8AC3E}">
        <p14:creationId xmlns:p14="http://schemas.microsoft.com/office/powerpoint/2010/main" val="4190350581"/>
      </p:ext>
    </p:extLst>
  </p:cSld>
  <p:clrMapOvr>
    <a:masterClrMapping/>
  </p:clrMapOvr>
  <p:transition spd="med"/>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Driven Development (TDD)</a:t>
            </a:r>
            <a:endParaRPr lang="en-US" dirty="0"/>
          </a:p>
        </p:txBody>
      </p:sp>
      <p:sp>
        <p:nvSpPr>
          <p:cNvPr id="3" name="Content Placeholder 2"/>
          <p:cNvSpPr>
            <a:spLocks noGrp="1"/>
          </p:cNvSpPr>
          <p:nvPr>
            <p:ph idx="1"/>
          </p:nvPr>
        </p:nvSpPr>
        <p:spPr/>
        <p:txBody>
          <a:bodyPr>
            <a:normAutofit lnSpcReduction="10000"/>
          </a:bodyPr>
          <a:lstStyle/>
          <a:p>
            <a:r>
              <a:rPr lang="en-US" dirty="0"/>
              <a:t>Test-Driven Development (TDD) is a deceptively simple </a:t>
            </a:r>
            <a:r>
              <a:rPr lang="en-US" dirty="0" smtClean="0"/>
              <a:t>: </a:t>
            </a:r>
          </a:p>
          <a:p>
            <a:pPr lvl="1"/>
            <a:r>
              <a:rPr lang="en-US" dirty="0" smtClean="0"/>
              <a:t>Write </a:t>
            </a:r>
            <a:r>
              <a:rPr lang="en-US" dirty="0"/>
              <a:t>the tests for your code before writing the code itself. </a:t>
            </a:r>
            <a:endParaRPr lang="en-US" dirty="0" smtClean="0"/>
          </a:p>
          <a:p>
            <a:r>
              <a:rPr lang="en-US" dirty="0" smtClean="0"/>
              <a:t>it transforms </a:t>
            </a:r>
            <a:r>
              <a:rPr lang="en-US" dirty="0"/>
              <a:t>the role testing plays in the development process </a:t>
            </a:r>
            <a:endParaRPr lang="en-US" dirty="0" smtClean="0"/>
          </a:p>
          <a:p>
            <a:r>
              <a:rPr lang="en-US" dirty="0" smtClean="0"/>
              <a:t>Testing </a:t>
            </a:r>
            <a:r>
              <a:rPr lang="en-US" dirty="0"/>
              <a:t>is no longer just about keeping defects from the users; </a:t>
            </a:r>
            <a:endParaRPr lang="en-US" dirty="0" smtClean="0"/>
          </a:p>
          <a:p>
            <a:r>
              <a:rPr lang="en-US" dirty="0" smtClean="0"/>
              <a:t>instead</a:t>
            </a:r>
            <a:r>
              <a:rPr lang="en-US" dirty="0"/>
              <a:t>, it’s about helping the team to understand the features that the users need </a:t>
            </a:r>
            <a:endParaRPr lang="en-US" dirty="0" smtClean="0"/>
          </a:p>
          <a:p>
            <a:r>
              <a:rPr lang="en-US" dirty="0" smtClean="0"/>
              <a:t>and </a:t>
            </a:r>
            <a:r>
              <a:rPr lang="en-US" dirty="0"/>
              <a:t>to deliver those features reliably and predictably. </a:t>
            </a:r>
            <a:endParaRPr lang="en-US" dirty="0" smtClean="0"/>
          </a:p>
          <a:p>
            <a:r>
              <a:rPr lang="en-US" dirty="0" smtClean="0"/>
              <a:t>TDD </a:t>
            </a:r>
          </a:p>
          <a:p>
            <a:pPr lvl="1"/>
            <a:r>
              <a:rPr lang="en-US" dirty="0" smtClean="0"/>
              <a:t>radically </a:t>
            </a:r>
            <a:r>
              <a:rPr lang="en-US" dirty="0"/>
              <a:t>changes the way we develop software </a:t>
            </a:r>
            <a:endParaRPr lang="en-US" dirty="0" smtClean="0"/>
          </a:p>
          <a:p>
            <a:pPr lvl="1"/>
            <a:r>
              <a:rPr lang="en-US" dirty="0" smtClean="0"/>
              <a:t>dramatically </a:t>
            </a:r>
            <a:r>
              <a:rPr lang="en-US" dirty="0"/>
              <a:t>improves the quality of the systems</a:t>
            </a:r>
          </a:p>
          <a:p>
            <a:endParaRPr lang="en-US" dirty="0"/>
          </a:p>
        </p:txBody>
      </p:sp>
      <p:sp>
        <p:nvSpPr>
          <p:cNvPr id="5" name="Footer Placeholder 3"/>
          <p:cNvSpPr txBox="1">
            <a:spLocks/>
          </p:cNvSpPr>
          <p:nvPr/>
        </p:nvSpPr>
        <p:spPr>
          <a:xfrm>
            <a:off x="2362200" y="6356350"/>
            <a:ext cx="39624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smtClean="0"/>
              <a:t>Freeman, Steve; Pryce, Nat (2009-10-12). Growing Object-Oriented Software, Guided by Tests</a:t>
            </a:r>
          </a:p>
        </p:txBody>
      </p:sp>
    </p:spTree>
    <p:extLst>
      <p:ext uri="{BB962C8B-B14F-4D97-AF65-F5344CB8AC3E}">
        <p14:creationId xmlns:p14="http://schemas.microsoft.com/office/powerpoint/2010/main" val="1498372156"/>
      </p:ext>
    </p:extLst>
  </p:cSld>
  <p:clrMapOvr>
    <a:masterClrMapping/>
  </p:clrMapOvr>
  <p:transition spd="med"/>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Is the Point of Test-Driven Development?</a:t>
            </a:r>
          </a:p>
        </p:txBody>
      </p:sp>
      <p:sp>
        <p:nvSpPr>
          <p:cNvPr id="3" name="Content Placeholder 2"/>
          <p:cNvSpPr>
            <a:spLocks noGrp="1"/>
          </p:cNvSpPr>
          <p:nvPr>
            <p:ph idx="1"/>
          </p:nvPr>
        </p:nvSpPr>
        <p:spPr/>
        <p:txBody>
          <a:bodyPr>
            <a:normAutofit/>
          </a:bodyPr>
          <a:lstStyle/>
          <a:p>
            <a:r>
              <a:rPr lang="en-US" dirty="0" smtClean="0"/>
              <a:t>One </a:t>
            </a:r>
            <a:r>
              <a:rPr lang="en-US" dirty="0"/>
              <a:t>must learn by doing the thing; for though you think you know it, you have no certainty, until you try. —</a:t>
            </a:r>
            <a:r>
              <a:rPr lang="en-US" dirty="0" smtClean="0"/>
              <a:t>Sophocles</a:t>
            </a:r>
          </a:p>
          <a:p>
            <a:r>
              <a:rPr lang="en-US" dirty="0"/>
              <a:t>Software Development as a Learning Process</a:t>
            </a:r>
          </a:p>
          <a:p>
            <a:pPr lvl="1"/>
            <a:r>
              <a:rPr lang="en-US" dirty="0" smtClean="0"/>
              <a:t>developers learn</a:t>
            </a:r>
          </a:p>
          <a:p>
            <a:pPr lvl="1"/>
            <a:r>
              <a:rPr lang="en-US" dirty="0" smtClean="0"/>
              <a:t>customers learn - codify business rules/goals</a:t>
            </a:r>
          </a:p>
          <a:p>
            <a:r>
              <a:rPr lang="en-US" dirty="0"/>
              <a:t>Feedback Is the Fundamental </a:t>
            </a:r>
            <a:r>
              <a:rPr lang="en-US" dirty="0" smtClean="0"/>
              <a:t>Tool</a:t>
            </a:r>
            <a:endParaRPr lang="en-US" dirty="0"/>
          </a:p>
        </p:txBody>
      </p:sp>
      <p:sp>
        <p:nvSpPr>
          <p:cNvPr id="5" name="Footer Placeholder 3"/>
          <p:cNvSpPr txBox="1">
            <a:spLocks/>
          </p:cNvSpPr>
          <p:nvPr/>
        </p:nvSpPr>
        <p:spPr>
          <a:xfrm>
            <a:off x="2362200" y="6356350"/>
            <a:ext cx="39624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smtClean="0"/>
              <a:t>Freeman, Steve; Pryce, Nat (2009-10-12). Growing Object-Oriented Software, Guided by Tests</a:t>
            </a:r>
          </a:p>
        </p:txBody>
      </p:sp>
    </p:spTree>
    <p:extLst>
      <p:ext uri="{BB962C8B-B14F-4D97-AF65-F5344CB8AC3E}">
        <p14:creationId xmlns:p14="http://schemas.microsoft.com/office/powerpoint/2010/main" val="2592956794"/>
      </p:ext>
    </p:extLst>
  </p:cSld>
  <p:clrMapOvr>
    <a:masterClrMapping/>
  </p:clrMapOvr>
  <p:transition spd="med"/>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534400" cy="1143000"/>
          </a:xfrm>
        </p:spPr>
        <p:txBody>
          <a:bodyPr>
            <a:normAutofit/>
          </a:bodyPr>
          <a:lstStyle/>
          <a:p>
            <a:r>
              <a:rPr lang="en-US" dirty="0"/>
              <a:t>Test-Driven Development in a </a:t>
            </a:r>
            <a:r>
              <a:rPr lang="en-US" dirty="0" smtClean="0"/>
              <a:t>Nutshell</a:t>
            </a:r>
            <a:endParaRPr lang="en-US" dirty="0"/>
          </a:p>
        </p:txBody>
      </p:sp>
      <p:sp>
        <p:nvSpPr>
          <p:cNvPr id="3" name="Content Placeholder 2"/>
          <p:cNvSpPr>
            <a:spLocks noGrp="1"/>
          </p:cNvSpPr>
          <p:nvPr>
            <p:ph idx="1"/>
          </p:nvPr>
        </p:nvSpPr>
        <p:spPr/>
        <p:txBody>
          <a:bodyPr/>
          <a:lstStyle/>
          <a:p>
            <a:endParaRPr lang="en-US" dirty="0"/>
          </a:p>
        </p:txBody>
      </p:sp>
      <p:sp>
        <p:nvSpPr>
          <p:cNvPr id="5" name="Footer Placeholder 3"/>
          <p:cNvSpPr txBox="1">
            <a:spLocks/>
          </p:cNvSpPr>
          <p:nvPr/>
        </p:nvSpPr>
        <p:spPr>
          <a:xfrm>
            <a:off x="2362200" y="6356350"/>
            <a:ext cx="39624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smtClean="0"/>
              <a:t>Freeman, Steve; Pryce, Nat (2009-10-12). Growing Object-Oriented Software, Guided by Tests</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1" y="1498012"/>
            <a:ext cx="7698982" cy="4064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91069755"/>
      </p:ext>
    </p:extLst>
  </p:cSld>
  <p:clrMapOvr>
    <a:masterClrMapping/>
  </p:clrMapOvr>
  <p:transition spd="med"/>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t>Writing tests: </a:t>
            </a:r>
          </a:p>
          <a:p>
            <a:pPr lvl="1"/>
            <a:r>
              <a:rPr lang="en-US" dirty="0" smtClean="0"/>
              <a:t>makes </a:t>
            </a:r>
            <a:r>
              <a:rPr lang="en-US" dirty="0"/>
              <a:t>us clarify the acceptance criteria for the </a:t>
            </a:r>
            <a:r>
              <a:rPr lang="en-US" dirty="0" smtClean="0"/>
              <a:t>system</a:t>
            </a:r>
          </a:p>
          <a:p>
            <a:pPr lvl="1"/>
            <a:r>
              <a:rPr lang="en-US" dirty="0"/>
              <a:t>encourages us to write loosely coupled components, so they can easily be tested in isolation and, at higher levels, combined together </a:t>
            </a:r>
          </a:p>
          <a:p>
            <a:pPr lvl="1"/>
            <a:r>
              <a:rPr lang="en-US" dirty="0" smtClean="0"/>
              <a:t>adds </a:t>
            </a:r>
            <a:r>
              <a:rPr lang="en-US" dirty="0"/>
              <a:t>an executable description of what the code </a:t>
            </a:r>
            <a:r>
              <a:rPr lang="en-US" dirty="0" smtClean="0"/>
              <a:t>does </a:t>
            </a:r>
            <a:endParaRPr lang="en-US" dirty="0"/>
          </a:p>
          <a:p>
            <a:pPr lvl="1"/>
            <a:r>
              <a:rPr lang="en-US" dirty="0" smtClean="0"/>
              <a:t>adds </a:t>
            </a:r>
            <a:r>
              <a:rPr lang="en-US" dirty="0"/>
              <a:t>to a complete regression suite </a:t>
            </a:r>
            <a:endParaRPr lang="en-US" dirty="0" smtClean="0"/>
          </a:p>
          <a:p>
            <a:r>
              <a:rPr lang="en-US" dirty="0" smtClean="0"/>
              <a:t>whereas </a:t>
            </a:r>
            <a:r>
              <a:rPr lang="en-US" dirty="0"/>
              <a:t>running tests: </a:t>
            </a:r>
          </a:p>
          <a:p>
            <a:pPr lvl="1"/>
            <a:r>
              <a:rPr lang="en-US" dirty="0" smtClean="0"/>
              <a:t>detects </a:t>
            </a:r>
            <a:r>
              <a:rPr lang="en-US" dirty="0"/>
              <a:t>errors while the context is fresh in our </a:t>
            </a:r>
            <a:r>
              <a:rPr lang="en-US" dirty="0" smtClean="0"/>
              <a:t>mind</a:t>
            </a:r>
            <a:endParaRPr lang="en-US" dirty="0"/>
          </a:p>
          <a:p>
            <a:pPr lvl="1"/>
            <a:r>
              <a:rPr lang="en-US" dirty="0" smtClean="0"/>
              <a:t>lets </a:t>
            </a:r>
            <a:r>
              <a:rPr lang="en-US" dirty="0"/>
              <a:t>us know when we’ve done enough, discouraging “gold plating” and unnecessary features (design).</a:t>
            </a:r>
          </a:p>
          <a:p>
            <a:endParaRPr lang="en-US" dirty="0"/>
          </a:p>
          <a:p>
            <a:endParaRPr lang="en-US" dirty="0"/>
          </a:p>
        </p:txBody>
      </p:sp>
      <p:sp>
        <p:nvSpPr>
          <p:cNvPr id="5" name="Footer Placeholder 3"/>
          <p:cNvSpPr txBox="1">
            <a:spLocks/>
          </p:cNvSpPr>
          <p:nvPr/>
        </p:nvSpPr>
        <p:spPr>
          <a:xfrm>
            <a:off x="2362200" y="6356350"/>
            <a:ext cx="39624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smtClean="0"/>
              <a:t>Freeman, Steve; Pryce, Nat (2009-10-12). Growing Object-Oriented Software, Guided by Tests</a:t>
            </a:r>
          </a:p>
        </p:txBody>
      </p:sp>
    </p:spTree>
    <p:extLst>
      <p:ext uri="{BB962C8B-B14F-4D97-AF65-F5344CB8AC3E}">
        <p14:creationId xmlns:p14="http://schemas.microsoft.com/office/powerpoint/2010/main" val="971913808"/>
      </p:ext>
    </p:extLst>
  </p:cSld>
  <p:clrMapOvr>
    <a:masterClrMapping/>
  </p:clrMapOvr>
  <p:transition spd="med"/>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Golden Rule of Test-Driven Development</a:t>
            </a:r>
          </a:p>
        </p:txBody>
      </p:sp>
      <p:sp>
        <p:nvSpPr>
          <p:cNvPr id="3" name="Content Placeholder 2"/>
          <p:cNvSpPr>
            <a:spLocks noGrp="1"/>
          </p:cNvSpPr>
          <p:nvPr>
            <p:ph idx="1"/>
          </p:nvPr>
        </p:nvSpPr>
        <p:spPr/>
        <p:txBody>
          <a:bodyPr>
            <a:normAutofit/>
          </a:bodyPr>
          <a:lstStyle/>
          <a:p>
            <a:r>
              <a:rPr lang="en-US" dirty="0" smtClean="0"/>
              <a:t>Never </a:t>
            </a:r>
            <a:r>
              <a:rPr lang="en-US" dirty="0"/>
              <a:t>write new functionality without a failing test.</a:t>
            </a:r>
          </a:p>
          <a:p>
            <a:endParaRPr lang="en-US" dirty="0"/>
          </a:p>
        </p:txBody>
      </p:sp>
      <p:sp>
        <p:nvSpPr>
          <p:cNvPr id="5" name="Footer Placeholder 3"/>
          <p:cNvSpPr txBox="1">
            <a:spLocks/>
          </p:cNvSpPr>
          <p:nvPr/>
        </p:nvSpPr>
        <p:spPr>
          <a:xfrm>
            <a:off x="2362200" y="6356350"/>
            <a:ext cx="39624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smtClean="0"/>
              <a:t>Freeman, Steve; Pryce, Nat (2009-10-12). Growing Object-Oriented Software, Guided by Tests</a:t>
            </a:r>
          </a:p>
        </p:txBody>
      </p:sp>
    </p:spTree>
    <p:extLst>
      <p:ext uri="{BB962C8B-B14F-4D97-AF65-F5344CB8AC3E}">
        <p14:creationId xmlns:p14="http://schemas.microsoft.com/office/powerpoint/2010/main" val="50647281"/>
      </p:ext>
    </p:extLst>
  </p:cSld>
  <p:clrMapOvr>
    <a:masterClrMapping/>
  </p:clrMapOvr>
  <p:transition spd="med"/>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Refactoring. Think Local, Act Local</a:t>
            </a:r>
          </a:p>
        </p:txBody>
      </p:sp>
      <p:sp>
        <p:nvSpPr>
          <p:cNvPr id="3" name="Content Placeholder 2"/>
          <p:cNvSpPr>
            <a:spLocks noGrp="1"/>
          </p:cNvSpPr>
          <p:nvPr>
            <p:ph idx="1"/>
          </p:nvPr>
        </p:nvSpPr>
        <p:spPr/>
        <p:txBody>
          <a:bodyPr>
            <a:normAutofit/>
          </a:bodyPr>
          <a:lstStyle/>
          <a:p>
            <a:r>
              <a:rPr lang="en-US" dirty="0" smtClean="0"/>
              <a:t>“Refactoring </a:t>
            </a:r>
            <a:r>
              <a:rPr lang="en-US" dirty="0"/>
              <a:t>means changing the internal structure of an existing body of code without changing its behavior. </a:t>
            </a:r>
            <a:endParaRPr lang="en-US" dirty="0" smtClean="0"/>
          </a:p>
          <a:p>
            <a:r>
              <a:rPr lang="en-US" dirty="0" smtClean="0"/>
              <a:t>The </a:t>
            </a:r>
            <a:r>
              <a:rPr lang="en-US" dirty="0"/>
              <a:t>point is to improve the code so that it’s a better representation of the features it implements, making it more maintainable.</a:t>
            </a:r>
          </a:p>
          <a:p>
            <a:endParaRPr lang="en-US" dirty="0"/>
          </a:p>
        </p:txBody>
      </p:sp>
      <p:sp>
        <p:nvSpPr>
          <p:cNvPr id="5" name="Footer Placeholder 3"/>
          <p:cNvSpPr txBox="1">
            <a:spLocks/>
          </p:cNvSpPr>
          <p:nvPr/>
        </p:nvSpPr>
        <p:spPr>
          <a:xfrm>
            <a:off x="2362200" y="6356350"/>
            <a:ext cx="39624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smtClean="0"/>
              <a:t>Freeman, Steve; Pryce, Nat (2009-10-12). Growing Object-Oriented Software, Guided by Tests</a:t>
            </a:r>
          </a:p>
        </p:txBody>
      </p:sp>
    </p:spTree>
    <p:extLst>
      <p:ext uri="{BB962C8B-B14F-4D97-AF65-F5344CB8AC3E}">
        <p14:creationId xmlns:p14="http://schemas.microsoft.com/office/powerpoint/2010/main" val="4260767570"/>
      </p:ext>
    </p:extLst>
  </p:cSld>
  <p:clrMapOvr>
    <a:masterClrMapping/>
  </p:clrMapOvr>
  <p:transition spd="med"/>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5" name="Footer Placeholder 3"/>
          <p:cNvSpPr txBox="1">
            <a:spLocks/>
          </p:cNvSpPr>
          <p:nvPr/>
        </p:nvSpPr>
        <p:spPr>
          <a:xfrm>
            <a:off x="2362200" y="6356350"/>
            <a:ext cx="39624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smtClean="0"/>
              <a:t>Freeman, Steve; Pryce, Nat (2009-10-12). Growing Object-Oriented Software, Guided by Tests</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728" y="2105024"/>
            <a:ext cx="8512472" cy="33614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54253770"/>
      </p:ext>
    </p:extLst>
  </p:cSld>
  <p:clrMapOvr>
    <a:masterClrMapping/>
  </p:clrMapOvr>
  <p:transition spd="med"/>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Coupling and Cohesion</a:t>
            </a:r>
          </a:p>
        </p:txBody>
      </p:sp>
      <p:sp>
        <p:nvSpPr>
          <p:cNvPr id="3" name="Content Placeholder 2"/>
          <p:cNvSpPr>
            <a:spLocks noGrp="1"/>
          </p:cNvSpPr>
          <p:nvPr>
            <p:ph idx="1"/>
          </p:nvPr>
        </p:nvSpPr>
        <p:spPr/>
        <p:txBody>
          <a:bodyPr>
            <a:normAutofit/>
          </a:bodyPr>
          <a:lstStyle/>
          <a:p>
            <a:r>
              <a:rPr lang="en-US" dirty="0" smtClean="0"/>
              <a:t>Coupling </a:t>
            </a:r>
            <a:r>
              <a:rPr lang="en-US" dirty="0"/>
              <a:t>and cohesion are metrics that (roughly) describe how easy it will be to change the behavior of some code. </a:t>
            </a:r>
            <a:endParaRPr lang="en-US" dirty="0" smtClean="0"/>
          </a:p>
          <a:p>
            <a:r>
              <a:rPr lang="en-US" dirty="0" smtClean="0"/>
              <a:t>They </a:t>
            </a:r>
            <a:r>
              <a:rPr lang="en-US" dirty="0"/>
              <a:t>were described by Larry Constantine in [Yourdon79]. </a:t>
            </a:r>
            <a:endParaRPr lang="en-US" dirty="0" smtClean="0"/>
          </a:p>
          <a:p>
            <a:r>
              <a:rPr lang="en-US" dirty="0" smtClean="0"/>
              <a:t>Elements </a:t>
            </a:r>
            <a:r>
              <a:rPr lang="en-US" dirty="0"/>
              <a:t>are coupled if a change in one forces a change in</a:t>
            </a:r>
          </a:p>
          <a:p>
            <a:endParaRPr lang="en-US" dirty="0"/>
          </a:p>
        </p:txBody>
      </p:sp>
      <p:sp>
        <p:nvSpPr>
          <p:cNvPr id="5" name="Footer Placeholder 3"/>
          <p:cNvSpPr txBox="1">
            <a:spLocks/>
          </p:cNvSpPr>
          <p:nvPr/>
        </p:nvSpPr>
        <p:spPr>
          <a:xfrm>
            <a:off x="2362200" y="6356350"/>
            <a:ext cx="39624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smtClean="0"/>
              <a:t>Freeman, Steve; Pryce, Nat (2009-10-12). Growing Object-Oriented Software, Guided by Tests</a:t>
            </a:r>
          </a:p>
        </p:txBody>
      </p:sp>
    </p:spTree>
    <p:extLst>
      <p:ext uri="{BB962C8B-B14F-4D97-AF65-F5344CB8AC3E}">
        <p14:creationId xmlns:p14="http://schemas.microsoft.com/office/powerpoint/2010/main" val="2837973473"/>
      </p:ext>
    </p:extLst>
  </p:cSld>
  <p:clrMapOvr>
    <a:masterClrMapping/>
  </p:clrMapOvr>
  <p:transition spd="med"/>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t>
            </a:r>
            <a:r>
              <a:rPr lang="en-US" dirty="0" smtClean="0"/>
              <a:t>oupling</a:t>
            </a:r>
            <a:endParaRPr lang="en-US" dirty="0"/>
          </a:p>
        </p:txBody>
      </p:sp>
      <p:sp>
        <p:nvSpPr>
          <p:cNvPr id="3" name="Content Placeholder 2"/>
          <p:cNvSpPr>
            <a:spLocks noGrp="1"/>
          </p:cNvSpPr>
          <p:nvPr>
            <p:ph idx="1"/>
          </p:nvPr>
        </p:nvSpPr>
        <p:spPr/>
        <p:txBody>
          <a:bodyPr>
            <a:normAutofit/>
          </a:bodyPr>
          <a:lstStyle/>
          <a:p>
            <a:r>
              <a:rPr lang="en-US" dirty="0"/>
              <a:t>Elements are coupled if a change in one forces a change </a:t>
            </a:r>
            <a:r>
              <a:rPr lang="en-US" dirty="0" smtClean="0"/>
              <a:t>in the other</a:t>
            </a:r>
            <a:endParaRPr lang="en-US" dirty="0"/>
          </a:p>
          <a:p>
            <a:r>
              <a:rPr lang="en-US" dirty="0"/>
              <a:t>For example, if two classes inherit from a common parent, then a change in one class might require a change in the other.</a:t>
            </a:r>
          </a:p>
          <a:p>
            <a:endParaRPr lang="en-US" dirty="0"/>
          </a:p>
        </p:txBody>
      </p:sp>
      <p:sp>
        <p:nvSpPr>
          <p:cNvPr id="5" name="Footer Placeholder 3"/>
          <p:cNvSpPr txBox="1">
            <a:spLocks/>
          </p:cNvSpPr>
          <p:nvPr/>
        </p:nvSpPr>
        <p:spPr>
          <a:xfrm>
            <a:off x="2362200" y="6356350"/>
            <a:ext cx="39624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smtClean="0"/>
              <a:t>Freeman, Steve; Pryce, Nat (2009-10-12). Growing Object-Oriented Software, Guided by Tests</a:t>
            </a:r>
          </a:p>
        </p:txBody>
      </p:sp>
    </p:spTree>
    <p:extLst>
      <p:ext uri="{BB962C8B-B14F-4D97-AF65-F5344CB8AC3E}">
        <p14:creationId xmlns:p14="http://schemas.microsoft.com/office/powerpoint/2010/main" val="1678540521"/>
      </p:ext>
    </p:extLst>
  </p:cSld>
  <p:clrMapOvr>
    <a:masterClrMapping/>
  </p:clrMapOvr>
  <p:transition spd="med"/>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Cohesion</a:t>
            </a:r>
            <a:endParaRPr lang="en-US" dirty="0"/>
          </a:p>
        </p:txBody>
      </p:sp>
      <p:sp>
        <p:nvSpPr>
          <p:cNvPr id="3" name="Content Placeholder 2"/>
          <p:cNvSpPr>
            <a:spLocks noGrp="1"/>
          </p:cNvSpPr>
          <p:nvPr>
            <p:ph idx="1"/>
          </p:nvPr>
        </p:nvSpPr>
        <p:spPr/>
        <p:txBody>
          <a:bodyPr>
            <a:normAutofit/>
          </a:bodyPr>
          <a:lstStyle/>
          <a:p>
            <a:r>
              <a:rPr lang="en-US" dirty="0" smtClean="0"/>
              <a:t>Cohesion </a:t>
            </a:r>
            <a:r>
              <a:rPr lang="en-US" dirty="0"/>
              <a:t>is a measure of whether its responsibilities form a meaningful unit. </a:t>
            </a:r>
            <a:endParaRPr lang="en-US" dirty="0" smtClean="0"/>
          </a:p>
          <a:p>
            <a:r>
              <a:rPr lang="en-US" dirty="0" smtClean="0"/>
              <a:t>For </a:t>
            </a:r>
            <a:r>
              <a:rPr lang="en-US" dirty="0"/>
              <a:t>example, a class that parses both dates and URLs is not coherent, because they’re unrelated concepts.</a:t>
            </a:r>
          </a:p>
          <a:p>
            <a:pPr marL="0" indent="0">
              <a:buNone/>
            </a:pPr>
            <a:endParaRPr lang="en-US" dirty="0"/>
          </a:p>
        </p:txBody>
      </p:sp>
      <p:sp>
        <p:nvSpPr>
          <p:cNvPr id="5" name="Footer Placeholder 3"/>
          <p:cNvSpPr txBox="1">
            <a:spLocks/>
          </p:cNvSpPr>
          <p:nvPr/>
        </p:nvSpPr>
        <p:spPr>
          <a:xfrm>
            <a:off x="2362200" y="6356350"/>
            <a:ext cx="39624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smtClean="0"/>
              <a:t>Freeman, Steve; Pryce, Nat (2009-10-12). Growing Object-Oriented Software, Guided by Tests</a:t>
            </a:r>
          </a:p>
        </p:txBody>
      </p:sp>
    </p:spTree>
    <p:extLst>
      <p:ext uri="{BB962C8B-B14F-4D97-AF65-F5344CB8AC3E}">
        <p14:creationId xmlns:p14="http://schemas.microsoft.com/office/powerpoint/2010/main" val="2564651319"/>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58200" cy="1143000"/>
          </a:xfrm>
        </p:spPr>
        <p:txBody>
          <a:bodyPr>
            <a:normAutofit/>
          </a:bodyPr>
          <a:lstStyle/>
          <a:p>
            <a:r>
              <a:rPr lang="en-US" sz="3600" dirty="0" smtClean="0"/>
              <a:t>What isn’t a Unit Test (Michael Feathers) </a:t>
            </a:r>
            <a:endParaRPr lang="en-US" sz="3600" dirty="0"/>
          </a:p>
        </p:txBody>
      </p:sp>
      <p:sp>
        <p:nvSpPr>
          <p:cNvPr id="3" name="Content Placeholder 2"/>
          <p:cNvSpPr>
            <a:spLocks noGrp="1"/>
          </p:cNvSpPr>
          <p:nvPr>
            <p:ph idx="1"/>
          </p:nvPr>
        </p:nvSpPr>
        <p:spPr/>
        <p:txBody>
          <a:bodyPr>
            <a:normAutofit/>
          </a:bodyPr>
          <a:lstStyle/>
          <a:p>
            <a:r>
              <a:rPr lang="en-US" dirty="0"/>
              <a:t>A test is not a unit test if</a:t>
            </a:r>
            <a:r>
              <a:rPr lang="en-US" dirty="0" smtClean="0"/>
              <a:t>:</a:t>
            </a:r>
          </a:p>
          <a:p>
            <a:pPr lvl="1"/>
            <a:r>
              <a:rPr lang="en-US" dirty="0" smtClean="0"/>
              <a:t>It </a:t>
            </a:r>
            <a:r>
              <a:rPr lang="en-US" dirty="0"/>
              <a:t>talks to the database</a:t>
            </a:r>
          </a:p>
          <a:p>
            <a:pPr lvl="1"/>
            <a:r>
              <a:rPr lang="en-US" dirty="0"/>
              <a:t>It communicates across the network</a:t>
            </a:r>
          </a:p>
          <a:p>
            <a:pPr lvl="1"/>
            <a:r>
              <a:rPr lang="en-US" dirty="0"/>
              <a:t>It touches the file system</a:t>
            </a:r>
          </a:p>
          <a:p>
            <a:pPr lvl="1"/>
            <a:r>
              <a:rPr lang="en-US" dirty="0"/>
              <a:t>It can't run at the same time as any of your other unit tests</a:t>
            </a:r>
          </a:p>
          <a:p>
            <a:pPr lvl="1"/>
            <a:r>
              <a:rPr lang="en-US" dirty="0"/>
              <a:t>You have to do special things to your environment (such as editing </a:t>
            </a:r>
            <a:r>
              <a:rPr lang="en-US" dirty="0" err="1"/>
              <a:t>config</a:t>
            </a:r>
            <a:r>
              <a:rPr lang="en-US" dirty="0"/>
              <a:t> files) to run it.</a:t>
            </a:r>
          </a:p>
          <a:p>
            <a:endParaRPr lang="en-US" dirty="0"/>
          </a:p>
        </p:txBody>
      </p:sp>
      <p:sp>
        <p:nvSpPr>
          <p:cNvPr id="4" name="Footer Placeholder 3"/>
          <p:cNvSpPr>
            <a:spLocks noGrp="1"/>
          </p:cNvSpPr>
          <p:nvPr>
            <p:ph type="ftr" sz="quarter" idx="4294967295"/>
          </p:nvPr>
        </p:nvSpPr>
        <p:spPr>
          <a:xfrm>
            <a:off x="1828800" y="6324600"/>
            <a:ext cx="4648200" cy="365125"/>
          </a:xfrm>
          <a:prstGeom prst="rect">
            <a:avLst/>
          </a:prstGeom>
        </p:spPr>
        <p:txBody>
          <a:bodyPr/>
          <a:lstStyle/>
          <a:p>
            <a:r>
              <a:rPr lang="en-US" sz="1600" b="1" dirty="0"/>
              <a:t>http://www.theserverside.com/news/thread.tss?thread_id=36502</a:t>
            </a:r>
            <a:endParaRPr lang="en-US" sz="1600" b="1" dirty="0" smtClean="0"/>
          </a:p>
        </p:txBody>
      </p:sp>
      <p:sp>
        <p:nvSpPr>
          <p:cNvPr id="5" name="Slide Number Placeholder 4"/>
          <p:cNvSpPr>
            <a:spLocks noGrp="1"/>
          </p:cNvSpPr>
          <p:nvPr>
            <p:ph type="sldNum" sz="quarter" idx="4294967295"/>
          </p:nvPr>
        </p:nvSpPr>
        <p:spPr>
          <a:xfrm>
            <a:off x="6553200" y="6356350"/>
            <a:ext cx="2133600" cy="365125"/>
          </a:xfrm>
          <a:prstGeom prst="rect">
            <a:avLst/>
          </a:prstGeom>
        </p:spPr>
        <p:txBody>
          <a:bodyPr/>
          <a:lstStyle/>
          <a:p>
            <a:fld id="{5EA4A088-014F-4063-A783-67FAA4BA51CC}" type="slidenum">
              <a:rPr lang="en-US" smtClean="0"/>
              <a:t>8</a:t>
            </a:fld>
            <a:endParaRPr lang="en-US"/>
          </a:p>
        </p:txBody>
      </p:sp>
    </p:spTree>
    <p:extLst>
      <p:ext uri="{BB962C8B-B14F-4D97-AF65-F5344CB8AC3E}">
        <p14:creationId xmlns:p14="http://schemas.microsoft.com/office/powerpoint/2010/main" val="737374103"/>
      </p:ext>
    </p:extLst>
  </p:cSld>
  <p:clrMapOvr>
    <a:masterClrMapping/>
  </p:clrMapOvr>
  <p:transition spd="med"/>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 Oriented </a:t>
            </a:r>
            <a:endParaRPr lang="en-US" dirty="0"/>
          </a:p>
        </p:txBody>
      </p:sp>
      <p:sp>
        <p:nvSpPr>
          <p:cNvPr id="3" name="Content Placeholder 2"/>
          <p:cNvSpPr>
            <a:spLocks noGrp="1"/>
          </p:cNvSpPr>
          <p:nvPr>
            <p:ph idx="1"/>
          </p:nvPr>
        </p:nvSpPr>
        <p:spPr/>
        <p:txBody>
          <a:bodyPr>
            <a:normAutofit/>
          </a:bodyPr>
          <a:lstStyle/>
          <a:p>
            <a:r>
              <a:rPr lang="en-US" dirty="0"/>
              <a:t>Music is the space between the notes. —Claude Debussy</a:t>
            </a:r>
          </a:p>
          <a:p>
            <a:r>
              <a:rPr lang="en-US" dirty="0" smtClean="0"/>
              <a:t>The </a:t>
            </a:r>
            <a:r>
              <a:rPr lang="en-US" dirty="0"/>
              <a:t>big idea is “messaging” [...] The key in making </a:t>
            </a:r>
            <a:r>
              <a:rPr lang="en-US" dirty="0" smtClean="0"/>
              <a:t>great and </a:t>
            </a:r>
            <a:r>
              <a:rPr lang="en-US" dirty="0" err="1"/>
              <a:t>growable</a:t>
            </a:r>
            <a:r>
              <a:rPr lang="en-US" dirty="0"/>
              <a:t> systems is much more to design how its modules communicate rather than what their internal properties and behaviors should be</a:t>
            </a:r>
            <a:r>
              <a:rPr lang="en-US" dirty="0" smtClean="0"/>
              <a:t>. - </a:t>
            </a:r>
            <a:r>
              <a:rPr lang="en-US" dirty="0"/>
              <a:t>Alan Kay </a:t>
            </a:r>
            <a:r>
              <a:rPr lang="en-US" dirty="0" smtClean="0"/>
              <a:t>[1998] </a:t>
            </a:r>
            <a:endParaRPr lang="en-US" dirty="0"/>
          </a:p>
          <a:p>
            <a:endParaRPr lang="en-US" dirty="0"/>
          </a:p>
        </p:txBody>
      </p:sp>
      <p:sp>
        <p:nvSpPr>
          <p:cNvPr id="5" name="Footer Placeholder 3"/>
          <p:cNvSpPr txBox="1">
            <a:spLocks/>
          </p:cNvSpPr>
          <p:nvPr/>
        </p:nvSpPr>
        <p:spPr>
          <a:xfrm>
            <a:off x="2362200" y="6356350"/>
            <a:ext cx="39624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smtClean="0"/>
              <a:t>Freeman, Steve; Pryce, Nat (2009-10-12). Growing Object-Oriented Software, Guided by Tests</a:t>
            </a:r>
          </a:p>
        </p:txBody>
      </p:sp>
    </p:spTree>
    <p:extLst>
      <p:ext uri="{BB962C8B-B14F-4D97-AF65-F5344CB8AC3E}">
        <p14:creationId xmlns:p14="http://schemas.microsoft.com/office/powerpoint/2010/main" val="867666272"/>
      </p:ext>
    </p:extLst>
  </p:cSld>
  <p:clrMapOvr>
    <a:masterClrMapping/>
  </p:clrMapOvr>
  <p:transition spd="med"/>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t>An object communicates by messages:</a:t>
            </a:r>
          </a:p>
          <a:p>
            <a:endParaRPr lang="en-US" dirty="0"/>
          </a:p>
          <a:p>
            <a:r>
              <a:rPr lang="en-US" dirty="0"/>
              <a:t>An object-oriented system is a web of collaborating objects. </a:t>
            </a:r>
            <a:endParaRPr lang="en-US" dirty="0" smtClean="0"/>
          </a:p>
          <a:p>
            <a:endParaRPr lang="en-US" dirty="0"/>
          </a:p>
          <a:p>
            <a:r>
              <a:rPr lang="en-US" dirty="0" smtClean="0"/>
              <a:t>A </a:t>
            </a:r>
            <a:r>
              <a:rPr lang="en-US" dirty="0"/>
              <a:t>system is built by creating objects and plugging them together so that they can send messages to one another.</a:t>
            </a:r>
          </a:p>
          <a:p>
            <a:endParaRPr lang="en-US" dirty="0"/>
          </a:p>
        </p:txBody>
      </p:sp>
      <p:sp>
        <p:nvSpPr>
          <p:cNvPr id="5" name="Footer Placeholder 3"/>
          <p:cNvSpPr txBox="1">
            <a:spLocks/>
          </p:cNvSpPr>
          <p:nvPr/>
        </p:nvSpPr>
        <p:spPr>
          <a:xfrm>
            <a:off x="2362200" y="6356350"/>
            <a:ext cx="39624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smtClean="0"/>
              <a:t>Freeman, Steve; Pryce, Nat (2009-10-12). Growing Object-Oriented Software, Guided by Tests</a:t>
            </a:r>
          </a:p>
        </p:txBody>
      </p:sp>
    </p:spTree>
    <p:extLst>
      <p:ext uri="{BB962C8B-B14F-4D97-AF65-F5344CB8AC3E}">
        <p14:creationId xmlns:p14="http://schemas.microsoft.com/office/powerpoint/2010/main" val="2835176858"/>
      </p:ext>
    </p:extLst>
  </p:cSld>
  <p:clrMapOvr>
    <a:masterClrMapping/>
  </p:clrMapOvr>
  <p:transition spd="med"/>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t>Man is a tool-using animal. Without tools he is nothing, with tools he is all. —Thomas Carlyle</a:t>
            </a:r>
          </a:p>
          <a:p>
            <a:endParaRPr lang="en-US" dirty="0"/>
          </a:p>
        </p:txBody>
      </p:sp>
      <p:sp>
        <p:nvSpPr>
          <p:cNvPr id="5" name="Footer Placeholder 3"/>
          <p:cNvSpPr txBox="1">
            <a:spLocks/>
          </p:cNvSpPr>
          <p:nvPr/>
        </p:nvSpPr>
        <p:spPr>
          <a:xfrm>
            <a:off x="2362200" y="6356350"/>
            <a:ext cx="39624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smtClean="0"/>
              <a:t>Freeman, Steve; Pryce, Nat (2009-10-12). Growing Object-Oriented Software, Guided by Tests</a:t>
            </a:r>
          </a:p>
        </p:txBody>
      </p:sp>
    </p:spTree>
    <p:extLst>
      <p:ext uri="{BB962C8B-B14F-4D97-AF65-F5344CB8AC3E}">
        <p14:creationId xmlns:p14="http://schemas.microsoft.com/office/powerpoint/2010/main" val="1150530184"/>
      </p:ext>
    </p:extLst>
  </p:cSld>
  <p:clrMapOvr>
    <a:masterClrMapping/>
  </p:clrMapOvr>
  <p:transition spd="med"/>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NUnit</a:t>
            </a:r>
            <a:r>
              <a:rPr lang="en-US" dirty="0"/>
              <a:t> Behaves Differently from </a:t>
            </a:r>
            <a:r>
              <a:rPr lang="en-US" dirty="0" err="1" smtClean="0"/>
              <a:t>JUnit</a:t>
            </a:r>
            <a:endParaRPr lang="en-US" dirty="0"/>
          </a:p>
        </p:txBody>
      </p:sp>
      <p:sp>
        <p:nvSpPr>
          <p:cNvPr id="3" name="Content Placeholder 2"/>
          <p:cNvSpPr>
            <a:spLocks noGrp="1"/>
          </p:cNvSpPr>
          <p:nvPr>
            <p:ph idx="1"/>
          </p:nvPr>
        </p:nvSpPr>
        <p:spPr/>
        <p:txBody>
          <a:bodyPr>
            <a:normAutofit/>
          </a:bodyPr>
          <a:lstStyle/>
          <a:p>
            <a:endParaRPr lang="en-US" dirty="0"/>
          </a:p>
          <a:p>
            <a:r>
              <a:rPr lang="en-US" dirty="0" err="1"/>
              <a:t>.Net</a:t>
            </a:r>
            <a:r>
              <a:rPr lang="en-US" dirty="0"/>
              <a:t> should note that </a:t>
            </a:r>
            <a:r>
              <a:rPr lang="en-US" dirty="0" err="1"/>
              <a:t>NUnit</a:t>
            </a:r>
            <a:r>
              <a:rPr lang="en-US" dirty="0"/>
              <a:t> reuses the same instance of the test object for all the test methods, </a:t>
            </a:r>
            <a:endParaRPr lang="en-US" dirty="0" smtClean="0"/>
          </a:p>
          <a:p>
            <a:r>
              <a:rPr lang="en-US" dirty="0" smtClean="0"/>
              <a:t>so </a:t>
            </a:r>
            <a:r>
              <a:rPr lang="en-US" dirty="0"/>
              <a:t>any values that might change must either be reset in [Setup] and [</a:t>
            </a:r>
            <a:r>
              <a:rPr lang="en-US" dirty="0" err="1"/>
              <a:t>TearDown</a:t>
            </a:r>
            <a:r>
              <a:rPr lang="en-US" dirty="0"/>
              <a:t>] methods (if they’re fields) or made local to the test method.</a:t>
            </a:r>
          </a:p>
          <a:p>
            <a:endParaRPr lang="en-US" dirty="0"/>
          </a:p>
        </p:txBody>
      </p:sp>
      <p:sp>
        <p:nvSpPr>
          <p:cNvPr id="5" name="Footer Placeholder 3"/>
          <p:cNvSpPr txBox="1">
            <a:spLocks/>
          </p:cNvSpPr>
          <p:nvPr/>
        </p:nvSpPr>
        <p:spPr>
          <a:xfrm>
            <a:off x="2362200" y="6356350"/>
            <a:ext cx="39624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smtClean="0"/>
              <a:t>Freeman, Steve; Pryce, Nat (2009-10-12). Growing Object-Oriented Software, Guided by Tests</a:t>
            </a:r>
          </a:p>
        </p:txBody>
      </p:sp>
    </p:spTree>
    <p:extLst>
      <p:ext uri="{BB962C8B-B14F-4D97-AF65-F5344CB8AC3E}">
        <p14:creationId xmlns:p14="http://schemas.microsoft.com/office/powerpoint/2010/main" val="4287294368"/>
      </p:ext>
    </p:extLst>
  </p:cSld>
  <p:clrMapOvr>
    <a:masterClrMapping/>
  </p:clrMapOvr>
  <p:transition spd="med"/>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a:t>
            </a:r>
            <a:r>
              <a:rPr lang="en-US" dirty="0"/>
              <a:t>F</a:t>
            </a:r>
            <a:r>
              <a:rPr lang="en-US" dirty="0" smtClean="0"/>
              <a:t>ixtures</a:t>
            </a:r>
            <a:endParaRPr lang="en-US" dirty="0"/>
          </a:p>
        </p:txBody>
      </p:sp>
      <p:sp>
        <p:nvSpPr>
          <p:cNvPr id="3" name="Content Placeholder 2"/>
          <p:cNvSpPr>
            <a:spLocks noGrp="1"/>
          </p:cNvSpPr>
          <p:nvPr>
            <p:ph idx="1"/>
          </p:nvPr>
        </p:nvSpPr>
        <p:spPr/>
        <p:txBody>
          <a:bodyPr>
            <a:normAutofit/>
          </a:bodyPr>
          <a:lstStyle/>
          <a:p>
            <a:r>
              <a:rPr lang="en-US" dirty="0" smtClean="0"/>
              <a:t>A test </a:t>
            </a:r>
            <a:r>
              <a:rPr lang="en-US" dirty="0"/>
              <a:t>fixture is the fixed state that exists at the start of a test. </a:t>
            </a:r>
            <a:endParaRPr lang="en-US" dirty="0" smtClean="0"/>
          </a:p>
          <a:p>
            <a:r>
              <a:rPr lang="en-US" dirty="0" smtClean="0"/>
              <a:t>A </a:t>
            </a:r>
            <a:r>
              <a:rPr lang="en-US" dirty="0"/>
              <a:t>test fixture ensures that a test is repeatable— </a:t>
            </a:r>
            <a:endParaRPr lang="en-US" dirty="0" smtClean="0"/>
          </a:p>
          <a:p>
            <a:pPr lvl="1"/>
            <a:r>
              <a:rPr lang="en-US" dirty="0" smtClean="0"/>
              <a:t>every </a:t>
            </a:r>
            <a:r>
              <a:rPr lang="en-US" dirty="0"/>
              <a:t>time a test is run it starts in the same state so it should produce the same results.</a:t>
            </a:r>
          </a:p>
          <a:p>
            <a:endParaRPr lang="en-US" dirty="0"/>
          </a:p>
        </p:txBody>
      </p:sp>
      <p:sp>
        <p:nvSpPr>
          <p:cNvPr id="5" name="Footer Placeholder 3"/>
          <p:cNvSpPr txBox="1">
            <a:spLocks/>
          </p:cNvSpPr>
          <p:nvPr/>
        </p:nvSpPr>
        <p:spPr>
          <a:xfrm>
            <a:off x="2362200" y="6356350"/>
            <a:ext cx="39624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smtClean="0"/>
              <a:t>Freeman, Steve; Pryce, Nat (2009-10-12). Growing Object-Oriented Software, Guided by Tests</a:t>
            </a:r>
          </a:p>
        </p:txBody>
      </p:sp>
    </p:spTree>
    <p:extLst>
      <p:ext uri="{BB962C8B-B14F-4D97-AF65-F5344CB8AC3E}">
        <p14:creationId xmlns:p14="http://schemas.microsoft.com/office/powerpoint/2010/main" val="2740015126"/>
      </p:ext>
    </p:extLst>
  </p:cSld>
  <p:clrMapOvr>
    <a:masterClrMapping/>
  </p:clrMapOvr>
  <p:transition spd="med"/>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Test Fixture Example</a:t>
            </a:r>
            <a:endParaRPr lang="en-US" dirty="0"/>
          </a:p>
        </p:txBody>
      </p:sp>
      <p:sp>
        <p:nvSpPr>
          <p:cNvPr id="3" name="Content Placeholder 2"/>
          <p:cNvSpPr>
            <a:spLocks noGrp="1"/>
          </p:cNvSpPr>
          <p:nvPr>
            <p:ph idx="1"/>
          </p:nvPr>
        </p:nvSpPr>
        <p:spPr>
          <a:xfrm>
            <a:off x="457200" y="1143000"/>
            <a:ext cx="8229600" cy="4983163"/>
          </a:xfrm>
        </p:spPr>
        <p:txBody>
          <a:bodyPr>
            <a:normAutofit fontScale="92500" lnSpcReduction="20000"/>
          </a:bodyPr>
          <a:lstStyle/>
          <a:p>
            <a:pPr marL="0" indent="0">
              <a:buNone/>
            </a:pPr>
            <a:r>
              <a:rPr lang="en-US" dirty="0"/>
              <a:t>public class </a:t>
            </a:r>
            <a:r>
              <a:rPr lang="en-US" dirty="0" err="1"/>
              <a:t>CatalogTest</a:t>
            </a:r>
            <a:r>
              <a:rPr lang="en-US" dirty="0"/>
              <a:t> {     </a:t>
            </a:r>
            <a:endParaRPr lang="en-US" dirty="0" smtClean="0"/>
          </a:p>
          <a:p>
            <a:pPr marL="0" indent="0">
              <a:buNone/>
            </a:pPr>
            <a:r>
              <a:rPr lang="en-US" dirty="0" smtClean="0"/>
              <a:t>final </a:t>
            </a:r>
            <a:r>
              <a:rPr lang="en-US" dirty="0"/>
              <a:t>Catalog </a:t>
            </a:r>
            <a:r>
              <a:rPr lang="en-US" dirty="0" err="1"/>
              <a:t>catalog</a:t>
            </a:r>
            <a:r>
              <a:rPr lang="en-US" dirty="0"/>
              <a:t> = new Catalog();     </a:t>
            </a:r>
            <a:endParaRPr lang="en-US" dirty="0" smtClean="0"/>
          </a:p>
          <a:p>
            <a:pPr marL="0" indent="0">
              <a:buNone/>
            </a:pPr>
            <a:r>
              <a:rPr lang="en-US" dirty="0" smtClean="0"/>
              <a:t>final </a:t>
            </a:r>
            <a:r>
              <a:rPr lang="en-US" dirty="0"/>
              <a:t>Entry </a:t>
            </a:r>
            <a:r>
              <a:rPr lang="en-US" dirty="0" err="1"/>
              <a:t>entry</a:t>
            </a:r>
            <a:r>
              <a:rPr lang="en-US" dirty="0"/>
              <a:t> = new Entry(" fish", "chips");    </a:t>
            </a:r>
            <a:endParaRPr lang="en-US" dirty="0" smtClean="0"/>
          </a:p>
          <a:p>
            <a:pPr marL="0" indent="0">
              <a:buNone/>
            </a:pPr>
            <a:r>
              <a:rPr lang="en-US" dirty="0" smtClean="0"/>
              <a:t>@ </a:t>
            </a:r>
            <a:r>
              <a:rPr lang="en-US" dirty="0"/>
              <a:t>Before public void </a:t>
            </a:r>
            <a:r>
              <a:rPr lang="en-US" dirty="0" err="1"/>
              <a:t>fillTheCatalog</a:t>
            </a:r>
            <a:r>
              <a:rPr lang="en-US" dirty="0" smtClean="0"/>
              <a:t>(){ </a:t>
            </a:r>
            <a:r>
              <a:rPr lang="en-US" dirty="0"/>
              <a:t>        </a:t>
            </a:r>
            <a:endParaRPr lang="en-US" dirty="0" smtClean="0"/>
          </a:p>
          <a:p>
            <a:pPr marL="0" indent="0">
              <a:buNone/>
            </a:pPr>
            <a:r>
              <a:rPr lang="en-US" dirty="0"/>
              <a:t>	</a:t>
            </a:r>
            <a:r>
              <a:rPr lang="en-US" dirty="0" err="1" smtClean="0"/>
              <a:t>catalog.add</a:t>
            </a:r>
            <a:r>
              <a:rPr lang="en-US" dirty="0"/>
              <a:t>( entry);    </a:t>
            </a:r>
            <a:endParaRPr lang="en-US" dirty="0" smtClean="0"/>
          </a:p>
          <a:p>
            <a:pPr marL="0" indent="0">
              <a:buNone/>
            </a:pPr>
            <a:r>
              <a:rPr lang="en-US" dirty="0" smtClean="0"/>
              <a:t>} </a:t>
            </a:r>
            <a:r>
              <a:rPr lang="en-US" dirty="0"/>
              <a:t>   </a:t>
            </a:r>
            <a:endParaRPr lang="en-US" dirty="0" smtClean="0"/>
          </a:p>
          <a:p>
            <a:pPr marL="0" indent="0">
              <a:buNone/>
            </a:pPr>
            <a:r>
              <a:rPr lang="en-US" dirty="0" smtClean="0"/>
              <a:t>@ </a:t>
            </a:r>
            <a:r>
              <a:rPr lang="en-US" dirty="0"/>
              <a:t>Test public void </a:t>
            </a:r>
            <a:r>
              <a:rPr lang="en-US" dirty="0" err="1"/>
              <a:t>containsAnAddedEntry</a:t>
            </a:r>
            <a:r>
              <a:rPr lang="en-US" dirty="0"/>
              <a:t>() {         </a:t>
            </a:r>
            <a:endParaRPr lang="en-US" dirty="0" smtClean="0"/>
          </a:p>
          <a:p>
            <a:pPr marL="0" indent="0">
              <a:buNone/>
            </a:pPr>
            <a:r>
              <a:rPr lang="en-US" dirty="0"/>
              <a:t>	</a:t>
            </a:r>
            <a:r>
              <a:rPr lang="en-US" dirty="0" err="1" smtClean="0"/>
              <a:t>assertTrue</a:t>
            </a:r>
            <a:r>
              <a:rPr lang="en-US" dirty="0"/>
              <a:t>( </a:t>
            </a:r>
            <a:r>
              <a:rPr lang="en-US" dirty="0" err="1"/>
              <a:t>catalog.contains</a:t>
            </a:r>
            <a:r>
              <a:rPr lang="en-US" dirty="0"/>
              <a:t>( entry));    </a:t>
            </a:r>
            <a:endParaRPr lang="en-US" dirty="0" smtClean="0"/>
          </a:p>
          <a:p>
            <a:pPr marL="0" indent="0">
              <a:buNone/>
            </a:pPr>
            <a:r>
              <a:rPr lang="en-US" dirty="0" smtClean="0"/>
              <a:t>} </a:t>
            </a:r>
            <a:r>
              <a:rPr lang="en-US" dirty="0"/>
              <a:t>   </a:t>
            </a:r>
            <a:endParaRPr lang="en-US" dirty="0" smtClean="0"/>
          </a:p>
          <a:p>
            <a:pPr marL="0" indent="0">
              <a:buNone/>
            </a:pPr>
            <a:r>
              <a:rPr lang="en-US" dirty="0" smtClean="0"/>
              <a:t>@ </a:t>
            </a:r>
            <a:r>
              <a:rPr lang="en-US" dirty="0"/>
              <a:t>Test public void </a:t>
            </a:r>
            <a:r>
              <a:rPr lang="en-US" dirty="0" err="1"/>
              <a:t>indexesEntriesByName</a:t>
            </a:r>
            <a:r>
              <a:rPr lang="en-US" dirty="0"/>
              <a:t>() {         </a:t>
            </a:r>
          </a:p>
          <a:p>
            <a:pPr marL="0" indent="0">
              <a:buNone/>
            </a:pPr>
            <a:r>
              <a:rPr lang="en-US" dirty="0" smtClean="0"/>
              <a:t>	</a:t>
            </a:r>
            <a:r>
              <a:rPr lang="en-US" dirty="0" err="1" smtClean="0"/>
              <a:t>assertEquals</a:t>
            </a:r>
            <a:r>
              <a:rPr lang="en-US" dirty="0"/>
              <a:t>( </a:t>
            </a:r>
            <a:r>
              <a:rPr lang="en-US" dirty="0" err="1"/>
              <a:t>equalTo</a:t>
            </a:r>
            <a:r>
              <a:rPr lang="en-US" dirty="0"/>
              <a:t>( entry</a:t>
            </a:r>
            <a:r>
              <a:rPr lang="en-US" dirty="0" smtClean="0"/>
              <a:t>),</a:t>
            </a:r>
            <a:r>
              <a:rPr lang="en-US" dirty="0"/>
              <a:t> </a:t>
            </a:r>
            <a:r>
              <a:rPr lang="en-US" dirty="0" err="1"/>
              <a:t>catalog.entryFor</a:t>
            </a:r>
            <a:r>
              <a:rPr lang="en-US" dirty="0"/>
              <a:t>(" fish")); </a:t>
            </a:r>
          </a:p>
          <a:p>
            <a:pPr marL="0" indent="0">
              <a:buNone/>
            </a:pPr>
            <a:endParaRPr lang="en-US" dirty="0"/>
          </a:p>
        </p:txBody>
      </p:sp>
      <p:sp>
        <p:nvSpPr>
          <p:cNvPr id="5" name="Footer Placeholder 3"/>
          <p:cNvSpPr txBox="1">
            <a:spLocks/>
          </p:cNvSpPr>
          <p:nvPr/>
        </p:nvSpPr>
        <p:spPr>
          <a:xfrm>
            <a:off x="2362200" y="6356350"/>
            <a:ext cx="39624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smtClean="0"/>
              <a:t>Freeman, Steve; Pryce, Nat (2009-10-12). Growing Object-Oriented Software, Guided by Tests</a:t>
            </a:r>
          </a:p>
        </p:txBody>
      </p:sp>
    </p:spTree>
    <p:extLst>
      <p:ext uri="{BB962C8B-B14F-4D97-AF65-F5344CB8AC3E}">
        <p14:creationId xmlns:p14="http://schemas.microsoft.com/office/powerpoint/2010/main" val="1457994027"/>
      </p:ext>
    </p:extLst>
  </p:cSld>
  <p:clrMapOvr>
    <a:masterClrMapping/>
  </p:clrMapOvr>
  <p:transition spd="med"/>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28600" y="1447800"/>
            <a:ext cx="8763000" cy="5091112"/>
          </a:xfrm>
        </p:spPr>
        <p:txBody>
          <a:bodyPr>
            <a:normAutofit fontScale="92500" lnSpcReduction="20000"/>
          </a:bodyPr>
          <a:lstStyle/>
          <a:p>
            <a:pPr marL="0" indent="0">
              <a:buNone/>
            </a:pPr>
            <a:r>
              <a:rPr lang="en-US" sz="3000" dirty="0"/>
              <a:t>        </a:t>
            </a:r>
            <a:endParaRPr lang="en-US" sz="3000" dirty="0" smtClean="0"/>
          </a:p>
          <a:p>
            <a:pPr marL="0" indent="0">
              <a:buNone/>
            </a:pPr>
            <a:r>
              <a:rPr lang="en-US" sz="3000" dirty="0" err="1" smtClean="0"/>
              <a:t>assertNull</a:t>
            </a:r>
            <a:r>
              <a:rPr lang="en-US" sz="3000" dirty="0"/>
              <a:t>( </a:t>
            </a:r>
            <a:r>
              <a:rPr lang="en-US" sz="3000" dirty="0" err="1"/>
              <a:t>catalog.entryFor</a:t>
            </a:r>
            <a:r>
              <a:rPr lang="en-US" sz="3000" dirty="0"/>
              <a:t>(" missing name"));    </a:t>
            </a:r>
            <a:endParaRPr lang="en-US" sz="3000" dirty="0" smtClean="0"/>
          </a:p>
          <a:p>
            <a:pPr marL="0" indent="0">
              <a:buNone/>
            </a:pPr>
            <a:r>
              <a:rPr lang="en-US" sz="3000" dirty="0" smtClean="0"/>
              <a:t>} </a:t>
            </a:r>
            <a:r>
              <a:rPr lang="en-US" sz="3000" dirty="0"/>
              <a:t>   </a:t>
            </a:r>
            <a:endParaRPr lang="en-US" sz="3000" dirty="0" smtClean="0"/>
          </a:p>
          <a:p>
            <a:pPr marL="0" indent="0">
              <a:buNone/>
            </a:pPr>
            <a:r>
              <a:rPr lang="en-US" sz="3000" dirty="0" smtClean="0"/>
              <a:t>@ </a:t>
            </a:r>
            <a:r>
              <a:rPr lang="en-US" sz="3000" dirty="0"/>
              <a:t>Test( expected </a:t>
            </a:r>
            <a:r>
              <a:rPr lang="en-US" sz="3000" dirty="0" smtClean="0"/>
              <a:t>= </a:t>
            </a:r>
            <a:r>
              <a:rPr lang="en-US" sz="3000" dirty="0" err="1" smtClean="0"/>
              <a:t>IllegalArgumentException.class</a:t>
            </a:r>
            <a:r>
              <a:rPr lang="en-US" sz="3000" dirty="0"/>
              <a:t>)     </a:t>
            </a:r>
            <a:endParaRPr lang="en-US" sz="3000" dirty="0" smtClean="0"/>
          </a:p>
          <a:p>
            <a:pPr marL="0" indent="0">
              <a:buNone/>
            </a:pPr>
            <a:r>
              <a:rPr lang="en-US" sz="3000" dirty="0" smtClean="0"/>
              <a:t>public </a:t>
            </a:r>
            <a:r>
              <a:rPr lang="en-US" sz="3000" dirty="0"/>
              <a:t>void </a:t>
            </a:r>
            <a:r>
              <a:rPr lang="en-US" sz="3000" dirty="0" err="1"/>
              <a:t>cannotAddTwoEntriesWithTheSameName</a:t>
            </a:r>
            <a:r>
              <a:rPr lang="en-US" sz="3000" dirty="0"/>
              <a:t>() {         </a:t>
            </a:r>
            <a:endParaRPr lang="en-US" sz="3000" dirty="0" smtClean="0"/>
          </a:p>
          <a:p>
            <a:pPr marL="0" indent="0">
              <a:buNone/>
            </a:pPr>
            <a:r>
              <a:rPr lang="en-US" sz="3000" dirty="0" smtClean="0"/>
              <a:t>	</a:t>
            </a:r>
            <a:r>
              <a:rPr lang="en-US" sz="3000" dirty="0" err="1" smtClean="0"/>
              <a:t>catalog.add</a:t>
            </a:r>
            <a:r>
              <a:rPr lang="en-US" sz="3000" dirty="0"/>
              <a:t>( new Entry(" fish", "peas");    </a:t>
            </a:r>
            <a:endParaRPr lang="en-US" sz="3000" dirty="0" smtClean="0"/>
          </a:p>
          <a:p>
            <a:pPr marL="0" indent="0">
              <a:buNone/>
            </a:pPr>
            <a:r>
              <a:rPr lang="en-US" sz="3000" dirty="0" smtClean="0"/>
              <a:t>} </a:t>
            </a:r>
          </a:p>
          <a:p>
            <a:pPr marL="0" indent="0">
              <a:buNone/>
            </a:pPr>
            <a:r>
              <a:rPr lang="en-US" sz="3000" dirty="0" smtClean="0"/>
              <a:t>}</a:t>
            </a:r>
            <a:endParaRPr lang="en-US" sz="3000" dirty="0"/>
          </a:p>
          <a:p>
            <a:pPr marL="0" indent="0">
              <a:buNone/>
            </a:pPr>
            <a:endParaRPr lang="en-US" dirty="0"/>
          </a:p>
        </p:txBody>
      </p:sp>
      <p:sp>
        <p:nvSpPr>
          <p:cNvPr id="5" name="Footer Placeholder 3"/>
          <p:cNvSpPr txBox="1">
            <a:spLocks/>
          </p:cNvSpPr>
          <p:nvPr/>
        </p:nvSpPr>
        <p:spPr>
          <a:xfrm>
            <a:off x="2362200" y="6356350"/>
            <a:ext cx="39624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smtClean="0"/>
              <a:t>Freeman, Steve; Pryce, Nat (2009-10-12). Growing Object-Oriented Software, Guided by Tests</a:t>
            </a:r>
          </a:p>
        </p:txBody>
      </p:sp>
    </p:spTree>
    <p:extLst>
      <p:ext uri="{BB962C8B-B14F-4D97-AF65-F5344CB8AC3E}">
        <p14:creationId xmlns:p14="http://schemas.microsoft.com/office/powerpoint/2010/main" val="4110782737"/>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Unit Tests with no Collaborators</a:t>
            </a:r>
            <a:endParaRPr lang="en-US" dirty="0"/>
          </a:p>
        </p:txBody>
      </p:sp>
      <p:sp>
        <p:nvSpPr>
          <p:cNvPr id="3" name="Content Placeholder 2"/>
          <p:cNvSpPr>
            <a:spLocks noGrp="1"/>
          </p:cNvSpPr>
          <p:nvPr>
            <p:ph idx="1"/>
          </p:nvPr>
        </p:nvSpPr>
        <p:spPr/>
        <p:txBody>
          <a:bodyPr/>
          <a:lstStyle/>
          <a:p>
            <a:r>
              <a:rPr lang="en-US" dirty="0" smtClean="0"/>
              <a:t>Actually Unit tests for which the SUT (system under test) has no collaborators</a:t>
            </a:r>
          </a:p>
          <a:p>
            <a:r>
              <a:rPr lang="en-US" dirty="0" smtClean="0"/>
              <a:t>Ridiculous!, of course in most cases</a:t>
            </a:r>
          </a:p>
          <a:p>
            <a:pPr lvl="1"/>
            <a:r>
              <a:rPr lang="en-US" dirty="0" smtClean="0"/>
              <a:t>We will eventually use stubs to ensure testing insolation</a:t>
            </a:r>
          </a:p>
          <a:p>
            <a:pPr lvl="1"/>
            <a:r>
              <a:rPr lang="en-US" dirty="0" smtClean="0"/>
              <a:t>But for now let’s us focus the discussion</a:t>
            </a:r>
            <a:endParaRPr lang="en-US" dirty="0"/>
          </a:p>
        </p:txBody>
      </p:sp>
      <p:sp>
        <p:nvSpPr>
          <p:cNvPr id="4" name="Footer Placeholder 3"/>
          <p:cNvSpPr>
            <a:spLocks noGrp="1"/>
          </p:cNvSpPr>
          <p:nvPr>
            <p:ph type="ftr" sz="quarter" idx="4294967295"/>
          </p:nvPr>
        </p:nvSpPr>
        <p:spPr>
          <a:xfrm>
            <a:off x="3429000" y="6356350"/>
            <a:ext cx="2895600" cy="365125"/>
          </a:xfrm>
          <a:prstGeom prst="rect">
            <a:avLst/>
          </a:prstGeom>
        </p:spPr>
        <p:txBody>
          <a:bodyPr/>
          <a:lstStyle/>
          <a:p>
            <a:endParaRPr lang="en-US" dirty="0" smtClean="0"/>
          </a:p>
        </p:txBody>
      </p:sp>
      <p:sp>
        <p:nvSpPr>
          <p:cNvPr id="5" name="Slide Number Placeholder 4"/>
          <p:cNvSpPr>
            <a:spLocks noGrp="1"/>
          </p:cNvSpPr>
          <p:nvPr>
            <p:ph type="sldNum" sz="quarter" idx="4294967295"/>
          </p:nvPr>
        </p:nvSpPr>
        <p:spPr>
          <a:xfrm>
            <a:off x="6553200" y="6356350"/>
            <a:ext cx="2133600" cy="365125"/>
          </a:xfrm>
          <a:prstGeom prst="rect">
            <a:avLst/>
          </a:prstGeom>
        </p:spPr>
        <p:txBody>
          <a:bodyPr/>
          <a:lstStyle/>
          <a:p>
            <a:fld id="{5EA4A088-014F-4063-A783-67FAA4BA51CC}" type="slidenum">
              <a:rPr lang="en-US" smtClean="0"/>
              <a:t>9</a:t>
            </a:fld>
            <a:endParaRPr lang="en-US"/>
          </a:p>
        </p:txBody>
      </p:sp>
    </p:spTree>
    <p:extLst>
      <p:ext uri="{BB962C8B-B14F-4D97-AF65-F5344CB8AC3E}">
        <p14:creationId xmlns:p14="http://schemas.microsoft.com/office/powerpoint/2010/main" val="2643840521"/>
      </p:ext>
    </p:extLst>
  </p:cSld>
  <p:clrMapOvr>
    <a:masterClrMapping/>
  </p:clrMapOvr>
  <p:transition spd="med"/>
</p:sld>
</file>

<file path=ppt/theme/theme1.xml><?xml version="1.0" encoding="utf-8"?>
<a:theme xmlns:a="http://schemas.openxmlformats.org/drawingml/2006/main" name="white212">
  <a:themeElements>
    <a:clrScheme name="">
      <a:dk1>
        <a:srgbClr val="000066"/>
      </a:dk1>
      <a:lt1>
        <a:srgbClr val="FFFFFF"/>
      </a:lt1>
      <a:dk2>
        <a:srgbClr val="003300"/>
      </a:dk2>
      <a:lt2>
        <a:srgbClr val="00FF99"/>
      </a:lt2>
      <a:accent1>
        <a:srgbClr val="800000"/>
      </a:accent1>
      <a:accent2>
        <a:srgbClr val="33CCCC"/>
      </a:accent2>
      <a:accent3>
        <a:srgbClr val="FFFFFF"/>
      </a:accent3>
      <a:accent4>
        <a:srgbClr val="000056"/>
      </a:accent4>
      <a:accent5>
        <a:srgbClr val="C0AAAA"/>
      </a:accent5>
      <a:accent6>
        <a:srgbClr val="2DB9B9"/>
      </a:accent6>
      <a:hlink>
        <a:srgbClr val="660033"/>
      </a:hlink>
      <a:folHlink>
        <a:srgbClr val="000099"/>
      </a:folHlink>
    </a:clrScheme>
    <a:fontScheme name="white212">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9050" cap="flat" cmpd="sng" algn="ctr">
          <a:solidFill>
            <a:schemeClr val="tx2"/>
          </a:solidFill>
          <a:prstDash val="solid"/>
          <a:round/>
          <a:headEnd type="none" w="med" len="med"/>
          <a:tailEnd type="none" w="sm" len="sm"/>
        </a:ln>
        <a:effectLst/>
      </a:spPr>
      <a:bodyPr vert="horz" wrap="none" lIns="45720" tIns="45720" rIns="45720" bIns="45720" numCol="1" anchor="ctr" anchorCtr="0" compatLnSpc="1">
        <a:prstTxWarp prst="textNoShape">
          <a:avLst/>
        </a:prstTxWarp>
        <a:spAutoFit/>
      </a:bodyPr>
      <a:lstStyle>
        <a:defPPr marL="0" marR="0" indent="0" algn="ctr" defTabSz="914400" rtl="0" eaLnBrk="0" fontAlgn="base" latinLnBrk="0" hangingPunct="0">
          <a:lnSpc>
            <a:spcPct val="90000"/>
          </a:lnSpc>
          <a:spcBef>
            <a:spcPct val="0"/>
          </a:spcBef>
          <a:spcAft>
            <a:spcPct val="0"/>
          </a:spcAft>
          <a:buClrTx/>
          <a:buSzTx/>
          <a:buFontTx/>
          <a:buNone/>
          <a:tabLst/>
          <a:defRPr kumimoji="0" lang="en-US" altLang="en-US" sz="1800" b="1" i="0" u="none" strike="noStrike" cap="none" normalizeH="0" baseline="0" smtClean="0">
            <a:ln>
              <a:noFill/>
            </a:ln>
            <a:solidFill>
              <a:schemeClr val="tx1"/>
            </a:solidFill>
            <a:effectLst/>
            <a:latin typeface="Helvetica" pitchFamily="34" charset="0"/>
          </a:defRPr>
        </a:defPPr>
      </a:lstStyle>
    </a:spDef>
    <a:lnDef>
      <a:spPr bwMode="auto">
        <a:xfrm>
          <a:off x="0" y="0"/>
          <a:ext cx="1" cy="1"/>
        </a:xfrm>
        <a:custGeom>
          <a:avLst/>
          <a:gdLst/>
          <a:ahLst/>
          <a:cxnLst/>
          <a:rect l="0" t="0" r="0" b="0"/>
          <a:pathLst/>
        </a:custGeom>
        <a:noFill/>
        <a:ln w="19050" cap="flat" cmpd="sng" algn="ctr">
          <a:solidFill>
            <a:schemeClr val="tx2"/>
          </a:solidFill>
          <a:prstDash val="solid"/>
          <a:round/>
          <a:headEnd type="none" w="med" len="med"/>
          <a:tailEnd type="none" w="sm" len="sm"/>
        </a:ln>
        <a:effectLst/>
      </a:spPr>
      <a:bodyPr vert="horz" wrap="none" lIns="45720" tIns="45720" rIns="45720" bIns="45720" numCol="1" anchor="ctr" anchorCtr="0" compatLnSpc="1">
        <a:prstTxWarp prst="textNoShape">
          <a:avLst/>
        </a:prstTxWarp>
        <a:spAutoFit/>
      </a:bodyPr>
      <a:lstStyle>
        <a:defPPr marL="0" marR="0" indent="0" algn="ctr" defTabSz="914400" rtl="0" eaLnBrk="0" fontAlgn="base" latinLnBrk="0" hangingPunct="0">
          <a:lnSpc>
            <a:spcPct val="90000"/>
          </a:lnSpc>
          <a:spcBef>
            <a:spcPct val="0"/>
          </a:spcBef>
          <a:spcAft>
            <a:spcPct val="0"/>
          </a:spcAft>
          <a:buClrTx/>
          <a:buSzTx/>
          <a:buFontTx/>
          <a:buNone/>
          <a:tabLst/>
          <a:defRPr kumimoji="0" lang="en-US" altLang="en-US" sz="1800" b="1" i="0" u="none" strike="noStrike" cap="none" normalizeH="0" baseline="0" smtClean="0">
            <a:ln>
              <a:noFill/>
            </a:ln>
            <a:solidFill>
              <a:schemeClr val="tx1"/>
            </a:solidFill>
            <a:effectLst/>
            <a:latin typeface="Helvetica" pitchFamily="34" charset="0"/>
          </a:defRPr>
        </a:defPPr>
      </a:lstStyle>
    </a:lnDef>
  </a:objectDefaults>
  <a:extraClrSchemeLst>
    <a:extraClrScheme>
      <a:clrScheme name="white212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white212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white212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white212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white21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white21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white21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white212 8">
        <a:dk1>
          <a:srgbClr val="000000"/>
        </a:dk1>
        <a:lt1>
          <a:srgbClr val="FFFFFF"/>
        </a:lt1>
        <a:dk2>
          <a:srgbClr val="002396"/>
        </a:dk2>
        <a:lt2>
          <a:srgbClr val="00FF64"/>
        </a:lt2>
        <a:accent1>
          <a:srgbClr val="DC0A00"/>
        </a:accent1>
        <a:accent2>
          <a:srgbClr val="00FFFF"/>
        </a:accent2>
        <a:accent3>
          <a:srgbClr val="AAACC9"/>
        </a:accent3>
        <a:accent4>
          <a:srgbClr val="DADADA"/>
        </a:accent4>
        <a:accent5>
          <a:srgbClr val="EBAAAA"/>
        </a:accent5>
        <a:accent6>
          <a:srgbClr val="00E7E7"/>
        </a:accent6>
        <a:hlink>
          <a:srgbClr val="E1E100"/>
        </a:hlink>
        <a:folHlink>
          <a:srgbClr val="FF9632"/>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Settings\mmm\Application Data\Microsoft\Templates\white212.pot</Template>
  <TotalTime>25718</TotalTime>
  <Pages>35</Pages>
  <Words>3962</Words>
  <Application>Microsoft Office PowerPoint</Application>
  <PresentationFormat>Letter Paper (8.5x11 in)</PresentationFormat>
  <Paragraphs>558</Paragraphs>
  <Slides>86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86</vt:i4>
      </vt:variant>
    </vt:vector>
  </HeadingPairs>
  <TitlesOfParts>
    <vt:vector size="94" baseType="lpstr">
      <vt:lpstr>Calibri</vt:lpstr>
      <vt:lpstr>Century Gothic</vt:lpstr>
      <vt:lpstr>Courier New</vt:lpstr>
      <vt:lpstr>Helvetica</vt:lpstr>
      <vt:lpstr>Tahoma</vt:lpstr>
      <vt:lpstr>Times New Roman</vt:lpstr>
      <vt:lpstr>Wingdings</vt:lpstr>
      <vt:lpstr>white212</vt:lpstr>
      <vt:lpstr>Lecture 04 Availability</vt:lpstr>
      <vt:lpstr>PowerPoint Presentation</vt:lpstr>
      <vt:lpstr>Validation and Verification V&amp;V</vt:lpstr>
      <vt:lpstr>J2EE App</vt:lpstr>
      <vt:lpstr>Junit4 References</vt:lpstr>
      <vt:lpstr>Testing Levels</vt:lpstr>
      <vt:lpstr>Unit Tests</vt:lpstr>
      <vt:lpstr>What isn’t a Unit Test (Michael Feathers) </vt:lpstr>
      <vt:lpstr>Unit Tests with no Collaborators</vt:lpstr>
      <vt:lpstr>JUnit - Tutorial - Lars Vogel</vt:lpstr>
      <vt:lpstr> Unit testing with JUnit4</vt:lpstr>
      <vt:lpstr>General approach JUnit4 within Eclipse</vt:lpstr>
      <vt:lpstr>JUnit annotations</vt:lpstr>
      <vt:lpstr>PowerPoint Presentation</vt:lpstr>
      <vt:lpstr>Assert statements </vt:lpstr>
      <vt:lpstr>Assert statements </vt:lpstr>
      <vt:lpstr>Creating a JUnit test suite  </vt:lpstr>
      <vt:lpstr>Run your test outside Eclipse </vt:lpstr>
      <vt:lpstr>In your test folder create a new class MyTestRunner </vt:lpstr>
      <vt:lpstr>Eclipse support for JUnit</vt:lpstr>
      <vt:lpstr>Auto-Configuration</vt:lpstr>
      <vt:lpstr>Auto-Configuration example</vt:lpstr>
      <vt:lpstr>Code generated??? In memory</vt:lpstr>
      <vt:lpstr>Debug parameter</vt:lpstr>
      <vt:lpstr>Disabling a specific AutoConfiguration </vt:lpstr>
      <vt:lpstr>PowerPoint Presentation</vt:lpstr>
      <vt:lpstr>Tree generated</vt:lpstr>
      <vt:lpstr>Running with maven wrapper</vt:lpstr>
      <vt:lpstr>New Banner</vt:lpstr>
      <vt:lpstr>Text to ASCII Art Generator</vt:lpstr>
      <vt:lpstr>Beautiful Soup – python url reading/parsing</vt:lpstr>
      <vt:lpstr>https://jsoup.org</vt:lpstr>
      <vt:lpstr>Jsoup Example</vt:lpstr>
      <vt:lpstr>PowerPoint Presentation</vt:lpstr>
      <vt:lpstr>Schedule project</vt:lpstr>
      <vt:lpstr>Pivotal Tracker Project</vt:lpstr>
      <vt:lpstr>Changes in version JUnit 4.4 (Summary)</vt:lpstr>
      <vt:lpstr>Readability</vt:lpstr>
      <vt:lpstr>Readabilty Examples</vt:lpstr>
      <vt:lpstr>What is Hamcrest?</vt:lpstr>
      <vt:lpstr>PowerPoint Presentation</vt:lpstr>
      <vt:lpstr>https://github.com/junit-team/junit/wiki/Download-and-Install</vt:lpstr>
      <vt:lpstr>PowerPoint Presentation</vt:lpstr>
      <vt:lpstr>My first Hamcrest test</vt:lpstr>
      <vt:lpstr>PowerPoint Presentation</vt:lpstr>
      <vt:lpstr>Hamcrest Common Matchers</vt:lpstr>
      <vt:lpstr>PowerPoint Presentation</vt:lpstr>
      <vt:lpstr>PowerPoint Presentation</vt:lpstr>
      <vt:lpstr>PowerPoint Presentation</vt:lpstr>
      <vt:lpstr>Syntactic Sugar</vt:lpstr>
      <vt:lpstr>Writing custom matchers</vt:lpstr>
      <vt:lpstr>isNotANumber Implementation</vt:lpstr>
      <vt:lpstr>PowerPoint Presentation</vt:lpstr>
      <vt:lpstr>PowerPoint Presentation</vt:lpstr>
      <vt:lpstr>Sugar generation</vt:lpstr>
      <vt:lpstr>PowerPoint Presentation</vt:lpstr>
      <vt:lpstr>// Generated source</vt:lpstr>
      <vt:lpstr>update our test to use the new Matchers class</vt:lpstr>
      <vt:lpstr>PowerPoint Presentation</vt:lpstr>
      <vt:lpstr>PowerPoint Presentation</vt:lpstr>
      <vt:lpstr>PowerPoint Presentation</vt:lpstr>
      <vt:lpstr>PowerPoint Presentation</vt:lpstr>
      <vt:lpstr>Hamcrest API</vt:lpstr>
      <vt:lpstr>http://hamcrest.org/JavaHamcrest/javadoc/1.3/</vt:lpstr>
      <vt:lpstr>PowerPoint Presentation</vt:lpstr>
      <vt:lpstr>The Dilemma</vt:lpstr>
      <vt:lpstr>What if?</vt:lpstr>
      <vt:lpstr>PowerPoint Presentation</vt:lpstr>
      <vt:lpstr>Growing Objects</vt:lpstr>
      <vt:lpstr>Test Driven Development (TDD)</vt:lpstr>
      <vt:lpstr>What Is the Point of Test-Driven Development?</vt:lpstr>
      <vt:lpstr>Test-Driven Development in a Nutshell</vt:lpstr>
      <vt:lpstr>PowerPoint Presentation</vt:lpstr>
      <vt:lpstr>Golden Rule of Test-Driven Development</vt:lpstr>
      <vt:lpstr>Refactoring. Think Local, Act Local</vt:lpstr>
      <vt:lpstr>PowerPoint Presentation</vt:lpstr>
      <vt:lpstr>Coupling and Cohesion</vt:lpstr>
      <vt:lpstr>Coupling</vt:lpstr>
      <vt:lpstr>Cohesion</vt:lpstr>
      <vt:lpstr>Object Oriented </vt:lpstr>
      <vt:lpstr>PowerPoint Presentation</vt:lpstr>
      <vt:lpstr>PowerPoint Presentation</vt:lpstr>
      <vt:lpstr>NUnit Behaves Differently from JUnit</vt:lpstr>
      <vt:lpstr>Test Fixtures</vt:lpstr>
      <vt:lpstr>Test Fixture Example</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CSCE 212 Computer Architecture</dc:title>
  <dc:creator>Manton Matthews</dc:creator>
  <cp:lastModifiedBy>MATTHEWS, MANTON M</cp:lastModifiedBy>
  <cp:revision>249</cp:revision>
  <cp:lastPrinted>2017-09-25T15:56:44Z</cp:lastPrinted>
  <dcterms:created xsi:type="dcterms:W3CDTF">1998-08-11T09:19:24Z</dcterms:created>
  <dcterms:modified xsi:type="dcterms:W3CDTF">2017-09-25T16:01:26Z</dcterms:modified>
</cp:coreProperties>
</file>