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22"/>
  </p:notesMasterIdLst>
  <p:handoutMasterIdLst>
    <p:handoutMasterId r:id="rId23"/>
  </p:handoutMasterIdLst>
  <p:sldIdLst>
    <p:sldId id="453" r:id="rId2"/>
    <p:sldId id="560" r:id="rId3"/>
    <p:sldId id="612" r:id="rId4"/>
    <p:sldId id="661" r:id="rId5"/>
    <p:sldId id="662" r:id="rId6"/>
    <p:sldId id="663" r:id="rId7"/>
    <p:sldId id="664" r:id="rId8"/>
    <p:sldId id="678" r:id="rId9"/>
    <p:sldId id="679" r:id="rId10"/>
    <p:sldId id="680" r:id="rId11"/>
    <p:sldId id="665" r:id="rId12"/>
    <p:sldId id="666" r:id="rId13"/>
    <p:sldId id="667" r:id="rId14"/>
    <p:sldId id="668" r:id="rId15"/>
    <p:sldId id="669" r:id="rId16"/>
    <p:sldId id="670" r:id="rId17"/>
    <p:sldId id="681" r:id="rId18"/>
    <p:sldId id="682" r:id="rId19"/>
    <p:sldId id="671" r:id="rId20"/>
    <p:sldId id="672" r:id="rId21"/>
  </p:sldIdLst>
  <p:sldSz cx="9144000" cy="6858000" type="letter"/>
  <p:notesSz cx="9296400" cy="7010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">
          <p15:clr>
            <a:srgbClr val="A4A3A4"/>
          </p15:clr>
        </p15:guide>
        <p15:guide id="2" pos="55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00"/>
    <a:srgbClr val="FF0000"/>
    <a:srgbClr val="FFCCCC"/>
    <a:srgbClr val="CCCCFF"/>
    <a:srgbClr val="CCECFF"/>
    <a:srgbClr val="9999FF"/>
    <a:srgbClr val="FFFF99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3767" autoAdjust="0"/>
  </p:normalViewPr>
  <p:slideViewPr>
    <p:cSldViewPr>
      <p:cViewPr varScale="1">
        <p:scale>
          <a:sx n="62" d="100"/>
          <a:sy n="62" d="100"/>
        </p:scale>
        <p:origin x="672" y="48"/>
      </p:cViewPr>
      <p:guideLst>
        <p:guide orient="horz" pos="96"/>
        <p:guide pos="556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38"/>
    </p:cViewPr>
  </p:sorterViewPr>
  <p:notesViewPr>
    <p:cSldViewPr>
      <p:cViewPr varScale="1">
        <p:scale>
          <a:sx n="77" d="100"/>
          <a:sy n="77" d="100"/>
        </p:scale>
        <p:origin x="-1584" y="-104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267201" y="6677026"/>
            <a:ext cx="765175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7303" tIns="44446" rIns="87303" bIns="44446">
            <a:spAutoFit/>
          </a:bodyPr>
          <a:lstStyle>
            <a:lvl1pPr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200" b="0"/>
              <a:t>Page </a:t>
            </a:r>
            <a:fld id="{D43C1CE5-713A-46E7-BE6E-1BE3E2423F0D}" type="slidenum">
              <a:rPr lang="en-US" altLang="en-US" sz="1200" b="0"/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2553537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9839" y="3330576"/>
            <a:ext cx="6816725" cy="3154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78" tIns="44446" rIns="90478" bIns="444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1" name="Rectangle 1027"/>
          <p:cNvSpPr>
            <a:spLocks noChangeArrowheads="1"/>
          </p:cNvSpPr>
          <p:nvPr/>
        </p:nvSpPr>
        <p:spPr bwMode="auto">
          <a:xfrm>
            <a:off x="4244975" y="6677026"/>
            <a:ext cx="806450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7303" tIns="44446" rIns="87303" bIns="44446">
            <a:spAutoFit/>
          </a:bodyPr>
          <a:lstStyle>
            <a:lvl1pPr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200" b="0" smtClean="0">
                <a:latin typeface="Century Gothic" panose="020B0502020202020204" pitchFamily="34" charset="0"/>
              </a:rPr>
              <a:t>Page </a:t>
            </a:r>
            <a:fld id="{1B83E563-C414-42EF-A7E1-B597D7585EF3}" type="slidenum">
              <a:rPr lang="en-US" altLang="en-US" sz="1200" b="0" smtClean="0">
                <a:latin typeface="Century Gothic" panose="020B0502020202020204" pitchFamily="34" charset="0"/>
              </a:rPr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200" b="0" smtClean="0">
              <a:latin typeface="Century Gothic" panose="020B0502020202020204" pitchFamily="34" charset="0"/>
            </a:endParaRPr>
          </a:p>
        </p:txBody>
      </p:sp>
      <p:sp>
        <p:nvSpPr>
          <p:cNvPr id="410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01950" y="530225"/>
            <a:ext cx="3492500" cy="26193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934317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6400800"/>
            <a:ext cx="365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79" tIns="44446" rIns="90479" bIns="44446"/>
          <a:lstStyle/>
          <a:p>
            <a:pPr algn="ctr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Click to edit Master subtitle style</a:t>
            </a:r>
          </a:p>
        </p:txBody>
      </p:sp>
      <p:sp>
        <p:nvSpPr>
          <p:cNvPr id="348162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5019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65125"/>
            <a:ext cx="7772400" cy="1143000"/>
          </a:xfrm>
          <a:effectLst>
            <a:outerShdw dist="71842" dir="2700000" algn="ctr" rotWithShape="0">
              <a:schemeClr val="bg2"/>
            </a:outerShdw>
          </a:effectLst>
        </p:spPr>
        <p:txBody>
          <a:bodyPr lIns="92066" tIns="46033" rIns="92066" bIns="46033"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6885086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7497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247650"/>
            <a:ext cx="2206625" cy="619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513" y="247650"/>
            <a:ext cx="6472237" cy="619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5796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533400" y="6500813"/>
            <a:ext cx="6705600" cy="2809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lnSpc>
                <a:spcPct val="90000"/>
              </a:lnSpc>
              <a:defRPr sz="1100" b="1" dirty="0" smtClean="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defRPr/>
            </a:pPr>
            <a:r>
              <a:rPr lang="en-AU" altLang="en-US"/>
              <a:t>© Len Bass, Paul Clements, Rick </a:t>
            </a:r>
            <a:r>
              <a:rPr lang="en-AU" altLang="en-US" err="1"/>
              <a:t>Kazman</a:t>
            </a:r>
            <a:r>
              <a:rPr lang="en-AU" altLang="en-US"/>
              <a:t>, under Creative Commons Attribution License</a:t>
            </a:r>
          </a:p>
        </p:txBody>
      </p:sp>
    </p:spTree>
    <p:extLst>
      <p:ext uri="{BB962C8B-B14F-4D97-AF65-F5344CB8AC3E}">
        <p14:creationId xmlns:p14="http://schemas.microsoft.com/office/powerpoint/2010/main" val="157683802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39109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513" y="1220788"/>
            <a:ext cx="4076700" cy="5224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9613" y="1220788"/>
            <a:ext cx="4078287" cy="5224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4579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5768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7439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778821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84784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578160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79" tIns="44446" rIns="90479" bIns="444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96969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47140" name="Text Box 4"/>
          <p:cNvSpPr txBox="1">
            <a:spLocks noChangeArrowheads="1"/>
          </p:cNvSpPr>
          <p:nvPr/>
        </p:nvSpPr>
        <p:spPr bwMode="auto">
          <a:xfrm>
            <a:off x="219075" y="6400800"/>
            <a:ext cx="604838" cy="28575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15" tIns="45715" rIns="45715" bIns="45715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400" b="0" smtClean="0">
                <a:solidFill>
                  <a:schemeClr val="hlink"/>
                </a:solidFill>
              </a:rPr>
              <a:t>– </a:t>
            </a:r>
            <a:fld id="{96B6B617-29EC-4E17-B993-3ED5E37EDB45}" type="slidenum">
              <a:rPr lang="en-US" altLang="en-US" sz="1400" b="0" smtClean="0">
                <a:solidFill>
                  <a:schemeClr val="hlink"/>
                </a:solidFill>
              </a:rPr>
              <a:pPr algn="ctr">
                <a:lnSpc>
                  <a:spcPct val="90000"/>
                </a:lnSpc>
                <a:defRPr/>
              </a:pPr>
              <a:t>‹#›</a:t>
            </a:fld>
            <a:r>
              <a:rPr lang="en-US" altLang="en-US" sz="1400" b="0" smtClean="0">
                <a:solidFill>
                  <a:schemeClr val="hlink"/>
                </a:solidFill>
              </a:rPr>
              <a:t> –</a:t>
            </a:r>
            <a:endParaRPr lang="en-US" altLang="en-US" sz="1400" b="0" smtClean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201608" y="6391039"/>
            <a:ext cx="1725783" cy="28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15" tIns="45715" rIns="45715" bIns="45715" anchor="ctr">
            <a:spAutoFit/>
          </a:bodyPr>
          <a:lstStyle>
            <a:lvl1pPr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400" b="0" dirty="0" smtClean="0">
                <a:solidFill>
                  <a:schemeClr val="hlink"/>
                </a:solidFill>
              </a:rPr>
              <a:t>CSCE 741 Fall 2017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ransition spd="med"/>
  <p:txStyles>
    <p:titleStyle>
      <a:lvl1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2pPr>
      <a:lvl3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3pPr>
      <a:lvl4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4pPr>
      <a:lvl5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5pPr>
      <a:lvl6pPr marL="4572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6pPr>
      <a:lvl7pPr marL="9144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7pPr>
      <a:lvl8pPr marL="13716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8pPr>
      <a:lvl9pPr marL="18288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9pPr>
    </p:titleStyle>
    <p:bodyStyle>
      <a:lvl1pPr marL="385763" indent="-385763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4538" indent="-246063" algn="l" rtl="0" eaLnBrk="0" fontAlgn="base" hangingPunct="0">
        <a:spcBef>
          <a:spcPct val="25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n"/>
        <a:defRPr sz="2000" b="1">
          <a:solidFill>
            <a:schemeClr val="tx1"/>
          </a:solidFill>
          <a:latin typeface="+mn-lt"/>
        </a:defRPr>
      </a:lvl2pPr>
      <a:lvl3pPr marL="1146175" indent="-238125" algn="l" rtl="0" eaLnBrk="0" fontAlgn="base" hangingPunct="0">
        <a:lnSpc>
          <a:spcPct val="107000"/>
        </a:lnSpc>
        <a:spcBef>
          <a:spcPct val="10000"/>
        </a:spcBef>
        <a:spcAft>
          <a:spcPct val="0"/>
        </a:spcAft>
        <a:buClr>
          <a:srgbClr val="005400"/>
        </a:buClr>
        <a:buSzPct val="90000"/>
        <a:buFont typeface="Wingdings" pitchFamily="2" charset="2"/>
        <a:buChar char="l"/>
        <a:defRPr b="1">
          <a:solidFill>
            <a:schemeClr val="fol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4pPr>
      <a:lvl5pPr marL="24511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9083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33655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8227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42799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836738"/>
            <a:ext cx="7772400" cy="1565275"/>
          </a:xfrm>
        </p:spPr>
        <p:txBody>
          <a:bodyPr/>
          <a:lstStyle/>
          <a:p>
            <a:pPr marL="342900" indent="-342900" algn="ctr" eaLnBrk="1" hangingPunct="1"/>
            <a:r>
              <a:rPr lang="en-US" altLang="en-US" dirty="0" smtClean="0"/>
              <a:t>Lecture 04</a:t>
            </a:r>
            <a:br>
              <a:rPr lang="en-US" altLang="en-US" dirty="0" smtClean="0"/>
            </a:br>
            <a:r>
              <a:rPr lang="en-US" altLang="en-US" dirty="0" smtClean="0"/>
              <a:t>Availability</a:t>
            </a:r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3402013"/>
            <a:ext cx="6629400" cy="2905125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 smtClean="0"/>
              <a:t>Topics</a:t>
            </a:r>
          </a:p>
          <a:p>
            <a:pPr lvl="1" eaLnBrk="1" hangingPunct="1">
              <a:defRPr/>
            </a:pPr>
            <a:r>
              <a:rPr lang="en-US" dirty="0" smtClean="0"/>
              <a:t>Chapter 5 – Availability</a:t>
            </a:r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28600" y="6487541"/>
            <a:ext cx="2971799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1400" dirty="0" smtClean="0">
                <a:latin typeface="Courier New" panose="02070309020205020404" pitchFamily="49" charset="0"/>
              </a:rPr>
              <a:t>September </a:t>
            </a:r>
            <a:r>
              <a:rPr lang="en-US" altLang="en-US" sz="1400" dirty="0" smtClean="0">
                <a:latin typeface="Courier New" panose="02070309020205020404" pitchFamily="49" charset="0"/>
              </a:rPr>
              <a:t>20, </a:t>
            </a:r>
            <a:r>
              <a:rPr lang="en-US" altLang="en-US" sz="1400" dirty="0" smtClean="0">
                <a:latin typeface="Courier New" panose="02070309020205020404" pitchFamily="49" charset="0"/>
              </a:rPr>
              <a:t>2017</a:t>
            </a:r>
            <a:endParaRPr lang="en-US" altLang="en-US" sz="1400" dirty="0">
              <a:latin typeface="Courier New" panose="02070309020205020404" pitchFamily="49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95869"/>
            <a:ext cx="5486400" cy="36397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95869"/>
            <a:ext cx="7010400" cy="4650802"/>
          </a:xfrm>
          <a:prstGeom prst="rect">
            <a:avLst/>
          </a:prstGeom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510875" y="914400"/>
            <a:ext cx="6654066" cy="56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1" hangingPunct="1">
              <a:lnSpc>
                <a:spcPct val="87000"/>
              </a:lnSpc>
            </a:pPr>
            <a:r>
              <a:rPr lang="en-US" altLang="en-US" sz="3800" dirty="0"/>
              <a:t>CSCE </a:t>
            </a:r>
            <a:r>
              <a:rPr lang="en-US" altLang="en-US" sz="3800" dirty="0" smtClean="0"/>
              <a:t>741 </a:t>
            </a:r>
            <a:r>
              <a:rPr lang="en-US" altLang="en-US" sz="3800" dirty="0"/>
              <a:t>Software </a:t>
            </a:r>
            <a:r>
              <a:rPr lang="en-US" altLang="en-US" sz="3800" dirty="0" smtClean="0"/>
              <a:t>Process</a:t>
            </a:r>
            <a:endParaRPr lang="en-US" altLang="en-US" sz="380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778125" y="4243388"/>
            <a:ext cx="5386816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85763" indent="-385763" algn="l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4538" indent="-2460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2pPr>
            <a:lvl3pPr marL="1146175" indent="-238125" algn="l" rtl="0" eaLnBrk="0" fontAlgn="base" hangingPunct="0">
              <a:lnSpc>
                <a:spcPct val="107000"/>
              </a:lnSpc>
              <a:spcBef>
                <a:spcPct val="10000"/>
              </a:spcBef>
              <a:spcAft>
                <a:spcPct val="0"/>
              </a:spcAft>
              <a:buClr>
                <a:srgbClr val="005400"/>
              </a:buClr>
              <a:buSzPct val="90000"/>
              <a:buFont typeface="Wingdings" pitchFamily="2" charset="2"/>
              <a:buChar char="l"/>
              <a:defRPr b="1">
                <a:solidFill>
                  <a:schemeClr val="folHlink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</a:defRPr>
            </a:lvl4pPr>
            <a:lvl5pPr marL="2451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9083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3655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8227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2799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kern="0" dirty="0" smtClean="0"/>
              <a:t>Lecture </a:t>
            </a:r>
            <a:r>
              <a:rPr lang="en-US" kern="0" dirty="0" smtClean="0"/>
              <a:t>6  </a:t>
            </a:r>
            <a:r>
              <a:rPr lang="en-US" kern="0" dirty="0" smtClean="0"/>
              <a:t>-- Spring </a:t>
            </a:r>
            <a:r>
              <a:rPr lang="en-US" kern="0" dirty="0" smtClean="0"/>
              <a:t>Boot, </a:t>
            </a:r>
            <a:r>
              <a:rPr lang="en-US" kern="0" dirty="0" smtClean="0"/>
              <a:t>points</a:t>
            </a:r>
          </a:p>
          <a:p>
            <a:pPr lvl="1" eaLnBrk="1" hangingPunct="1">
              <a:defRPr/>
            </a:pPr>
            <a:r>
              <a:rPr lang="en-US" kern="0" dirty="0" smtClean="0"/>
              <a:t>Spring Boot example from PSP</a:t>
            </a:r>
          </a:p>
          <a:p>
            <a:pPr lvl="1" eaLnBrk="1" hangingPunct="1">
              <a:defRPr/>
            </a:pPr>
            <a:r>
              <a:rPr lang="en-US" kern="0" dirty="0" smtClean="0"/>
              <a:t>Point evaluation of User Stories</a:t>
            </a:r>
          </a:p>
          <a:p>
            <a:pPr lvl="1" eaLnBrk="1" hangingPunct="1">
              <a:defRPr/>
            </a:pPr>
            <a:r>
              <a:rPr lang="en-US" kern="0" dirty="0" smtClean="0"/>
              <a:t>Velocity</a:t>
            </a:r>
          </a:p>
          <a:p>
            <a:pPr eaLnBrk="1" hangingPunct="1">
              <a:defRPr/>
            </a:pPr>
            <a:r>
              <a:rPr lang="en-US" kern="0" dirty="0" err="1" smtClean="0"/>
              <a:t>Readings:PSB</a:t>
            </a:r>
            <a:r>
              <a:rPr lang="en-US" kern="0" dirty="0" smtClean="0"/>
              <a:t> </a:t>
            </a:r>
            <a:r>
              <a:rPr lang="en-US" kern="0" dirty="0" err="1" smtClean="0"/>
              <a:t>Ch</a:t>
            </a:r>
            <a:r>
              <a:rPr lang="en-US" kern="0" dirty="0" smtClean="0"/>
              <a:t> 2-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with maven wrapper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./</a:t>
            </a:r>
            <a:r>
              <a:rPr lang="en-US" dirty="0" err="1" smtClean="0"/>
              <a:t>mvnw</a:t>
            </a:r>
            <a:r>
              <a:rPr lang="en-US" dirty="0" smtClean="0"/>
              <a:t>   </a:t>
            </a:r>
            <a:r>
              <a:rPr lang="en-US" dirty="0" err="1" smtClean="0"/>
              <a:t>spring-boot:run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6443538"/>
            <a:ext cx="4916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 </a:t>
            </a:r>
            <a:r>
              <a:rPr lang="en-US" dirty="0"/>
              <a:t>Spring Boot </a:t>
            </a:r>
            <a:r>
              <a:rPr lang="en-US" dirty="0" smtClean="0"/>
              <a:t>by </a:t>
            </a:r>
            <a:r>
              <a:rPr lang="en-US" dirty="0"/>
              <a:t>Gutierrez, </a:t>
            </a:r>
            <a:r>
              <a:rPr lang="en-US" dirty="0" smtClean="0"/>
              <a:t>Felipe, </a:t>
            </a:r>
            <a:r>
              <a:rPr lang="en-US" dirty="0" err="1" smtClean="0"/>
              <a:t>Ch</a:t>
            </a:r>
            <a:r>
              <a:rPr lang="en-US" dirty="0" smtClean="0"/>
              <a:t> </a:t>
            </a:r>
            <a:r>
              <a:rPr lang="en-US" dirty="0" smtClean="0"/>
              <a:t>03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" y="4391025"/>
            <a:ext cx="907732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61302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55492"/>
            <a:ext cx="8741631" cy="781050"/>
          </a:xfrm>
        </p:spPr>
        <p:txBody>
          <a:bodyPr/>
          <a:lstStyle/>
          <a:p>
            <a:r>
              <a:rPr lang="en-US" dirty="0" smtClean="0"/>
              <a:t>New Banner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52600" y="6443538"/>
            <a:ext cx="4916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 </a:t>
            </a:r>
            <a:r>
              <a:rPr lang="en-US" dirty="0"/>
              <a:t>Spring Boot </a:t>
            </a:r>
            <a:r>
              <a:rPr lang="en-US" dirty="0" smtClean="0"/>
              <a:t>by </a:t>
            </a:r>
            <a:r>
              <a:rPr lang="en-US" dirty="0"/>
              <a:t>Gutierrez, </a:t>
            </a:r>
            <a:r>
              <a:rPr lang="en-US" dirty="0" smtClean="0"/>
              <a:t>Felipe, </a:t>
            </a:r>
            <a:r>
              <a:rPr lang="en-US" dirty="0" err="1" smtClean="0"/>
              <a:t>Ch</a:t>
            </a:r>
            <a:r>
              <a:rPr lang="en-US" dirty="0" smtClean="0"/>
              <a:t> </a:t>
            </a:r>
            <a:r>
              <a:rPr lang="en-US" dirty="0" smtClean="0"/>
              <a:t>03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5492"/>
            <a:ext cx="9144000" cy="620250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76200" y="0"/>
            <a:ext cx="3048000" cy="7810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96969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hlink"/>
                </a:solidFill>
                <a:latin typeface="Helvetica" pitchFamily="34" charset="0"/>
              </a:defRPr>
            </a:lvl2pPr>
            <a:lvl3pPr algn="l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hlink"/>
                </a:solidFill>
                <a:latin typeface="Helvetica" pitchFamily="34" charset="0"/>
              </a:defRPr>
            </a:lvl3pPr>
            <a:lvl4pPr algn="l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hlink"/>
                </a:solidFill>
                <a:latin typeface="Helvetica" pitchFamily="34" charset="0"/>
              </a:defRPr>
            </a:lvl4pPr>
            <a:lvl5pPr algn="l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hlink"/>
                </a:solidFill>
                <a:latin typeface="Helvetica" pitchFamily="34" charset="0"/>
              </a:defRPr>
            </a:lvl5pPr>
            <a:lvl6pPr marL="457200" algn="l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hlink"/>
                </a:solidFill>
                <a:latin typeface="Helvetica" pitchFamily="34" charset="0"/>
              </a:defRPr>
            </a:lvl6pPr>
            <a:lvl7pPr marL="914400" algn="l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hlink"/>
                </a:solidFill>
                <a:latin typeface="Helvetica" pitchFamily="34" charset="0"/>
              </a:defRPr>
            </a:lvl7pPr>
            <a:lvl8pPr marL="1371600" algn="l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hlink"/>
                </a:solidFill>
                <a:latin typeface="Helvetica" pitchFamily="34" charset="0"/>
              </a:defRPr>
            </a:lvl8pPr>
            <a:lvl9pPr marL="1828800" algn="l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hlink"/>
                </a:solidFill>
                <a:latin typeface="Helvetica" pitchFamily="34" charset="0"/>
              </a:defRPr>
            </a:lvl9pPr>
          </a:lstStyle>
          <a:p>
            <a:r>
              <a:rPr lang="en-US" kern="0" smtClean="0"/>
              <a:t>New Banner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72172063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247650"/>
            <a:ext cx="2209800" cy="1657350"/>
          </a:xfrm>
        </p:spPr>
        <p:txBody>
          <a:bodyPr/>
          <a:lstStyle/>
          <a:p>
            <a:r>
              <a:rPr lang="en-US" sz="3600" dirty="0" smtClean="0"/>
              <a:t>Text to ASCII Art Generator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6443538"/>
            <a:ext cx="4916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 </a:t>
            </a:r>
            <a:r>
              <a:rPr lang="en-US" dirty="0"/>
              <a:t>Spring Boot </a:t>
            </a:r>
            <a:r>
              <a:rPr lang="en-US" dirty="0" smtClean="0"/>
              <a:t>by </a:t>
            </a:r>
            <a:r>
              <a:rPr lang="en-US" dirty="0"/>
              <a:t>Gutierrez, </a:t>
            </a:r>
            <a:r>
              <a:rPr lang="en-US" dirty="0" smtClean="0"/>
              <a:t>Felipe, </a:t>
            </a:r>
            <a:r>
              <a:rPr lang="en-US" dirty="0" err="1" smtClean="0"/>
              <a:t>Ch</a:t>
            </a:r>
            <a:r>
              <a:rPr lang="en-US" dirty="0" smtClean="0"/>
              <a:t> </a:t>
            </a:r>
            <a:r>
              <a:rPr lang="en-US" dirty="0" smtClean="0"/>
              <a:t>03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345" y="331002"/>
            <a:ext cx="6648450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8049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Beautiful Soup – python </a:t>
            </a:r>
            <a:r>
              <a:rPr lang="en-US" dirty="0" err="1" smtClean="0"/>
              <a:t>url</a:t>
            </a:r>
            <a:r>
              <a:rPr lang="en-US" dirty="0" smtClean="0"/>
              <a:t> reading/parsing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513" y="1220788"/>
            <a:ext cx="8831262" cy="522275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https://www.crummy.com/software/BeautifulSoup/bs4/doc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6443538"/>
            <a:ext cx="4916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 </a:t>
            </a:r>
            <a:r>
              <a:rPr lang="en-US" dirty="0"/>
              <a:t>Spring Boot </a:t>
            </a:r>
            <a:r>
              <a:rPr lang="en-US" dirty="0" smtClean="0"/>
              <a:t>by </a:t>
            </a:r>
            <a:r>
              <a:rPr lang="en-US" dirty="0"/>
              <a:t>Gutierrez, </a:t>
            </a:r>
            <a:r>
              <a:rPr lang="en-US" dirty="0" smtClean="0"/>
              <a:t>Felipe, </a:t>
            </a:r>
            <a:r>
              <a:rPr lang="en-US" dirty="0" err="1" smtClean="0"/>
              <a:t>Ch</a:t>
            </a:r>
            <a:r>
              <a:rPr lang="en-US" dirty="0" smtClean="0"/>
              <a:t> </a:t>
            </a:r>
            <a:r>
              <a:rPr lang="en-US" dirty="0" smtClean="0"/>
              <a:t>03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3006"/>
            <a:ext cx="9144000" cy="417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0605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https://jsoup.org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0953" y="1220788"/>
            <a:ext cx="7306506" cy="52244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600" y="6443538"/>
            <a:ext cx="4916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 </a:t>
            </a:r>
            <a:r>
              <a:rPr lang="en-US" dirty="0"/>
              <a:t>Spring Boot </a:t>
            </a:r>
            <a:r>
              <a:rPr lang="en-US" dirty="0" smtClean="0"/>
              <a:t>by </a:t>
            </a:r>
            <a:r>
              <a:rPr lang="en-US" dirty="0"/>
              <a:t>Gutierrez, </a:t>
            </a:r>
            <a:r>
              <a:rPr lang="en-US" dirty="0" smtClean="0"/>
              <a:t>Felipe, </a:t>
            </a:r>
            <a:r>
              <a:rPr lang="en-US" dirty="0" err="1" smtClean="0"/>
              <a:t>Ch</a:t>
            </a:r>
            <a:r>
              <a:rPr lang="en-US" dirty="0" smtClean="0"/>
              <a:t> </a:t>
            </a:r>
            <a:r>
              <a:rPr lang="en-US" dirty="0" smtClean="0"/>
              <a:t>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54702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Jsoup</a:t>
            </a:r>
            <a:r>
              <a:rPr lang="en-US" dirty="0" smtClean="0"/>
              <a:t> Example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981" y="2466181"/>
            <a:ext cx="8172450" cy="27336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600" y="6443538"/>
            <a:ext cx="4916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 </a:t>
            </a:r>
            <a:r>
              <a:rPr lang="en-US" dirty="0"/>
              <a:t>Spring Boot </a:t>
            </a:r>
            <a:r>
              <a:rPr lang="en-US" dirty="0" smtClean="0"/>
              <a:t>by </a:t>
            </a:r>
            <a:r>
              <a:rPr lang="en-US" dirty="0"/>
              <a:t>Gutierrez, </a:t>
            </a:r>
            <a:r>
              <a:rPr lang="en-US" dirty="0" smtClean="0"/>
              <a:t>Felipe, </a:t>
            </a:r>
            <a:r>
              <a:rPr lang="en-US" dirty="0" err="1" smtClean="0"/>
              <a:t>Ch</a:t>
            </a:r>
            <a:r>
              <a:rPr lang="en-US" dirty="0" smtClean="0"/>
              <a:t> </a:t>
            </a:r>
            <a:r>
              <a:rPr lang="en-US" dirty="0" smtClean="0"/>
              <a:t>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8541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there a better library?</a:t>
            </a:r>
          </a:p>
          <a:p>
            <a:r>
              <a:rPr lang="en-US" dirty="0" smtClean="0"/>
              <a:t>One part of spring?</a:t>
            </a:r>
          </a:p>
          <a:p>
            <a:r>
              <a:rPr lang="en-US" dirty="0" smtClean="0"/>
              <a:t>Spring-boot?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6443538"/>
            <a:ext cx="4916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 </a:t>
            </a:r>
            <a:r>
              <a:rPr lang="en-US" dirty="0"/>
              <a:t>Spring Boot </a:t>
            </a:r>
            <a:r>
              <a:rPr lang="en-US" dirty="0" smtClean="0"/>
              <a:t>by </a:t>
            </a:r>
            <a:r>
              <a:rPr lang="en-US" dirty="0"/>
              <a:t>Gutierrez, </a:t>
            </a:r>
            <a:r>
              <a:rPr lang="en-US" dirty="0" smtClean="0"/>
              <a:t>Felipe, </a:t>
            </a:r>
            <a:r>
              <a:rPr lang="en-US" dirty="0" err="1" smtClean="0"/>
              <a:t>Ch</a:t>
            </a:r>
            <a:r>
              <a:rPr lang="en-US" dirty="0" smtClean="0"/>
              <a:t> </a:t>
            </a:r>
            <a:r>
              <a:rPr lang="en-US" dirty="0" smtClean="0"/>
              <a:t>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17899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project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4704508"/>
              </p:ext>
            </p:extLst>
          </p:nvPr>
        </p:nvGraphicFramePr>
        <p:xfrm>
          <a:off x="290513" y="1220788"/>
          <a:ext cx="8307388" cy="5001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887"/>
                <a:gridCol w="762000"/>
                <a:gridCol w="228600"/>
                <a:gridCol w="6692901"/>
              </a:tblGrid>
              <a:tr h="37084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User Stories -Schedule Project</a:t>
                      </a: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Points</a:t>
                      </a:r>
                    </a:p>
                  </a:txBody>
                  <a:tcPr marL="6350" marR="6350" marT="635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Add course number semester and year, Department,  columns to the database</a:t>
                      </a: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Using Selenium/Java==&gt; Jsoup program to scrape current semester for CSCE courses</a:t>
                      </a: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Add Gui User interface -submit queries to DB, JS-Angular/Spring Framework</a:t>
                      </a: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Add menu-bar, file menu, SQL menu </a:t>
                      </a: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Calculate Number of students taught per semester by each faculty/TA</a:t>
                      </a: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Read  Fall 2016 schedule add it to the database</a:t>
                      </a: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Add credit hours</a:t>
                      </a: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Solve technical debt problem learn about reading and parsing web pages with Jsoup or other suitable library.</a:t>
                      </a: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169378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Pivotal Tracker Project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4519929"/>
              </p:ext>
            </p:extLst>
          </p:nvPr>
        </p:nvGraphicFramePr>
        <p:xfrm>
          <a:off x="290513" y="1220788"/>
          <a:ext cx="8307388" cy="5553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887"/>
                <a:gridCol w="762000"/>
                <a:gridCol w="228600"/>
                <a:gridCol w="6692901"/>
              </a:tblGrid>
              <a:tr h="37084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User Stories </a:t>
                      </a:r>
                      <a:r>
                        <a:rPr lang="en-US" sz="2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r>
                        <a:rPr lang="en-US" sz="2400" dirty="0" smtClean="0"/>
                        <a:t>Pivotal Tracker Project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Points</a:t>
                      </a:r>
                    </a:p>
                  </a:txBody>
                  <a:tcPr marL="6350" marR="6350" marT="635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Technical debt - what does pivotal do for you?</a:t>
                      </a: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Initial change tutorial to "tracker"</a:t>
                      </a: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 User stories ala Connextra format to system; not changing code, as the program runs add a new user story.</a:t>
                      </a: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Modify the status of user stories</a:t>
                      </a: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Assign points</a:t>
                      </a: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Play planning poker with user story; (i.e. assign points. Note you need to keep track of the team and decide what algorithm to use.)</a:t>
                      </a: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 team members</a:t>
                      </a: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Assign team member to implement user story</a:t>
                      </a: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331884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52600" y="6443538"/>
            <a:ext cx="378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by </a:t>
            </a:r>
            <a:r>
              <a:rPr lang="en-US" dirty="0" smtClean="0"/>
              <a:t>Rubin, </a:t>
            </a:r>
            <a:r>
              <a:rPr lang="en-US" dirty="0" err="1" smtClean="0"/>
              <a:t>Ch</a:t>
            </a:r>
            <a:r>
              <a:rPr lang="en-US" dirty="0" smtClean="0"/>
              <a:t> 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20825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76200"/>
            <a:ext cx="8624887" cy="6369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Last Time</a:t>
            </a:r>
          </a:p>
          <a:p>
            <a:pPr lvl="1" eaLnBrk="1" hangingPunct="1">
              <a:defRPr/>
            </a:pPr>
            <a:r>
              <a:rPr lang="en-US" dirty="0" smtClean="0"/>
              <a:t>Sprints &lt;ES=Essential Scrum chapter 4&gt;</a:t>
            </a:r>
          </a:p>
          <a:p>
            <a:pPr lvl="1" eaLnBrk="1" hangingPunct="1">
              <a:defRPr/>
            </a:pPr>
            <a:r>
              <a:rPr lang="en-US" dirty="0" err="1" smtClean="0"/>
              <a:t>ProSpringBoot</a:t>
            </a:r>
            <a:r>
              <a:rPr lang="en-US" dirty="0" smtClean="0"/>
              <a:t> chapter </a:t>
            </a:r>
            <a:r>
              <a:rPr lang="en-US" dirty="0" smtClean="0"/>
              <a:t>2</a:t>
            </a: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Abbreviations</a:t>
            </a:r>
          </a:p>
          <a:p>
            <a:pPr lvl="1" eaLnBrk="1" hangingPunct="1">
              <a:defRPr/>
            </a:pPr>
            <a:r>
              <a:rPr lang="en-US" dirty="0" smtClean="0"/>
              <a:t>ES for Essential Scrum = Rubin</a:t>
            </a:r>
            <a:r>
              <a:rPr lang="en-US" dirty="0"/>
              <a:t>, Kenneth S.. Essential Scrum: A Practical Guide to the Most Popular Agile Process (Addison-Wesley Signature Series (Cohn)) (p. 61). Pearson Education. Kindle Edition. </a:t>
            </a:r>
          </a:p>
          <a:p>
            <a:pPr lvl="1" eaLnBrk="1" hangingPunct="1">
              <a:defRPr/>
            </a:pPr>
            <a:r>
              <a:rPr lang="en-US" dirty="0" smtClean="0"/>
              <a:t>PSB </a:t>
            </a:r>
            <a:r>
              <a:rPr lang="en-US" dirty="0" err="1" smtClean="0"/>
              <a:t>forGutierrez</a:t>
            </a:r>
            <a:r>
              <a:rPr lang="en-US" dirty="0"/>
              <a:t>, Felipe. Pro Spring Boot (Kindle Location 3292). </a:t>
            </a:r>
            <a:r>
              <a:rPr lang="en-US" dirty="0" err="1"/>
              <a:t>Apress</a:t>
            </a:r>
            <a:r>
              <a:rPr lang="en-US" dirty="0"/>
              <a:t>. Kindle Edition. 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New</a:t>
            </a:r>
          </a:p>
          <a:p>
            <a:pPr lvl="1" eaLnBrk="1" hangingPunct="1">
              <a:defRPr/>
            </a:pPr>
            <a:r>
              <a:rPr lang="en-US" dirty="0" smtClean="0"/>
              <a:t>PSB chapter </a:t>
            </a:r>
            <a:r>
              <a:rPr lang="en-US" dirty="0" smtClean="0"/>
              <a:t>3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ES Chapter </a:t>
            </a:r>
            <a:r>
              <a:rPr lang="en-US" dirty="0" smtClean="0"/>
              <a:t>8 and 9</a:t>
            </a: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878517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52600" y="6443538"/>
            <a:ext cx="378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by </a:t>
            </a:r>
            <a:r>
              <a:rPr lang="en-US" dirty="0" smtClean="0"/>
              <a:t>Rubin, </a:t>
            </a:r>
            <a:r>
              <a:rPr lang="en-US" dirty="0" err="1" smtClean="0"/>
              <a:t>Ch</a:t>
            </a:r>
            <a:r>
              <a:rPr lang="en-US" dirty="0" smtClean="0"/>
              <a:t> 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47521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Auto-Configuration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previous chapter explained that auto-configuration is one of the important features in Spring Boot because it will try to do its best </a:t>
            </a:r>
            <a:r>
              <a:rPr lang="en-US" dirty="0" smtClean="0"/>
              <a:t>to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configure your Spring Boot application according to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your </a:t>
            </a:r>
            <a:r>
              <a:rPr lang="en-US" dirty="0" err="1"/>
              <a:t>classpath</a:t>
            </a:r>
            <a:r>
              <a:rPr lang="en-US" dirty="0"/>
              <a:t>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(</a:t>
            </a:r>
            <a:r>
              <a:rPr lang="en-US" dirty="0"/>
              <a:t>this will be according to your maven pom.xml or </a:t>
            </a:r>
            <a:r>
              <a:rPr lang="en-US" dirty="0" err="1"/>
              <a:t>gradle</a:t>
            </a:r>
            <a:r>
              <a:rPr lang="en-US" dirty="0"/>
              <a:t> </a:t>
            </a:r>
            <a:r>
              <a:rPr lang="en-US" dirty="0" err="1"/>
              <a:t>build.gradle</a:t>
            </a:r>
            <a:r>
              <a:rPr lang="en-US" dirty="0"/>
              <a:t> files),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annotations</a:t>
            </a:r>
            <a:r>
              <a:rPr lang="en-US" dirty="0"/>
              <a:t>, and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any </a:t>
            </a:r>
            <a:r>
              <a:rPr lang="en-US" dirty="0"/>
              <a:t>Java configuration declarations.</a:t>
            </a:r>
          </a:p>
          <a:p>
            <a:endParaRPr lang="en-US" dirty="0"/>
          </a:p>
          <a:p>
            <a:r>
              <a:rPr lang="en-US" dirty="0"/>
              <a:t>Gutierrez, Felipe. Pro Spring Boot (Kindle Locations 1056-1059). </a:t>
            </a:r>
            <a:r>
              <a:rPr lang="en-US" dirty="0" err="1"/>
              <a:t>Apress</a:t>
            </a:r>
            <a:r>
              <a:rPr lang="en-US" dirty="0"/>
              <a:t>. Kindle Edition.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6443538"/>
            <a:ext cx="4916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 </a:t>
            </a:r>
            <a:r>
              <a:rPr lang="en-US" dirty="0"/>
              <a:t>Spring Boot </a:t>
            </a:r>
            <a:r>
              <a:rPr lang="en-US" dirty="0" smtClean="0"/>
              <a:t>by </a:t>
            </a:r>
            <a:r>
              <a:rPr lang="en-US" dirty="0"/>
              <a:t>Gutierrez, </a:t>
            </a:r>
            <a:r>
              <a:rPr lang="en-US" dirty="0" smtClean="0"/>
              <a:t>Felipe, </a:t>
            </a:r>
            <a:r>
              <a:rPr lang="en-US" dirty="0" err="1" smtClean="0"/>
              <a:t>Ch</a:t>
            </a:r>
            <a:r>
              <a:rPr lang="en-US" dirty="0" smtClean="0"/>
              <a:t> </a:t>
            </a:r>
            <a:r>
              <a:rPr lang="en-US" dirty="0" smtClean="0"/>
              <a:t>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53522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Auto-Configuration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$ spring run </a:t>
            </a:r>
            <a:r>
              <a:rPr lang="en-US" dirty="0" err="1" smtClean="0"/>
              <a:t>app.groovy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6443538"/>
            <a:ext cx="4916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 </a:t>
            </a:r>
            <a:r>
              <a:rPr lang="en-US" dirty="0"/>
              <a:t>Spring Boot </a:t>
            </a:r>
            <a:r>
              <a:rPr lang="en-US" dirty="0" smtClean="0"/>
              <a:t>by </a:t>
            </a:r>
            <a:r>
              <a:rPr lang="en-US" dirty="0"/>
              <a:t>Gutierrez, </a:t>
            </a:r>
            <a:r>
              <a:rPr lang="en-US" dirty="0" smtClean="0"/>
              <a:t>Felipe, </a:t>
            </a:r>
            <a:r>
              <a:rPr lang="en-US" dirty="0" err="1" smtClean="0"/>
              <a:t>Ch</a:t>
            </a:r>
            <a:r>
              <a:rPr lang="en-US" dirty="0" smtClean="0"/>
              <a:t> </a:t>
            </a:r>
            <a:r>
              <a:rPr lang="en-US" dirty="0" smtClean="0"/>
              <a:t>03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295400"/>
            <a:ext cx="5300663" cy="458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9674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generated??? In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52600" y="6443538"/>
            <a:ext cx="4916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 </a:t>
            </a:r>
            <a:r>
              <a:rPr lang="en-US" dirty="0"/>
              <a:t>Spring Boot </a:t>
            </a:r>
            <a:r>
              <a:rPr lang="en-US" dirty="0" smtClean="0"/>
              <a:t>by </a:t>
            </a:r>
            <a:r>
              <a:rPr lang="en-US" dirty="0"/>
              <a:t>Gutierrez, </a:t>
            </a:r>
            <a:r>
              <a:rPr lang="en-US" dirty="0" smtClean="0"/>
              <a:t>Felipe, </a:t>
            </a:r>
            <a:r>
              <a:rPr lang="en-US" dirty="0" err="1" smtClean="0"/>
              <a:t>Ch</a:t>
            </a:r>
            <a:r>
              <a:rPr lang="en-US" dirty="0" smtClean="0"/>
              <a:t> </a:t>
            </a:r>
            <a:r>
              <a:rPr lang="en-US" dirty="0" smtClean="0"/>
              <a:t>03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17" y="1152524"/>
            <a:ext cx="7893733" cy="509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03283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 parameter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$ spring run </a:t>
            </a:r>
            <a:r>
              <a:rPr lang="en-US" dirty="0" err="1" smtClean="0"/>
              <a:t>app.groovy</a:t>
            </a:r>
            <a:r>
              <a:rPr lang="en-US" dirty="0" smtClean="0"/>
              <a:t> --debug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6443538"/>
            <a:ext cx="4916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 </a:t>
            </a:r>
            <a:r>
              <a:rPr lang="en-US" dirty="0"/>
              <a:t>Spring Boot </a:t>
            </a:r>
            <a:r>
              <a:rPr lang="en-US" dirty="0" smtClean="0"/>
              <a:t>by </a:t>
            </a:r>
            <a:r>
              <a:rPr lang="en-US" dirty="0"/>
              <a:t>Gutierrez, </a:t>
            </a:r>
            <a:r>
              <a:rPr lang="en-US" dirty="0" smtClean="0"/>
              <a:t>Felipe, </a:t>
            </a:r>
            <a:r>
              <a:rPr lang="en-US" dirty="0" err="1" smtClean="0"/>
              <a:t>Ch</a:t>
            </a:r>
            <a:r>
              <a:rPr lang="en-US" dirty="0" smtClean="0"/>
              <a:t> </a:t>
            </a:r>
            <a:r>
              <a:rPr lang="en-US" dirty="0" smtClean="0"/>
              <a:t>03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2609"/>
            <a:ext cx="9144000" cy="404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51840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Disabling a specific </a:t>
            </a:r>
            <a:r>
              <a:rPr lang="en-US" sz="3600" dirty="0" err="1" smtClean="0"/>
              <a:t>AutoConfiguration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513" y="1220788"/>
            <a:ext cx="8831262" cy="5224462"/>
          </a:xfrm>
        </p:spPr>
        <p:txBody>
          <a:bodyPr/>
          <a:lstStyle/>
          <a:p>
            <a:r>
              <a:rPr lang="en-US" dirty="0"/>
              <a:t>@</a:t>
            </a:r>
            <a:r>
              <a:rPr lang="en-US" dirty="0" err="1"/>
              <a:t>SpringBootApplication</a:t>
            </a:r>
            <a:r>
              <a:rPr lang="en-US" dirty="0"/>
              <a:t> annotation </a:t>
            </a:r>
            <a:r>
              <a:rPr lang="en-US" dirty="0" smtClean="0"/>
              <a:t>is </a:t>
            </a:r>
            <a:r>
              <a:rPr lang="en-US" dirty="0"/>
              <a:t>equivalent </a:t>
            </a:r>
            <a:r>
              <a:rPr lang="en-US" dirty="0" smtClean="0"/>
              <a:t>to: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the </a:t>
            </a:r>
            <a:r>
              <a:rPr lang="en-US" dirty="0"/>
              <a:t>@Configuration,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@</a:t>
            </a:r>
            <a:r>
              <a:rPr lang="en-US" dirty="0" err="1"/>
              <a:t>ComponentScan</a:t>
            </a:r>
            <a:r>
              <a:rPr lang="en-US" dirty="0"/>
              <a:t>, and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@</a:t>
            </a:r>
            <a:r>
              <a:rPr lang="en-US" dirty="0" err="1"/>
              <a:t>EnableAutoConfiguration</a:t>
            </a:r>
            <a:r>
              <a:rPr lang="en-US" dirty="0"/>
              <a:t> annotations.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You </a:t>
            </a:r>
            <a:r>
              <a:rPr lang="en-US" dirty="0"/>
              <a:t>can disable a specific auto-configuration by </a:t>
            </a:r>
            <a:r>
              <a:rPr lang="en-US" dirty="0" smtClean="0"/>
              <a:t>… adding </a:t>
            </a:r>
            <a:r>
              <a:rPr lang="en-US" dirty="0"/>
              <a:t>the @</a:t>
            </a:r>
            <a:r>
              <a:rPr lang="en-US" dirty="0" err="1"/>
              <a:t>EnableAutoConfiguration</a:t>
            </a:r>
            <a:r>
              <a:rPr lang="en-US" dirty="0"/>
              <a:t> annotation to your class with the exclude parameter. </a:t>
            </a:r>
            <a:endParaRPr lang="en-US" dirty="0" smtClean="0"/>
          </a:p>
          <a:p>
            <a:pPr marL="0" indent="0"/>
            <a:r>
              <a:rPr lang="en-US" dirty="0" smtClean="0"/>
              <a:t>import </a:t>
            </a:r>
            <a:r>
              <a:rPr lang="en-US" sz="1400" dirty="0"/>
              <a:t>org.springframework.boot.autoconfigure.jms.activemq.ActiveMQAutoConfiguration</a:t>
            </a:r>
            <a:r>
              <a:rPr lang="en-US" sz="1600" dirty="0"/>
              <a:t> </a:t>
            </a:r>
            <a:endParaRPr lang="en-US" sz="1600" dirty="0" smtClean="0"/>
          </a:p>
          <a:p>
            <a:pPr marL="0" indent="0"/>
            <a:r>
              <a:rPr lang="en-US" sz="2000" dirty="0" smtClean="0"/>
              <a:t>@</a:t>
            </a:r>
            <a:r>
              <a:rPr lang="en-US" sz="2000" dirty="0" err="1" smtClean="0"/>
              <a:t>RestController</a:t>
            </a:r>
            <a:endParaRPr lang="en-US" sz="2000" dirty="0" smtClean="0"/>
          </a:p>
          <a:p>
            <a:pPr marL="0" indent="0"/>
            <a:r>
              <a:rPr lang="en-US" sz="2000" dirty="0" smtClean="0"/>
              <a:t>@</a:t>
            </a:r>
            <a:r>
              <a:rPr lang="en-US" sz="2000" dirty="0" err="1" smtClean="0"/>
              <a:t>EnableAutoConfiguration</a:t>
            </a:r>
            <a:r>
              <a:rPr lang="en-US" sz="2000" dirty="0"/>
              <a:t>( exclude =[ </a:t>
            </a:r>
            <a:r>
              <a:rPr lang="en-US" sz="1600" dirty="0" err="1"/>
              <a:t>ActiveMQAutoConfiguration.class</a:t>
            </a:r>
            <a:r>
              <a:rPr lang="en-US" sz="2000" dirty="0"/>
              <a:t>]) </a:t>
            </a:r>
            <a:endParaRPr lang="en-US" sz="2000" dirty="0" smtClean="0"/>
          </a:p>
          <a:p>
            <a:pPr marL="0" indent="0"/>
            <a:r>
              <a:rPr lang="en-US" sz="2000" dirty="0" smtClean="0"/>
              <a:t>class </a:t>
            </a:r>
            <a:r>
              <a:rPr lang="en-US" sz="2000" dirty="0" err="1"/>
              <a:t>WebApp</a:t>
            </a:r>
            <a:r>
              <a:rPr lang="en-US" sz="2000" dirty="0"/>
              <a:t>{        </a:t>
            </a:r>
            <a:endParaRPr lang="en-US" sz="2000" dirty="0" smtClean="0"/>
          </a:p>
          <a:p>
            <a:pPr marL="0" indent="0"/>
            <a:r>
              <a:rPr lang="en-US" sz="2000" dirty="0"/>
              <a:t>	</a:t>
            </a:r>
            <a:r>
              <a:rPr lang="en-US" sz="2000" dirty="0" smtClean="0"/>
              <a:t>@ </a:t>
            </a:r>
            <a:r>
              <a:rPr lang="en-US" sz="2000" dirty="0" err="1"/>
              <a:t>RequestMapping</a:t>
            </a:r>
            <a:r>
              <a:rPr lang="en-US" sz="2000" dirty="0"/>
              <a:t>("/") </a:t>
            </a:r>
            <a:r>
              <a:rPr lang="en-US" dirty="0"/>
              <a:t>    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6443538"/>
            <a:ext cx="4916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 </a:t>
            </a:r>
            <a:r>
              <a:rPr lang="en-US" dirty="0"/>
              <a:t>Spring Boot </a:t>
            </a:r>
            <a:r>
              <a:rPr lang="en-US" dirty="0" smtClean="0"/>
              <a:t>by </a:t>
            </a:r>
            <a:r>
              <a:rPr lang="en-US" dirty="0"/>
              <a:t>Gutierrez, </a:t>
            </a:r>
            <a:r>
              <a:rPr lang="en-US" dirty="0" smtClean="0"/>
              <a:t>Felipe, </a:t>
            </a:r>
            <a:r>
              <a:rPr lang="en-US" dirty="0" err="1" smtClean="0"/>
              <a:t>Ch</a:t>
            </a:r>
            <a:r>
              <a:rPr lang="en-US" dirty="0" smtClean="0"/>
              <a:t> </a:t>
            </a:r>
            <a:r>
              <a:rPr lang="en-US" dirty="0" smtClean="0"/>
              <a:t>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57409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$ spring </a:t>
            </a:r>
            <a:r>
              <a:rPr lang="en-US" dirty="0" err="1"/>
              <a:t>init</a:t>
            </a:r>
            <a:r>
              <a:rPr lang="en-US" dirty="0"/>
              <a:t> -g = </a:t>
            </a:r>
            <a:r>
              <a:rPr lang="en-US" dirty="0" err="1"/>
              <a:t>com.apres.spring</a:t>
            </a:r>
            <a:r>
              <a:rPr lang="en-US" dirty="0"/>
              <a:t> -a = spring-boot-simple --package = </a:t>
            </a:r>
            <a:r>
              <a:rPr lang="en-US" dirty="0" err="1"/>
              <a:t>com.apress.spring</a:t>
            </a:r>
            <a:r>
              <a:rPr lang="en-US" dirty="0"/>
              <a:t> -name = spring-boot-simple -x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This </a:t>
            </a:r>
            <a:r>
              <a:rPr lang="en-US" dirty="0"/>
              <a:t>command will create a Maven Java project </a:t>
            </a:r>
            <a:r>
              <a:rPr lang="en-US" dirty="0" smtClean="0"/>
              <a:t>with: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groupId</a:t>
            </a:r>
            <a:r>
              <a:rPr lang="en-US" dirty="0"/>
              <a:t> = </a:t>
            </a:r>
            <a:r>
              <a:rPr lang="en-US" dirty="0" err="1"/>
              <a:t>com.apress.spring</a:t>
            </a:r>
            <a:r>
              <a:rPr lang="en-US" dirty="0"/>
              <a:t>,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an </a:t>
            </a:r>
            <a:r>
              <a:rPr lang="en-US" dirty="0" err="1"/>
              <a:t>artifactId</a:t>
            </a:r>
            <a:r>
              <a:rPr lang="en-US" dirty="0"/>
              <a:t> = spring-boot-simple,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and </a:t>
            </a:r>
            <a:r>
              <a:rPr lang="en-US" dirty="0"/>
              <a:t>a package = </a:t>
            </a:r>
            <a:r>
              <a:rPr lang="en-US" dirty="0" err="1"/>
              <a:t>com.apress.spring</a:t>
            </a:r>
            <a:r>
              <a:rPr lang="en-US" dirty="0"/>
              <a:t>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with </a:t>
            </a:r>
            <a:r>
              <a:rPr lang="en-US" dirty="0"/>
              <a:t>a project’s name = spring-boot-simple.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It </a:t>
            </a:r>
            <a:r>
              <a:rPr lang="en-US" dirty="0"/>
              <a:t>will be created in the current directory (-x).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Don’t </a:t>
            </a:r>
            <a:r>
              <a:rPr lang="en-US" dirty="0"/>
              <a:t>worry too much about the parameters</a:t>
            </a:r>
            <a:r>
              <a:rPr lang="en-US" dirty="0" smtClean="0"/>
              <a:t>; yet</a:t>
            </a:r>
            <a:endParaRPr lang="en-US" dirty="0"/>
          </a:p>
          <a:p>
            <a:endParaRPr lang="en-US" dirty="0"/>
          </a:p>
          <a:p>
            <a:r>
              <a:rPr lang="en-US" dirty="0"/>
              <a:t>Gutierrez, Felipe. Pro Spring Boot (Kindle Locations 1203-1206). </a:t>
            </a:r>
            <a:r>
              <a:rPr lang="en-US" dirty="0" err="1"/>
              <a:t>Apress</a:t>
            </a:r>
            <a:r>
              <a:rPr lang="en-US" dirty="0"/>
              <a:t>. Kindle Edition.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6443538"/>
            <a:ext cx="4916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 </a:t>
            </a:r>
            <a:r>
              <a:rPr lang="en-US" dirty="0"/>
              <a:t>Spring Boot </a:t>
            </a:r>
            <a:r>
              <a:rPr lang="en-US" dirty="0" smtClean="0"/>
              <a:t>by </a:t>
            </a:r>
            <a:r>
              <a:rPr lang="en-US" dirty="0"/>
              <a:t>Gutierrez, </a:t>
            </a:r>
            <a:r>
              <a:rPr lang="en-US" dirty="0" smtClean="0"/>
              <a:t>Felipe, </a:t>
            </a:r>
            <a:r>
              <a:rPr lang="en-US" dirty="0" err="1" smtClean="0"/>
              <a:t>Ch</a:t>
            </a:r>
            <a:r>
              <a:rPr lang="en-US" dirty="0" smtClean="0"/>
              <a:t> </a:t>
            </a:r>
            <a:r>
              <a:rPr lang="en-US" dirty="0" smtClean="0"/>
              <a:t>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42743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generated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52600" y="6443538"/>
            <a:ext cx="4916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 </a:t>
            </a:r>
            <a:r>
              <a:rPr lang="en-US" dirty="0"/>
              <a:t>Spring Boot </a:t>
            </a:r>
            <a:r>
              <a:rPr lang="en-US" dirty="0" smtClean="0"/>
              <a:t>by </a:t>
            </a:r>
            <a:r>
              <a:rPr lang="en-US" dirty="0"/>
              <a:t>Gutierrez, </a:t>
            </a:r>
            <a:r>
              <a:rPr lang="en-US" dirty="0" smtClean="0"/>
              <a:t>Felipe, </a:t>
            </a:r>
            <a:r>
              <a:rPr lang="en-US" dirty="0" err="1" smtClean="0"/>
              <a:t>Ch</a:t>
            </a:r>
            <a:r>
              <a:rPr lang="en-US" dirty="0" smtClean="0"/>
              <a:t> </a:t>
            </a:r>
            <a:r>
              <a:rPr lang="en-US" dirty="0" smtClean="0"/>
              <a:t>03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990600"/>
            <a:ext cx="8834869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0046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212">
  <a:themeElements>
    <a:clrScheme name="">
      <a:dk1>
        <a:srgbClr val="000066"/>
      </a:dk1>
      <a:lt1>
        <a:srgbClr val="FFFFFF"/>
      </a:lt1>
      <a:dk2>
        <a:srgbClr val="003300"/>
      </a:dk2>
      <a:lt2>
        <a:srgbClr val="00FF99"/>
      </a:lt2>
      <a:accent1>
        <a:srgbClr val="800000"/>
      </a:accent1>
      <a:accent2>
        <a:srgbClr val="33CCCC"/>
      </a:accent2>
      <a:accent3>
        <a:srgbClr val="FFFFFF"/>
      </a:accent3>
      <a:accent4>
        <a:srgbClr val="000056"/>
      </a:accent4>
      <a:accent5>
        <a:srgbClr val="C0AAAA"/>
      </a:accent5>
      <a:accent6>
        <a:srgbClr val="2DB9B9"/>
      </a:accent6>
      <a:hlink>
        <a:srgbClr val="660033"/>
      </a:hlink>
      <a:folHlink>
        <a:srgbClr val="000099"/>
      </a:folHlink>
    </a:clrScheme>
    <a:fontScheme name="white212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sm" len="sm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sm" len="sm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white2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21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8">
        <a:dk1>
          <a:srgbClr val="000000"/>
        </a:dk1>
        <a:lt1>
          <a:srgbClr val="FFFFFF"/>
        </a:lt1>
        <a:dk2>
          <a:srgbClr val="002396"/>
        </a:dk2>
        <a:lt2>
          <a:srgbClr val="00FF64"/>
        </a:lt2>
        <a:accent1>
          <a:srgbClr val="DC0A00"/>
        </a:accent1>
        <a:accent2>
          <a:srgbClr val="00FFFF"/>
        </a:accent2>
        <a:accent3>
          <a:srgbClr val="AAACC9"/>
        </a:accent3>
        <a:accent4>
          <a:srgbClr val="DADADA"/>
        </a:accent4>
        <a:accent5>
          <a:srgbClr val="EBAAAA"/>
        </a:accent5>
        <a:accent6>
          <a:srgbClr val="00E7E7"/>
        </a:accent6>
        <a:hlink>
          <a:srgbClr val="E1E100"/>
        </a:hlink>
        <a:folHlink>
          <a:srgbClr val="FF963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Settings\mmm\Application Data\Microsoft\Templates\white212.pot</Template>
  <TotalTime>25657</TotalTime>
  <Pages>35</Pages>
  <Words>765</Words>
  <Application>Microsoft Office PowerPoint</Application>
  <PresentationFormat>Letter Paper (8.5x11 in)</PresentationFormat>
  <Paragraphs>143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Calibri</vt:lpstr>
      <vt:lpstr>Century Gothic</vt:lpstr>
      <vt:lpstr>Courier New</vt:lpstr>
      <vt:lpstr>Helvetica</vt:lpstr>
      <vt:lpstr>Tahoma</vt:lpstr>
      <vt:lpstr>Times New Roman</vt:lpstr>
      <vt:lpstr>Wingdings</vt:lpstr>
      <vt:lpstr>white212</vt:lpstr>
      <vt:lpstr>Lecture 04 Availability</vt:lpstr>
      <vt:lpstr>PowerPoint Presentation</vt:lpstr>
      <vt:lpstr>Auto-Configuration</vt:lpstr>
      <vt:lpstr>Auto-Configuration example</vt:lpstr>
      <vt:lpstr>Code generated??? In memory</vt:lpstr>
      <vt:lpstr>Debug parameter</vt:lpstr>
      <vt:lpstr>Disabling a specific AutoConfiguration </vt:lpstr>
      <vt:lpstr>PowerPoint Presentation</vt:lpstr>
      <vt:lpstr>Tree generated</vt:lpstr>
      <vt:lpstr>Running with maven wrapper</vt:lpstr>
      <vt:lpstr>New Banner</vt:lpstr>
      <vt:lpstr>Text to ASCII Art Generator</vt:lpstr>
      <vt:lpstr>Beautiful Soup – python url reading/parsing</vt:lpstr>
      <vt:lpstr>https://jsoup.org</vt:lpstr>
      <vt:lpstr>Jsoup Example</vt:lpstr>
      <vt:lpstr>PowerPoint Presentation</vt:lpstr>
      <vt:lpstr>Schedule project</vt:lpstr>
      <vt:lpstr>Pivotal Tracker Project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CSCE 212 Computer Architecture</dc:title>
  <dc:creator>Manton Matthews</dc:creator>
  <cp:lastModifiedBy>MATTHEWS, MANTON M</cp:lastModifiedBy>
  <cp:revision>244</cp:revision>
  <cp:lastPrinted>2017-09-20T17:52:41Z</cp:lastPrinted>
  <dcterms:created xsi:type="dcterms:W3CDTF">1998-08-11T09:19:24Z</dcterms:created>
  <dcterms:modified xsi:type="dcterms:W3CDTF">2017-09-20T17:53:29Z</dcterms:modified>
</cp:coreProperties>
</file>