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9"/>
  </p:notesMasterIdLst>
  <p:handoutMasterIdLst>
    <p:handoutMasterId r:id="rId40"/>
  </p:handoutMasterIdLst>
  <p:sldIdLst>
    <p:sldId id="453" r:id="rId2"/>
    <p:sldId id="560" r:id="rId3"/>
    <p:sldId id="646" r:id="rId4"/>
    <p:sldId id="612" r:id="rId5"/>
    <p:sldId id="613" r:id="rId6"/>
    <p:sldId id="614" r:id="rId7"/>
    <p:sldId id="615" r:id="rId8"/>
    <p:sldId id="616" r:id="rId9"/>
    <p:sldId id="617" r:id="rId10"/>
    <p:sldId id="618" r:id="rId11"/>
    <p:sldId id="619" r:id="rId12"/>
    <p:sldId id="620" r:id="rId13"/>
    <p:sldId id="621" r:id="rId14"/>
    <p:sldId id="622" r:id="rId15"/>
    <p:sldId id="647" r:id="rId16"/>
    <p:sldId id="623" r:id="rId17"/>
    <p:sldId id="624" r:id="rId18"/>
    <p:sldId id="625" r:id="rId19"/>
    <p:sldId id="626" r:id="rId20"/>
    <p:sldId id="627" r:id="rId21"/>
    <p:sldId id="628" r:id="rId22"/>
    <p:sldId id="629" r:id="rId23"/>
    <p:sldId id="630" r:id="rId24"/>
    <p:sldId id="631"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pos="5568">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767" autoAdjust="0"/>
  </p:normalViewPr>
  <p:slideViewPr>
    <p:cSldViewPr>
      <p:cViewPr varScale="1">
        <p:scale>
          <a:sx n="62" d="100"/>
          <a:sy n="62" d="100"/>
        </p:scale>
        <p:origin x="672" y="48"/>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18,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5  -- Spring Boot - points</a:t>
            </a:r>
          </a:p>
          <a:p>
            <a:pPr lvl="1" eaLnBrk="1" hangingPunct="1">
              <a:defRPr/>
            </a:pPr>
            <a:r>
              <a:rPr lang="en-US" kern="0" dirty="0" smtClean="0"/>
              <a:t>Spring Boot example from PSP</a:t>
            </a:r>
          </a:p>
          <a:p>
            <a:pPr lvl="1" eaLnBrk="1" hangingPunct="1">
              <a:defRPr/>
            </a:pPr>
            <a:r>
              <a:rPr lang="en-US" kern="0" dirty="0" smtClean="0"/>
              <a:t>Point evaluation of User Stories</a:t>
            </a:r>
          </a:p>
          <a:p>
            <a:pPr lvl="1" eaLnBrk="1" hangingPunct="1">
              <a:defRPr/>
            </a:pPr>
            <a:r>
              <a:rPr lang="en-US" kern="0" dirty="0" smtClean="0"/>
              <a:t>Velocity</a:t>
            </a:r>
          </a:p>
          <a:p>
            <a:pPr eaLnBrk="1" hangingPunct="1">
              <a:defRPr/>
            </a:pPr>
            <a:r>
              <a:rPr lang="en-US" kern="0" dirty="0" err="1" smtClean="0"/>
              <a:t>Readings:PSB</a:t>
            </a:r>
            <a:r>
              <a:rPr lang="en-US" kern="0" dirty="0" smtClean="0"/>
              <a:t> </a:t>
            </a:r>
            <a:r>
              <a:rPr lang="en-US" kern="0" dirty="0" err="1" smtClean="0"/>
              <a:t>Ch</a:t>
            </a:r>
            <a:r>
              <a:rPr lang="en-US" kern="0" smtClean="0"/>
              <a:t> </a:t>
            </a:r>
            <a:r>
              <a:rPr lang="en-US" kern="0" smtClean="0"/>
              <a:t>2-,</a:t>
            </a:r>
            <a:endParaRPr lang="en-US" kern="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1671637" y="1157287"/>
            <a:ext cx="5800725" cy="4543425"/>
          </a:xfrm>
          <a:prstGeom prst="rect">
            <a:avLst/>
          </a:prstGeom>
        </p:spPr>
      </p:pic>
    </p:spTree>
    <p:extLst>
      <p:ext uri="{BB962C8B-B14F-4D97-AF65-F5344CB8AC3E}">
        <p14:creationId xmlns:p14="http://schemas.microsoft.com/office/powerpoint/2010/main" val="103390979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more capabilities</a:t>
            </a:r>
            <a:endParaRPr lang="en-US" dirty="0"/>
          </a:p>
        </p:txBody>
      </p:sp>
      <p:sp>
        <p:nvSpPr>
          <p:cNvPr id="3" name="Content Placeholder 2"/>
          <p:cNvSpPr>
            <a:spLocks noGrp="1"/>
          </p:cNvSpPr>
          <p:nvPr>
            <p:ph idx="1"/>
          </p:nvPr>
        </p:nvSpPr>
        <p:spPr/>
        <p:txBody>
          <a:bodyPr/>
          <a:lstStyle/>
          <a:p>
            <a:r>
              <a:rPr lang="en-US" dirty="0"/>
              <a:t>$ spring </a:t>
            </a:r>
            <a:r>
              <a:rPr lang="en-US" dirty="0" err="1"/>
              <a:t>init</a:t>
            </a:r>
            <a:r>
              <a:rPr lang="en-US" dirty="0"/>
              <a:t> -</a:t>
            </a:r>
            <a:r>
              <a:rPr lang="en-US" dirty="0" err="1"/>
              <a:t>dweb</a:t>
            </a:r>
            <a:r>
              <a:rPr lang="en-US" dirty="0"/>
              <a:t>, data-</a:t>
            </a:r>
            <a:r>
              <a:rPr lang="en-US" dirty="0" err="1"/>
              <a:t>jpa</a:t>
            </a:r>
            <a:r>
              <a:rPr lang="en-US" dirty="0"/>
              <a:t>, h2, </a:t>
            </a:r>
            <a:r>
              <a:rPr lang="en-US" dirty="0" err="1"/>
              <a:t>thymeleaf</a:t>
            </a:r>
            <a:r>
              <a:rPr lang="en-US" dirty="0"/>
              <a:t> --build maven </a:t>
            </a:r>
            <a:r>
              <a:rPr lang="en-US" dirty="0" err="1"/>
              <a:t>myapp</a:t>
            </a:r>
            <a:r>
              <a:rPr lang="en-US" dirty="0"/>
              <a:t> --force</a:t>
            </a:r>
          </a:p>
          <a:p>
            <a:endParaRPr lang="en-US" dirty="0"/>
          </a:p>
          <a:p>
            <a:r>
              <a:rPr lang="en-US" dirty="0"/>
              <a:t>Gutierrez, Felipe. Pro Spring Boot (Kindle Locations 605-606).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5724104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Boot with Maven and </a:t>
            </a:r>
            <a:r>
              <a:rPr lang="en-US" dirty="0" err="1" smtClean="0"/>
              <a:t>Gradle</a:t>
            </a:r>
            <a:endParaRPr lang="en-US" dirty="0"/>
          </a:p>
        </p:txBody>
      </p:sp>
      <p:sp>
        <p:nvSpPr>
          <p:cNvPr id="3" name="Content Placeholder 2"/>
          <p:cNvSpPr>
            <a:spLocks noGrp="1"/>
          </p:cNvSpPr>
          <p:nvPr>
            <p:ph idx="1"/>
          </p:nvPr>
        </p:nvSpPr>
        <p:spPr/>
        <p:txBody>
          <a:bodyPr/>
          <a:lstStyle/>
          <a:p>
            <a:r>
              <a:rPr lang="en-US" dirty="0" smtClean="0"/>
              <a:t>Pom.xml – listing 2.1</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429545" y="1600200"/>
            <a:ext cx="8323745" cy="3062287"/>
          </a:xfrm>
          <a:prstGeom prst="rect">
            <a:avLst/>
          </a:prstGeom>
        </p:spPr>
      </p:pic>
      <p:pic>
        <p:nvPicPr>
          <p:cNvPr id="6" name="Picture 5"/>
          <p:cNvPicPr>
            <a:picLocks noChangeAspect="1"/>
          </p:cNvPicPr>
          <p:nvPr/>
        </p:nvPicPr>
        <p:blipFill>
          <a:blip r:embed="rId3"/>
          <a:stretch>
            <a:fillRect/>
          </a:stretch>
        </p:blipFill>
        <p:spPr>
          <a:xfrm>
            <a:off x="333891" y="4691062"/>
            <a:ext cx="6319322" cy="795338"/>
          </a:xfrm>
          <a:prstGeom prst="rect">
            <a:avLst/>
          </a:prstGeom>
        </p:spPr>
      </p:pic>
    </p:spTree>
    <p:extLst>
      <p:ext uri="{BB962C8B-B14F-4D97-AF65-F5344CB8AC3E}">
        <p14:creationId xmlns:p14="http://schemas.microsoft.com/office/powerpoint/2010/main" val="19945768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Pom.xml </a:t>
            </a:r>
            <a:r>
              <a:rPr lang="en-US" sz="4000" dirty="0"/>
              <a:t>(continued)</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30618" y="1295400"/>
            <a:ext cx="8024980" cy="4648200"/>
          </a:xfrm>
          <a:prstGeom prst="rect">
            <a:avLst/>
          </a:prstGeom>
        </p:spPr>
      </p:pic>
    </p:spTree>
    <p:extLst>
      <p:ext uri="{BB962C8B-B14F-4D97-AF65-F5344CB8AC3E}">
        <p14:creationId xmlns:p14="http://schemas.microsoft.com/office/powerpoint/2010/main" val="21098517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Pom.xml </a:t>
            </a:r>
            <a:r>
              <a:rPr lang="en-US" sz="4000" dirty="0"/>
              <a:t>(continued)</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6" name="Picture 5"/>
          <p:cNvPicPr>
            <a:picLocks noChangeAspect="1"/>
          </p:cNvPicPr>
          <p:nvPr/>
        </p:nvPicPr>
        <p:blipFill>
          <a:blip r:embed="rId2"/>
          <a:stretch>
            <a:fillRect/>
          </a:stretch>
        </p:blipFill>
        <p:spPr>
          <a:xfrm>
            <a:off x="404813" y="1479721"/>
            <a:ext cx="8434387" cy="3945341"/>
          </a:xfrm>
          <a:prstGeom prst="rect">
            <a:avLst/>
          </a:prstGeom>
        </p:spPr>
      </p:pic>
    </p:spTree>
    <p:extLst>
      <p:ext uri="{BB962C8B-B14F-4D97-AF65-F5344CB8AC3E}">
        <p14:creationId xmlns:p14="http://schemas.microsoft.com/office/powerpoint/2010/main" val="4163319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a:t>
            </a:r>
            <a:r>
              <a:rPr lang="en-US" sz="2800" dirty="0" smtClean="0"/>
              <a:t>(continued)</a:t>
            </a:r>
            <a:endParaRPr lang="en-US" sz="2800"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89826" y="1447801"/>
            <a:ext cx="8564346" cy="3962400"/>
          </a:xfrm>
          <a:prstGeom prst="rect">
            <a:avLst/>
          </a:prstGeom>
        </p:spPr>
      </p:pic>
    </p:spTree>
    <p:extLst>
      <p:ext uri="{BB962C8B-B14F-4D97-AF65-F5344CB8AC3E}">
        <p14:creationId xmlns:p14="http://schemas.microsoft.com/office/powerpoint/2010/main" val="420353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Boot with </a:t>
            </a:r>
            <a:r>
              <a:rPr lang="en-US" dirty="0" err="1" smtClean="0"/>
              <a:t>Gradle</a:t>
            </a:r>
            <a:endParaRPr lang="en-US" dirty="0"/>
          </a:p>
        </p:txBody>
      </p:sp>
      <p:sp>
        <p:nvSpPr>
          <p:cNvPr id="3" name="Content Placeholder 2"/>
          <p:cNvSpPr>
            <a:spLocks noGrp="1"/>
          </p:cNvSpPr>
          <p:nvPr>
            <p:ph idx="1"/>
          </p:nvPr>
        </p:nvSpPr>
        <p:spPr>
          <a:xfrm>
            <a:off x="290513" y="1220788"/>
            <a:ext cx="8853487" cy="5224462"/>
          </a:xfrm>
        </p:spPr>
        <p:txBody>
          <a:bodyPr/>
          <a:lstStyle/>
          <a:p>
            <a:r>
              <a:rPr lang="en-US" sz="2000" dirty="0" err="1"/>
              <a:t>buildscript</a:t>
            </a:r>
            <a:r>
              <a:rPr lang="en-US" sz="2000" dirty="0"/>
              <a:t> </a:t>
            </a:r>
            <a:r>
              <a:rPr lang="en-US" sz="2000" dirty="0" smtClean="0"/>
              <a:t>{</a:t>
            </a:r>
          </a:p>
          <a:p>
            <a:r>
              <a:rPr lang="en-US" sz="2000" dirty="0" smtClean="0"/>
              <a:t> </a:t>
            </a:r>
            <a:r>
              <a:rPr lang="en-US" sz="2000" dirty="0"/>
              <a:t>        repositories </a:t>
            </a:r>
            <a:r>
              <a:rPr lang="en-US" sz="2000" dirty="0" smtClean="0"/>
              <a:t>{</a:t>
            </a:r>
          </a:p>
          <a:p>
            <a:r>
              <a:rPr lang="en-US" sz="2000" dirty="0" smtClean="0"/>
              <a:t> </a:t>
            </a:r>
            <a:r>
              <a:rPr lang="en-US" sz="2000" dirty="0"/>
              <a:t>            </a:t>
            </a:r>
            <a:r>
              <a:rPr lang="en-US" sz="2000" dirty="0" err="1" smtClean="0"/>
              <a:t>jcenter</a:t>
            </a:r>
            <a:r>
              <a:rPr lang="en-US" sz="2000" dirty="0"/>
              <a:t>()                 </a:t>
            </a:r>
            <a:endParaRPr lang="en-US" sz="2000" dirty="0" smtClean="0"/>
          </a:p>
          <a:p>
            <a:r>
              <a:rPr lang="en-US" sz="2000" dirty="0" smtClean="0"/>
              <a:t>		maven { </a:t>
            </a:r>
            <a:r>
              <a:rPr lang="en-US" sz="2000" dirty="0" err="1"/>
              <a:t>url</a:t>
            </a:r>
            <a:r>
              <a:rPr lang="en-US" sz="2000" dirty="0"/>
              <a:t> "http:// repo.spring.io/ snapshot" }                 </a:t>
            </a:r>
            <a:endParaRPr lang="en-US" sz="2000" dirty="0" smtClean="0"/>
          </a:p>
          <a:p>
            <a:r>
              <a:rPr lang="en-US" sz="2000" dirty="0" smtClean="0"/>
              <a:t>		maven </a:t>
            </a:r>
            <a:r>
              <a:rPr lang="en-US" sz="2000" dirty="0"/>
              <a:t>{ </a:t>
            </a:r>
            <a:r>
              <a:rPr lang="en-US" sz="2000" dirty="0" err="1"/>
              <a:t>url</a:t>
            </a:r>
            <a:r>
              <a:rPr lang="en-US" sz="2000" dirty="0"/>
              <a:t> "http:// repo.spring.io/ milestone" </a:t>
            </a:r>
            <a:r>
              <a:rPr lang="en-US" sz="2000" dirty="0" smtClean="0"/>
              <a:t>}</a:t>
            </a:r>
          </a:p>
          <a:p>
            <a:r>
              <a:rPr lang="en-US" sz="2000" dirty="0" smtClean="0"/>
              <a:t> </a:t>
            </a:r>
            <a:r>
              <a:rPr lang="en-US" sz="2000" dirty="0"/>
              <a:t>        </a:t>
            </a:r>
            <a:r>
              <a:rPr lang="en-US" sz="2000" dirty="0" smtClean="0"/>
              <a:t> } </a:t>
            </a:r>
            <a:r>
              <a:rPr lang="en-US" sz="2000" dirty="0"/>
              <a:t>        </a:t>
            </a:r>
            <a:endParaRPr lang="en-US" sz="2000" dirty="0" smtClean="0"/>
          </a:p>
          <a:p>
            <a:r>
              <a:rPr lang="en-US" sz="2000" dirty="0" smtClean="0"/>
              <a:t>          dependencies {</a:t>
            </a:r>
          </a:p>
          <a:p>
            <a:r>
              <a:rPr lang="en-US" sz="2000" dirty="0" smtClean="0"/>
              <a:t> </a:t>
            </a:r>
            <a:r>
              <a:rPr lang="en-US" sz="2000" dirty="0"/>
              <a:t>                </a:t>
            </a:r>
            <a:r>
              <a:rPr lang="en-US" sz="2000" dirty="0" err="1"/>
              <a:t>classpath</a:t>
            </a:r>
            <a:r>
              <a:rPr lang="en-US" sz="2000" dirty="0"/>
              <a:t>(" </a:t>
            </a:r>
            <a:r>
              <a:rPr lang="en-US" sz="2000" dirty="0" err="1"/>
              <a:t>org.springframework.boot:spring-boot-gradle-plugin</a:t>
            </a:r>
            <a:r>
              <a:rPr lang="en-US" sz="2000" dirty="0"/>
              <a:t>: 1.3.1. RELEASE")        </a:t>
            </a:r>
            <a:endParaRPr lang="en-US" sz="2000" dirty="0" smtClean="0"/>
          </a:p>
          <a:p>
            <a:r>
              <a:rPr lang="en-US" sz="2000" dirty="0" smtClean="0"/>
              <a:t>            } </a:t>
            </a:r>
          </a:p>
          <a:p>
            <a:r>
              <a:rPr lang="en-US" sz="2000" dirty="0" smtClean="0"/>
              <a:t>}</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6440694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90513" y="247650"/>
            <a:ext cx="8307387" cy="6197600"/>
          </a:xfrm>
        </p:spPr>
        <p:txBody>
          <a:bodyPr/>
          <a:lstStyle/>
          <a:p>
            <a:r>
              <a:rPr lang="en-US" sz="2000" dirty="0"/>
              <a:t>apply plugin: 'java' </a:t>
            </a:r>
            <a:endParaRPr lang="en-US" sz="2000" dirty="0" smtClean="0"/>
          </a:p>
          <a:p>
            <a:r>
              <a:rPr lang="en-US" sz="2000" dirty="0" smtClean="0"/>
              <a:t>apply </a:t>
            </a:r>
            <a:r>
              <a:rPr lang="en-US" sz="2000" dirty="0"/>
              <a:t>plugin: 'spring-boot' </a:t>
            </a:r>
            <a:endParaRPr lang="en-US" sz="2000" dirty="0" smtClean="0"/>
          </a:p>
          <a:p>
            <a:r>
              <a:rPr lang="en-US" sz="2000" dirty="0" smtClean="0"/>
              <a:t>jar {</a:t>
            </a:r>
          </a:p>
          <a:p>
            <a:r>
              <a:rPr lang="en-US" sz="2000" dirty="0" smtClean="0"/>
              <a:t> </a:t>
            </a:r>
            <a:r>
              <a:rPr lang="en-US" sz="2000" dirty="0"/>
              <a:t>        </a:t>
            </a:r>
            <a:r>
              <a:rPr lang="en-US" sz="2000" dirty="0" err="1"/>
              <a:t>baseName</a:t>
            </a:r>
            <a:r>
              <a:rPr lang="en-US" sz="2000" dirty="0"/>
              <a:t> = </a:t>
            </a:r>
            <a:r>
              <a:rPr lang="en-US" sz="2000" dirty="0" smtClean="0"/>
              <a:t>'</a:t>
            </a:r>
            <a:r>
              <a:rPr lang="en-US" sz="2000" dirty="0" err="1" smtClean="0"/>
              <a:t>myproject</a:t>
            </a:r>
            <a:r>
              <a:rPr lang="en-US" sz="2000" dirty="0" smtClean="0"/>
              <a:t>‘</a:t>
            </a:r>
          </a:p>
          <a:p>
            <a:r>
              <a:rPr lang="en-US" sz="2000" dirty="0" smtClean="0"/>
              <a:t> </a:t>
            </a:r>
            <a:r>
              <a:rPr lang="en-US" sz="2000" dirty="0"/>
              <a:t>        version =    ' 0.0.1-SNAPSHOT' </a:t>
            </a:r>
            <a:endParaRPr lang="en-US" sz="2000" dirty="0" smtClean="0"/>
          </a:p>
          <a:p>
            <a:r>
              <a:rPr lang="en-US" sz="2000" dirty="0" smtClean="0"/>
              <a:t>} </a:t>
            </a:r>
          </a:p>
          <a:p>
            <a:r>
              <a:rPr lang="en-US" sz="2000" dirty="0" smtClean="0"/>
              <a:t>repositories {</a:t>
            </a:r>
          </a:p>
          <a:p>
            <a:r>
              <a:rPr lang="en-US" sz="2000" dirty="0" smtClean="0"/>
              <a:t> </a:t>
            </a:r>
            <a:r>
              <a:rPr lang="en-US" sz="2000" dirty="0"/>
              <a:t>        </a:t>
            </a:r>
            <a:r>
              <a:rPr lang="en-US" sz="2000" dirty="0" err="1"/>
              <a:t>jcenter</a:t>
            </a:r>
            <a:r>
              <a:rPr lang="en-US" sz="2000" dirty="0" smtClean="0"/>
              <a:t>()</a:t>
            </a:r>
          </a:p>
          <a:p>
            <a:r>
              <a:rPr lang="en-US" sz="2000" dirty="0" smtClean="0"/>
              <a:t> </a:t>
            </a:r>
            <a:r>
              <a:rPr lang="en-US" sz="2000" dirty="0"/>
              <a:t>        maven { </a:t>
            </a:r>
            <a:r>
              <a:rPr lang="en-US" sz="2000" dirty="0" err="1"/>
              <a:t>url</a:t>
            </a:r>
            <a:r>
              <a:rPr lang="en-US" sz="2000" dirty="0"/>
              <a:t> "http:// repo.spring.io/ snapshot" </a:t>
            </a:r>
            <a:r>
              <a:rPr lang="en-US" sz="2000" dirty="0" smtClean="0"/>
              <a:t>}</a:t>
            </a:r>
          </a:p>
          <a:p>
            <a:r>
              <a:rPr lang="en-US" sz="2000" dirty="0" smtClean="0"/>
              <a:t> </a:t>
            </a:r>
            <a:r>
              <a:rPr lang="en-US" sz="2000" dirty="0"/>
              <a:t>        maven { </a:t>
            </a:r>
            <a:r>
              <a:rPr lang="en-US" sz="2000" dirty="0" err="1"/>
              <a:t>url</a:t>
            </a:r>
            <a:r>
              <a:rPr lang="en-US" sz="2000" dirty="0"/>
              <a:t> "http:// repo.spring.io/ milestone" } </a:t>
            </a:r>
            <a:endParaRPr lang="en-US" sz="2000" dirty="0" smtClean="0"/>
          </a:p>
          <a:p>
            <a:r>
              <a:rPr lang="en-US" sz="2000" dirty="0" smtClean="0"/>
              <a:t>} </a:t>
            </a:r>
          </a:p>
          <a:p>
            <a:r>
              <a:rPr lang="en-US" sz="2000" dirty="0" smtClean="0"/>
              <a:t>dependencies </a:t>
            </a:r>
            <a:r>
              <a:rPr lang="en-US" sz="2000" dirty="0"/>
              <a:t>{ </a:t>
            </a:r>
            <a:endParaRPr lang="en-US" sz="2000" dirty="0" smtClean="0"/>
          </a:p>
          <a:p>
            <a:r>
              <a:rPr lang="en-US" sz="2000" dirty="0"/>
              <a:t>      </a:t>
            </a:r>
            <a:r>
              <a:rPr lang="en-US" sz="2000" dirty="0" smtClean="0"/>
              <a:t>// </a:t>
            </a:r>
            <a:r>
              <a:rPr lang="en-US" sz="2000" dirty="0"/>
              <a:t>starter </a:t>
            </a:r>
            <a:r>
              <a:rPr lang="en-US" sz="2000" dirty="0" err="1"/>
              <a:t>poms</a:t>
            </a:r>
            <a:r>
              <a:rPr lang="en-US" sz="2000" dirty="0"/>
              <a:t> dependencies         </a:t>
            </a:r>
            <a:endParaRPr lang="en-US" sz="2000" dirty="0" smtClean="0"/>
          </a:p>
          <a:p>
            <a:r>
              <a:rPr lang="en-US" sz="2000" dirty="0"/>
              <a:t>	</a:t>
            </a:r>
            <a:r>
              <a:rPr lang="en-US" sz="2000" dirty="0" smtClean="0"/>
              <a:t>compile</a:t>
            </a:r>
            <a:r>
              <a:rPr lang="en-US" sz="2000" dirty="0"/>
              <a:t>(' </a:t>
            </a:r>
            <a:r>
              <a:rPr lang="en-US" sz="2000" dirty="0" err="1"/>
              <a:t>org.springframework.boot:spring-boot-starter</a:t>
            </a:r>
            <a:r>
              <a:rPr lang="en-US" sz="2000" dirty="0"/>
              <a:t>') </a:t>
            </a:r>
            <a:endParaRPr lang="en-US" sz="2000" dirty="0" smtClean="0"/>
          </a:p>
          <a:p>
            <a:r>
              <a:rPr lang="en-US" sz="2000" dirty="0" smtClean="0"/>
              <a:t>}</a:t>
            </a:r>
            <a:endParaRPr lang="en-US" sz="2000" dirty="0"/>
          </a:p>
          <a:p>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4722101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 with testing</a:t>
            </a:r>
          </a:p>
        </p:txBody>
      </p:sp>
      <p:sp>
        <p:nvSpPr>
          <p:cNvPr id="3" name="Content Placeholder 2"/>
          <p:cNvSpPr>
            <a:spLocks noGrp="1"/>
          </p:cNvSpPr>
          <p:nvPr>
            <p:ph idx="1"/>
          </p:nvPr>
        </p:nvSpPr>
        <p:spPr>
          <a:xfrm>
            <a:off x="290513" y="1220788"/>
            <a:ext cx="8853487" cy="5224462"/>
          </a:xfrm>
        </p:spPr>
        <p:txBody>
          <a:bodyPr/>
          <a:lstStyle/>
          <a:p>
            <a:r>
              <a:rPr lang="en-US" sz="2000" dirty="0" smtClean="0"/>
              <a:t>add </a:t>
            </a:r>
            <a:r>
              <a:rPr lang="en-US" sz="2000" dirty="0"/>
              <a:t>the following in the dependencies section: </a:t>
            </a:r>
            <a:endParaRPr lang="en-US" sz="2000" dirty="0" smtClean="0"/>
          </a:p>
          <a:p>
            <a:r>
              <a:rPr lang="en-US" sz="2000" dirty="0" smtClean="0"/>
              <a:t>compile</a:t>
            </a:r>
            <a:r>
              <a:rPr lang="en-US" sz="2000" dirty="0"/>
              <a:t>(" </a:t>
            </a:r>
            <a:r>
              <a:rPr lang="en-US" sz="2000" dirty="0" err="1"/>
              <a:t>org.springframework.boot:spring-boot-starter-web</a:t>
            </a:r>
            <a:r>
              <a:rPr lang="en-US" sz="2000" dirty="0"/>
              <a:t>") </a:t>
            </a:r>
            <a:endParaRPr lang="en-US" sz="2000" dirty="0" smtClean="0"/>
          </a:p>
          <a:p>
            <a:r>
              <a:rPr lang="en-US" sz="2000" dirty="0" err="1" smtClean="0"/>
              <a:t>testCompile</a:t>
            </a:r>
            <a:r>
              <a:rPr lang="en-US" sz="2000" dirty="0"/>
              <a:t>(" </a:t>
            </a:r>
            <a:r>
              <a:rPr lang="en-US" sz="2000" dirty="0" err="1"/>
              <a:t>org.springframework.boot:spring-boot-starter-test</a:t>
            </a:r>
            <a:r>
              <a:rPr lang="en-US" sz="2000" dirty="0"/>
              <a:t>") </a:t>
            </a:r>
            <a:endParaRPr lang="en-US" sz="2000" dirty="0" smtClean="0"/>
          </a:p>
          <a:p>
            <a:r>
              <a:rPr lang="en-US" sz="2000" dirty="0" smtClean="0"/>
              <a:t>If </a:t>
            </a:r>
            <a:r>
              <a:rPr lang="en-US" sz="2000" dirty="0"/>
              <a:t>you want to use a starter </a:t>
            </a:r>
            <a:r>
              <a:rPr lang="en-US" sz="2000" dirty="0" err="1"/>
              <a:t>pom</a:t>
            </a:r>
            <a:r>
              <a:rPr lang="en-US" sz="2000" dirty="0"/>
              <a:t>, you have to add the following syntax. For Maven: </a:t>
            </a:r>
            <a:endParaRPr lang="en-US" sz="2000" dirty="0" smtClean="0"/>
          </a:p>
          <a:p>
            <a:r>
              <a:rPr lang="en-US" sz="2000" dirty="0" smtClean="0"/>
              <a:t>&lt; </a:t>
            </a:r>
            <a:r>
              <a:rPr lang="en-US" sz="2000" dirty="0"/>
              <a:t>dependency &gt; </a:t>
            </a:r>
            <a:endParaRPr lang="en-US" sz="2000" dirty="0" smtClean="0"/>
          </a:p>
          <a:p>
            <a:r>
              <a:rPr lang="en-US" sz="2000" dirty="0"/>
              <a:t>         </a:t>
            </a:r>
            <a:r>
              <a:rPr lang="en-US" sz="2000" dirty="0" smtClean="0"/>
              <a:t>&lt; </a:t>
            </a:r>
            <a:r>
              <a:rPr lang="en-US" sz="2000" dirty="0" err="1"/>
              <a:t>groupId</a:t>
            </a:r>
            <a:r>
              <a:rPr lang="en-US" sz="2000" dirty="0"/>
              <a:t> &gt; </a:t>
            </a:r>
            <a:r>
              <a:rPr lang="en-US" sz="2000" dirty="0" err="1"/>
              <a:t>org.springframework.boot</a:t>
            </a:r>
            <a:r>
              <a:rPr lang="en-US" sz="2000" dirty="0"/>
              <a:t> &lt;/ </a:t>
            </a:r>
            <a:r>
              <a:rPr lang="en-US" sz="2000" dirty="0" err="1" smtClean="0"/>
              <a:t>groupId</a:t>
            </a:r>
            <a:r>
              <a:rPr lang="en-US" sz="2000" dirty="0" smtClean="0"/>
              <a:t>&gt;</a:t>
            </a:r>
          </a:p>
          <a:p>
            <a:r>
              <a:rPr lang="en-US" sz="2000" dirty="0" smtClean="0"/>
              <a:t> </a:t>
            </a:r>
            <a:r>
              <a:rPr lang="en-US" sz="2000" dirty="0"/>
              <a:t>        </a:t>
            </a:r>
            <a:r>
              <a:rPr lang="en-US" sz="2000" dirty="0" smtClean="0"/>
              <a:t>&lt; </a:t>
            </a:r>
            <a:r>
              <a:rPr lang="en-US" sz="2000" dirty="0" err="1"/>
              <a:t>artifactId</a:t>
            </a:r>
            <a:r>
              <a:rPr lang="en-US" sz="2000" dirty="0"/>
              <a:t> &gt; spring-boot-starter-[ TECHNOLOGY] &lt;/ </a:t>
            </a:r>
            <a:r>
              <a:rPr lang="en-US" sz="2000" dirty="0" err="1"/>
              <a:t>artifactId</a:t>
            </a:r>
            <a:r>
              <a:rPr lang="en-US" sz="2000" dirty="0"/>
              <a:t> &gt; </a:t>
            </a:r>
            <a:endParaRPr lang="en-US" sz="2000" dirty="0" smtClean="0"/>
          </a:p>
          <a:p>
            <a:r>
              <a:rPr lang="en-US" sz="2000" dirty="0" smtClean="0"/>
              <a:t>&lt;/ </a:t>
            </a:r>
            <a:r>
              <a:rPr lang="en-US" sz="2000" dirty="0"/>
              <a:t>dependency &gt; </a:t>
            </a:r>
            <a:endParaRPr lang="en-US" sz="2000" dirty="0" smtClean="0"/>
          </a:p>
          <a:p>
            <a:r>
              <a:rPr lang="en-US" sz="2000" dirty="0" smtClean="0"/>
              <a:t>For </a:t>
            </a:r>
            <a:r>
              <a:rPr lang="en-US" sz="2000" dirty="0" err="1"/>
              <a:t>Gradle</a:t>
            </a:r>
            <a:r>
              <a:rPr lang="en-US" sz="2000" dirty="0"/>
              <a:t>: compile(" </a:t>
            </a:r>
            <a:r>
              <a:rPr lang="en-US" sz="2000" dirty="0" err="1"/>
              <a:t>org.springframework.boot:spring-boot-starter</a:t>
            </a:r>
            <a:r>
              <a:rPr lang="en-US" sz="2000" dirty="0"/>
              <a:t>-[ TECHNOLOGY</a:t>
            </a:r>
            <a:r>
              <a:rPr lang="en-US" sz="2000" dirty="0" smtClean="0"/>
              <a:t>]")</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19638511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Gradle</a:t>
            </a:r>
            <a:r>
              <a:rPr lang="en-US" dirty="0"/>
              <a:t> </a:t>
            </a:r>
            <a:r>
              <a:rPr lang="en-US" dirty="0" smtClean="0"/>
              <a:t>wrapper - </a:t>
            </a:r>
            <a:r>
              <a:rPr lang="en-US" dirty="0" err="1" smtClean="0"/>
              <a:t>gradlew</a:t>
            </a:r>
            <a:endParaRPr lang="en-US" dirty="0"/>
          </a:p>
        </p:txBody>
      </p:sp>
      <p:sp>
        <p:nvSpPr>
          <p:cNvPr id="3" name="Content Placeholder 2"/>
          <p:cNvSpPr>
            <a:spLocks noGrp="1"/>
          </p:cNvSpPr>
          <p:nvPr>
            <p:ph idx="1"/>
          </p:nvPr>
        </p:nvSpPr>
        <p:spPr/>
        <p:txBody>
          <a:bodyPr/>
          <a:lstStyle/>
          <a:p>
            <a:r>
              <a:rPr lang="en-US" dirty="0"/>
              <a:t>When using </a:t>
            </a:r>
            <a:r>
              <a:rPr lang="en-US" dirty="0" err="1"/>
              <a:t>Gradle</a:t>
            </a:r>
            <a:r>
              <a:rPr lang="en-US" dirty="0"/>
              <a:t> you can use the </a:t>
            </a:r>
            <a:r>
              <a:rPr lang="en-US" dirty="0" err="1"/>
              <a:t>Gradle</a:t>
            </a:r>
            <a:r>
              <a:rPr lang="en-US" dirty="0"/>
              <a:t> wrapper, which allows you to have a binary </a:t>
            </a:r>
            <a:r>
              <a:rPr lang="en-US" dirty="0" err="1"/>
              <a:t>Gradle</a:t>
            </a:r>
            <a:r>
              <a:rPr lang="en-US" dirty="0"/>
              <a:t> when you want to distribute your application and the computer doesn’t have </a:t>
            </a:r>
            <a:r>
              <a:rPr lang="en-US" dirty="0" err="1"/>
              <a:t>Gradle</a:t>
            </a:r>
            <a:r>
              <a:rPr lang="en-US" dirty="0"/>
              <a:t>. </a:t>
            </a:r>
            <a:endParaRPr lang="en-US" dirty="0" smtClean="0"/>
          </a:p>
          <a:p>
            <a:r>
              <a:rPr lang="en-US" dirty="0" smtClean="0"/>
              <a:t>See </a:t>
            </a:r>
            <a:r>
              <a:rPr lang="en-US" dirty="0"/>
              <a:t>http</a:t>
            </a:r>
            <a:r>
              <a:rPr lang="en-US" dirty="0" smtClean="0"/>
              <a:t>://www.gradle.org/docs/current/userguide</a:t>
            </a:r>
            <a:r>
              <a:rPr lang="en-US" dirty="0"/>
              <a:t>/ gradle_wrapper.html</a:t>
            </a:r>
          </a:p>
          <a:p>
            <a:endParaRPr lang="en-US" dirty="0"/>
          </a:p>
          <a:p>
            <a:r>
              <a:rPr lang="en-US" dirty="0"/>
              <a:t>Gutierrez, Felipe. Pro Spring Boot (Kindle Locations 685-687).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3881305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smtClean="0"/>
              <a:t>Sprints &lt;ES=Essential Scrum chapter 4&gt;</a:t>
            </a:r>
          </a:p>
          <a:p>
            <a:pPr lvl="1" eaLnBrk="1" hangingPunct="1">
              <a:defRPr/>
            </a:pPr>
            <a:r>
              <a:rPr lang="en-US" dirty="0" err="1" smtClean="0"/>
              <a:t>ProSpringBoot</a:t>
            </a:r>
            <a:r>
              <a:rPr lang="en-US" dirty="0" smtClean="0"/>
              <a:t> chapter 1</a:t>
            </a:r>
          </a:p>
          <a:p>
            <a:pPr lvl="1" eaLnBrk="1" hangingPunct="1">
              <a:defRPr/>
            </a:pPr>
            <a:endParaRPr lang="en-US" dirty="0" smtClean="0"/>
          </a:p>
          <a:p>
            <a:pPr eaLnBrk="1" hangingPunct="1">
              <a:defRPr/>
            </a:pPr>
            <a:r>
              <a:rPr lang="en-US" dirty="0" smtClean="0"/>
              <a:t>Abbreviations</a:t>
            </a:r>
          </a:p>
          <a:p>
            <a:pPr lvl="1" eaLnBrk="1" hangingPunct="1">
              <a:defRPr/>
            </a:pPr>
            <a:r>
              <a:rPr lang="en-US" dirty="0" smtClean="0"/>
              <a:t>ES for Essential Scrum = Rubin</a:t>
            </a:r>
            <a:r>
              <a:rPr lang="en-US" dirty="0"/>
              <a:t>, Kenneth S.. Essential Scrum: A Practical Guide to the Most Popular Agile Process (Addison-Wesley Signature Series (Cohn)) (p. 61). Pearson Education. Kindle Edition. </a:t>
            </a:r>
          </a:p>
          <a:p>
            <a:pPr lvl="1" eaLnBrk="1" hangingPunct="1">
              <a:defRPr/>
            </a:pPr>
            <a:r>
              <a:rPr lang="en-US" dirty="0" smtClean="0"/>
              <a:t>PSB </a:t>
            </a:r>
            <a:r>
              <a:rPr lang="en-US" dirty="0" err="1" smtClean="0"/>
              <a:t>forGutierrez</a:t>
            </a:r>
            <a:r>
              <a:rPr lang="en-US" dirty="0"/>
              <a:t>, Felipe. Pro Spring Boot (Kindle Location 3292). </a:t>
            </a:r>
            <a:r>
              <a:rPr lang="en-US" dirty="0" err="1"/>
              <a:t>Apress</a:t>
            </a:r>
            <a:r>
              <a:rPr lang="en-US" dirty="0"/>
              <a:t>. Kindle Edition. </a:t>
            </a:r>
            <a:endParaRPr lang="en-US" dirty="0" smtClean="0"/>
          </a:p>
          <a:p>
            <a:pPr eaLnBrk="1" hangingPunct="1">
              <a:defRPr/>
            </a:pPr>
            <a:r>
              <a:rPr lang="en-US" dirty="0" smtClean="0"/>
              <a:t>New</a:t>
            </a:r>
          </a:p>
          <a:p>
            <a:pPr lvl="1" eaLnBrk="1" hangingPunct="1">
              <a:defRPr/>
            </a:pPr>
            <a:r>
              <a:rPr lang="en-US" dirty="0" smtClean="0"/>
              <a:t>PSB chapter 2, 3</a:t>
            </a:r>
          </a:p>
          <a:p>
            <a:pPr lvl="1" eaLnBrk="1" hangingPunct="1">
              <a:defRPr/>
            </a:pPr>
            <a:r>
              <a:rPr lang="en-US" dirty="0" smtClean="0"/>
              <a:t>ES Chapter 7, little of 8</a:t>
            </a:r>
          </a:p>
          <a:p>
            <a:pPr lvl="1" eaLnBrk="1" hangingPunct="1">
              <a:defRPr/>
            </a:pPr>
            <a:endParaRPr lang="en-US" dirty="0" smtClean="0"/>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a:t>
            </a:r>
            <a:r>
              <a:rPr lang="en-US" dirty="0" err="1" smtClean="0"/>
              <a:t>Intializr</a:t>
            </a:r>
            <a:r>
              <a:rPr lang="en-US" dirty="0" smtClean="0"/>
              <a:t> again</a:t>
            </a:r>
            <a:endParaRPr lang="en-US" dirty="0"/>
          </a:p>
        </p:txBody>
      </p:sp>
      <p:sp>
        <p:nvSpPr>
          <p:cNvPr id="3" name="Content Placeholder 2"/>
          <p:cNvSpPr>
            <a:spLocks noGrp="1"/>
          </p:cNvSpPr>
          <p:nvPr>
            <p:ph idx="1"/>
          </p:nvPr>
        </p:nvSpPr>
        <p:spPr/>
        <p:txBody>
          <a:bodyPr/>
          <a:lstStyle/>
          <a:p>
            <a:r>
              <a:rPr lang="en-US" dirty="0" smtClean="0"/>
              <a:t>…</a:t>
            </a:r>
          </a:p>
          <a:p>
            <a:endParaRPr lang="en-US" dirty="0"/>
          </a:p>
          <a:p>
            <a:r>
              <a:rPr lang="en-US" dirty="0" smtClean="0"/>
              <a:t>With curl</a:t>
            </a:r>
          </a:p>
          <a:p>
            <a:r>
              <a:rPr lang="en-US" dirty="0"/>
              <a:t>$ curl -s https:// start.spring.io/ starter.zip -o myapp.zip </a:t>
            </a:r>
            <a:endParaRPr lang="en-US" dirty="0" smtClean="0"/>
          </a:p>
          <a:p>
            <a:r>
              <a:rPr lang="en-US" dirty="0" err="1" smtClean="0"/>
              <a:t>Gradle</a:t>
            </a:r>
            <a:r>
              <a:rPr lang="en-US" dirty="0" smtClean="0"/>
              <a:t>-based </a:t>
            </a:r>
            <a:r>
              <a:rPr lang="en-US" dirty="0"/>
              <a:t>project, </a:t>
            </a:r>
            <a:endParaRPr lang="en-US" dirty="0" smtClean="0"/>
          </a:p>
          <a:p>
            <a:r>
              <a:rPr lang="en-US" dirty="0" smtClean="0"/>
              <a:t>$ </a:t>
            </a:r>
            <a:r>
              <a:rPr lang="en-US" dirty="0"/>
              <a:t>curl -s https:// start.spring.io/ starter.zip -o myapp.zip –d type = </a:t>
            </a:r>
            <a:r>
              <a:rPr lang="en-US" dirty="0" err="1"/>
              <a:t>gradle</a:t>
            </a:r>
            <a:r>
              <a:rPr lang="en-US" dirty="0"/>
              <a:t>-project</a:t>
            </a:r>
          </a:p>
          <a:p>
            <a:endParaRPr lang="en-US" dirty="0"/>
          </a:p>
          <a:p>
            <a:r>
              <a:rPr lang="en-US" dirty="0"/>
              <a:t>Gutierrez, Felipe. Pro Spring Boot (Kindle Locations 711-716).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1054200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Boot Journal  Example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404814" y="1162050"/>
            <a:ext cx="7458074" cy="5137544"/>
          </a:xfrm>
          <a:prstGeom prst="rect">
            <a:avLst/>
          </a:prstGeom>
        </p:spPr>
      </p:pic>
    </p:spTree>
    <p:extLst>
      <p:ext uri="{BB962C8B-B14F-4D97-AF65-F5344CB8AC3E}">
        <p14:creationId xmlns:p14="http://schemas.microsoft.com/office/powerpoint/2010/main" val="9231368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Spring Boot gives you</a:t>
            </a:r>
            <a:endParaRPr lang="en-US" dirty="0"/>
          </a:p>
        </p:txBody>
      </p:sp>
      <p:sp>
        <p:nvSpPr>
          <p:cNvPr id="3" name="Content Placeholder 2"/>
          <p:cNvSpPr>
            <a:spLocks noGrp="1"/>
          </p:cNvSpPr>
          <p:nvPr>
            <p:ph idx="1"/>
          </p:nvPr>
        </p:nvSpPr>
        <p:spPr/>
        <p:txBody>
          <a:bodyPr/>
          <a:lstStyle/>
          <a:p>
            <a:r>
              <a:rPr lang="en-US" dirty="0" err="1" smtClean="0"/>
              <a:t>Aoid</a:t>
            </a:r>
            <a:r>
              <a:rPr lang="en-US" dirty="0" smtClean="0"/>
              <a:t> the </a:t>
            </a:r>
            <a:r>
              <a:rPr lang="en-US" dirty="0"/>
              <a:t>headache of a J2EE web application. </a:t>
            </a:r>
            <a:endParaRPr lang="en-US" dirty="0" smtClean="0"/>
          </a:p>
          <a:p>
            <a:r>
              <a:rPr lang="en-US" dirty="0" smtClean="0"/>
              <a:t>No configuration </a:t>
            </a:r>
            <a:r>
              <a:rPr lang="en-US" dirty="0"/>
              <a:t>file— no XML (web.xml), </a:t>
            </a:r>
            <a:endParaRPr lang="en-US" dirty="0" smtClean="0"/>
          </a:p>
          <a:p>
            <a:r>
              <a:rPr lang="en-US" dirty="0" smtClean="0"/>
              <a:t>no </a:t>
            </a:r>
            <a:r>
              <a:rPr lang="en-US" dirty="0"/>
              <a:t>@Configuration class, or any other Spring Beans definition file. </a:t>
            </a:r>
            <a:endParaRPr lang="en-US" dirty="0" smtClean="0"/>
          </a:p>
          <a:p>
            <a:r>
              <a:rPr lang="en-US" dirty="0" smtClean="0"/>
              <a:t>Maybe </a:t>
            </a:r>
            <a:r>
              <a:rPr lang="en-US" dirty="0"/>
              <a:t>you are thinking that Spring Boot generated code— some classes to create all the necessary files to run this application— but that’s not the case, </a:t>
            </a:r>
            <a:endParaRPr lang="en-US" dirty="0" smtClean="0"/>
          </a:p>
          <a:p>
            <a:r>
              <a:rPr lang="en-US" dirty="0" smtClean="0"/>
              <a:t>Spring </a:t>
            </a:r>
            <a:r>
              <a:rPr lang="en-US" dirty="0"/>
              <a:t>Boot never generates code and will never output any source code. </a:t>
            </a:r>
            <a:endParaRPr lang="en-US" dirty="0" smtClean="0"/>
          </a:p>
          <a:p>
            <a:r>
              <a:rPr lang="en-US" dirty="0" smtClean="0"/>
              <a:t>Spring </a:t>
            </a:r>
            <a:r>
              <a:rPr lang="en-US" dirty="0"/>
              <a:t>Boot is an opinionated technology, which means that it follows the best practices to create a very robust application with minimum effort.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6424592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Spring Boot Journal Application</a:t>
            </a:r>
            <a:endParaRPr lang="en-US" dirty="0"/>
          </a:p>
        </p:txBody>
      </p:sp>
      <p:sp>
        <p:nvSpPr>
          <p:cNvPr id="3" name="Content Placeholder 2"/>
          <p:cNvSpPr>
            <a:spLocks noGrp="1"/>
          </p:cNvSpPr>
          <p:nvPr>
            <p:ph idx="1"/>
          </p:nvPr>
        </p:nvSpPr>
        <p:spPr>
          <a:xfrm>
            <a:off x="290513" y="704850"/>
            <a:ext cx="8777287" cy="5416550"/>
          </a:xfrm>
        </p:spPr>
        <p:txBody>
          <a:bodyPr/>
          <a:lstStyle/>
          <a:p>
            <a:pPr>
              <a:spcBef>
                <a:spcPts val="400"/>
              </a:spcBef>
            </a:pPr>
            <a:r>
              <a:rPr lang="en-US" sz="2000" dirty="0"/>
              <a:t>@</a:t>
            </a:r>
            <a:r>
              <a:rPr lang="en-US" sz="2000" dirty="0" err="1"/>
              <a:t>SpringBootApplication</a:t>
            </a:r>
            <a:r>
              <a:rPr lang="en-US" sz="2000" dirty="0"/>
              <a:t> annotation. This annotation looks like Listing 2-12. package </a:t>
            </a:r>
            <a:r>
              <a:rPr lang="en-US" sz="2000" dirty="0" err="1"/>
              <a:t>org.springframework.boot.autoconfigure</a:t>
            </a:r>
            <a:r>
              <a:rPr lang="en-US" sz="2000" dirty="0"/>
              <a:t>; </a:t>
            </a:r>
            <a:endParaRPr lang="en-US" sz="2000" dirty="0" smtClean="0"/>
          </a:p>
          <a:p>
            <a:pPr>
              <a:spcBef>
                <a:spcPts val="400"/>
              </a:spcBef>
            </a:pPr>
            <a:r>
              <a:rPr lang="en-US" sz="2000" dirty="0" smtClean="0"/>
              <a:t>@</a:t>
            </a:r>
            <a:r>
              <a:rPr lang="en-US" sz="2000" dirty="0"/>
              <a:t>Target( </a:t>
            </a:r>
            <a:r>
              <a:rPr lang="en-US" sz="2000" dirty="0" err="1"/>
              <a:t>ElementType.TYPE</a:t>
            </a:r>
            <a:r>
              <a:rPr lang="en-US" sz="2000" dirty="0"/>
              <a:t>) </a:t>
            </a:r>
            <a:endParaRPr lang="en-US" sz="2000" dirty="0" smtClean="0"/>
          </a:p>
          <a:p>
            <a:pPr>
              <a:spcBef>
                <a:spcPts val="400"/>
              </a:spcBef>
            </a:pPr>
            <a:r>
              <a:rPr lang="en-US" sz="2000" dirty="0" smtClean="0"/>
              <a:t>@</a:t>
            </a:r>
            <a:r>
              <a:rPr lang="en-US" sz="2000" dirty="0"/>
              <a:t>Retention( </a:t>
            </a:r>
            <a:r>
              <a:rPr lang="en-US" sz="2000" dirty="0" err="1"/>
              <a:t>RetentionPolicy.RUNTIME</a:t>
            </a:r>
            <a:r>
              <a:rPr lang="en-US" sz="2000" dirty="0"/>
              <a:t>) </a:t>
            </a:r>
            <a:endParaRPr lang="en-US" sz="2000" dirty="0" smtClean="0"/>
          </a:p>
          <a:p>
            <a:pPr>
              <a:spcBef>
                <a:spcPts val="400"/>
              </a:spcBef>
            </a:pPr>
            <a:r>
              <a:rPr lang="en-US" sz="2000" dirty="0" smtClean="0"/>
              <a:t>@</a:t>
            </a:r>
            <a:r>
              <a:rPr lang="en-US" sz="2000" dirty="0"/>
              <a:t>Documented </a:t>
            </a:r>
            <a:endParaRPr lang="en-US" sz="2000" dirty="0" smtClean="0"/>
          </a:p>
          <a:p>
            <a:pPr>
              <a:spcBef>
                <a:spcPts val="400"/>
              </a:spcBef>
            </a:pPr>
            <a:r>
              <a:rPr lang="en-US" sz="2000" dirty="0" smtClean="0"/>
              <a:t>@</a:t>
            </a:r>
            <a:r>
              <a:rPr lang="en-US" sz="2000" dirty="0"/>
              <a:t>Inherited </a:t>
            </a:r>
            <a:endParaRPr lang="en-US" sz="2000" dirty="0" smtClean="0"/>
          </a:p>
          <a:p>
            <a:pPr>
              <a:spcBef>
                <a:spcPts val="400"/>
              </a:spcBef>
            </a:pPr>
            <a:r>
              <a:rPr lang="en-US" sz="2000" dirty="0" smtClean="0"/>
              <a:t>@</a:t>
            </a:r>
            <a:r>
              <a:rPr lang="en-US" sz="2000" dirty="0"/>
              <a:t>Configuration </a:t>
            </a:r>
            <a:endParaRPr lang="en-US" sz="2000" dirty="0" smtClean="0"/>
          </a:p>
          <a:p>
            <a:pPr>
              <a:spcBef>
                <a:spcPts val="400"/>
              </a:spcBef>
            </a:pPr>
            <a:r>
              <a:rPr lang="en-US" sz="2000" dirty="0" smtClean="0"/>
              <a:t>@</a:t>
            </a:r>
            <a:r>
              <a:rPr lang="en-US" sz="2000" dirty="0" err="1"/>
              <a:t>EnableAutoConfiguration</a:t>
            </a:r>
            <a:r>
              <a:rPr lang="en-US" sz="2000" dirty="0"/>
              <a:t> </a:t>
            </a:r>
            <a:endParaRPr lang="en-US" sz="2000" dirty="0" smtClean="0"/>
          </a:p>
          <a:p>
            <a:pPr>
              <a:spcBef>
                <a:spcPts val="400"/>
              </a:spcBef>
            </a:pPr>
            <a:r>
              <a:rPr lang="en-US" sz="2000" dirty="0" smtClean="0"/>
              <a:t>@</a:t>
            </a:r>
            <a:r>
              <a:rPr lang="en-US" sz="2000" dirty="0" err="1"/>
              <a:t>ComponentScan</a:t>
            </a:r>
            <a:r>
              <a:rPr lang="en-US" sz="2000" dirty="0"/>
              <a:t> </a:t>
            </a:r>
            <a:endParaRPr lang="en-US" sz="2000" dirty="0" smtClean="0"/>
          </a:p>
          <a:p>
            <a:pPr>
              <a:spcBef>
                <a:spcPts val="400"/>
              </a:spcBef>
            </a:pPr>
            <a:r>
              <a:rPr lang="en-US" sz="2000" dirty="0" smtClean="0"/>
              <a:t>public @</a:t>
            </a:r>
            <a:r>
              <a:rPr lang="en-US" sz="2000" dirty="0"/>
              <a:t>interface </a:t>
            </a:r>
            <a:r>
              <a:rPr lang="en-US" sz="2000" dirty="0" err="1"/>
              <a:t>SpringBootApplication</a:t>
            </a:r>
            <a:r>
              <a:rPr lang="en-US" sz="2000" dirty="0"/>
              <a:t> </a:t>
            </a:r>
            <a:r>
              <a:rPr lang="en-US" sz="2000" dirty="0" smtClean="0"/>
              <a:t>{</a:t>
            </a:r>
          </a:p>
          <a:p>
            <a:pPr>
              <a:spcBef>
                <a:spcPts val="400"/>
              </a:spcBef>
            </a:pPr>
            <a:r>
              <a:rPr lang="en-US" sz="2000" dirty="0" smtClean="0"/>
              <a:t> </a:t>
            </a:r>
            <a:r>
              <a:rPr lang="en-US" sz="2000" dirty="0"/>
              <a:t>        Class &lt;? &gt;[] exclude() default </a:t>
            </a:r>
            <a:r>
              <a:rPr lang="en-US" sz="2000" dirty="0" smtClean="0"/>
              <a:t>{};</a:t>
            </a:r>
          </a:p>
          <a:p>
            <a:pPr>
              <a:spcBef>
                <a:spcPts val="400"/>
              </a:spcBef>
            </a:pPr>
            <a:r>
              <a:rPr lang="en-US" sz="2000" dirty="0" smtClean="0"/>
              <a:t> </a:t>
            </a:r>
            <a:r>
              <a:rPr lang="en-US" sz="2000" dirty="0"/>
              <a:t>        String[] </a:t>
            </a:r>
            <a:r>
              <a:rPr lang="en-US" sz="2000" dirty="0" err="1"/>
              <a:t>excludeName</a:t>
            </a:r>
            <a:r>
              <a:rPr lang="en-US" sz="2000" dirty="0"/>
              <a:t>() default </a:t>
            </a:r>
            <a:r>
              <a:rPr lang="en-US" sz="2000" dirty="0" smtClean="0"/>
              <a:t>{};</a:t>
            </a:r>
          </a:p>
          <a:p>
            <a:pPr>
              <a:spcBef>
                <a:spcPts val="400"/>
              </a:spcBef>
            </a:pPr>
            <a:r>
              <a:rPr lang="en-US" sz="2000" dirty="0" smtClean="0"/>
              <a:t> </a:t>
            </a:r>
            <a:r>
              <a:rPr lang="en-US" sz="2000" dirty="0"/>
              <a:t>       @ </a:t>
            </a:r>
            <a:r>
              <a:rPr lang="en-US" sz="2000" dirty="0" err="1"/>
              <a:t>AliasFor</a:t>
            </a:r>
            <a:r>
              <a:rPr lang="en-US" sz="2000" dirty="0"/>
              <a:t>( annotation = </a:t>
            </a:r>
            <a:r>
              <a:rPr lang="en-US" sz="2000" dirty="0" err="1"/>
              <a:t>ComponentScan.class</a:t>
            </a:r>
            <a:r>
              <a:rPr lang="en-US" sz="2000" dirty="0"/>
              <a:t>, attribute = "</a:t>
            </a:r>
            <a:r>
              <a:rPr lang="en-US" sz="2000" dirty="0" err="1"/>
              <a:t>basePackages</a:t>
            </a:r>
            <a:r>
              <a:rPr lang="en-US" sz="2000" dirty="0"/>
              <a:t>")</a:t>
            </a:r>
          </a:p>
          <a:p>
            <a:pPr>
              <a:spcBef>
                <a:spcPts val="400"/>
              </a:spcBef>
            </a:pPr>
            <a:r>
              <a:rPr lang="en-US" sz="2000" dirty="0" smtClean="0"/>
              <a:t>	String</a:t>
            </a:r>
            <a:r>
              <a:rPr lang="en-US" sz="2000" dirty="0"/>
              <a:t>[] </a:t>
            </a:r>
            <a:r>
              <a:rPr lang="en-US" sz="2000" dirty="0" err="1"/>
              <a:t>scanBasePackages</a:t>
            </a:r>
            <a:r>
              <a:rPr lang="en-US" sz="2000" dirty="0"/>
              <a:t>() default {};        </a:t>
            </a:r>
            <a:endParaRPr lang="en-US" sz="2000" dirty="0" smtClean="0"/>
          </a:p>
          <a:p>
            <a:pPr>
              <a:spcBef>
                <a:spcPts val="400"/>
              </a:spcBef>
            </a:pPr>
            <a:r>
              <a:rPr lang="en-US" sz="2000" dirty="0"/>
              <a:t> </a:t>
            </a:r>
            <a:r>
              <a:rPr lang="en-US" sz="2000" dirty="0" smtClean="0"/>
              <a:t>    @ </a:t>
            </a:r>
            <a:r>
              <a:rPr lang="en-US" sz="2000" dirty="0" err="1"/>
              <a:t>AliasFor</a:t>
            </a:r>
            <a:r>
              <a:rPr lang="en-US" sz="2000" dirty="0"/>
              <a:t>( annotation = </a:t>
            </a:r>
            <a:r>
              <a:rPr lang="en-US" sz="2000" dirty="0" err="1"/>
              <a:t>ComponentScan.class</a:t>
            </a:r>
            <a:r>
              <a:rPr lang="en-US" sz="2000" dirty="0"/>
              <a:t>, attribute = "</a:t>
            </a:r>
            <a:r>
              <a:rPr lang="en-US" sz="2000" dirty="0" err="1"/>
              <a:t>basePackageClasses</a:t>
            </a:r>
            <a:r>
              <a:rPr lang="en-US" sz="2000" dirty="0"/>
              <a:t>")         Class &lt;? &gt;[] </a:t>
            </a:r>
            <a:r>
              <a:rPr lang="en-US" sz="2000" dirty="0" err="1"/>
              <a:t>scanBasePackageClasses</a:t>
            </a:r>
            <a:r>
              <a:rPr lang="en-US" sz="2000" dirty="0"/>
              <a:t>() default {}; }</a:t>
            </a:r>
          </a:p>
          <a:p>
            <a:pPr>
              <a:spcBef>
                <a:spcPts val="400"/>
              </a:spcBef>
            </a:pPr>
            <a:endParaRPr lang="en-US" sz="2000" dirty="0"/>
          </a:p>
        </p:txBody>
      </p:sp>
      <p:sp>
        <p:nvSpPr>
          <p:cNvPr id="4" name="TextBox 3"/>
          <p:cNvSpPr txBox="1"/>
          <p:nvPr/>
        </p:nvSpPr>
        <p:spPr>
          <a:xfrm>
            <a:off x="1752600" y="656486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34341249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r>
              <a:rPr lang="en-US" dirty="0"/>
              <a:t>.   Spring Boot Auto-Configuration, Features, and </a:t>
            </a:r>
            <a:r>
              <a:rPr lang="en-US" dirty="0" smtClean="0"/>
              <a:t>More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03</a:t>
            </a:r>
            <a:endParaRPr lang="en-US" dirty="0"/>
          </a:p>
        </p:txBody>
      </p:sp>
    </p:spTree>
    <p:extLst>
      <p:ext uri="{BB962C8B-B14F-4D97-AF65-F5344CB8AC3E}">
        <p14:creationId xmlns:p14="http://schemas.microsoft.com/office/powerpoint/2010/main" val="343810977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Poker</a:t>
            </a:r>
            <a:endParaRPr lang="en-US" dirty="0"/>
          </a:p>
        </p:txBody>
      </p:sp>
      <p:pic>
        <p:nvPicPr>
          <p:cNvPr id="5" name="Content Placeholder 4"/>
          <p:cNvPicPr>
            <a:picLocks noGrp="1" noChangeAspect="1"/>
          </p:cNvPicPr>
          <p:nvPr>
            <p:ph idx="1"/>
          </p:nvPr>
        </p:nvPicPr>
        <p:blipFill>
          <a:blip r:embed="rId2"/>
          <a:stretch>
            <a:fillRect/>
          </a:stretch>
        </p:blipFill>
        <p:spPr>
          <a:xfrm>
            <a:off x="1799895" y="1220788"/>
            <a:ext cx="5288622" cy="5224462"/>
          </a:xfrm>
          <a:prstGeom prst="rect">
            <a:avLst/>
          </a:prstGeom>
        </p:spPr>
      </p:pic>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12089354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57400" y="619125"/>
            <a:ext cx="5029200" cy="5619750"/>
          </a:xfrm>
          <a:prstGeom prst="rect">
            <a:avLst/>
          </a:prstGeom>
        </p:spPr>
      </p:pic>
    </p:spTree>
    <p:extLst>
      <p:ext uri="{BB962C8B-B14F-4D97-AF65-F5344CB8AC3E}">
        <p14:creationId xmlns:p14="http://schemas.microsoft.com/office/powerpoint/2010/main" val="35442541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Planning Poker</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Product Owner selects PBI to be estimated</a:t>
            </a:r>
          </a:p>
          <a:p>
            <a:pPr marL="457200" indent="-457200">
              <a:buFont typeface="+mj-lt"/>
              <a:buAutoNum type="arabicPeriod"/>
            </a:pPr>
            <a:r>
              <a:rPr lang="en-US" sz="2000" dirty="0" smtClean="0"/>
              <a:t>Development </a:t>
            </a:r>
            <a:r>
              <a:rPr lang="en-US" sz="2000" dirty="0"/>
              <a:t>team members discuss the item and ask clarifying questions to the product owner, who answers the questions. </a:t>
            </a:r>
            <a:endParaRPr lang="en-US" sz="2000" dirty="0" smtClean="0"/>
          </a:p>
          <a:p>
            <a:pPr marL="457200" indent="-457200">
              <a:buFont typeface="+mj-lt"/>
              <a:buAutoNum type="arabicPeriod"/>
            </a:pPr>
            <a:r>
              <a:rPr lang="en-US" sz="2000" dirty="0" smtClean="0"/>
              <a:t>Each </a:t>
            </a:r>
            <a:r>
              <a:rPr lang="en-US" sz="2000" dirty="0"/>
              <a:t>estimator privately selects a card representing his estimate. </a:t>
            </a:r>
            <a:endParaRPr lang="en-US" sz="2000" dirty="0" smtClean="0"/>
          </a:p>
          <a:p>
            <a:pPr marL="457200" indent="-457200">
              <a:buFont typeface="+mj-lt"/>
              <a:buAutoNum type="arabicPeriod"/>
            </a:pPr>
            <a:r>
              <a:rPr lang="en-US" sz="2000" dirty="0" smtClean="0"/>
              <a:t>Once </a:t>
            </a:r>
            <a:r>
              <a:rPr lang="en-US" sz="2000" dirty="0"/>
              <a:t>each estimator has made a private selection, all private estimates are simultaneously exposed to all estimators. </a:t>
            </a:r>
            <a:endParaRPr lang="en-US" sz="2000" dirty="0" smtClean="0"/>
          </a:p>
          <a:p>
            <a:pPr marL="457200" indent="-457200">
              <a:buFont typeface="+mj-lt"/>
              <a:buAutoNum type="arabicPeriod"/>
            </a:pPr>
            <a:r>
              <a:rPr lang="en-US" sz="2000" dirty="0" smtClean="0"/>
              <a:t>If </a:t>
            </a:r>
            <a:r>
              <a:rPr lang="en-US" sz="2000" dirty="0"/>
              <a:t>everyone selects the same card, we have consensus, and that consensus number becomes the PBI estimate. </a:t>
            </a:r>
            <a:endParaRPr lang="en-US" sz="2000" dirty="0" smtClean="0"/>
          </a:p>
          <a:p>
            <a:pPr marL="457200" indent="-457200">
              <a:buFont typeface="+mj-lt"/>
              <a:buAutoNum type="arabicPeriod"/>
            </a:pPr>
            <a:r>
              <a:rPr lang="en-US" sz="2000" dirty="0" smtClean="0"/>
              <a:t>If </a:t>
            </a:r>
            <a:r>
              <a:rPr lang="en-US" sz="2000" dirty="0"/>
              <a:t>the estimates are not the same, the team members engage in a focused discussion to expose assumptions and misunderstandings. Typically we start by asking the high and low estimators to explain or justify their estimates. 7. After the discussion, we return to step 3 and repeat until consensus is reached.</a:t>
            </a:r>
          </a:p>
          <a:p>
            <a:pPr marL="457200" indent="-457200">
              <a:buFont typeface="+mj-lt"/>
              <a:buAutoNum type="arabicPeriod"/>
            </a:pPr>
            <a:endParaRPr lang="en-US" sz="2000"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1267433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in Planning Poker</a:t>
            </a:r>
            <a:endParaRPr lang="en-US" dirty="0"/>
          </a:p>
        </p:txBody>
      </p:sp>
      <p:sp>
        <p:nvSpPr>
          <p:cNvPr id="3" name="Content Placeholder 2"/>
          <p:cNvSpPr>
            <a:spLocks noGrp="1"/>
          </p:cNvSpPr>
          <p:nvPr>
            <p:ph idx="1"/>
          </p:nvPr>
        </p:nvSpPr>
        <p:spPr/>
        <p:txBody>
          <a:bodyPr/>
          <a:lstStyle/>
          <a:p>
            <a:r>
              <a:rPr lang="en-US" dirty="0" smtClean="0"/>
              <a:t>Debate over value of the estimates</a:t>
            </a:r>
          </a:p>
          <a:p>
            <a:r>
              <a:rPr lang="en-US" dirty="0" smtClean="0"/>
              <a:t>But the process involves discussion to clarify the user story</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28808691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velocity?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Velocity is the amount of work completed in each sprint</a:t>
            </a:r>
          </a:p>
          <a:p>
            <a:pPr>
              <a:buFont typeface="Wingdings" panose="05000000000000000000" pitchFamily="2" charset="2"/>
              <a:buChar char="§"/>
            </a:pPr>
            <a:r>
              <a:rPr lang="en-US" dirty="0" smtClean="0"/>
              <a:t>Velocity measures output not outcome</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240206718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Login/configuration to a Unix System</a:t>
            </a:r>
            <a:endParaRPr lang="en-US" dirty="0"/>
          </a:p>
        </p:txBody>
      </p:sp>
      <p:sp>
        <p:nvSpPr>
          <p:cNvPr id="3" name="Content Placeholder 2"/>
          <p:cNvSpPr>
            <a:spLocks noGrp="1"/>
          </p:cNvSpPr>
          <p:nvPr>
            <p:ph idx="1"/>
          </p:nvPr>
        </p:nvSpPr>
        <p:spPr/>
        <p:txBody>
          <a:bodyPr/>
          <a:lstStyle/>
          <a:p>
            <a:r>
              <a:rPr lang="en-US" dirty="0" smtClean="0"/>
              <a:t>Shell</a:t>
            </a:r>
            <a:endParaRPr lang="en-US" dirty="0"/>
          </a:p>
        </p:txBody>
      </p:sp>
      <p:sp>
        <p:nvSpPr>
          <p:cNvPr id="4" name="Oval 3"/>
          <p:cNvSpPr/>
          <p:nvPr/>
        </p:nvSpPr>
        <p:spPr bwMode="auto">
          <a:xfrm>
            <a:off x="838200" y="2209800"/>
            <a:ext cx="2057400" cy="2057400"/>
          </a:xfrm>
          <a:prstGeom prst="ellipse">
            <a:avLst/>
          </a:prstGeom>
          <a:noFill/>
          <a:ln w="19050" cap="flat" cmpd="sng" algn="ctr">
            <a:solidFill>
              <a:schemeClr val="tx2"/>
            </a:solidFill>
            <a:prstDash val="solid"/>
            <a:round/>
            <a:headEnd type="none" w="med" len="med"/>
            <a:tailEnd type="none" w="sm" len="sm"/>
          </a:ln>
          <a:effec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TextBox 4"/>
          <p:cNvSpPr txBox="1"/>
          <p:nvPr/>
        </p:nvSpPr>
        <p:spPr>
          <a:xfrm>
            <a:off x="1219200" y="2514600"/>
            <a:ext cx="1377300" cy="1200329"/>
          </a:xfrm>
          <a:prstGeom prst="rect">
            <a:avLst/>
          </a:prstGeom>
          <a:noFill/>
        </p:spPr>
        <p:txBody>
          <a:bodyPr wrap="none" rtlCol="0">
            <a:spAutoFit/>
          </a:bodyPr>
          <a:lstStyle/>
          <a:p>
            <a:r>
              <a:rPr lang="en-US" dirty="0" smtClean="0"/>
              <a:t>Shell</a:t>
            </a:r>
          </a:p>
          <a:p>
            <a:r>
              <a:rPr lang="en-US" dirty="0"/>
              <a:t>(</a:t>
            </a:r>
            <a:r>
              <a:rPr lang="en-US" dirty="0" smtClean="0"/>
              <a:t>bash)</a:t>
            </a:r>
          </a:p>
          <a:p>
            <a:r>
              <a:rPr lang="en-US" dirty="0" smtClean="0"/>
              <a:t>Command </a:t>
            </a:r>
          </a:p>
          <a:p>
            <a:r>
              <a:rPr lang="en-US" dirty="0" smtClean="0"/>
              <a:t>interpreter</a:t>
            </a:r>
            <a:endParaRPr lang="en-US" dirty="0"/>
          </a:p>
        </p:txBody>
      </p:sp>
      <p:sp>
        <p:nvSpPr>
          <p:cNvPr id="6" name="Rounded Rectangle 5"/>
          <p:cNvSpPr/>
          <p:nvPr/>
        </p:nvSpPr>
        <p:spPr bwMode="auto">
          <a:xfrm>
            <a:off x="4267200" y="1513592"/>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TextBox 6"/>
          <p:cNvSpPr txBox="1"/>
          <p:nvPr/>
        </p:nvSpPr>
        <p:spPr>
          <a:xfrm>
            <a:off x="4287406" y="1524000"/>
            <a:ext cx="3565848" cy="1200329"/>
          </a:xfrm>
          <a:prstGeom prst="rect">
            <a:avLst/>
          </a:prstGeom>
          <a:noFill/>
        </p:spPr>
        <p:txBody>
          <a:bodyPr wrap="none" rtlCol="0">
            <a:spAutoFit/>
          </a:bodyPr>
          <a:lstStyle/>
          <a:p>
            <a:r>
              <a:rPr lang="en-US" dirty="0" smtClean="0"/>
              <a:t>Shell /Environment Variables</a:t>
            </a:r>
          </a:p>
          <a:p>
            <a:r>
              <a:rPr lang="en-US" dirty="0" err="1" smtClean="0"/>
              <a:t>Env</a:t>
            </a:r>
            <a:r>
              <a:rPr lang="en-US" dirty="0" smtClean="0"/>
              <a:t>, set</a:t>
            </a:r>
          </a:p>
          <a:p>
            <a:r>
              <a:rPr lang="en-US" dirty="0" smtClean="0"/>
              <a:t>e.g. HOME, PATH, CLASSPATH</a:t>
            </a:r>
          </a:p>
          <a:p>
            <a:endParaRPr lang="en-US" dirty="0"/>
          </a:p>
        </p:txBody>
      </p:sp>
      <p:cxnSp>
        <p:nvCxnSpPr>
          <p:cNvPr id="9" name="Straight Arrow Connector 8"/>
          <p:cNvCxnSpPr>
            <a:stCxn id="6" idx="1"/>
          </p:cNvCxnSpPr>
          <p:nvPr/>
        </p:nvCxnSpPr>
        <p:spPr bwMode="auto">
          <a:xfrm flipH="1">
            <a:off x="2743200" y="2014096"/>
            <a:ext cx="1524000" cy="710233"/>
          </a:xfrm>
          <a:prstGeom prst="straightConnector1">
            <a:avLst/>
          </a:prstGeom>
          <a:noFill/>
          <a:ln w="38100" cap="flat" cmpd="sng" algn="ctr">
            <a:solidFill>
              <a:schemeClr val="tx2"/>
            </a:solidFill>
            <a:prstDash val="solid"/>
            <a:round/>
            <a:headEnd type="none" w="med" len="med"/>
            <a:tailEnd type="triangle"/>
          </a:ln>
          <a:effectLst/>
        </p:spPr>
      </p:cxnSp>
      <p:sp>
        <p:nvSpPr>
          <p:cNvPr id="10" name="Rounded Rectangle 9"/>
          <p:cNvSpPr/>
          <p:nvPr/>
        </p:nvSpPr>
        <p:spPr bwMode="auto">
          <a:xfrm>
            <a:off x="4419600" y="3056463"/>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TextBox 10"/>
          <p:cNvSpPr txBox="1"/>
          <p:nvPr/>
        </p:nvSpPr>
        <p:spPr>
          <a:xfrm>
            <a:off x="4648200" y="2971800"/>
            <a:ext cx="3565848" cy="1415772"/>
          </a:xfrm>
          <a:prstGeom prst="rect">
            <a:avLst/>
          </a:prstGeom>
          <a:noFill/>
        </p:spPr>
        <p:txBody>
          <a:bodyPr wrap="square" rtlCol="0">
            <a:spAutoFit/>
          </a:bodyPr>
          <a:lstStyle/>
          <a:p>
            <a:r>
              <a:rPr lang="en-US" dirty="0" smtClean="0"/>
              <a:t>.</a:t>
            </a:r>
            <a:r>
              <a:rPr lang="en-US" sz="1600" dirty="0" err="1" smtClean="0"/>
              <a:t>bash_progile</a:t>
            </a:r>
            <a:r>
              <a:rPr lang="en-US" sz="1600" dirty="0" smtClean="0"/>
              <a:t>, .</a:t>
            </a:r>
            <a:r>
              <a:rPr lang="en-US" sz="1600" dirty="0" err="1" smtClean="0"/>
              <a:t>bashrc</a:t>
            </a:r>
            <a:endParaRPr lang="en-US" sz="1600" dirty="0" smtClean="0"/>
          </a:p>
          <a:p>
            <a:r>
              <a:rPr lang="en-US" sz="1600" dirty="0"/>
              <a:t>s</a:t>
            </a:r>
            <a:r>
              <a:rPr lang="en-US" sz="1600" dirty="0" smtClean="0"/>
              <a:t>et PATH=~/bin:$PATH</a:t>
            </a:r>
          </a:p>
          <a:p>
            <a:r>
              <a:rPr lang="en-US" sz="1600" dirty="0"/>
              <a:t>a</a:t>
            </a:r>
            <a:r>
              <a:rPr lang="en-US" sz="1600" dirty="0" smtClean="0"/>
              <a:t>lias </a:t>
            </a:r>
            <a:r>
              <a:rPr lang="en-US" sz="1600" dirty="0" err="1" smtClean="0"/>
              <a:t>lsd</a:t>
            </a:r>
            <a:r>
              <a:rPr lang="en-US" sz="1600" dirty="0" smtClean="0"/>
              <a:t> = ‘ls –l | grep “^d”’</a:t>
            </a:r>
          </a:p>
          <a:p>
            <a:r>
              <a:rPr lang="en-US" sz="1600" dirty="0"/>
              <a:t>a</a:t>
            </a:r>
            <a:r>
              <a:rPr lang="en-US" sz="1600" dirty="0" smtClean="0"/>
              <a:t>lias </a:t>
            </a:r>
            <a:r>
              <a:rPr lang="en-US" sz="1600" dirty="0" err="1" smtClean="0"/>
              <a:t>lsa</a:t>
            </a:r>
            <a:r>
              <a:rPr lang="en-US" sz="1600" dirty="0" smtClean="0"/>
              <a:t> = ‘ls –a’</a:t>
            </a:r>
          </a:p>
          <a:p>
            <a:endParaRPr lang="en-US" dirty="0"/>
          </a:p>
        </p:txBody>
      </p:sp>
      <p:cxnSp>
        <p:nvCxnSpPr>
          <p:cNvPr id="12" name="Straight Arrow Connector 11"/>
          <p:cNvCxnSpPr>
            <a:stCxn id="10" idx="1"/>
          </p:cNvCxnSpPr>
          <p:nvPr/>
        </p:nvCxnSpPr>
        <p:spPr bwMode="auto">
          <a:xfrm flipH="1" flipV="1">
            <a:off x="2829503" y="3517637"/>
            <a:ext cx="1590097" cy="39330"/>
          </a:xfrm>
          <a:prstGeom prst="straightConnector1">
            <a:avLst/>
          </a:prstGeom>
          <a:noFill/>
          <a:ln w="38100" cap="flat" cmpd="sng" algn="ctr">
            <a:solidFill>
              <a:schemeClr val="tx2"/>
            </a:solidFill>
            <a:prstDash val="solid"/>
            <a:round/>
            <a:headEnd type="none" w="med" len="med"/>
            <a:tailEnd type="triangle"/>
          </a:ln>
          <a:effectLst/>
        </p:spPr>
      </p:cxnSp>
      <p:sp>
        <p:nvSpPr>
          <p:cNvPr id="14" name="Rounded Rectangle 13"/>
          <p:cNvSpPr/>
          <p:nvPr/>
        </p:nvSpPr>
        <p:spPr bwMode="auto">
          <a:xfrm>
            <a:off x="4419600" y="4724400"/>
            <a:ext cx="3586054" cy="1001008"/>
          </a:xfrm>
          <a:prstGeom prst="roundRect">
            <a:avLst/>
          </a:prstGeom>
          <a:noFill/>
          <a:ln w="19050" cap="flat" cmpd="sng" algn="ctr">
            <a:solidFill>
              <a:schemeClr val="tx2"/>
            </a:solidFill>
            <a:prstDash val="solid"/>
            <a:round/>
            <a:headEnd type="none" w="med" len="med"/>
            <a:tailEnd type="none" w="sm" len="sm"/>
          </a:ln>
          <a:effectLst/>
        </p:spPr>
        <p:txBody>
          <a:bodyPr vert="horz" wrap="squar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TextBox 14"/>
          <p:cNvSpPr txBox="1"/>
          <p:nvPr/>
        </p:nvSpPr>
        <p:spPr>
          <a:xfrm>
            <a:off x="4439806" y="4734808"/>
            <a:ext cx="3082895" cy="923330"/>
          </a:xfrm>
          <a:prstGeom prst="rect">
            <a:avLst/>
          </a:prstGeom>
          <a:noFill/>
        </p:spPr>
        <p:txBody>
          <a:bodyPr wrap="none" rtlCol="0">
            <a:spAutoFit/>
          </a:bodyPr>
          <a:lstStyle/>
          <a:p>
            <a:r>
              <a:rPr lang="en-US" dirty="0" smtClean="0"/>
              <a:t>More configuration files</a:t>
            </a:r>
          </a:p>
          <a:p>
            <a:r>
              <a:rPr lang="en-US" dirty="0" smtClean="0"/>
              <a:t>System wide: /</a:t>
            </a:r>
            <a:r>
              <a:rPr lang="en-US" dirty="0" err="1" smtClean="0"/>
              <a:t>etc</a:t>
            </a:r>
            <a:r>
              <a:rPr lang="en-US" dirty="0" smtClean="0"/>
              <a:t>/</a:t>
            </a:r>
            <a:r>
              <a:rPr lang="en-US" dirty="0" err="1" smtClean="0"/>
              <a:t>termcap</a:t>
            </a:r>
            <a:endParaRPr lang="en-US" dirty="0" smtClean="0"/>
          </a:p>
          <a:p>
            <a:r>
              <a:rPr lang="en-US" dirty="0" smtClean="0"/>
              <a:t>Net …</a:t>
            </a:r>
            <a:endParaRPr lang="en-US" dirty="0"/>
          </a:p>
        </p:txBody>
      </p:sp>
      <p:cxnSp>
        <p:nvCxnSpPr>
          <p:cNvPr id="16" name="Straight Arrow Connector 15"/>
          <p:cNvCxnSpPr>
            <a:stCxn id="14" idx="1"/>
            <a:endCxn id="4" idx="5"/>
          </p:cNvCxnSpPr>
          <p:nvPr/>
        </p:nvCxnSpPr>
        <p:spPr bwMode="auto">
          <a:xfrm flipH="1" flipV="1">
            <a:off x="2594301" y="3965901"/>
            <a:ext cx="1825299" cy="1259003"/>
          </a:xfrm>
          <a:prstGeom prst="straightConnector1">
            <a:avLst/>
          </a:prstGeom>
          <a:noFill/>
          <a:ln w="38100"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125756139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Range</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320957671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Affecting velocity</a:t>
            </a:r>
            <a:endParaRPr lang="en-US" dirty="0"/>
          </a:p>
        </p:txBody>
      </p:sp>
      <p:sp>
        <p:nvSpPr>
          <p:cNvPr id="3" name="Content Placeholder 2"/>
          <p:cNvSpPr>
            <a:spLocks noGrp="1"/>
          </p:cNvSpPr>
          <p:nvPr>
            <p:ph idx="1"/>
          </p:nvPr>
        </p:nvSpPr>
        <p:spPr/>
        <p:txBody>
          <a:bodyPr/>
          <a:lstStyle/>
          <a:p>
            <a:r>
              <a:rPr lang="en-US" dirty="0"/>
              <a:t>“Last year my team’s velocity averaged 30 points per sprint. This year I’m expecting the team to achieve 35 points per sprint.”</a:t>
            </a:r>
          </a:p>
          <a:p>
            <a:endParaRPr lang="en-US" dirty="0"/>
          </a:p>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743200" y="2577317"/>
            <a:ext cx="4533900" cy="3823483"/>
          </a:xfrm>
          <a:prstGeom prst="rect">
            <a:avLst/>
          </a:prstGeom>
        </p:spPr>
      </p:pic>
    </p:spTree>
    <p:extLst>
      <p:ext uri="{BB962C8B-B14F-4D97-AF65-F5344CB8AC3E}">
        <p14:creationId xmlns:p14="http://schemas.microsoft.com/office/powerpoint/2010/main" val="240608833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increases velocity</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33587" y="1547812"/>
            <a:ext cx="5076825" cy="3762375"/>
          </a:xfrm>
          <a:prstGeom prst="rect">
            <a:avLst/>
          </a:prstGeom>
        </p:spPr>
      </p:pic>
    </p:spTree>
    <p:extLst>
      <p:ext uri="{BB962C8B-B14F-4D97-AF65-F5344CB8AC3E}">
        <p14:creationId xmlns:p14="http://schemas.microsoft.com/office/powerpoint/2010/main" val="19851495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r>
              <a:rPr lang="en-US" dirty="0" err="1" smtClean="0"/>
              <a:t>Techincal</a:t>
            </a:r>
            <a:r>
              <a:rPr lang="en-US" dirty="0" smtClean="0"/>
              <a:t> Debt</a:t>
            </a:r>
            <a:endParaRPr lang="en-US" dirty="0"/>
          </a:p>
        </p:txBody>
      </p:sp>
      <p:sp>
        <p:nvSpPr>
          <p:cNvPr id="3" name="Content Placeholder 2"/>
          <p:cNvSpPr>
            <a:spLocks noGrp="1"/>
          </p:cNvSpPr>
          <p:nvPr>
            <p:ph idx="1"/>
          </p:nvPr>
        </p:nvSpPr>
        <p:spPr/>
        <p:txBody>
          <a:bodyPr/>
          <a:lstStyle/>
          <a:p>
            <a:r>
              <a:rPr lang="en-US" dirty="0"/>
              <a:t>Shipping first time code is like going into debt. A little debt speeds development so long as it is paid back promptly with a rewrite. . . . The danger occurs when the debt is not repaid. Every minute spent on not-quite-right code counts as interest on that debt. Entire engineering organizations can be brought to a stand-still under the debt load of an unconsolidated implementation. . . .</a:t>
            </a:r>
          </a:p>
          <a:p>
            <a:pPr lvl="2">
              <a:buFont typeface="Wingdings" panose="05000000000000000000" pitchFamily="2" charset="2"/>
              <a:buChar char="§"/>
            </a:pPr>
            <a:r>
              <a:rPr lang="en-US" dirty="0" smtClean="0"/>
              <a:t>Ward Cunningham 1992</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Tree>
    <p:extLst>
      <p:ext uri="{BB962C8B-B14F-4D97-AF65-F5344CB8AC3E}">
        <p14:creationId xmlns:p14="http://schemas.microsoft.com/office/powerpoint/2010/main" val="137336995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Technical Debts = Shortcuts</a:t>
            </a:r>
            <a:endParaRPr lang="en-US" dirty="0"/>
          </a:p>
        </p:txBody>
      </p:sp>
      <p:sp>
        <p:nvSpPr>
          <p:cNvPr id="3" name="Content Placeholder 2"/>
          <p:cNvSpPr>
            <a:spLocks noGrp="1"/>
          </p:cNvSpPr>
          <p:nvPr>
            <p:ph idx="1"/>
          </p:nvPr>
        </p:nvSpPr>
        <p:spPr>
          <a:xfrm>
            <a:off x="290513" y="914400"/>
            <a:ext cx="8307387" cy="5224462"/>
          </a:xfrm>
        </p:spPr>
        <p:txBody>
          <a:bodyPr/>
          <a:lstStyle/>
          <a:p>
            <a:r>
              <a:rPr lang="en-US" sz="2000" dirty="0"/>
              <a:t>• Unfit (bad) design—a design that once made sense but no longer does, given important changes to the business or technologies we now use </a:t>
            </a:r>
            <a:endParaRPr lang="en-US" sz="2000" dirty="0" smtClean="0"/>
          </a:p>
          <a:p>
            <a:r>
              <a:rPr lang="en-US" sz="2000" dirty="0" smtClean="0"/>
              <a:t>• </a:t>
            </a:r>
            <a:r>
              <a:rPr lang="en-US" sz="2000" dirty="0"/>
              <a:t>Defects—known problems in the software that we haven’t yet invested time in removing </a:t>
            </a:r>
            <a:endParaRPr lang="en-US" sz="2000" dirty="0" smtClean="0"/>
          </a:p>
          <a:p>
            <a:r>
              <a:rPr lang="en-US" sz="2000" dirty="0" smtClean="0"/>
              <a:t>• </a:t>
            </a:r>
            <a:r>
              <a:rPr lang="en-US" sz="2000" dirty="0"/>
              <a:t>Insufficient test coverage—areas where we know we should do more testing but don’t </a:t>
            </a:r>
            <a:endParaRPr lang="en-US" sz="2000" dirty="0" smtClean="0"/>
          </a:p>
          <a:p>
            <a:r>
              <a:rPr lang="en-US" sz="2000" dirty="0" smtClean="0"/>
              <a:t>• </a:t>
            </a:r>
            <a:r>
              <a:rPr lang="en-US" sz="2000" dirty="0"/>
              <a:t>Excessive manual testing—testing by hand when we really should have automated tests </a:t>
            </a:r>
            <a:endParaRPr lang="en-US" sz="2000" dirty="0" smtClean="0"/>
          </a:p>
          <a:p>
            <a:r>
              <a:rPr lang="en-US" sz="2000" dirty="0" smtClean="0"/>
              <a:t>• </a:t>
            </a:r>
            <a:r>
              <a:rPr lang="en-US" sz="2000" dirty="0"/>
              <a:t>Poor integration and release management—performing these activities in a manner that is time-consuming and error-prone </a:t>
            </a:r>
            <a:endParaRPr lang="en-US" sz="2000" dirty="0" smtClean="0"/>
          </a:p>
          <a:p>
            <a:r>
              <a:rPr lang="en-US" sz="2000" dirty="0" smtClean="0"/>
              <a:t>• </a:t>
            </a:r>
            <a:r>
              <a:rPr lang="en-US" sz="2000" dirty="0"/>
              <a:t>Lack of platform experience—for example, we have mainframe applications written in COBOL but we don’t have many experienced COBOL programmers around anymore </a:t>
            </a:r>
            <a:endParaRPr lang="en-US" sz="2000" dirty="0" smtClean="0"/>
          </a:p>
          <a:p>
            <a:r>
              <a:rPr lang="en-US" sz="2000" dirty="0" smtClean="0"/>
              <a:t>• </a:t>
            </a:r>
            <a:r>
              <a:rPr lang="en-US" sz="2000" dirty="0"/>
              <a:t>And many more, because the term technical debt today is really used as a placeholder for a multidimensional </a:t>
            </a:r>
            <a:r>
              <a:rPr lang="en-US" sz="2000" dirty="0" smtClean="0"/>
              <a:t>problem</a:t>
            </a:r>
            <a:endParaRPr lang="en-US" sz="2000"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Tree>
    <p:extLst>
      <p:ext uri="{BB962C8B-B14F-4D97-AF65-F5344CB8AC3E}">
        <p14:creationId xmlns:p14="http://schemas.microsoft.com/office/powerpoint/2010/main" val="251880549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Debt </a:t>
            </a:r>
            <a:r>
              <a:rPr lang="en-US" dirty="0" err="1" smtClean="0"/>
              <a:t>Cunnigham</a:t>
            </a:r>
            <a:r>
              <a:rPr lang="en-US" dirty="0" smtClean="0"/>
              <a:t> did not expect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Cunningham didn’t intend for technical debt to refer to team member or business immaturity or process deficiencies that lead to sloppy design, poor engineering practices, and a lack of testing. </a:t>
            </a:r>
            <a:endParaRPr lang="en-US" dirty="0" smtClean="0"/>
          </a:p>
          <a:p>
            <a:pPr>
              <a:buFont typeface="Wingdings" panose="05000000000000000000" pitchFamily="2" charset="2"/>
              <a:buChar char="§"/>
            </a:pPr>
            <a:r>
              <a:rPr lang="en-US" dirty="0" smtClean="0"/>
              <a:t>This </a:t>
            </a:r>
            <a:r>
              <a:rPr lang="en-US" dirty="0"/>
              <a:t>kind of debt can be eliminated through proper training, a good understanding of how to apply technical practices, and sound business decision making. </a:t>
            </a:r>
            <a:endParaRPr lang="en-US" dirty="0" smtClean="0"/>
          </a:p>
          <a:p>
            <a:pPr>
              <a:buFont typeface="Wingdings" panose="05000000000000000000" pitchFamily="2" charset="2"/>
              <a:buChar char="§"/>
            </a:pPr>
            <a:r>
              <a:rPr lang="en-US" dirty="0" smtClean="0"/>
              <a:t>Because </a:t>
            </a:r>
            <a:r>
              <a:rPr lang="en-US" dirty="0"/>
              <a:t>of the irresponsible and frequently accidental nature of how this type of debt is generated</a:t>
            </a:r>
            <a:r>
              <a:rPr lang="en-US" dirty="0" smtClean="0"/>
              <a:t>, naïve debt.</a:t>
            </a:r>
            <a:endParaRPr lang="en-US" dirty="0"/>
          </a:p>
          <a:p>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Tree>
    <p:extLst>
      <p:ext uri="{BB962C8B-B14F-4D97-AF65-F5344CB8AC3E}">
        <p14:creationId xmlns:p14="http://schemas.microsoft.com/office/powerpoint/2010/main" val="225624383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Technical Debt</a:t>
            </a:r>
            <a:endParaRPr lang="en-US" dirty="0"/>
          </a:p>
        </p:txBody>
      </p:sp>
      <p:sp>
        <p:nvSpPr>
          <p:cNvPr id="3" name="Content Placeholder 2"/>
          <p:cNvSpPr>
            <a:spLocks noGrp="1"/>
          </p:cNvSpPr>
          <p:nvPr>
            <p:ph idx="1"/>
          </p:nvPr>
        </p:nvSpPr>
        <p:spPr/>
        <p:txBody>
          <a:bodyPr/>
          <a:lstStyle/>
          <a:p>
            <a:r>
              <a:rPr lang="en-US" dirty="0" smtClean="0"/>
              <a:t>Naïve - AKA</a:t>
            </a:r>
          </a:p>
          <a:p>
            <a:pPr lvl="1">
              <a:buFont typeface="Wingdings" panose="05000000000000000000" pitchFamily="2" charset="2"/>
              <a:buChar char="§"/>
            </a:pPr>
            <a:r>
              <a:rPr lang="en-US" dirty="0" smtClean="0"/>
              <a:t>Reckless  debt (Fowler 2009)</a:t>
            </a:r>
          </a:p>
          <a:p>
            <a:pPr lvl="1">
              <a:buFont typeface="Wingdings" panose="05000000000000000000" pitchFamily="2" charset="2"/>
              <a:buChar char="§"/>
            </a:pPr>
            <a:r>
              <a:rPr lang="en-US" dirty="0" smtClean="0"/>
              <a:t>Unintentional debt( Connell 2007)</a:t>
            </a:r>
          </a:p>
          <a:p>
            <a:pPr lvl="1">
              <a:buFont typeface="Wingdings" panose="05000000000000000000" pitchFamily="2" charset="2"/>
              <a:buChar char="§"/>
            </a:pPr>
            <a:r>
              <a:rPr lang="en-US" dirty="0" smtClean="0"/>
              <a:t>Mess (Martin 2008)</a:t>
            </a:r>
          </a:p>
          <a:p>
            <a:r>
              <a:rPr lang="en-US" dirty="0" smtClean="0"/>
              <a:t>strategic</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spTree>
    <p:extLst>
      <p:ext uri="{BB962C8B-B14F-4D97-AF65-F5344CB8AC3E}">
        <p14:creationId xmlns:p14="http://schemas.microsoft.com/office/powerpoint/2010/main" val="168030416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08</a:t>
            </a:r>
            <a:endParaRPr lang="en-US" dirty="0"/>
          </a:p>
        </p:txBody>
      </p:sp>
      <p:pic>
        <p:nvPicPr>
          <p:cNvPr id="5" name="Picture 4"/>
          <p:cNvPicPr>
            <a:picLocks noChangeAspect="1"/>
          </p:cNvPicPr>
          <p:nvPr/>
        </p:nvPicPr>
        <p:blipFill>
          <a:blip r:embed="rId2"/>
          <a:stretch>
            <a:fillRect/>
          </a:stretch>
        </p:blipFill>
        <p:spPr>
          <a:xfrm>
            <a:off x="2133600" y="304800"/>
            <a:ext cx="5129212" cy="6173211"/>
          </a:xfrm>
          <a:prstGeom prst="rect">
            <a:avLst/>
          </a:prstGeom>
        </p:spPr>
      </p:pic>
    </p:spTree>
    <p:extLst>
      <p:ext uri="{BB962C8B-B14F-4D97-AF65-F5344CB8AC3E}">
        <p14:creationId xmlns:p14="http://schemas.microsoft.com/office/powerpoint/2010/main" val="11855744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bash_profile</a:t>
            </a:r>
            <a:endParaRPr lang="en-US" dirty="0"/>
          </a:p>
        </p:txBody>
      </p:sp>
      <p:sp>
        <p:nvSpPr>
          <p:cNvPr id="3" name="Content Placeholder 2"/>
          <p:cNvSpPr>
            <a:spLocks noGrp="1"/>
          </p:cNvSpPr>
          <p:nvPr>
            <p:ph idx="1"/>
          </p:nvPr>
        </p:nvSpPr>
        <p:spPr/>
        <p:txBody>
          <a:bodyPr/>
          <a:lstStyle/>
          <a:p>
            <a:r>
              <a:rPr lang="en-US" dirty="0"/>
              <a:t>source </a:t>
            </a:r>
            <a:r>
              <a:rPr lang="en-US" dirty="0" smtClean="0"/>
              <a:t>"$HOME/.</a:t>
            </a:r>
            <a:r>
              <a:rPr lang="en-US" dirty="0" err="1" smtClean="0"/>
              <a:t>sdkman</a:t>
            </a:r>
            <a:r>
              <a:rPr lang="en-US" dirty="0"/>
              <a:t>/ bin/ sdkman-init.sh"</a:t>
            </a:r>
          </a:p>
          <a:p>
            <a:endParaRPr lang="en-US" dirty="0"/>
          </a:p>
          <a:p>
            <a:r>
              <a:rPr lang="en-US" dirty="0"/>
              <a:t>Gutierrez, Felipe. Pro Spring Boot (Kindle Location 553).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01</a:t>
            </a:r>
            <a:endParaRPr lang="en-US" dirty="0"/>
          </a:p>
        </p:txBody>
      </p:sp>
    </p:spTree>
    <p:extLst>
      <p:ext uri="{BB962C8B-B14F-4D97-AF65-F5344CB8AC3E}">
        <p14:creationId xmlns:p14="http://schemas.microsoft.com/office/powerpoint/2010/main" val="31445352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X – Homebrew </a:t>
            </a:r>
            <a:r>
              <a:rPr lang="en-US" dirty="0"/>
              <a:t>package manager </a:t>
            </a:r>
          </a:p>
        </p:txBody>
      </p:sp>
      <p:sp>
        <p:nvSpPr>
          <p:cNvPr id="3" name="Content Placeholder 2"/>
          <p:cNvSpPr>
            <a:spLocks noGrp="1"/>
          </p:cNvSpPr>
          <p:nvPr>
            <p:ph idx="1"/>
          </p:nvPr>
        </p:nvSpPr>
        <p:spPr/>
        <p:txBody>
          <a:bodyPr/>
          <a:lstStyle/>
          <a:p>
            <a:r>
              <a:rPr lang="en-US" dirty="0"/>
              <a:t>Homebrew </a:t>
            </a:r>
            <a:r>
              <a:rPr lang="en-US" dirty="0" smtClean="0"/>
              <a:t> package manager http</a:t>
            </a:r>
            <a:r>
              <a:rPr lang="en-US" dirty="0"/>
              <a:t>:// brew.sh/ </a:t>
            </a:r>
            <a:endParaRPr lang="en-US" dirty="0" smtClean="0"/>
          </a:p>
          <a:p>
            <a:r>
              <a:rPr lang="en-US" dirty="0" smtClean="0"/>
              <a:t>install </a:t>
            </a:r>
            <a:r>
              <a:rPr lang="en-US" dirty="0"/>
              <a:t>brew, you must execute this command: </a:t>
            </a:r>
            <a:endParaRPr lang="en-US" dirty="0" smtClean="0"/>
          </a:p>
          <a:p>
            <a:r>
              <a:rPr lang="en-US" dirty="0" smtClean="0"/>
              <a:t>$ </a:t>
            </a:r>
            <a:r>
              <a:rPr lang="en-US" dirty="0"/>
              <a:t>ruby -e </a:t>
            </a:r>
            <a:r>
              <a:rPr lang="en-US" dirty="0" smtClean="0"/>
              <a:t>"$(curl </a:t>
            </a:r>
            <a:r>
              <a:rPr lang="en-US" dirty="0"/>
              <a:t>-</a:t>
            </a:r>
            <a:r>
              <a:rPr lang="en-US" dirty="0" err="1"/>
              <a:t>fsSL</a:t>
            </a:r>
            <a:r>
              <a:rPr lang="en-US" dirty="0"/>
              <a:t> https:// </a:t>
            </a:r>
            <a:r>
              <a:rPr lang="en-US" dirty="0" smtClean="0"/>
              <a:t>raw.githubusercontent.com/Homebrew/install</a:t>
            </a:r>
            <a:r>
              <a:rPr lang="en-US" dirty="0"/>
              <a:t>/ master/ install)" </a:t>
            </a:r>
            <a:endParaRPr lang="en-US" dirty="0" smtClean="0"/>
          </a:p>
          <a:p>
            <a:r>
              <a:rPr lang="en-US" dirty="0" smtClean="0"/>
              <a:t>You </a:t>
            </a:r>
            <a:r>
              <a:rPr lang="en-US" dirty="0"/>
              <a:t>might need to open a new terminal </a:t>
            </a:r>
            <a:r>
              <a:rPr lang="en-US" dirty="0" smtClean="0"/>
              <a:t>and/or </a:t>
            </a:r>
            <a:r>
              <a:rPr lang="en-US" dirty="0"/>
              <a:t>do a source over the .</a:t>
            </a:r>
            <a:r>
              <a:rPr lang="en-US" dirty="0" err="1"/>
              <a:t>bash_profile</a:t>
            </a:r>
            <a:r>
              <a:rPr lang="en-US" dirty="0"/>
              <a:t> file to get it working, </a:t>
            </a:r>
            <a:endParaRPr lang="en-US" dirty="0" smtClean="0"/>
          </a:p>
          <a:p>
            <a:r>
              <a:rPr lang="en-US" dirty="0" smtClean="0"/>
              <a:t>to </a:t>
            </a:r>
            <a:r>
              <a:rPr lang="en-US" dirty="0"/>
              <a:t>install Spring Boot: </a:t>
            </a:r>
            <a:endParaRPr lang="en-US" dirty="0" smtClean="0"/>
          </a:p>
          <a:p>
            <a:r>
              <a:rPr lang="en-US" dirty="0" smtClean="0"/>
              <a:t>$ </a:t>
            </a:r>
            <a:r>
              <a:rPr lang="en-US" dirty="0"/>
              <a:t>brew tap pivotal/ tap </a:t>
            </a:r>
            <a:endParaRPr lang="en-US" dirty="0" smtClean="0"/>
          </a:p>
          <a:p>
            <a:r>
              <a:rPr lang="en-US" dirty="0" smtClean="0"/>
              <a:t>$ </a:t>
            </a:r>
            <a:r>
              <a:rPr lang="en-US" dirty="0"/>
              <a:t>brew install </a:t>
            </a:r>
            <a:r>
              <a:rPr lang="en-US" dirty="0" err="1" smtClean="0"/>
              <a:t>springboot</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6921359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a:t>
            </a:r>
            <a:r>
              <a:rPr lang="en-US" dirty="0" err="1" smtClean="0"/>
              <a:t>SpringBoot</a:t>
            </a:r>
            <a:r>
              <a:rPr lang="en-US" dirty="0" smtClean="0"/>
              <a:t> CLI</a:t>
            </a:r>
            <a:endParaRPr lang="en-US" dirty="0"/>
          </a:p>
        </p:txBody>
      </p:sp>
      <p:sp>
        <p:nvSpPr>
          <p:cNvPr id="3" name="Content Placeholder 2"/>
          <p:cNvSpPr>
            <a:spLocks noGrp="1"/>
          </p:cNvSpPr>
          <p:nvPr>
            <p:ph idx="1"/>
          </p:nvPr>
        </p:nvSpPr>
        <p:spPr/>
        <p:txBody>
          <a:bodyPr/>
          <a:lstStyle/>
          <a:p>
            <a:r>
              <a:rPr lang="en-US" dirty="0" smtClean="0"/>
              <a:t>http://sdkman.io/</a:t>
            </a:r>
          </a:p>
          <a:p>
            <a:r>
              <a:rPr lang="en-US" dirty="0" smtClean="0"/>
              <a:t>$ </a:t>
            </a:r>
            <a:r>
              <a:rPr lang="en-US" dirty="0"/>
              <a:t>curl -s get.sdkman.io | bash </a:t>
            </a:r>
            <a:endParaRPr lang="en-US" dirty="0" smtClean="0"/>
          </a:p>
          <a:p>
            <a:r>
              <a:rPr lang="en-US" dirty="0" smtClean="0"/>
              <a:t>After </a:t>
            </a:r>
            <a:r>
              <a:rPr lang="en-US" dirty="0"/>
              <a:t>it finishes, you can execute the following line to run the </a:t>
            </a:r>
            <a:r>
              <a:rPr lang="en-US" dirty="0" err="1"/>
              <a:t>sdk</a:t>
            </a:r>
            <a:r>
              <a:rPr lang="en-US" dirty="0"/>
              <a:t> command: </a:t>
            </a:r>
            <a:endParaRPr lang="en-US" dirty="0" smtClean="0"/>
          </a:p>
          <a:p>
            <a:r>
              <a:rPr lang="en-US" dirty="0" smtClean="0"/>
              <a:t>$ </a:t>
            </a:r>
            <a:r>
              <a:rPr lang="en-US" dirty="0"/>
              <a:t>source "$ HOME/. </a:t>
            </a:r>
            <a:r>
              <a:rPr lang="en-US" dirty="0" err="1"/>
              <a:t>sdkman</a:t>
            </a:r>
            <a:r>
              <a:rPr lang="en-US" dirty="0"/>
              <a:t>/ bin/ sdkman-init.sh" </a:t>
            </a:r>
            <a:endParaRPr lang="en-US" dirty="0" smtClean="0"/>
          </a:p>
          <a:p>
            <a:r>
              <a:rPr lang="en-US" dirty="0" smtClean="0"/>
              <a:t>$ </a:t>
            </a:r>
            <a:r>
              <a:rPr lang="en-US" dirty="0" err="1"/>
              <a:t>sdk</a:t>
            </a:r>
            <a:r>
              <a:rPr lang="en-US" dirty="0"/>
              <a:t> version SDKMAN 3.2.4 </a:t>
            </a:r>
            <a:endParaRPr lang="en-US" dirty="0" smtClean="0"/>
          </a:p>
          <a:p>
            <a:r>
              <a:rPr lang="en-US" dirty="0" smtClean="0"/>
              <a:t>$ </a:t>
            </a:r>
            <a:r>
              <a:rPr lang="en-US" dirty="0" err="1"/>
              <a:t>sdk</a:t>
            </a:r>
            <a:r>
              <a:rPr lang="en-US" dirty="0"/>
              <a:t> install </a:t>
            </a:r>
            <a:r>
              <a:rPr lang="en-US" dirty="0" err="1"/>
              <a:t>springboot</a:t>
            </a:r>
            <a:r>
              <a:rPr lang="en-US" dirty="0"/>
              <a:t> </a:t>
            </a:r>
            <a:endParaRPr lang="en-US" dirty="0" smtClean="0"/>
          </a:p>
          <a:p>
            <a:r>
              <a:rPr lang="en-US" dirty="0" smtClean="0"/>
              <a:t>$ </a:t>
            </a:r>
            <a:r>
              <a:rPr lang="en-US" dirty="0"/>
              <a:t>spring --version Spring CLI v1.3.2. RELEASE</a:t>
            </a:r>
          </a:p>
          <a:p>
            <a:endParaRPr lang="en-US" dirty="0"/>
          </a:p>
          <a:p>
            <a:r>
              <a:rPr lang="en-US" dirty="0"/>
              <a:t>Gutierrez, Felipe. Pro Spring Boot (Kindle Locations 550-558).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8555381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3" y="247650"/>
            <a:ext cx="8831262" cy="781050"/>
          </a:xfrm>
        </p:spPr>
        <p:txBody>
          <a:bodyPr/>
          <a:lstStyle/>
          <a:p>
            <a:r>
              <a:rPr lang="en-US" dirty="0" smtClean="0"/>
              <a:t>SDKMAN – Software Dev. Kit Manager</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pic>
        <p:nvPicPr>
          <p:cNvPr id="5" name="Picture 4"/>
          <p:cNvPicPr>
            <a:picLocks noChangeAspect="1"/>
          </p:cNvPicPr>
          <p:nvPr/>
        </p:nvPicPr>
        <p:blipFill>
          <a:blip r:embed="rId2"/>
          <a:stretch>
            <a:fillRect/>
          </a:stretch>
        </p:blipFill>
        <p:spPr>
          <a:xfrm>
            <a:off x="290513" y="1653183"/>
            <a:ext cx="8323279" cy="3452218"/>
          </a:xfrm>
          <a:prstGeom prst="rect">
            <a:avLst/>
          </a:prstGeom>
        </p:spPr>
      </p:pic>
    </p:spTree>
    <p:extLst>
      <p:ext uri="{BB962C8B-B14F-4D97-AF65-F5344CB8AC3E}">
        <p14:creationId xmlns:p14="http://schemas.microsoft.com/office/powerpoint/2010/main" val="1612129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OS</a:t>
            </a:r>
          </a:p>
        </p:txBody>
      </p:sp>
      <p:sp>
        <p:nvSpPr>
          <p:cNvPr id="3" name="Content Placeholder 2"/>
          <p:cNvSpPr>
            <a:spLocks noGrp="1"/>
          </p:cNvSpPr>
          <p:nvPr>
            <p:ph idx="1"/>
          </p:nvPr>
        </p:nvSpPr>
        <p:spPr/>
        <p:txBody>
          <a:bodyPr/>
          <a:lstStyle/>
          <a:p>
            <a:r>
              <a:rPr lang="en-US" sz="2000" dirty="0" smtClean="0"/>
              <a:t>download </a:t>
            </a:r>
            <a:r>
              <a:rPr lang="en-US" sz="2000" dirty="0"/>
              <a:t>the ZIP binary distribution and </a:t>
            </a:r>
            <a:r>
              <a:rPr lang="en-US" sz="2000" dirty="0" err="1"/>
              <a:t>uncompress</a:t>
            </a:r>
            <a:r>
              <a:rPr lang="en-US" sz="2000" dirty="0"/>
              <a:t> </a:t>
            </a:r>
            <a:endParaRPr lang="en-US" sz="2000" dirty="0" smtClean="0"/>
          </a:p>
          <a:p>
            <a:pPr>
              <a:buFont typeface="Wingdings" panose="05000000000000000000" pitchFamily="2" charset="2"/>
              <a:buChar char="§"/>
            </a:pPr>
            <a:r>
              <a:rPr lang="en-US" sz="2000" dirty="0" smtClean="0"/>
              <a:t>http://repo.spring.io/release/org/springframework</a:t>
            </a:r>
            <a:r>
              <a:rPr lang="en-US" sz="2000" dirty="0"/>
              <a:t>/ boot/ </a:t>
            </a:r>
            <a:r>
              <a:rPr lang="en-US" sz="2000" dirty="0" smtClean="0"/>
              <a:t>spring-boot-cli/1.3.2.RELEASE/spring-boot-cli-1.3.2.RELEASE-bin.zip</a:t>
            </a:r>
          </a:p>
          <a:p>
            <a:pPr>
              <a:buFont typeface="Wingdings" panose="05000000000000000000" pitchFamily="2" charset="2"/>
              <a:buChar char="§"/>
            </a:pPr>
            <a:r>
              <a:rPr lang="en-US" sz="2000" dirty="0" smtClean="0"/>
              <a:t>http://repo.spring.io/snapshot/org/springframework</a:t>
            </a:r>
            <a:r>
              <a:rPr lang="en-US" sz="2000" dirty="0"/>
              <a:t>/ boot/ spring-boot-cli/ </a:t>
            </a:r>
            <a:endParaRPr lang="en-US" sz="2000" dirty="0" smtClean="0"/>
          </a:p>
          <a:p>
            <a:pPr>
              <a:buFont typeface="Wingdings" panose="05000000000000000000" pitchFamily="2" charset="2"/>
              <a:buChar char="§"/>
            </a:pPr>
            <a:r>
              <a:rPr lang="en-US" sz="2000" dirty="0" smtClean="0"/>
              <a:t>https</a:t>
            </a:r>
            <a:r>
              <a:rPr lang="en-US" sz="2000" dirty="0"/>
              <a:t>:// docs.spring.io/ spring-boot/ docs/ current/ reference/ html/ getting-started-installing-spring-boot.html# getting-started-manual-cli-installation . </a:t>
            </a:r>
            <a:endParaRPr lang="en-US" sz="2000" dirty="0" smtClean="0"/>
          </a:p>
          <a:p>
            <a:pPr>
              <a:buFont typeface="Wingdings" panose="05000000000000000000" pitchFamily="2" charset="2"/>
              <a:buChar char="§"/>
            </a:pPr>
            <a:r>
              <a:rPr lang="en-US" sz="2000" dirty="0" smtClean="0"/>
              <a:t>You </a:t>
            </a:r>
            <a:r>
              <a:rPr lang="en-US" sz="2000" dirty="0"/>
              <a:t>must have the JAVA_HOME variable set (pointing to your Java SDK) and the SPRING_HOME variable pointing to where you </a:t>
            </a:r>
            <a:r>
              <a:rPr lang="en-US" sz="2000" dirty="0" err="1"/>
              <a:t>uncompress</a:t>
            </a:r>
            <a:r>
              <a:rPr lang="en-US" sz="2000" dirty="0"/>
              <a:t> the binary distribution. Also make sure to set up your PATH variable, which includes the %SPRING_HOME%\ bin path (or, if you are using UNIX, it’s $ SPRING_HOME/ bin</a:t>
            </a:r>
            <a:r>
              <a:rPr lang="en-US" sz="2000" dirty="0" smtClean="0"/>
              <a:t>) </a:t>
            </a:r>
            <a:endParaRPr lang="en-US" sz="2000"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8065796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software  needed later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err="1"/>
              <a:t>RabbitMQ</a:t>
            </a:r>
            <a:r>
              <a:rPr lang="en-US" dirty="0"/>
              <a:t>, </a:t>
            </a:r>
            <a:endParaRPr lang="en-US" dirty="0" smtClean="0"/>
          </a:p>
          <a:p>
            <a:pPr>
              <a:buFont typeface="Wingdings" panose="05000000000000000000" pitchFamily="2" charset="2"/>
              <a:buChar char="§"/>
            </a:pPr>
            <a:r>
              <a:rPr lang="en-US" dirty="0" err="1" smtClean="0"/>
              <a:t>Redis</a:t>
            </a:r>
            <a:r>
              <a:rPr lang="en-US" dirty="0"/>
              <a:t>, and </a:t>
            </a:r>
            <a:endParaRPr lang="en-US" dirty="0" smtClean="0"/>
          </a:p>
          <a:p>
            <a:pPr>
              <a:buFont typeface="Wingdings" panose="05000000000000000000" pitchFamily="2" charset="2"/>
              <a:buChar char="§"/>
            </a:pPr>
            <a:r>
              <a:rPr lang="en-US" dirty="0" smtClean="0"/>
              <a:t>MySQL</a:t>
            </a:r>
            <a:r>
              <a:rPr lang="en-US" dirty="0"/>
              <a:t>.</a:t>
            </a:r>
          </a:p>
          <a:p>
            <a:endParaRPr lang="en-US" dirty="0"/>
          </a:p>
          <a:p>
            <a:r>
              <a:rPr lang="en-US" dirty="0"/>
              <a:t>Gutierrez, Felipe. Pro Spring Boot (Kindle Location 577). </a:t>
            </a:r>
            <a:r>
              <a:rPr lang="en-US" dirty="0" err="1"/>
              <a:t>Apress</a:t>
            </a:r>
            <a:r>
              <a:rPr lang="en-US" dirty="0"/>
              <a:t>. Kindle Edition.</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smtClean="0"/>
              <a:t>Pro </a:t>
            </a:r>
            <a:r>
              <a:rPr lang="en-US" dirty="0"/>
              <a:t>Spring Boot </a:t>
            </a:r>
            <a:r>
              <a:rPr lang="en-US" dirty="0" smtClean="0"/>
              <a:t>by </a:t>
            </a:r>
            <a:r>
              <a:rPr lang="en-US" dirty="0"/>
              <a:t>Gutierrez, </a:t>
            </a:r>
            <a:r>
              <a:rPr lang="en-US" dirty="0" smtClean="0"/>
              <a:t>Felipe, </a:t>
            </a:r>
            <a:r>
              <a:rPr lang="en-US" dirty="0" err="1" smtClean="0"/>
              <a:t>Ch</a:t>
            </a:r>
            <a:r>
              <a:rPr lang="en-US" dirty="0" smtClean="0"/>
              <a:t> 02</a:t>
            </a:r>
            <a:endParaRPr lang="en-US" dirty="0"/>
          </a:p>
        </p:txBody>
      </p:sp>
    </p:spTree>
    <p:extLst>
      <p:ext uri="{BB962C8B-B14F-4D97-AF65-F5344CB8AC3E}">
        <p14:creationId xmlns:p14="http://schemas.microsoft.com/office/powerpoint/2010/main" val="2774657925"/>
      </p:ext>
    </p:extLst>
  </p:cSld>
  <p:clrMapOvr>
    <a:masterClrMapping/>
  </p:clrMapOvr>
  <p:transition spd="med"/>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25561</TotalTime>
  <Pages>35</Pages>
  <Words>1731</Words>
  <Application>Microsoft Office PowerPoint</Application>
  <PresentationFormat>Letter Paper (8.5x11 in)</PresentationFormat>
  <Paragraphs>228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Century Gothic</vt:lpstr>
      <vt:lpstr>Courier New</vt:lpstr>
      <vt:lpstr>Helvetica</vt:lpstr>
      <vt:lpstr>Times New Roman</vt:lpstr>
      <vt:lpstr>Wingdings</vt:lpstr>
      <vt:lpstr>white212</vt:lpstr>
      <vt:lpstr>Lecture 04 Availability</vt:lpstr>
      <vt:lpstr>PowerPoint Presentation</vt:lpstr>
      <vt:lpstr>Login/configuration to a Unix System</vt:lpstr>
      <vt:lpstr>.bash_profile</vt:lpstr>
      <vt:lpstr>OS X – Homebrew package manager </vt:lpstr>
      <vt:lpstr>Installing SpringBoot CLI</vt:lpstr>
      <vt:lpstr>SDKMAN – Software Dev. Kit Manager</vt:lpstr>
      <vt:lpstr>Windows OS</vt:lpstr>
      <vt:lpstr>More software  needed later</vt:lpstr>
      <vt:lpstr>PowerPoint Presentation</vt:lpstr>
      <vt:lpstr>Add more capabilities</vt:lpstr>
      <vt:lpstr>Spring Boot with Maven and Gradle</vt:lpstr>
      <vt:lpstr>Pom.xml (continued)</vt:lpstr>
      <vt:lpstr>Pom.xml (continued)</vt:lpstr>
      <vt:lpstr>Pom.xml (continued)</vt:lpstr>
      <vt:lpstr>Spring Boot with Gradle</vt:lpstr>
      <vt:lpstr>PowerPoint Presentation</vt:lpstr>
      <vt:lpstr>web application with testing</vt:lpstr>
      <vt:lpstr>Gradle wrapper - gradlew</vt:lpstr>
      <vt:lpstr>Spring Intializr again</vt:lpstr>
      <vt:lpstr>Spring Boot Journal  Example</vt:lpstr>
      <vt:lpstr>What Spring Boot gives you</vt:lpstr>
      <vt:lpstr>Spring Boot Journal Application</vt:lpstr>
      <vt:lpstr>Chapter 3.   Spring Boot Auto-Configuration, Features, and More</vt:lpstr>
      <vt:lpstr>Planning Poker</vt:lpstr>
      <vt:lpstr>PowerPoint Presentation</vt:lpstr>
      <vt:lpstr>Rules of Planning Poker</vt:lpstr>
      <vt:lpstr>Value in Planning Poker</vt:lpstr>
      <vt:lpstr>What is velocity?</vt:lpstr>
      <vt:lpstr>Velocity Range</vt:lpstr>
      <vt:lpstr>Affecting velocity</vt:lpstr>
      <vt:lpstr>Overtime increases velocity</vt:lpstr>
      <vt:lpstr>Chapter 8 Techincal Debt</vt:lpstr>
      <vt:lpstr>Technical Debts = Shortcuts</vt:lpstr>
      <vt:lpstr>Naïve Debt Cunnigham did not expect</vt:lpstr>
      <vt:lpstr>Types of Technical Debt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MATTHEWS, MANTON M</cp:lastModifiedBy>
  <cp:revision>237</cp:revision>
  <cp:lastPrinted>2017-09-18T16:23:38Z</cp:lastPrinted>
  <dcterms:created xsi:type="dcterms:W3CDTF">1998-08-11T09:19:24Z</dcterms:created>
  <dcterms:modified xsi:type="dcterms:W3CDTF">2017-09-18T16:33:53Z</dcterms:modified>
</cp:coreProperties>
</file>