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8"/>
  </p:notesMasterIdLst>
  <p:handoutMasterIdLst>
    <p:handoutMasterId r:id="rId39"/>
  </p:handoutMasterIdLst>
  <p:sldIdLst>
    <p:sldId id="453" r:id="rId2"/>
    <p:sldId id="560" r:id="rId3"/>
    <p:sldId id="592" r:id="rId4"/>
    <p:sldId id="593" r:id="rId5"/>
    <p:sldId id="594" r:id="rId6"/>
    <p:sldId id="596" r:id="rId7"/>
    <p:sldId id="595" r:id="rId8"/>
    <p:sldId id="597" r:id="rId9"/>
    <p:sldId id="598" r:id="rId10"/>
    <p:sldId id="599" r:id="rId11"/>
    <p:sldId id="591" r:id="rId12"/>
    <p:sldId id="600" r:id="rId13"/>
    <p:sldId id="624" r:id="rId14"/>
    <p:sldId id="625" r:id="rId15"/>
    <p:sldId id="626" r:id="rId16"/>
    <p:sldId id="627" r:id="rId17"/>
    <p:sldId id="628" r:id="rId18"/>
    <p:sldId id="589" r:id="rId19"/>
    <p:sldId id="610" r:id="rId20"/>
    <p:sldId id="601" r:id="rId21"/>
    <p:sldId id="602" r:id="rId22"/>
    <p:sldId id="603" r:id="rId23"/>
    <p:sldId id="604" r:id="rId24"/>
    <p:sldId id="611" r:id="rId25"/>
    <p:sldId id="612" r:id="rId26"/>
    <p:sldId id="613" r:id="rId27"/>
    <p:sldId id="614" r:id="rId28"/>
    <p:sldId id="615" r:id="rId29"/>
    <p:sldId id="616" r:id="rId30"/>
    <p:sldId id="617" r:id="rId31"/>
    <p:sldId id="618" r:id="rId32"/>
    <p:sldId id="619" r:id="rId33"/>
    <p:sldId id="620" r:id="rId34"/>
    <p:sldId id="621" r:id="rId35"/>
    <p:sldId id="622" r:id="rId36"/>
    <p:sldId id="623" r:id="rId37"/>
  </p:sldIdLst>
  <p:sldSz cx="9144000" cy="6858000" type="letter"/>
  <p:notesSz cx="9296400" cy="70104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Helvetica" panose="020B0604020202020204" pitchFamily="34" charset="0"/>
        <a:ea typeface="+mn-ea"/>
        <a:cs typeface="+mn-cs"/>
      </a:defRPr>
    </a:lvl5pPr>
    <a:lvl6pPr marL="2286000" algn="l" defTabSz="914400" rtl="0" eaLnBrk="1" latinLnBrk="0" hangingPunct="1">
      <a:defRPr b="1" kern="1200">
        <a:solidFill>
          <a:schemeClr val="tx1"/>
        </a:solidFill>
        <a:latin typeface="Helvetica" panose="020B0604020202020204" pitchFamily="34" charset="0"/>
        <a:ea typeface="+mn-ea"/>
        <a:cs typeface="+mn-cs"/>
      </a:defRPr>
    </a:lvl6pPr>
    <a:lvl7pPr marL="2743200" algn="l" defTabSz="914400" rtl="0" eaLnBrk="1" latinLnBrk="0" hangingPunct="1">
      <a:defRPr b="1" kern="1200">
        <a:solidFill>
          <a:schemeClr val="tx1"/>
        </a:solidFill>
        <a:latin typeface="Helvetica" panose="020B0604020202020204" pitchFamily="34" charset="0"/>
        <a:ea typeface="+mn-ea"/>
        <a:cs typeface="+mn-cs"/>
      </a:defRPr>
    </a:lvl7pPr>
    <a:lvl8pPr marL="3200400" algn="l" defTabSz="914400" rtl="0" eaLnBrk="1" latinLnBrk="0" hangingPunct="1">
      <a:defRPr b="1" kern="1200">
        <a:solidFill>
          <a:schemeClr val="tx1"/>
        </a:solidFill>
        <a:latin typeface="Helvetica" panose="020B0604020202020204" pitchFamily="34" charset="0"/>
        <a:ea typeface="+mn-ea"/>
        <a:cs typeface="+mn-cs"/>
      </a:defRPr>
    </a:lvl8pPr>
    <a:lvl9pPr marL="3657600" algn="l" defTabSz="914400" rtl="0" eaLnBrk="1" latinLnBrk="0" hangingPunct="1">
      <a:defRPr b="1" kern="1200">
        <a:solidFill>
          <a:schemeClr val="tx1"/>
        </a:solidFill>
        <a:latin typeface="Helvetica" panose="020B0604020202020204" pitchFamily="34" charset="0"/>
        <a:ea typeface="+mn-ea"/>
        <a:cs typeface="+mn-cs"/>
      </a:defRPr>
    </a:lvl9pPr>
  </p:defaultTextStyle>
  <p:extLst>
    <p:ext uri="{EFAFB233-063F-42B5-8137-9DF3F51BA10A}">
      <p15:sldGuideLst xmlns:p15="http://schemas.microsoft.com/office/powerpoint/2012/main">
        <p15:guide id="1" orient="horz" pos="96">
          <p15:clr>
            <a:srgbClr val="A4A3A4"/>
          </p15:clr>
        </p15:guide>
        <p15:guide id="2" pos="5568">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a:srgbClr val="FF0000"/>
    <a:srgbClr val="FFCCCC"/>
    <a:srgbClr val="CCCCFF"/>
    <a:srgbClr val="CCECFF"/>
    <a:srgbClr val="9999FF"/>
    <a:srgbClr val="FFFF99"/>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3767" autoAdjust="0"/>
  </p:normalViewPr>
  <p:slideViewPr>
    <p:cSldViewPr>
      <p:cViewPr varScale="1">
        <p:scale>
          <a:sx n="62" d="100"/>
          <a:sy n="62" d="100"/>
        </p:scale>
        <p:origin x="400" y="52"/>
      </p:cViewPr>
      <p:guideLst>
        <p:guide orient="horz" pos="96"/>
        <p:guide pos="5568"/>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438"/>
    </p:cViewPr>
  </p:sorterViewPr>
  <p:notesViewPr>
    <p:cSldViewPr>
      <p:cViewPr varScale="1">
        <p:scale>
          <a:sx n="77" d="100"/>
          <a:sy n="77" d="100"/>
        </p:scale>
        <p:origin x="-1584" y="-104"/>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267201" y="6677026"/>
            <a:ext cx="765175" cy="257175"/>
          </a:xfrm>
          <a:prstGeom prst="rect">
            <a:avLst/>
          </a:prstGeom>
          <a:noFill/>
          <a:ln w="12700">
            <a:noFill/>
            <a:miter lim="800000"/>
            <a:headEnd/>
            <a:tailEnd/>
          </a:ln>
          <a:effectLst/>
        </p:spPr>
        <p:txBody>
          <a:bodyPr wrap="none" lIns="87303" tIns="44446" rIns="87303" bIns="44446">
            <a:spAutoFit/>
          </a:bodyPr>
          <a:lstStyle>
            <a:lvl1pPr defTabSz="868363">
              <a:defRPr b="1">
                <a:solidFill>
                  <a:schemeClr val="tx1"/>
                </a:solidFill>
                <a:latin typeface="Helvetica" panose="020B0604020202020204" pitchFamily="34" charset="0"/>
              </a:defRPr>
            </a:lvl1pPr>
            <a:lvl2pPr marL="742950" indent="-285750" defTabSz="868363">
              <a:defRPr b="1">
                <a:solidFill>
                  <a:schemeClr val="tx1"/>
                </a:solidFill>
                <a:latin typeface="Helvetica" panose="020B0604020202020204" pitchFamily="34" charset="0"/>
              </a:defRPr>
            </a:lvl2pPr>
            <a:lvl3pPr marL="1143000" indent="-228600" defTabSz="868363">
              <a:defRPr b="1">
                <a:solidFill>
                  <a:schemeClr val="tx1"/>
                </a:solidFill>
                <a:latin typeface="Helvetica" panose="020B0604020202020204" pitchFamily="34" charset="0"/>
              </a:defRPr>
            </a:lvl3pPr>
            <a:lvl4pPr marL="1600200" indent="-228600" defTabSz="868363">
              <a:defRPr b="1">
                <a:solidFill>
                  <a:schemeClr val="tx1"/>
                </a:solidFill>
                <a:latin typeface="Helvetica" panose="020B0604020202020204" pitchFamily="34" charset="0"/>
              </a:defRPr>
            </a:lvl4pPr>
            <a:lvl5pPr marL="2057400" indent="-228600" defTabSz="868363">
              <a:defRPr b="1">
                <a:solidFill>
                  <a:schemeClr val="tx1"/>
                </a:solidFill>
                <a:latin typeface="Helvetica" panose="020B0604020202020204" pitchFamily="34" charset="0"/>
              </a:defRPr>
            </a:lvl5pPr>
            <a:lvl6pPr marL="25146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200" b="0"/>
              <a:t>Page </a:t>
            </a:r>
            <a:fld id="{D43C1CE5-713A-46E7-BE6E-1BE3E2423F0D}" type="slidenum">
              <a:rPr lang="en-US" altLang="en-US" sz="1200" b="0"/>
              <a:pPr algn="ctr">
                <a:lnSpc>
                  <a:spcPct val="90000"/>
                </a:lnSpc>
                <a:defRPr/>
              </a:pPr>
              <a:t>‹#›</a:t>
            </a:fld>
            <a:endParaRPr lang="en-US" altLang="en-US" sz="1200" b="0"/>
          </a:p>
        </p:txBody>
      </p:sp>
    </p:spTree>
    <p:extLst>
      <p:ext uri="{BB962C8B-B14F-4D97-AF65-F5344CB8AC3E}">
        <p14:creationId xmlns:p14="http://schemas.microsoft.com/office/powerpoint/2010/main" val="2553537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026"/>
          <p:cNvSpPr>
            <a:spLocks noGrp="1" noChangeArrowheads="1"/>
          </p:cNvSpPr>
          <p:nvPr>
            <p:ph type="body" sz="quarter" idx="3"/>
          </p:nvPr>
        </p:nvSpPr>
        <p:spPr bwMode="auto">
          <a:xfrm>
            <a:off x="1239839" y="3330576"/>
            <a:ext cx="6816725" cy="3154363"/>
          </a:xfrm>
          <a:prstGeom prst="rect">
            <a:avLst/>
          </a:prstGeom>
          <a:noFill/>
          <a:ln w="12700">
            <a:noFill/>
            <a:miter lim="800000"/>
            <a:headEnd/>
            <a:tailEnd/>
          </a:ln>
          <a:effectLst/>
        </p:spPr>
        <p:txBody>
          <a:bodyPr vert="horz" wrap="square" lIns="90478" tIns="44446" rIns="90478" bIns="44446"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1" name="Rectangle 1027"/>
          <p:cNvSpPr>
            <a:spLocks noChangeArrowheads="1"/>
          </p:cNvSpPr>
          <p:nvPr/>
        </p:nvSpPr>
        <p:spPr bwMode="auto">
          <a:xfrm>
            <a:off x="4244975" y="6677026"/>
            <a:ext cx="806450" cy="257175"/>
          </a:xfrm>
          <a:prstGeom prst="rect">
            <a:avLst/>
          </a:prstGeom>
          <a:noFill/>
          <a:ln w="12700">
            <a:noFill/>
            <a:miter lim="800000"/>
            <a:headEnd/>
            <a:tailEnd/>
          </a:ln>
          <a:effectLst/>
        </p:spPr>
        <p:txBody>
          <a:bodyPr wrap="none" lIns="87303" tIns="44446" rIns="87303" bIns="44446">
            <a:spAutoFit/>
          </a:bodyPr>
          <a:lstStyle>
            <a:lvl1pPr defTabSz="868363">
              <a:defRPr b="1">
                <a:solidFill>
                  <a:schemeClr val="tx1"/>
                </a:solidFill>
                <a:latin typeface="Helvetica" panose="020B0604020202020204" pitchFamily="34" charset="0"/>
              </a:defRPr>
            </a:lvl1pPr>
            <a:lvl2pPr marL="742950" indent="-285750" defTabSz="868363">
              <a:defRPr b="1">
                <a:solidFill>
                  <a:schemeClr val="tx1"/>
                </a:solidFill>
                <a:latin typeface="Helvetica" panose="020B0604020202020204" pitchFamily="34" charset="0"/>
              </a:defRPr>
            </a:lvl2pPr>
            <a:lvl3pPr marL="1143000" indent="-228600" defTabSz="868363">
              <a:defRPr b="1">
                <a:solidFill>
                  <a:schemeClr val="tx1"/>
                </a:solidFill>
                <a:latin typeface="Helvetica" panose="020B0604020202020204" pitchFamily="34" charset="0"/>
              </a:defRPr>
            </a:lvl3pPr>
            <a:lvl4pPr marL="1600200" indent="-228600" defTabSz="868363">
              <a:defRPr b="1">
                <a:solidFill>
                  <a:schemeClr val="tx1"/>
                </a:solidFill>
                <a:latin typeface="Helvetica" panose="020B0604020202020204" pitchFamily="34" charset="0"/>
              </a:defRPr>
            </a:lvl4pPr>
            <a:lvl5pPr marL="2057400" indent="-228600" defTabSz="868363">
              <a:defRPr b="1">
                <a:solidFill>
                  <a:schemeClr val="tx1"/>
                </a:solidFill>
                <a:latin typeface="Helvetica" panose="020B0604020202020204" pitchFamily="34" charset="0"/>
              </a:defRPr>
            </a:lvl5pPr>
            <a:lvl6pPr marL="25146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defTabSz="868363"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200" b="0" smtClean="0">
                <a:latin typeface="Century Gothic" panose="020B0502020202020204" pitchFamily="34" charset="0"/>
              </a:rPr>
              <a:t>Page </a:t>
            </a:r>
            <a:fld id="{1B83E563-C414-42EF-A7E1-B597D7585EF3}" type="slidenum">
              <a:rPr lang="en-US" altLang="en-US" sz="1200" b="0" smtClean="0">
                <a:latin typeface="Century Gothic" panose="020B0502020202020204" pitchFamily="34" charset="0"/>
              </a:rPr>
              <a:pPr algn="ctr">
                <a:lnSpc>
                  <a:spcPct val="90000"/>
                </a:lnSpc>
                <a:defRPr/>
              </a:pPr>
              <a:t>‹#›</a:t>
            </a:fld>
            <a:endParaRPr lang="en-US" altLang="en-US" sz="1200" b="0" smtClean="0">
              <a:latin typeface="Century Gothic" panose="020B0502020202020204" pitchFamily="34" charset="0"/>
            </a:endParaRPr>
          </a:p>
        </p:txBody>
      </p:sp>
      <p:sp>
        <p:nvSpPr>
          <p:cNvPr id="4100" name="Rectangle 1028"/>
          <p:cNvSpPr>
            <a:spLocks noGrp="1" noRot="1" noChangeAspect="1" noChangeArrowheads="1" noTextEdit="1"/>
          </p:cNvSpPr>
          <p:nvPr>
            <p:ph type="sldImg" idx="2"/>
          </p:nvPr>
        </p:nvSpPr>
        <p:spPr bwMode="auto">
          <a:xfrm>
            <a:off x="2901950" y="530225"/>
            <a:ext cx="3492500" cy="26193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343172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Century Gothic"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6400800"/>
            <a:ext cx="3657600" cy="304800"/>
          </a:xfrm>
          <a:prstGeom prst="rect">
            <a:avLst/>
          </a:prstGeom>
          <a:noFill/>
          <a:ln w="9525">
            <a:noFill/>
            <a:miter lim="800000"/>
            <a:headEnd/>
            <a:tailEnd/>
          </a:ln>
          <a:effectLst/>
        </p:spPr>
        <p:txBody>
          <a:bodyPr lIns="90479" tIns="44446" rIns="90479" bIns="44446"/>
          <a:lstStyle/>
          <a:p>
            <a:pPr algn="ctr" eaLnBrk="1" hangingPunct="1">
              <a:lnSpc>
                <a:spcPct val="95000"/>
              </a:lnSpc>
              <a:spcBef>
                <a:spcPct val="50000"/>
              </a:spcBef>
              <a:buClr>
                <a:schemeClr val="hlink"/>
              </a:buClr>
              <a:buFont typeface="Wingdings" pitchFamily="2" charset="2"/>
              <a:buNone/>
              <a:defRPr/>
            </a:pPr>
            <a:r>
              <a:rPr lang="en-US">
                <a:solidFill>
                  <a:schemeClr val="tx2"/>
                </a:solidFill>
                <a:effectLst>
                  <a:outerShdw blurRad="38100" dist="38100" dir="2700000" algn="tl">
                    <a:srgbClr val="C0C0C0"/>
                  </a:outerShdw>
                </a:effectLst>
                <a:latin typeface="Times New Roman" pitchFamily="18" charset="0"/>
              </a:rPr>
              <a:t>Click to edit Master subtitle style</a:t>
            </a:r>
          </a:p>
        </p:txBody>
      </p:sp>
      <p:sp>
        <p:nvSpPr>
          <p:cNvPr id="348162" name="Rectangle 2"/>
          <p:cNvSpPr>
            <a:spLocks noGrp="1" noChangeArrowheads="1"/>
          </p:cNvSpPr>
          <p:nvPr>
            <p:ph type="subTitle" sz="quarter" idx="1"/>
          </p:nvPr>
        </p:nvSpPr>
        <p:spPr>
          <a:xfrm>
            <a:off x="1371600" y="2501900"/>
            <a:ext cx="6400800" cy="1752600"/>
          </a:xfrm>
        </p:spPr>
        <p:txBody>
          <a:bodyPr/>
          <a:lstStyle>
            <a:lvl1pPr marL="0" indent="0" algn="ctr">
              <a:defRPr/>
            </a:lvl1pPr>
          </a:lstStyle>
          <a:p>
            <a:r>
              <a:rPr lang="en-US"/>
              <a:t>Click to edit Master subtitle style</a:t>
            </a:r>
          </a:p>
        </p:txBody>
      </p:sp>
      <p:sp>
        <p:nvSpPr>
          <p:cNvPr id="348163" name="Rectangle 3"/>
          <p:cNvSpPr>
            <a:spLocks noGrp="1" noChangeArrowheads="1"/>
          </p:cNvSpPr>
          <p:nvPr>
            <p:ph type="ctrTitle" sz="quarter"/>
          </p:nvPr>
        </p:nvSpPr>
        <p:spPr>
          <a:xfrm>
            <a:off x="685800" y="365125"/>
            <a:ext cx="7772400" cy="1143000"/>
          </a:xfrm>
          <a:effectLst>
            <a:outerShdw dist="71842" dir="2700000" algn="ctr" rotWithShape="0">
              <a:schemeClr val="bg2"/>
            </a:outerShdw>
          </a:effectLst>
        </p:spPr>
        <p:txBody>
          <a:bodyPr lIns="92066" tIns="46033" rIns="92066" bIns="46033"/>
          <a:lstStyle>
            <a:lvl1pPr>
              <a:defRPr>
                <a:effectLst>
                  <a:outerShdw blurRad="38100" dist="38100" dir="2700000" algn="tl">
                    <a:srgbClr val="C0C0C0"/>
                  </a:outerShdw>
                </a:effectLst>
              </a:defRPr>
            </a:lvl1pPr>
          </a:lstStyle>
          <a:p>
            <a:r>
              <a:rPr lang="en-US"/>
              <a:t>Click to edit Master title style</a:t>
            </a:r>
          </a:p>
        </p:txBody>
      </p:sp>
    </p:spTree>
    <p:extLst>
      <p:ext uri="{BB962C8B-B14F-4D97-AF65-F5344CB8AC3E}">
        <p14:creationId xmlns:p14="http://schemas.microsoft.com/office/powerpoint/2010/main" val="1616885086"/>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7474977"/>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5150" y="247650"/>
            <a:ext cx="2206625" cy="6197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90513" y="247650"/>
            <a:ext cx="6472237" cy="6197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175796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bwMode="auto">
          <a:xfrm>
            <a:off x="533400" y="6500813"/>
            <a:ext cx="6705600" cy="28098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lnSpc>
                <a:spcPct val="90000"/>
              </a:lnSpc>
              <a:defRPr sz="1100" b="1" dirty="0" smtClean="0">
                <a:solidFill>
                  <a:schemeClr val="tx1"/>
                </a:solidFill>
                <a:latin typeface="Helvetica" panose="020B0604020202020204" pitchFamily="34" charset="0"/>
              </a:defRPr>
            </a:lvl1pPr>
            <a:lvl2pPr marL="742950" indent="-285750" algn="ctr">
              <a:lnSpc>
                <a:spcPct val="90000"/>
              </a:lnSpc>
              <a:defRPr b="1">
                <a:solidFill>
                  <a:schemeClr val="tx1"/>
                </a:solidFill>
                <a:latin typeface="Helvetica" panose="020B0604020202020204" pitchFamily="34" charset="0"/>
              </a:defRPr>
            </a:lvl2pPr>
            <a:lvl3pPr marL="1143000" indent="-228600" algn="ctr">
              <a:lnSpc>
                <a:spcPct val="90000"/>
              </a:lnSpc>
              <a:defRPr b="1">
                <a:solidFill>
                  <a:schemeClr val="tx1"/>
                </a:solidFill>
                <a:latin typeface="Helvetica" panose="020B0604020202020204" pitchFamily="34" charset="0"/>
              </a:defRPr>
            </a:lvl3pPr>
            <a:lvl4pPr marL="1600200" indent="-228600" algn="ctr">
              <a:lnSpc>
                <a:spcPct val="90000"/>
              </a:lnSpc>
              <a:defRPr b="1">
                <a:solidFill>
                  <a:schemeClr val="tx1"/>
                </a:solidFill>
                <a:latin typeface="Helvetica" panose="020B0604020202020204" pitchFamily="34" charset="0"/>
              </a:defRPr>
            </a:lvl4pPr>
            <a:lvl5pPr marL="2057400" indent="-228600" algn="ctr">
              <a:lnSpc>
                <a:spcPct val="90000"/>
              </a:lnSpc>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defRPr/>
            </a:pPr>
            <a:r>
              <a:rPr lang="en-AU" altLang="en-US"/>
              <a:t>© Len Bass, Paul Clements, Rick </a:t>
            </a:r>
            <a:r>
              <a:rPr lang="en-AU" altLang="en-US" err="1"/>
              <a:t>Kazman</a:t>
            </a:r>
            <a:r>
              <a:rPr lang="en-AU" altLang="en-US"/>
              <a:t>, under Creative Commons Attribution License</a:t>
            </a:r>
          </a:p>
        </p:txBody>
      </p:sp>
    </p:spTree>
    <p:extLst>
      <p:ext uri="{BB962C8B-B14F-4D97-AF65-F5344CB8AC3E}">
        <p14:creationId xmlns:p14="http://schemas.microsoft.com/office/powerpoint/2010/main" val="157683802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6391097"/>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90513" y="1220788"/>
            <a:ext cx="4076700"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19613" y="1220788"/>
            <a:ext cx="4078287" cy="5224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164579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94457689"/>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4877439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37788213"/>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847840"/>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65781602"/>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7138" name="Rectangle 2"/>
          <p:cNvSpPr>
            <a:spLocks noGrp="1" noChangeArrowheads="1"/>
          </p:cNvSpPr>
          <p:nvPr>
            <p:ph type="body" idx="1"/>
          </p:nvPr>
        </p:nvSpPr>
        <p:spPr bwMode="auto">
          <a:xfrm>
            <a:off x="290513" y="1220788"/>
            <a:ext cx="8307387" cy="5224462"/>
          </a:xfrm>
          <a:prstGeom prst="rect">
            <a:avLst/>
          </a:prstGeom>
          <a:noFill/>
          <a:ln w="9525">
            <a:noFill/>
            <a:miter lim="800000"/>
            <a:headEnd/>
            <a:tailEnd/>
          </a:ln>
          <a:effectLst/>
        </p:spPr>
        <p:txBody>
          <a:bodyPr vert="horz" wrap="square" lIns="90479" tIns="44446" rIns="90479" bIns="4444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7" name="Rectangle 3"/>
          <p:cNvSpPr>
            <a:spLocks noGrp="1" noChangeArrowheads="1"/>
          </p:cNvSpPr>
          <p:nvPr>
            <p:ph type="title"/>
          </p:nvPr>
        </p:nvSpPr>
        <p:spPr bwMode="auto">
          <a:xfrm>
            <a:off x="404813" y="247650"/>
            <a:ext cx="8716962" cy="781050"/>
          </a:xfrm>
          <a:prstGeom prst="rect">
            <a:avLst/>
          </a:prstGeom>
          <a:noFill/>
          <a:ln>
            <a:noFill/>
          </a:ln>
          <a:effectLst>
            <a:outerShdw dist="53882" dir="2700000" algn="ctr" rotWithShape="0">
              <a:srgbClr val="969696"/>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347140" name="Text Box 4"/>
          <p:cNvSpPr txBox="1">
            <a:spLocks noChangeArrowheads="1"/>
          </p:cNvSpPr>
          <p:nvPr/>
        </p:nvSpPr>
        <p:spPr bwMode="auto">
          <a:xfrm>
            <a:off x="219075" y="6400800"/>
            <a:ext cx="604838" cy="285750"/>
          </a:xfrm>
          <a:prstGeom prst="rect">
            <a:avLst/>
          </a:prstGeom>
          <a:noFill/>
          <a:ln w="19050">
            <a:noFill/>
            <a:miter lim="800000"/>
            <a:headEnd/>
            <a:tailEnd type="none" w="sm" len="sm"/>
          </a:ln>
          <a:effectLst/>
        </p:spPr>
        <p:txBody>
          <a:bodyPr wrap="none" lIns="45715" tIns="45715" rIns="45715" bIns="45715" anchor="ctr">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lgn="ctr">
              <a:lnSpc>
                <a:spcPct val="90000"/>
              </a:lnSpc>
              <a:defRPr/>
            </a:pPr>
            <a:r>
              <a:rPr lang="en-US" altLang="en-US" sz="1400" b="0" smtClean="0">
                <a:solidFill>
                  <a:schemeClr val="hlink"/>
                </a:solidFill>
              </a:rPr>
              <a:t>– </a:t>
            </a:r>
            <a:fld id="{96B6B617-29EC-4E17-B993-3ED5E37EDB45}" type="slidenum">
              <a:rPr lang="en-US" altLang="en-US" sz="1400" b="0" smtClean="0">
                <a:solidFill>
                  <a:schemeClr val="hlink"/>
                </a:solidFill>
              </a:rPr>
              <a:pPr algn="ctr">
                <a:lnSpc>
                  <a:spcPct val="90000"/>
                </a:lnSpc>
                <a:defRPr/>
              </a:pPr>
              <a:t>‹#›</a:t>
            </a:fld>
            <a:r>
              <a:rPr lang="en-US" altLang="en-US" sz="1400" b="0" smtClean="0">
                <a:solidFill>
                  <a:schemeClr val="hlink"/>
                </a:solidFill>
              </a:rPr>
              <a:t> –</a:t>
            </a:r>
            <a:endParaRPr lang="en-US" altLang="en-US" sz="1400" b="0" smtClean="0"/>
          </a:p>
        </p:txBody>
      </p:sp>
      <p:sp>
        <p:nvSpPr>
          <p:cNvPr id="1029" name="Rectangle 5"/>
          <p:cNvSpPr>
            <a:spLocks noChangeArrowheads="1"/>
          </p:cNvSpPr>
          <p:nvPr/>
        </p:nvSpPr>
        <p:spPr bwMode="auto">
          <a:xfrm>
            <a:off x="7201608" y="6391039"/>
            <a:ext cx="1725783" cy="28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lIns="45715" tIns="45715" rIns="45715" bIns="45715" anchor="ctr">
            <a:spAutoFit/>
          </a:bodyPr>
          <a:lstStyle>
            <a:lvl1pPr algn="ctr">
              <a:lnSpc>
                <a:spcPct val="90000"/>
              </a:lnSpc>
              <a:defRPr b="1">
                <a:solidFill>
                  <a:schemeClr val="tx1"/>
                </a:solidFill>
                <a:latin typeface="Helvetica" panose="020B0604020202020204" pitchFamily="34" charset="0"/>
              </a:defRPr>
            </a:lvl1pPr>
            <a:lvl2pPr marL="742950" indent="-285750" algn="ctr">
              <a:lnSpc>
                <a:spcPct val="90000"/>
              </a:lnSpc>
              <a:defRPr b="1">
                <a:solidFill>
                  <a:schemeClr val="tx1"/>
                </a:solidFill>
                <a:latin typeface="Helvetica" panose="020B0604020202020204" pitchFamily="34" charset="0"/>
              </a:defRPr>
            </a:lvl2pPr>
            <a:lvl3pPr marL="1143000" indent="-228600" algn="ctr">
              <a:lnSpc>
                <a:spcPct val="90000"/>
              </a:lnSpc>
              <a:defRPr b="1">
                <a:solidFill>
                  <a:schemeClr val="tx1"/>
                </a:solidFill>
                <a:latin typeface="Helvetica" panose="020B0604020202020204" pitchFamily="34" charset="0"/>
              </a:defRPr>
            </a:lvl3pPr>
            <a:lvl4pPr marL="1600200" indent="-228600" algn="ctr">
              <a:lnSpc>
                <a:spcPct val="90000"/>
              </a:lnSpc>
              <a:defRPr b="1">
                <a:solidFill>
                  <a:schemeClr val="tx1"/>
                </a:solidFill>
                <a:latin typeface="Helvetica" panose="020B0604020202020204" pitchFamily="34" charset="0"/>
              </a:defRPr>
            </a:lvl4pPr>
            <a:lvl5pPr marL="2057400" indent="-228600" algn="ctr">
              <a:lnSpc>
                <a:spcPct val="90000"/>
              </a:lnSpc>
              <a:defRPr b="1">
                <a:solidFill>
                  <a:schemeClr val="tx1"/>
                </a:solidFill>
                <a:latin typeface="Helvetica" panose="020B0604020202020204" pitchFamily="34" charset="0"/>
              </a:defRPr>
            </a:lvl5pPr>
            <a:lvl6pPr marL="25146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6pPr>
            <a:lvl7pPr marL="29718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7pPr>
            <a:lvl8pPr marL="34290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8pPr>
            <a:lvl9pPr marL="3886200" indent="-228600" algn="ctr" eaLnBrk="0" fontAlgn="base" hangingPunct="0">
              <a:lnSpc>
                <a:spcPct val="90000"/>
              </a:lnSpc>
              <a:spcBef>
                <a:spcPct val="0"/>
              </a:spcBef>
              <a:spcAft>
                <a:spcPct val="0"/>
              </a:spcAft>
              <a:defRPr b="1">
                <a:solidFill>
                  <a:schemeClr val="tx1"/>
                </a:solidFill>
                <a:latin typeface="Helvetica" panose="020B0604020202020204" pitchFamily="34" charset="0"/>
              </a:defRPr>
            </a:lvl9pPr>
          </a:lstStyle>
          <a:p>
            <a:pPr>
              <a:defRPr/>
            </a:pPr>
            <a:r>
              <a:rPr lang="en-US" altLang="en-US" sz="1400" b="0" dirty="0" smtClean="0">
                <a:solidFill>
                  <a:schemeClr val="hlink"/>
                </a:solidFill>
              </a:rPr>
              <a:t>CSCE 741 Fall 2017</a:t>
            </a:r>
          </a:p>
        </p:txBody>
      </p:sp>
    </p:spTree>
  </p:cSld>
  <p:clrMap bg1="lt1" tx1="dk1" bg2="lt2" tx2="dk2" accent1="accent1" accent2="accent2" accent3="accent3" accent4="accent4" accent5="accent5" accent6="accent6" hlink="hlink" folHlink="folHlink"/>
  <p:sldLayoutIdLst>
    <p:sldLayoutId id="2147483716" r:id="rId1"/>
    <p:sldLayoutId id="2147483717"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ransition spd="med"/>
  <p:txStyles>
    <p:titleStyle>
      <a:lvl1pPr algn="l" rtl="0" eaLnBrk="0" fontAlgn="base" hangingPunct="0">
        <a:lnSpc>
          <a:spcPct val="87000"/>
        </a:lnSpc>
        <a:spcBef>
          <a:spcPct val="0"/>
        </a:spcBef>
        <a:spcAft>
          <a:spcPct val="0"/>
        </a:spcAft>
        <a:defRPr sz="3800" b="1">
          <a:solidFill>
            <a:schemeClr val="hlink"/>
          </a:solidFill>
          <a:latin typeface="+mj-lt"/>
          <a:ea typeface="+mj-ea"/>
          <a:cs typeface="+mj-cs"/>
        </a:defRPr>
      </a:lvl1pPr>
      <a:lvl2pPr algn="l" rtl="0" eaLnBrk="0" fontAlgn="base" hangingPunct="0">
        <a:lnSpc>
          <a:spcPct val="87000"/>
        </a:lnSpc>
        <a:spcBef>
          <a:spcPct val="0"/>
        </a:spcBef>
        <a:spcAft>
          <a:spcPct val="0"/>
        </a:spcAft>
        <a:defRPr sz="3800" b="1">
          <a:solidFill>
            <a:schemeClr val="hlink"/>
          </a:solidFill>
          <a:latin typeface="Helvetica" pitchFamily="34" charset="0"/>
        </a:defRPr>
      </a:lvl2pPr>
      <a:lvl3pPr algn="l" rtl="0" eaLnBrk="0" fontAlgn="base" hangingPunct="0">
        <a:lnSpc>
          <a:spcPct val="87000"/>
        </a:lnSpc>
        <a:spcBef>
          <a:spcPct val="0"/>
        </a:spcBef>
        <a:spcAft>
          <a:spcPct val="0"/>
        </a:spcAft>
        <a:defRPr sz="3800" b="1">
          <a:solidFill>
            <a:schemeClr val="hlink"/>
          </a:solidFill>
          <a:latin typeface="Helvetica" pitchFamily="34" charset="0"/>
        </a:defRPr>
      </a:lvl3pPr>
      <a:lvl4pPr algn="l" rtl="0" eaLnBrk="0" fontAlgn="base" hangingPunct="0">
        <a:lnSpc>
          <a:spcPct val="87000"/>
        </a:lnSpc>
        <a:spcBef>
          <a:spcPct val="0"/>
        </a:spcBef>
        <a:spcAft>
          <a:spcPct val="0"/>
        </a:spcAft>
        <a:defRPr sz="3800" b="1">
          <a:solidFill>
            <a:schemeClr val="hlink"/>
          </a:solidFill>
          <a:latin typeface="Helvetica" pitchFamily="34" charset="0"/>
        </a:defRPr>
      </a:lvl4pPr>
      <a:lvl5pPr algn="l" rtl="0" eaLnBrk="0" fontAlgn="base" hangingPunct="0">
        <a:lnSpc>
          <a:spcPct val="87000"/>
        </a:lnSpc>
        <a:spcBef>
          <a:spcPct val="0"/>
        </a:spcBef>
        <a:spcAft>
          <a:spcPct val="0"/>
        </a:spcAft>
        <a:defRPr sz="3800" b="1">
          <a:solidFill>
            <a:schemeClr val="hlink"/>
          </a:solidFill>
          <a:latin typeface="Helvetica" pitchFamily="34" charset="0"/>
        </a:defRPr>
      </a:lvl5pPr>
      <a:lvl6pPr marL="457200" algn="l" rtl="0" fontAlgn="base">
        <a:lnSpc>
          <a:spcPct val="87000"/>
        </a:lnSpc>
        <a:spcBef>
          <a:spcPct val="0"/>
        </a:spcBef>
        <a:spcAft>
          <a:spcPct val="0"/>
        </a:spcAft>
        <a:defRPr sz="3800" b="1">
          <a:solidFill>
            <a:schemeClr val="hlink"/>
          </a:solidFill>
          <a:latin typeface="Helvetica" pitchFamily="34" charset="0"/>
        </a:defRPr>
      </a:lvl6pPr>
      <a:lvl7pPr marL="914400" algn="l" rtl="0" fontAlgn="base">
        <a:lnSpc>
          <a:spcPct val="87000"/>
        </a:lnSpc>
        <a:spcBef>
          <a:spcPct val="0"/>
        </a:spcBef>
        <a:spcAft>
          <a:spcPct val="0"/>
        </a:spcAft>
        <a:defRPr sz="3800" b="1">
          <a:solidFill>
            <a:schemeClr val="hlink"/>
          </a:solidFill>
          <a:latin typeface="Helvetica" pitchFamily="34" charset="0"/>
        </a:defRPr>
      </a:lvl7pPr>
      <a:lvl8pPr marL="1371600" algn="l" rtl="0" fontAlgn="base">
        <a:lnSpc>
          <a:spcPct val="87000"/>
        </a:lnSpc>
        <a:spcBef>
          <a:spcPct val="0"/>
        </a:spcBef>
        <a:spcAft>
          <a:spcPct val="0"/>
        </a:spcAft>
        <a:defRPr sz="3800" b="1">
          <a:solidFill>
            <a:schemeClr val="hlink"/>
          </a:solidFill>
          <a:latin typeface="Helvetica" pitchFamily="34" charset="0"/>
        </a:defRPr>
      </a:lvl8pPr>
      <a:lvl9pPr marL="1828800" algn="l" rtl="0" fontAlgn="base">
        <a:lnSpc>
          <a:spcPct val="87000"/>
        </a:lnSpc>
        <a:spcBef>
          <a:spcPct val="0"/>
        </a:spcBef>
        <a:spcAft>
          <a:spcPct val="0"/>
        </a:spcAft>
        <a:defRPr sz="3800" b="1">
          <a:solidFill>
            <a:schemeClr val="hlink"/>
          </a:solidFill>
          <a:latin typeface="Helvetica" pitchFamily="34" charset="0"/>
        </a:defRPr>
      </a:lvl9pPr>
    </p:titleStyle>
    <p:body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chemeClr val="tx2"/>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chemeClr val="tx1"/>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folHlink"/>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javabrains.io/courses/spring_bootquickstar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playlist?list=PLhd_vL3a3i7om8OkPSr0flhVgSY0aS2QR" TargetMode="External"/><Relationship Id="rId2" Type="http://schemas.openxmlformats.org/officeDocument/2006/relationships/hyperlink" Target="https://www.youtube.com/playlist?list=PLhd_vL3a3i7ooy1uGc_mz5C4s9Y1Pt7WZ" TargetMode="External"/><Relationship Id="rId1" Type="http://schemas.openxmlformats.org/officeDocument/2006/relationships/slideLayout" Target="../slideLayouts/slideLayout2.xml"/><Relationship Id="rId4" Type="http://schemas.openxmlformats.org/officeDocument/2006/relationships/hyperlink" Target="https://www.youtube.com/playlist?list=PLhd_vL3a3i7oAygrG9hVRRXADWyAwYdE1"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University_of_California,_Irvine" TargetMode="External"/><Relationship Id="rId2" Type="http://schemas.openxmlformats.org/officeDocument/2006/relationships/hyperlink" Target="https://en.wikipedia.org/wiki/Roy_Field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javabrains.io/courses/spring_bootquickstart/"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914400" y="1836738"/>
            <a:ext cx="7772400" cy="1565275"/>
          </a:xfrm>
        </p:spPr>
        <p:txBody>
          <a:bodyPr/>
          <a:lstStyle/>
          <a:p>
            <a:pPr marL="342900" indent="-342900" algn="ctr" eaLnBrk="1" hangingPunct="1"/>
            <a:r>
              <a:rPr lang="en-US" altLang="en-US" dirty="0" smtClean="0"/>
              <a:t>Lecture 04</a:t>
            </a:r>
            <a:br>
              <a:rPr lang="en-US" altLang="en-US" dirty="0" smtClean="0"/>
            </a:br>
            <a:r>
              <a:rPr lang="en-US" altLang="en-US" dirty="0" smtClean="0"/>
              <a:t>Availability</a:t>
            </a:r>
          </a:p>
        </p:txBody>
      </p:sp>
      <p:sp>
        <p:nvSpPr>
          <p:cNvPr id="418819" name="Rectangle 3"/>
          <p:cNvSpPr>
            <a:spLocks noGrp="1" noChangeArrowheads="1"/>
          </p:cNvSpPr>
          <p:nvPr>
            <p:ph type="body" idx="1"/>
          </p:nvPr>
        </p:nvSpPr>
        <p:spPr>
          <a:xfrm>
            <a:off x="1676400" y="3402013"/>
            <a:ext cx="6629400" cy="2905125"/>
          </a:xfrm>
        </p:spPr>
        <p:txBody>
          <a:bodyPr lIns="90487" tIns="44450" rIns="90487" bIns="44450"/>
          <a:lstStyle/>
          <a:p>
            <a:pPr eaLnBrk="1" hangingPunct="1">
              <a:defRPr/>
            </a:pPr>
            <a:r>
              <a:rPr lang="en-US" dirty="0" smtClean="0"/>
              <a:t>Topics</a:t>
            </a:r>
          </a:p>
          <a:p>
            <a:pPr lvl="1" eaLnBrk="1" hangingPunct="1">
              <a:defRPr/>
            </a:pPr>
            <a:r>
              <a:rPr lang="en-US" dirty="0" smtClean="0"/>
              <a:t>Chapter 5 – Availability</a:t>
            </a:r>
          </a:p>
          <a:p>
            <a:pPr lvl="1" eaLnBrk="1" hangingPunct="1">
              <a:defRPr/>
            </a:pPr>
            <a:endParaRPr lang="en-US" dirty="0" smtClean="0"/>
          </a:p>
          <a:p>
            <a:pPr lvl="1" eaLnBrk="1" hangingPunct="1">
              <a:defRPr/>
            </a:pPr>
            <a:endParaRPr lang="en-US" dirty="0" smtClean="0"/>
          </a:p>
          <a:p>
            <a:pPr lvl="1" eaLnBrk="1" hangingPunct="1">
              <a:defRPr/>
            </a:pPr>
            <a:endParaRPr lang="en-US" dirty="0" smtClean="0"/>
          </a:p>
        </p:txBody>
      </p:sp>
      <p:sp>
        <p:nvSpPr>
          <p:cNvPr id="6148" name="Rectangle 4"/>
          <p:cNvSpPr>
            <a:spLocks noChangeArrowheads="1"/>
          </p:cNvSpPr>
          <p:nvPr/>
        </p:nvSpPr>
        <p:spPr bwMode="auto">
          <a:xfrm>
            <a:off x="747713" y="6500813"/>
            <a:ext cx="2115963" cy="305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wrap="none" lIns="90487" tIns="44450" rIns="90487" bIns="44450">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eaLnBrk="0" fontAlgn="base" hangingPunct="0">
              <a:spcBef>
                <a:spcPct val="0"/>
              </a:spcBef>
              <a:spcAft>
                <a:spcPct val="0"/>
              </a:spcAft>
              <a:defRPr b="1">
                <a:solidFill>
                  <a:schemeClr val="tx1"/>
                </a:solidFill>
                <a:latin typeface="Helvetica" panose="020B0604020202020204" pitchFamily="34" charset="0"/>
              </a:defRPr>
            </a:lvl6pPr>
            <a:lvl7pPr marL="2971800" indent="-228600" eaLnBrk="0" fontAlgn="base" hangingPunct="0">
              <a:spcBef>
                <a:spcPct val="0"/>
              </a:spcBef>
              <a:spcAft>
                <a:spcPct val="0"/>
              </a:spcAft>
              <a:defRPr b="1">
                <a:solidFill>
                  <a:schemeClr val="tx1"/>
                </a:solidFill>
                <a:latin typeface="Helvetica" panose="020B0604020202020204" pitchFamily="34" charset="0"/>
              </a:defRPr>
            </a:lvl7pPr>
            <a:lvl8pPr marL="3429000" indent="-228600" eaLnBrk="0" fontAlgn="base" hangingPunct="0">
              <a:spcBef>
                <a:spcPct val="0"/>
              </a:spcBef>
              <a:spcAft>
                <a:spcPct val="0"/>
              </a:spcAft>
              <a:defRPr b="1">
                <a:solidFill>
                  <a:schemeClr val="tx1"/>
                </a:solidFill>
                <a:latin typeface="Helvetica" panose="020B0604020202020204" pitchFamily="34" charset="0"/>
              </a:defRPr>
            </a:lvl8pPr>
            <a:lvl9pPr marL="3886200" indent="-228600" eaLnBrk="0" fontAlgn="base" hangingPunct="0">
              <a:spcBef>
                <a:spcPct val="0"/>
              </a:spcBef>
              <a:spcAft>
                <a:spcPct val="0"/>
              </a:spcAft>
              <a:defRPr b="1">
                <a:solidFill>
                  <a:schemeClr val="tx1"/>
                </a:solidFill>
                <a:latin typeface="Helvetica" panose="020B0604020202020204" pitchFamily="34" charset="0"/>
              </a:defRPr>
            </a:lvl9pPr>
          </a:lstStyle>
          <a:p>
            <a:r>
              <a:rPr lang="en-US" altLang="en-US" sz="1400" dirty="0" smtClean="0">
                <a:latin typeface="Courier New" panose="02070309020205020404" pitchFamily="49" charset="0"/>
              </a:rPr>
              <a:t>September 13, 2017</a:t>
            </a:r>
            <a:endParaRPr lang="en-US" altLang="en-US" sz="1400" dirty="0">
              <a:latin typeface="Courier New" panose="02070309020205020404" pitchFamily="49"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395869"/>
            <a:ext cx="5486400" cy="3639758"/>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395869"/>
            <a:ext cx="7010400" cy="4650802"/>
          </a:xfrm>
          <a:prstGeom prst="rect">
            <a:avLst/>
          </a:prstGeom>
        </p:spPr>
      </p:pic>
      <p:sp>
        <p:nvSpPr>
          <p:cNvPr id="9" name="Rectangle 5"/>
          <p:cNvSpPr>
            <a:spLocks noChangeArrowheads="1"/>
          </p:cNvSpPr>
          <p:nvPr/>
        </p:nvSpPr>
        <p:spPr bwMode="auto">
          <a:xfrm>
            <a:off x="1510875" y="914400"/>
            <a:ext cx="6654066" cy="56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63500" tIns="25400" rIns="63500" bIns="25400">
            <a:spAutoFit/>
          </a:bodyPr>
          <a:lstStyle>
            <a:lvl1pPr>
              <a:defRPr b="1">
                <a:solidFill>
                  <a:schemeClr val="tx1"/>
                </a:solidFill>
                <a:latin typeface="Helvetica" panose="020B0604020202020204" pitchFamily="34" charset="0"/>
              </a:defRPr>
            </a:lvl1pPr>
            <a:lvl2pPr marL="742950" indent="-285750">
              <a:defRPr b="1">
                <a:solidFill>
                  <a:schemeClr val="tx1"/>
                </a:solidFill>
                <a:latin typeface="Helvetica" panose="020B0604020202020204" pitchFamily="34" charset="0"/>
              </a:defRPr>
            </a:lvl2pPr>
            <a:lvl3pPr marL="1143000" indent="-228600">
              <a:defRPr b="1">
                <a:solidFill>
                  <a:schemeClr val="tx1"/>
                </a:solidFill>
                <a:latin typeface="Helvetica" panose="020B0604020202020204" pitchFamily="34" charset="0"/>
              </a:defRPr>
            </a:lvl3pPr>
            <a:lvl4pPr marL="1600200" indent="-228600">
              <a:defRPr b="1">
                <a:solidFill>
                  <a:schemeClr val="tx1"/>
                </a:solidFill>
                <a:latin typeface="Helvetica" panose="020B0604020202020204" pitchFamily="34" charset="0"/>
              </a:defRPr>
            </a:lvl4pPr>
            <a:lvl5pPr marL="2057400" indent="-228600">
              <a:defRPr b="1">
                <a:solidFill>
                  <a:schemeClr val="tx1"/>
                </a:solidFill>
                <a:latin typeface="Helvetica" panose="020B0604020202020204" pitchFamily="34" charset="0"/>
              </a:defRPr>
            </a:lvl5pPr>
            <a:lvl6pPr marL="2514600" indent="-228600" eaLnBrk="0" fontAlgn="base" hangingPunct="0">
              <a:spcBef>
                <a:spcPct val="0"/>
              </a:spcBef>
              <a:spcAft>
                <a:spcPct val="0"/>
              </a:spcAft>
              <a:defRPr b="1">
                <a:solidFill>
                  <a:schemeClr val="tx1"/>
                </a:solidFill>
                <a:latin typeface="Helvetica" panose="020B0604020202020204" pitchFamily="34" charset="0"/>
              </a:defRPr>
            </a:lvl6pPr>
            <a:lvl7pPr marL="2971800" indent="-228600" eaLnBrk="0" fontAlgn="base" hangingPunct="0">
              <a:spcBef>
                <a:spcPct val="0"/>
              </a:spcBef>
              <a:spcAft>
                <a:spcPct val="0"/>
              </a:spcAft>
              <a:defRPr b="1">
                <a:solidFill>
                  <a:schemeClr val="tx1"/>
                </a:solidFill>
                <a:latin typeface="Helvetica" panose="020B0604020202020204" pitchFamily="34" charset="0"/>
              </a:defRPr>
            </a:lvl7pPr>
            <a:lvl8pPr marL="3429000" indent="-228600" eaLnBrk="0" fontAlgn="base" hangingPunct="0">
              <a:spcBef>
                <a:spcPct val="0"/>
              </a:spcBef>
              <a:spcAft>
                <a:spcPct val="0"/>
              </a:spcAft>
              <a:defRPr b="1">
                <a:solidFill>
                  <a:schemeClr val="tx1"/>
                </a:solidFill>
                <a:latin typeface="Helvetica" panose="020B0604020202020204" pitchFamily="34" charset="0"/>
              </a:defRPr>
            </a:lvl8pPr>
            <a:lvl9pPr marL="3886200" indent="-228600" eaLnBrk="0" fontAlgn="base" hangingPunct="0">
              <a:spcBef>
                <a:spcPct val="0"/>
              </a:spcBef>
              <a:spcAft>
                <a:spcPct val="0"/>
              </a:spcAft>
              <a:defRPr b="1">
                <a:solidFill>
                  <a:schemeClr val="tx1"/>
                </a:solidFill>
                <a:latin typeface="Helvetica" panose="020B0604020202020204" pitchFamily="34" charset="0"/>
              </a:defRPr>
            </a:lvl9pPr>
          </a:lstStyle>
          <a:p>
            <a:pPr algn="ctr" eaLnBrk="1" hangingPunct="1">
              <a:lnSpc>
                <a:spcPct val="87000"/>
              </a:lnSpc>
            </a:pPr>
            <a:r>
              <a:rPr lang="en-US" altLang="en-US" sz="3800" dirty="0"/>
              <a:t>CSCE </a:t>
            </a:r>
            <a:r>
              <a:rPr lang="en-US" altLang="en-US" sz="3800" dirty="0" smtClean="0"/>
              <a:t>741 </a:t>
            </a:r>
            <a:r>
              <a:rPr lang="en-US" altLang="en-US" sz="3800" dirty="0"/>
              <a:t>Software </a:t>
            </a:r>
            <a:r>
              <a:rPr lang="en-US" altLang="en-US" sz="3800" dirty="0" smtClean="0"/>
              <a:t>Process</a:t>
            </a:r>
            <a:endParaRPr lang="en-US" altLang="en-US" sz="3800" dirty="0"/>
          </a:p>
        </p:txBody>
      </p:sp>
      <p:sp>
        <p:nvSpPr>
          <p:cNvPr id="10" name="Rectangle 3"/>
          <p:cNvSpPr txBox="1">
            <a:spLocks noChangeArrowheads="1"/>
          </p:cNvSpPr>
          <p:nvPr/>
        </p:nvSpPr>
        <p:spPr bwMode="auto">
          <a:xfrm>
            <a:off x="2778125" y="4243388"/>
            <a:ext cx="5386816" cy="2462212"/>
          </a:xfrm>
          <a:prstGeom prst="rect">
            <a:avLst/>
          </a:prstGeom>
          <a:noFill/>
          <a:ln w="9525">
            <a:noFill/>
            <a:miter lim="800000"/>
            <a:headEnd/>
            <a:tailEnd/>
          </a:ln>
          <a:effectLst/>
        </p:spPr>
        <p:txBody>
          <a:bodyPr vert="horz" wrap="square" lIns="90487" tIns="44450" rIns="90487" bIns="44450" numCol="1" anchor="t" anchorCtr="0" compatLnSpc="1">
            <a:prstTxWarp prst="textNoShape">
              <a:avLst/>
            </a:prstTxWarp>
          </a:bodyPr>
          <a:lstStyle>
            <a:lvl1pPr marL="385763" indent="-385763" algn="l" rtl="0" eaLnBrk="0" fontAlgn="base" hangingPunct="0">
              <a:lnSpc>
                <a:spcPct val="95000"/>
              </a:lnSpc>
              <a:spcBef>
                <a:spcPct val="50000"/>
              </a:spcBef>
              <a:spcAft>
                <a:spcPct val="0"/>
              </a:spcAft>
              <a:buClr>
                <a:schemeClr val="hlink"/>
              </a:buClr>
              <a:buFont typeface="Wingdings" panose="05000000000000000000" pitchFamily="2" charset="2"/>
              <a:defRPr sz="2400" b="1">
                <a:solidFill>
                  <a:schemeClr val="tx2"/>
                </a:solidFill>
                <a:effectLst>
                  <a:outerShdw blurRad="38100" dist="38100" dir="2700000" algn="tl">
                    <a:srgbClr val="C0C0C0"/>
                  </a:outerShdw>
                </a:effectLst>
                <a:latin typeface="+mn-lt"/>
                <a:ea typeface="+mn-ea"/>
                <a:cs typeface="+mn-cs"/>
              </a:defRPr>
            </a:lvl1pPr>
            <a:lvl2pPr marL="744538" indent="-246063" algn="l" rtl="0" eaLnBrk="0" fontAlgn="base" hangingPunct="0">
              <a:spcBef>
                <a:spcPct val="25000"/>
              </a:spcBef>
              <a:spcAft>
                <a:spcPct val="0"/>
              </a:spcAft>
              <a:buClr>
                <a:schemeClr val="hlink"/>
              </a:buClr>
              <a:buSzPct val="75000"/>
              <a:buFont typeface="Wingdings" panose="05000000000000000000" pitchFamily="2" charset="2"/>
              <a:buChar char="n"/>
              <a:defRPr sz="2000" b="1">
                <a:solidFill>
                  <a:schemeClr val="tx1"/>
                </a:solidFill>
                <a:latin typeface="+mn-lt"/>
              </a:defRPr>
            </a:lvl2pPr>
            <a:lvl3pPr marL="1146175" indent="-238125" algn="l" rtl="0" eaLnBrk="0" fontAlgn="base" hangingPunct="0">
              <a:lnSpc>
                <a:spcPct val="107000"/>
              </a:lnSpc>
              <a:spcBef>
                <a:spcPct val="10000"/>
              </a:spcBef>
              <a:spcAft>
                <a:spcPct val="0"/>
              </a:spcAft>
              <a:buClr>
                <a:srgbClr val="005400"/>
              </a:buClr>
              <a:buSzPct val="90000"/>
              <a:buFont typeface="Wingdings" pitchFamily="2" charset="2"/>
              <a:buChar char="l"/>
              <a:defRPr b="1">
                <a:solidFill>
                  <a:schemeClr val="folHlink"/>
                </a:solidFill>
                <a:latin typeface="+mn-lt"/>
              </a:defRPr>
            </a:lvl3pPr>
            <a:lvl4pPr marL="1600200" indent="-228600" algn="l" rtl="0" eaLnBrk="0" fontAlgn="base" hangingPunct="0">
              <a:spcBef>
                <a:spcPct val="20000"/>
              </a:spcBef>
              <a:spcAft>
                <a:spcPct val="0"/>
              </a:spcAft>
              <a:buChar char="»"/>
              <a:defRPr b="1">
                <a:solidFill>
                  <a:schemeClr val="tx1"/>
                </a:solidFill>
                <a:latin typeface="+mn-lt"/>
              </a:defRPr>
            </a:lvl4pPr>
            <a:lvl5pPr marL="2451100" indent="-228600" algn="l" rtl="0" eaLnBrk="0" fontAlgn="base" hangingPunct="0">
              <a:spcBef>
                <a:spcPct val="20000"/>
              </a:spcBef>
              <a:spcAft>
                <a:spcPct val="0"/>
              </a:spcAft>
              <a:buChar char="•"/>
              <a:defRPr sz="2000">
                <a:solidFill>
                  <a:schemeClr val="tx1"/>
                </a:solidFill>
                <a:latin typeface="Times New Roman" pitchFamily="18" charset="0"/>
              </a:defRPr>
            </a:lvl5pPr>
            <a:lvl6pPr marL="2908300" indent="-228600" algn="l" rtl="0" fontAlgn="base">
              <a:spcBef>
                <a:spcPct val="20000"/>
              </a:spcBef>
              <a:spcAft>
                <a:spcPct val="0"/>
              </a:spcAft>
              <a:buChar char="•"/>
              <a:defRPr sz="2000">
                <a:solidFill>
                  <a:schemeClr val="tx1"/>
                </a:solidFill>
                <a:latin typeface="Times New Roman" pitchFamily="18" charset="0"/>
              </a:defRPr>
            </a:lvl6pPr>
            <a:lvl7pPr marL="3365500" indent="-228600" algn="l" rtl="0" fontAlgn="base">
              <a:spcBef>
                <a:spcPct val="20000"/>
              </a:spcBef>
              <a:spcAft>
                <a:spcPct val="0"/>
              </a:spcAft>
              <a:buChar char="•"/>
              <a:defRPr sz="2000">
                <a:solidFill>
                  <a:schemeClr val="tx1"/>
                </a:solidFill>
                <a:latin typeface="Times New Roman" pitchFamily="18" charset="0"/>
              </a:defRPr>
            </a:lvl7pPr>
            <a:lvl8pPr marL="3822700" indent="-228600" algn="l" rtl="0" fontAlgn="base">
              <a:spcBef>
                <a:spcPct val="20000"/>
              </a:spcBef>
              <a:spcAft>
                <a:spcPct val="0"/>
              </a:spcAft>
              <a:buChar char="•"/>
              <a:defRPr sz="2000">
                <a:solidFill>
                  <a:schemeClr val="tx1"/>
                </a:solidFill>
                <a:latin typeface="Times New Roman" pitchFamily="18" charset="0"/>
              </a:defRPr>
            </a:lvl8pPr>
            <a:lvl9pPr marL="4279900" indent="-228600" algn="l" rtl="0" fontAlgn="base">
              <a:spcBef>
                <a:spcPct val="20000"/>
              </a:spcBef>
              <a:spcAft>
                <a:spcPct val="0"/>
              </a:spcAft>
              <a:buChar char="•"/>
              <a:defRPr sz="2000">
                <a:solidFill>
                  <a:schemeClr val="tx1"/>
                </a:solidFill>
                <a:latin typeface="Times New Roman" pitchFamily="18" charset="0"/>
              </a:defRPr>
            </a:lvl9pPr>
          </a:lstStyle>
          <a:p>
            <a:pPr eaLnBrk="1" hangingPunct="1">
              <a:defRPr/>
            </a:pPr>
            <a:r>
              <a:rPr lang="en-US" kern="0" dirty="0" smtClean="0"/>
              <a:t>Lecture 4  -- Spring</a:t>
            </a:r>
          </a:p>
          <a:p>
            <a:pPr lvl="1" eaLnBrk="1" hangingPunct="1">
              <a:defRPr/>
            </a:pPr>
            <a:r>
              <a:rPr lang="en-US" kern="0" dirty="0" smtClean="0"/>
              <a:t>Spring Boot assignment 1</a:t>
            </a:r>
          </a:p>
          <a:p>
            <a:pPr eaLnBrk="1" hangingPunct="1">
              <a:defRPr/>
            </a:pPr>
            <a:r>
              <a:rPr lang="en-US" kern="0" dirty="0" err="1" smtClean="0"/>
              <a:t>Readings:ES</a:t>
            </a:r>
            <a:r>
              <a:rPr lang="en-US" kern="0" dirty="0" smtClean="0"/>
              <a:t> </a:t>
            </a:r>
            <a:r>
              <a:rPr lang="en-US" kern="0" dirty="0" err="1" smtClean="0"/>
              <a:t>Ch</a:t>
            </a:r>
            <a:r>
              <a:rPr lang="en-US" kern="0" dirty="0" smtClean="0"/>
              <a:t> 4-</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Unit </a:t>
            </a:r>
            <a:r>
              <a:rPr lang="en-US" dirty="0"/>
              <a:t>5 - Deployment and </a:t>
            </a:r>
            <a:r>
              <a:rPr lang="en-US" dirty="0" smtClean="0"/>
              <a:t>monitoring</a:t>
            </a:r>
          </a:p>
          <a:p>
            <a:pPr marL="457200" indent="-457200">
              <a:buAutoNum type="arabicPeriod" startAt="32"/>
            </a:pPr>
            <a:r>
              <a:rPr lang="en-US" dirty="0" smtClean="0"/>
              <a:t>Packaging </a:t>
            </a:r>
            <a:r>
              <a:rPr lang="en-US" dirty="0"/>
              <a:t>and running a Spring Boot </a:t>
            </a:r>
            <a:r>
              <a:rPr lang="en-US" dirty="0" smtClean="0"/>
              <a:t>app</a:t>
            </a:r>
          </a:p>
          <a:p>
            <a:pPr marL="457200" indent="-457200">
              <a:buAutoNum type="arabicPeriod" startAt="32"/>
            </a:pPr>
            <a:r>
              <a:rPr lang="en-US" dirty="0" smtClean="0"/>
              <a:t> </a:t>
            </a:r>
            <a:r>
              <a:rPr lang="en-US" dirty="0"/>
              <a:t>Spring Boot </a:t>
            </a:r>
            <a:r>
              <a:rPr lang="en-US" dirty="0" smtClean="0"/>
              <a:t>Actuator</a:t>
            </a:r>
          </a:p>
          <a:p>
            <a:pPr marL="457200" indent="-457200">
              <a:buAutoNum type="arabicPeriod" startAt="32"/>
            </a:pPr>
            <a:r>
              <a:rPr lang="en-US" dirty="0" smtClean="0"/>
              <a:t> </a:t>
            </a:r>
            <a:r>
              <a:rPr lang="en-US" dirty="0"/>
              <a:t>Wrap Up</a:t>
            </a:r>
            <a:endParaRPr lang="en-US" dirty="0"/>
          </a:p>
        </p:txBody>
      </p:sp>
    </p:spTree>
    <p:extLst>
      <p:ext uri="{BB962C8B-B14F-4D97-AF65-F5344CB8AC3E}">
        <p14:creationId xmlns:p14="http://schemas.microsoft.com/office/powerpoint/2010/main" val="2963899844"/>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247650"/>
            <a:ext cx="9045575" cy="781050"/>
          </a:xfrm>
        </p:spPr>
        <p:txBody>
          <a:bodyPr/>
          <a:lstStyle/>
          <a:p>
            <a:r>
              <a:rPr lang="en-US" sz="2800" dirty="0">
                <a:hlinkClick r:id="rId2"/>
              </a:rPr>
              <a:t>https://javabrains.io/courses/spring_bootquickstart/</a:t>
            </a:r>
            <a:r>
              <a:rPr lang="en-US" sz="2800" dirty="0"/>
              <a:t/>
            </a:r>
            <a:br>
              <a:rPr lang="en-US" sz="2800" dirty="0"/>
            </a:br>
            <a:endParaRPr lang="en-US" sz="2800" dirty="0"/>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a:stretch>
            <a:fillRect/>
          </a:stretch>
        </p:blipFill>
        <p:spPr>
          <a:xfrm>
            <a:off x="990600" y="1514895"/>
            <a:ext cx="7525502" cy="5196526"/>
          </a:xfrm>
          <a:prstGeom prst="rect">
            <a:avLst/>
          </a:prstGeom>
        </p:spPr>
      </p:pic>
    </p:spTree>
    <p:extLst>
      <p:ext uri="{BB962C8B-B14F-4D97-AF65-F5344CB8AC3E}">
        <p14:creationId xmlns:p14="http://schemas.microsoft.com/office/powerpoint/2010/main" val="306957855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52400" y="1220788"/>
            <a:ext cx="8969375" cy="5224462"/>
          </a:xfrm>
        </p:spPr>
        <p:txBody>
          <a:bodyPr/>
          <a:lstStyle/>
          <a:p>
            <a:r>
              <a:rPr lang="en-US" b="0" dirty="0" smtClean="0">
                <a:effectLst/>
                <a:hlinkClick r:id="rId2"/>
              </a:rPr>
              <a:t>Spring </a:t>
            </a:r>
            <a:r>
              <a:rPr lang="en-US" b="0" dirty="0">
                <a:effectLst/>
                <a:hlinkClick r:id="rId2"/>
              </a:rPr>
              <a:t>Boot </a:t>
            </a:r>
            <a:r>
              <a:rPr lang="en-US" b="0" dirty="0" smtClean="0">
                <a:effectLst/>
                <a:hlinkClick r:id="rId2"/>
              </a:rPr>
              <a:t>– YouTube</a:t>
            </a:r>
            <a:endParaRPr lang="en-US" b="0" dirty="0" smtClean="0">
              <a:effectLst/>
            </a:endParaRPr>
          </a:p>
          <a:p>
            <a:pPr lvl="1">
              <a:buFont typeface="Wingdings" panose="05000000000000000000" pitchFamily="2" charset="2"/>
              <a:buChar char="§"/>
            </a:pPr>
            <a:r>
              <a:rPr lang="en-US" sz="1600" b="0" dirty="0">
                <a:effectLst/>
              </a:rPr>
              <a:t>https://www.youtube.com/playlist?list=PLhd_vL3a3i7ooy1uGc_mz5C4s9Y1Pt7WZ</a:t>
            </a:r>
            <a:endParaRPr lang="en-US" sz="1600" b="0" dirty="0">
              <a:effectLst/>
            </a:endParaRPr>
          </a:p>
          <a:p>
            <a:r>
              <a:rPr lang="en-US" b="0" dirty="0">
                <a:effectLst/>
                <a:hlinkClick r:id="rId3"/>
              </a:rPr>
              <a:t>Spring Boot - JSP </a:t>
            </a:r>
            <a:r>
              <a:rPr lang="en-US" b="0" dirty="0" smtClean="0">
                <a:effectLst/>
                <a:hlinkClick r:id="rId3"/>
              </a:rPr>
              <a:t>– YouTube</a:t>
            </a:r>
            <a:endParaRPr lang="en-US" b="0" dirty="0" smtClean="0">
              <a:effectLst/>
            </a:endParaRPr>
          </a:p>
          <a:p>
            <a:pPr lvl="1">
              <a:buFont typeface="Wingdings" panose="05000000000000000000" pitchFamily="2" charset="2"/>
              <a:buChar char="§"/>
            </a:pPr>
            <a:r>
              <a:rPr lang="en-US" sz="1600" b="0" dirty="0">
                <a:effectLst/>
              </a:rPr>
              <a:t>https://www.youtube.com/playlist?list=PLhd_vL3a3i7om8OkPSr0flhVgSY0aS2QR</a:t>
            </a:r>
            <a:endParaRPr lang="en-US" sz="1600" b="0" dirty="0">
              <a:effectLst/>
            </a:endParaRPr>
          </a:p>
          <a:p>
            <a:r>
              <a:rPr lang="en-US" b="0" dirty="0">
                <a:effectLst/>
                <a:hlinkClick r:id="rId4"/>
              </a:rPr>
              <a:t>Spring Boot - Bootstrap </a:t>
            </a:r>
            <a:r>
              <a:rPr lang="en-US" b="0" dirty="0" smtClean="0">
                <a:effectLst/>
                <a:hlinkClick r:id="rId4"/>
              </a:rPr>
              <a:t>– YouTube</a:t>
            </a:r>
            <a:endParaRPr lang="en-US" b="0" dirty="0" smtClean="0">
              <a:effectLst/>
            </a:endParaRPr>
          </a:p>
          <a:p>
            <a:pPr lvl="1">
              <a:buFont typeface="Wingdings" panose="05000000000000000000" pitchFamily="2" charset="2"/>
              <a:buChar char="§"/>
            </a:pPr>
            <a:r>
              <a:rPr lang="en-US" sz="1600" b="0" dirty="0">
                <a:effectLst/>
              </a:rPr>
              <a:t>https://www.youtube.com/playlist?list=PLhd_vL3a3i7oAygrG9hVRRXADWyAwYdE1</a:t>
            </a:r>
            <a:endParaRPr lang="en-US" sz="1600" b="0" dirty="0">
              <a:effectLst/>
            </a:endParaRPr>
          </a:p>
          <a:p>
            <a:endParaRPr lang="en-US" dirty="0"/>
          </a:p>
        </p:txBody>
      </p:sp>
    </p:spTree>
    <p:extLst>
      <p:ext uri="{BB962C8B-B14F-4D97-AF65-F5344CB8AC3E}">
        <p14:creationId xmlns:p14="http://schemas.microsoft.com/office/powerpoint/2010/main" val="3634717552"/>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a:t>
            </a:r>
            <a:endParaRPr lang="en-US" dirty="0"/>
          </a:p>
        </p:txBody>
      </p:sp>
      <p:sp>
        <p:nvSpPr>
          <p:cNvPr id="3" name="Content Placeholder 2"/>
          <p:cNvSpPr>
            <a:spLocks noGrp="1"/>
          </p:cNvSpPr>
          <p:nvPr>
            <p:ph idx="1"/>
          </p:nvPr>
        </p:nvSpPr>
        <p:spPr>
          <a:xfrm>
            <a:off x="290513" y="1220788"/>
            <a:ext cx="8853487" cy="5224462"/>
          </a:xfrm>
        </p:spPr>
        <p:txBody>
          <a:bodyPr/>
          <a:lstStyle/>
          <a:p>
            <a:r>
              <a:rPr lang="en-US" sz="2000" b="0" dirty="0">
                <a:effectLst/>
                <a:hlinkClick r:id="rId2" tooltip="Roy Fielding"/>
              </a:rPr>
              <a:t>Roy Fielding</a:t>
            </a:r>
            <a:r>
              <a:rPr lang="en-US" sz="2000" b="0" dirty="0">
                <a:effectLst/>
              </a:rPr>
              <a:t> defined REST in his 2000 PhD dissertation "Architectural Styles and the Design of Network-based Software Architectures" at </a:t>
            </a:r>
            <a:r>
              <a:rPr lang="en-US" sz="2000" b="0" dirty="0">
                <a:effectLst/>
                <a:hlinkClick r:id="rId3" tooltip="University of California, Irvine"/>
              </a:rPr>
              <a:t>UC Irvine</a:t>
            </a:r>
            <a:r>
              <a:rPr lang="en-US" sz="2000" b="0" dirty="0" smtClean="0">
                <a:effectLst/>
              </a:rPr>
              <a:t>.</a:t>
            </a:r>
          </a:p>
          <a:p>
            <a:r>
              <a:rPr lang="en-US" sz="2000" b="0" dirty="0">
                <a:effectLst/>
              </a:rPr>
              <a:t>Architectural </a:t>
            </a:r>
            <a:r>
              <a:rPr lang="en-US" sz="2000" b="0" dirty="0" smtClean="0">
                <a:effectLst/>
              </a:rPr>
              <a:t>properties</a:t>
            </a:r>
            <a:endParaRPr lang="en-US" sz="2000" b="0" dirty="0">
              <a:effectLst/>
            </a:endParaRPr>
          </a:p>
          <a:p>
            <a:pPr>
              <a:buFont typeface="Wingdings" panose="05000000000000000000" pitchFamily="2" charset="2"/>
              <a:buChar char="§"/>
            </a:pPr>
            <a:r>
              <a:rPr lang="en-US" sz="2000" b="0" dirty="0">
                <a:effectLst/>
              </a:rPr>
              <a:t>Performance - component interactions can be the dominant factor in user-perceived performance and network </a:t>
            </a:r>
            <a:r>
              <a:rPr lang="en-US" sz="2000" b="0" dirty="0" smtClean="0">
                <a:effectLst/>
              </a:rPr>
              <a:t>efficiency[9]</a:t>
            </a:r>
          </a:p>
          <a:p>
            <a:pPr>
              <a:buFont typeface="Wingdings" panose="05000000000000000000" pitchFamily="2" charset="2"/>
              <a:buChar char="§"/>
            </a:pPr>
            <a:r>
              <a:rPr lang="en-US" sz="2000" b="0" dirty="0" smtClean="0">
                <a:effectLst/>
              </a:rPr>
              <a:t>Scalability </a:t>
            </a:r>
            <a:r>
              <a:rPr lang="en-US" sz="2000" b="0" dirty="0">
                <a:effectLst/>
              </a:rPr>
              <a:t>to support large numbers of components and interactions among components. </a:t>
            </a:r>
            <a:endParaRPr lang="en-US" sz="2000" b="0" dirty="0" smtClean="0">
              <a:effectLst/>
            </a:endParaRPr>
          </a:p>
          <a:p>
            <a:pPr>
              <a:buFont typeface="Wingdings" panose="05000000000000000000" pitchFamily="2" charset="2"/>
              <a:buChar char="§"/>
            </a:pPr>
            <a:r>
              <a:rPr lang="en-US" sz="2000" b="0" dirty="0" smtClean="0">
                <a:effectLst/>
              </a:rPr>
              <a:t>Simplicity </a:t>
            </a:r>
            <a:r>
              <a:rPr lang="en-US" sz="2000" b="0" dirty="0">
                <a:effectLst/>
              </a:rPr>
              <a:t>of a uniform </a:t>
            </a:r>
            <a:r>
              <a:rPr lang="en-US" sz="2000" b="0" dirty="0" smtClean="0">
                <a:effectLst/>
              </a:rPr>
              <a:t>Interface</a:t>
            </a:r>
          </a:p>
          <a:p>
            <a:pPr>
              <a:buFont typeface="Wingdings" panose="05000000000000000000" pitchFamily="2" charset="2"/>
              <a:buChar char="§"/>
            </a:pPr>
            <a:r>
              <a:rPr lang="en-US" sz="2000" b="0" dirty="0" smtClean="0">
                <a:effectLst/>
              </a:rPr>
              <a:t>Modifiability </a:t>
            </a:r>
            <a:r>
              <a:rPr lang="en-US" sz="2000" b="0" dirty="0">
                <a:effectLst/>
              </a:rPr>
              <a:t>of components to meet changing needs (even while the application is </a:t>
            </a:r>
            <a:r>
              <a:rPr lang="en-US" sz="2000" b="0" dirty="0" smtClean="0">
                <a:effectLst/>
              </a:rPr>
              <a:t>running)</a:t>
            </a:r>
          </a:p>
          <a:p>
            <a:pPr>
              <a:buFont typeface="Wingdings" panose="05000000000000000000" pitchFamily="2" charset="2"/>
              <a:buChar char="§"/>
            </a:pPr>
            <a:r>
              <a:rPr lang="en-US" sz="2000" b="0" dirty="0" smtClean="0">
                <a:effectLst/>
              </a:rPr>
              <a:t>Visibility </a:t>
            </a:r>
            <a:r>
              <a:rPr lang="en-US" sz="2000" b="0" dirty="0">
                <a:effectLst/>
              </a:rPr>
              <a:t>of communication between components by service </a:t>
            </a:r>
            <a:r>
              <a:rPr lang="en-US" sz="2000" b="0" dirty="0" smtClean="0">
                <a:effectLst/>
              </a:rPr>
              <a:t>agents</a:t>
            </a:r>
          </a:p>
          <a:p>
            <a:pPr>
              <a:buFont typeface="Wingdings" panose="05000000000000000000" pitchFamily="2" charset="2"/>
              <a:buChar char="§"/>
            </a:pPr>
            <a:r>
              <a:rPr lang="en-US" sz="2000" b="0" dirty="0" smtClean="0">
                <a:effectLst/>
              </a:rPr>
              <a:t>Portability </a:t>
            </a:r>
            <a:r>
              <a:rPr lang="en-US" sz="2000" b="0" dirty="0">
                <a:effectLst/>
              </a:rPr>
              <a:t>of components by moving program code with the </a:t>
            </a:r>
            <a:r>
              <a:rPr lang="en-US" sz="2000" b="0" dirty="0" smtClean="0">
                <a:effectLst/>
              </a:rPr>
              <a:t>data</a:t>
            </a:r>
          </a:p>
          <a:p>
            <a:pPr>
              <a:buFont typeface="Wingdings" panose="05000000000000000000" pitchFamily="2" charset="2"/>
              <a:buChar char="§"/>
            </a:pPr>
            <a:r>
              <a:rPr lang="en-US" sz="2000" b="0" dirty="0" smtClean="0">
                <a:effectLst/>
              </a:rPr>
              <a:t>Reliability </a:t>
            </a:r>
            <a:r>
              <a:rPr lang="en-US" sz="2000" b="0" dirty="0">
                <a:effectLst/>
              </a:rPr>
              <a:t>is the resistance to failure at the system level in the presence of failures within components, connectors, or data[9]</a:t>
            </a:r>
            <a:endParaRPr lang="en-US" sz="2000" b="0" dirty="0" smtClean="0">
              <a:effectLst/>
            </a:endParaRPr>
          </a:p>
          <a:p>
            <a:endParaRPr lang="en-US" sz="2000" dirty="0"/>
          </a:p>
        </p:txBody>
      </p:sp>
      <p:sp>
        <p:nvSpPr>
          <p:cNvPr id="4" name="TextBox 3"/>
          <p:cNvSpPr txBox="1"/>
          <p:nvPr/>
        </p:nvSpPr>
        <p:spPr>
          <a:xfrm>
            <a:off x="914400" y="6519446"/>
            <a:ext cx="6120586" cy="338554"/>
          </a:xfrm>
          <a:prstGeom prst="rect">
            <a:avLst/>
          </a:prstGeom>
          <a:noFill/>
        </p:spPr>
        <p:txBody>
          <a:bodyPr wrap="none" rtlCol="0">
            <a:spAutoFit/>
          </a:bodyPr>
          <a:lstStyle/>
          <a:p>
            <a:r>
              <a:rPr lang="en-US" sz="1600" dirty="0"/>
              <a:t>https://en.wikipedia.org/wiki/Representational_state_transfer</a:t>
            </a:r>
            <a:endParaRPr lang="en-US" sz="1600" dirty="0"/>
          </a:p>
        </p:txBody>
      </p:sp>
    </p:spTree>
    <p:extLst>
      <p:ext uri="{BB962C8B-B14F-4D97-AF65-F5344CB8AC3E}">
        <p14:creationId xmlns:p14="http://schemas.microsoft.com/office/powerpoint/2010/main" val="181260329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Architectural </a:t>
            </a:r>
            <a:r>
              <a:rPr lang="en-US" b="0" dirty="0" smtClean="0"/>
              <a:t>constraints - Six </a:t>
            </a:r>
            <a:r>
              <a:rPr lang="en-US" b="0" dirty="0"/>
              <a:t>guiding constraints define a RESTful system</a:t>
            </a:r>
            <a:br>
              <a:rPr lang="en-US" b="0" dirty="0"/>
            </a:b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effectLst/>
              </a:rPr>
              <a:t>Client-server architecture</a:t>
            </a:r>
          </a:p>
          <a:p>
            <a:pPr marL="457200" indent="-457200">
              <a:buFont typeface="+mj-lt"/>
              <a:buAutoNum type="arabicPeriod"/>
            </a:pPr>
            <a:r>
              <a:rPr lang="en-US" dirty="0">
                <a:effectLst/>
              </a:rPr>
              <a:t>Statelessness</a:t>
            </a:r>
          </a:p>
          <a:p>
            <a:pPr marL="457200" indent="-457200">
              <a:buFont typeface="+mj-lt"/>
              <a:buAutoNum type="arabicPeriod"/>
            </a:pPr>
            <a:r>
              <a:rPr lang="en-US" dirty="0" err="1">
                <a:effectLst/>
              </a:rPr>
              <a:t>Cacheability</a:t>
            </a:r>
            <a:endParaRPr lang="en-US" dirty="0">
              <a:effectLst/>
            </a:endParaRPr>
          </a:p>
          <a:p>
            <a:pPr marL="457200" indent="-457200">
              <a:buFont typeface="+mj-lt"/>
              <a:buAutoNum type="arabicPeriod"/>
            </a:pPr>
            <a:r>
              <a:rPr lang="en-US" dirty="0">
                <a:effectLst/>
              </a:rPr>
              <a:t>Layered system</a:t>
            </a:r>
          </a:p>
          <a:p>
            <a:pPr marL="457200" indent="-457200">
              <a:buFont typeface="+mj-lt"/>
              <a:buAutoNum type="arabicPeriod"/>
            </a:pPr>
            <a:r>
              <a:rPr lang="en-US" dirty="0">
                <a:effectLst/>
              </a:rPr>
              <a:t>Code on demand (optional)</a:t>
            </a:r>
          </a:p>
          <a:p>
            <a:pPr marL="457200" indent="-457200">
              <a:buFont typeface="+mj-lt"/>
              <a:buAutoNum type="arabicPeriod"/>
            </a:pPr>
            <a:r>
              <a:rPr lang="en-US" dirty="0">
                <a:effectLst/>
              </a:rPr>
              <a:t>Uniform interface</a:t>
            </a:r>
          </a:p>
          <a:p>
            <a:pPr marL="0" indent="0"/>
            <a:endParaRPr lang="en-US" dirty="0" smtClean="0"/>
          </a:p>
          <a:p>
            <a:pPr marL="457200" indent="-457200">
              <a:buFont typeface="+mj-lt"/>
              <a:buAutoNum type="arabicPeriod"/>
            </a:pPr>
            <a:endParaRPr lang="en-US" dirty="0"/>
          </a:p>
        </p:txBody>
      </p:sp>
      <p:sp>
        <p:nvSpPr>
          <p:cNvPr id="4" name="TextBox 3"/>
          <p:cNvSpPr txBox="1"/>
          <p:nvPr/>
        </p:nvSpPr>
        <p:spPr>
          <a:xfrm>
            <a:off x="685800" y="6058723"/>
            <a:ext cx="6853158" cy="369332"/>
          </a:xfrm>
          <a:prstGeom prst="rect">
            <a:avLst/>
          </a:prstGeom>
          <a:noFill/>
        </p:spPr>
        <p:txBody>
          <a:bodyPr wrap="none" rtlCol="0">
            <a:spAutoFit/>
          </a:bodyPr>
          <a:lstStyle/>
          <a:p>
            <a:r>
              <a:rPr lang="en-US" dirty="0"/>
              <a:t>https://en.wikipedia.org/wiki/Representational_state_transfer</a:t>
            </a:r>
            <a:endParaRPr lang="en-US" dirty="0"/>
          </a:p>
        </p:txBody>
      </p:sp>
    </p:spTree>
    <p:extLst>
      <p:ext uri="{BB962C8B-B14F-4D97-AF65-F5344CB8AC3E}">
        <p14:creationId xmlns:p14="http://schemas.microsoft.com/office/powerpoint/2010/main" val="4005512557"/>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interface</a:t>
            </a:r>
            <a:endParaRPr lang="en-US" dirty="0"/>
          </a:p>
        </p:txBody>
      </p:sp>
      <p:sp>
        <p:nvSpPr>
          <p:cNvPr id="3" name="Content Placeholder 2"/>
          <p:cNvSpPr>
            <a:spLocks noGrp="1"/>
          </p:cNvSpPr>
          <p:nvPr>
            <p:ph idx="1"/>
          </p:nvPr>
        </p:nvSpPr>
        <p:spPr>
          <a:xfrm>
            <a:off x="404813" y="1028700"/>
            <a:ext cx="8307387" cy="5224462"/>
          </a:xfrm>
        </p:spPr>
        <p:txBody>
          <a:bodyPr/>
          <a:lstStyle/>
          <a:p>
            <a:r>
              <a:rPr lang="en-US" dirty="0" smtClean="0"/>
              <a:t>The </a:t>
            </a:r>
            <a:r>
              <a:rPr lang="en-US" dirty="0"/>
              <a:t>uniform interface constraint is fundamental to the design of any REST service.[2] It simplifies and decouples the architecture, which enables each part to evolve independently. </a:t>
            </a:r>
            <a:endParaRPr lang="en-US" dirty="0" smtClean="0"/>
          </a:p>
          <a:p>
            <a:r>
              <a:rPr lang="en-US" dirty="0" smtClean="0"/>
              <a:t>The </a:t>
            </a:r>
            <a:r>
              <a:rPr lang="en-US" dirty="0"/>
              <a:t>four constraints for this uniform interface are:</a:t>
            </a:r>
          </a:p>
          <a:p>
            <a:pPr marL="457200" indent="-457200">
              <a:buFont typeface="+mj-lt"/>
              <a:buAutoNum type="arabicPeriod"/>
            </a:pPr>
            <a:r>
              <a:rPr lang="en-US" dirty="0" smtClean="0"/>
              <a:t>Resource </a:t>
            </a:r>
            <a:r>
              <a:rPr lang="en-US" dirty="0"/>
              <a:t>identification in </a:t>
            </a:r>
            <a:r>
              <a:rPr lang="en-US" dirty="0" smtClean="0"/>
              <a:t>requests</a:t>
            </a:r>
          </a:p>
          <a:p>
            <a:pPr marL="457200" indent="-457200">
              <a:buFont typeface="+mj-lt"/>
              <a:buAutoNum type="arabicPeriod"/>
            </a:pPr>
            <a:r>
              <a:rPr lang="en-US" dirty="0" smtClean="0"/>
              <a:t>Resource </a:t>
            </a:r>
            <a:r>
              <a:rPr lang="en-US" dirty="0"/>
              <a:t>manipulation through </a:t>
            </a:r>
            <a:r>
              <a:rPr lang="en-US" dirty="0" smtClean="0"/>
              <a:t>representations</a:t>
            </a:r>
          </a:p>
          <a:p>
            <a:pPr marL="457200" indent="-457200">
              <a:buFont typeface="+mj-lt"/>
              <a:buAutoNum type="arabicPeriod"/>
            </a:pPr>
            <a:r>
              <a:rPr lang="en-US" dirty="0" smtClean="0"/>
              <a:t>Self-descriptive messages</a:t>
            </a:r>
          </a:p>
          <a:p>
            <a:pPr marL="457200" indent="-457200">
              <a:buFont typeface="+mj-lt"/>
              <a:buAutoNum type="arabicPeriod"/>
            </a:pPr>
            <a:r>
              <a:rPr lang="en-US" dirty="0" smtClean="0"/>
              <a:t>Hypermedia </a:t>
            </a:r>
            <a:r>
              <a:rPr lang="en-US" dirty="0"/>
              <a:t>as the engine of application state (HATEOAS</a:t>
            </a:r>
            <a:r>
              <a:rPr lang="en-US" dirty="0" smtClean="0"/>
              <a:t>)</a:t>
            </a:r>
            <a:endParaRPr lang="en-US" dirty="0"/>
          </a:p>
        </p:txBody>
      </p:sp>
      <p:sp>
        <p:nvSpPr>
          <p:cNvPr id="6" name="TextBox 5"/>
          <p:cNvSpPr txBox="1"/>
          <p:nvPr/>
        </p:nvSpPr>
        <p:spPr>
          <a:xfrm>
            <a:off x="685800" y="6058723"/>
            <a:ext cx="6853158" cy="369332"/>
          </a:xfrm>
          <a:prstGeom prst="rect">
            <a:avLst/>
          </a:prstGeom>
          <a:noFill/>
        </p:spPr>
        <p:txBody>
          <a:bodyPr wrap="none" rtlCol="0">
            <a:spAutoFit/>
          </a:bodyPr>
          <a:lstStyle/>
          <a:p>
            <a:r>
              <a:rPr lang="en-US" dirty="0"/>
              <a:t>https://en.wikipedia.org/wiki/Representational_state_transfer</a:t>
            </a:r>
            <a:endParaRPr lang="en-US" dirty="0"/>
          </a:p>
        </p:txBody>
      </p:sp>
    </p:spTree>
    <p:extLst>
      <p:ext uri="{BB962C8B-B14F-4D97-AF65-F5344CB8AC3E}">
        <p14:creationId xmlns:p14="http://schemas.microsoft.com/office/powerpoint/2010/main" val="1879912915"/>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 identification in requests</a:t>
            </a:r>
            <a:br>
              <a:rPr lang="en-US" dirty="0"/>
            </a:br>
            <a:endParaRPr lang="en-US" dirty="0"/>
          </a:p>
        </p:txBody>
      </p:sp>
      <p:sp>
        <p:nvSpPr>
          <p:cNvPr id="3" name="Content Placeholder 2"/>
          <p:cNvSpPr>
            <a:spLocks noGrp="1"/>
          </p:cNvSpPr>
          <p:nvPr>
            <p:ph idx="1"/>
          </p:nvPr>
        </p:nvSpPr>
        <p:spPr/>
        <p:txBody>
          <a:bodyPr/>
          <a:lstStyle/>
          <a:p>
            <a:r>
              <a:rPr lang="en-US" dirty="0" smtClean="0"/>
              <a:t>Individual </a:t>
            </a:r>
            <a:r>
              <a:rPr lang="en-US" dirty="0"/>
              <a:t>resources are identified in requests, for example using URIs in Web-based REST systems. The resources themselves are conceptually separate from the representations that are returned to the client. For example, the server may send data from its database as HTML, XML or JSON, none of which are the server's internal representation.</a:t>
            </a:r>
          </a:p>
          <a:p>
            <a:endParaRPr lang="en-US" dirty="0"/>
          </a:p>
          <a:p>
            <a:r>
              <a:rPr lang="en-US" dirty="0"/>
              <a:t>Resource manipulation through representations</a:t>
            </a:r>
          </a:p>
          <a:p>
            <a:r>
              <a:rPr lang="en-US" dirty="0"/>
              <a:t>When a client holds a representation of a resource, including any metadata attached, it has enough information to modify or delete the resource.</a:t>
            </a:r>
          </a:p>
          <a:p>
            <a:endParaRPr lang="en-US" dirty="0"/>
          </a:p>
        </p:txBody>
      </p:sp>
      <p:sp>
        <p:nvSpPr>
          <p:cNvPr id="5" name="TextBox 4"/>
          <p:cNvSpPr txBox="1"/>
          <p:nvPr/>
        </p:nvSpPr>
        <p:spPr>
          <a:xfrm>
            <a:off x="685800" y="6058723"/>
            <a:ext cx="6853158" cy="369332"/>
          </a:xfrm>
          <a:prstGeom prst="rect">
            <a:avLst/>
          </a:prstGeom>
          <a:noFill/>
        </p:spPr>
        <p:txBody>
          <a:bodyPr wrap="none" rtlCol="0">
            <a:spAutoFit/>
          </a:bodyPr>
          <a:lstStyle/>
          <a:p>
            <a:r>
              <a:rPr lang="en-US" dirty="0"/>
              <a:t>https://en.wikipedia.org/wiki/Representational_state_transfer</a:t>
            </a:r>
            <a:endParaRPr lang="en-US" dirty="0"/>
          </a:p>
        </p:txBody>
      </p:sp>
    </p:spTree>
    <p:extLst>
      <p:ext uri="{BB962C8B-B14F-4D97-AF65-F5344CB8AC3E}">
        <p14:creationId xmlns:p14="http://schemas.microsoft.com/office/powerpoint/2010/main" val="85092181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2000" dirty="0"/>
              <a:t>Self-descriptive messages</a:t>
            </a:r>
          </a:p>
          <a:p>
            <a:pPr>
              <a:buFont typeface="Wingdings" panose="05000000000000000000" pitchFamily="2" charset="2"/>
              <a:buChar char="§"/>
            </a:pPr>
            <a:r>
              <a:rPr lang="en-US" sz="2000" dirty="0"/>
              <a:t>Each message includes enough information to describe how to process the message. For example, which parser to invoke may be specified by an Internet media type (previously known as a MIME type).[2]</a:t>
            </a:r>
          </a:p>
          <a:p>
            <a:endParaRPr lang="en-US" sz="2000" dirty="0"/>
          </a:p>
          <a:p>
            <a:r>
              <a:rPr lang="en-US" sz="2000" dirty="0"/>
              <a:t>Hypermedia as the engine of application state (HATEOAS)</a:t>
            </a:r>
          </a:p>
          <a:p>
            <a:pPr>
              <a:buFont typeface="Wingdings" panose="05000000000000000000" pitchFamily="2" charset="2"/>
              <a:buChar char="§"/>
            </a:pPr>
            <a:r>
              <a:rPr lang="en-US" sz="2000" dirty="0"/>
              <a:t>Having accessed an initial URI for the REST application—analogous to a human Web user accessing the home page of a website—a REST client should then be able to use server-provided links dynamically to discover all the available actions and resources it needs. As access proceeds, the server responds with text that includes hyperlinks to other actions that are currently available. There is no need for the client to be hard-coded with information regarding the structure or dynamics of the REST service.[12]</a:t>
            </a:r>
          </a:p>
        </p:txBody>
      </p:sp>
      <p:sp>
        <p:nvSpPr>
          <p:cNvPr id="5" name="TextBox 4"/>
          <p:cNvSpPr txBox="1"/>
          <p:nvPr/>
        </p:nvSpPr>
        <p:spPr>
          <a:xfrm>
            <a:off x="609600" y="6452672"/>
            <a:ext cx="6853158" cy="369332"/>
          </a:xfrm>
          <a:prstGeom prst="rect">
            <a:avLst/>
          </a:prstGeom>
          <a:noFill/>
        </p:spPr>
        <p:txBody>
          <a:bodyPr wrap="none" rtlCol="0">
            <a:spAutoFit/>
          </a:bodyPr>
          <a:lstStyle/>
          <a:p>
            <a:r>
              <a:rPr lang="en-US" dirty="0"/>
              <a:t>https://en.wikipedia.org/wiki/Representational_state_transfer</a:t>
            </a:r>
            <a:endParaRPr lang="en-US" dirty="0"/>
          </a:p>
        </p:txBody>
      </p:sp>
    </p:spTree>
    <p:extLst>
      <p:ext uri="{BB962C8B-B14F-4D97-AF65-F5344CB8AC3E}">
        <p14:creationId xmlns:p14="http://schemas.microsoft.com/office/powerpoint/2010/main" val="136507862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Spring Boot</a:t>
            </a:r>
            <a:endParaRPr lang="en-US" dirty="0"/>
          </a:p>
        </p:txBody>
      </p:sp>
      <p:sp>
        <p:nvSpPr>
          <p:cNvPr id="3" name="Content Placeholder 2"/>
          <p:cNvSpPr>
            <a:spLocks noGrp="1"/>
          </p:cNvSpPr>
          <p:nvPr>
            <p:ph idx="1"/>
          </p:nvPr>
        </p:nvSpPr>
        <p:spPr>
          <a:xfrm>
            <a:off x="290513" y="1028700"/>
            <a:ext cx="8831262" cy="5416550"/>
          </a:xfrm>
        </p:spPr>
        <p:txBody>
          <a:bodyPr/>
          <a:lstStyle/>
          <a:p>
            <a:pPr>
              <a:buFont typeface="Wingdings" panose="05000000000000000000" pitchFamily="2" charset="2"/>
              <a:buChar char="§"/>
            </a:pPr>
            <a:r>
              <a:rPr lang="en-US" sz="2000" dirty="0" smtClean="0"/>
              <a:t>Spring </a:t>
            </a:r>
            <a:r>
              <a:rPr lang="en-US" sz="2000" dirty="0"/>
              <a:t>Boot is the next chapter of the Spring Framework. </a:t>
            </a:r>
            <a:endParaRPr lang="en-US" sz="2000" dirty="0" smtClean="0"/>
          </a:p>
          <a:p>
            <a:pPr>
              <a:buFont typeface="Wingdings" panose="05000000000000000000" pitchFamily="2" charset="2"/>
              <a:buChar char="§"/>
            </a:pPr>
            <a:r>
              <a:rPr lang="en-US" sz="2000" dirty="0" smtClean="0"/>
              <a:t>Spring </a:t>
            </a:r>
            <a:r>
              <a:rPr lang="en-US" sz="2000" dirty="0"/>
              <a:t>Boot won’t replace the Spring </a:t>
            </a:r>
            <a:r>
              <a:rPr lang="en-US" sz="2000" dirty="0" smtClean="0"/>
              <a:t>Framework, because </a:t>
            </a:r>
            <a:r>
              <a:rPr lang="en-US" sz="2000" dirty="0"/>
              <a:t>Spring Boot is the Spring Framework! </a:t>
            </a:r>
            <a:endParaRPr lang="en-US" sz="2000" dirty="0" smtClean="0"/>
          </a:p>
          <a:p>
            <a:pPr>
              <a:buFont typeface="Wingdings" panose="05000000000000000000" pitchFamily="2" charset="2"/>
              <a:buChar char="§"/>
            </a:pPr>
            <a:r>
              <a:rPr lang="en-US" sz="2000" dirty="0" smtClean="0"/>
              <a:t>Spring </a:t>
            </a:r>
            <a:r>
              <a:rPr lang="en-US" sz="2000" dirty="0"/>
              <a:t>Boot </a:t>
            </a:r>
            <a:r>
              <a:rPr lang="en-US" sz="2000" dirty="0" smtClean="0"/>
              <a:t>is </a:t>
            </a:r>
            <a:r>
              <a:rPr lang="en-US" sz="2000" dirty="0"/>
              <a:t>a new way to create Spring applications with ease. </a:t>
            </a:r>
            <a:endParaRPr lang="en-US" sz="2000" dirty="0" smtClean="0"/>
          </a:p>
          <a:p>
            <a:pPr>
              <a:buFont typeface="Wingdings" panose="05000000000000000000" pitchFamily="2" charset="2"/>
              <a:buChar char="§"/>
            </a:pPr>
            <a:r>
              <a:rPr lang="en-US" sz="2000" dirty="0" smtClean="0"/>
              <a:t>Spring </a:t>
            </a:r>
            <a:r>
              <a:rPr lang="en-US" sz="2000" dirty="0"/>
              <a:t>Boot simplifies the way you develop, because it makes it easy to create production-ready Spring-based applications that you can just run. </a:t>
            </a:r>
            <a:endParaRPr lang="en-US" sz="2000" dirty="0" smtClean="0"/>
          </a:p>
          <a:p>
            <a:pPr>
              <a:buFont typeface="Wingdings" panose="05000000000000000000" pitchFamily="2" charset="2"/>
              <a:buChar char="§"/>
            </a:pPr>
            <a:r>
              <a:rPr lang="en-US" sz="2000" dirty="0" smtClean="0"/>
              <a:t>You </a:t>
            </a:r>
            <a:r>
              <a:rPr lang="en-US" sz="2000" dirty="0"/>
              <a:t>will find out that, with Spring Boot, you can create standalone applications that use an embedded server, making them 100% runnable applications. </a:t>
            </a:r>
            <a:endParaRPr lang="en-US" sz="2000" dirty="0" smtClean="0"/>
          </a:p>
          <a:p>
            <a:pPr>
              <a:buFont typeface="Wingdings" panose="05000000000000000000" pitchFamily="2" charset="2"/>
              <a:buChar char="§"/>
            </a:pPr>
            <a:r>
              <a:rPr lang="en-US" sz="2000" dirty="0" smtClean="0"/>
              <a:t>Spring </a:t>
            </a:r>
            <a:r>
              <a:rPr lang="en-US" sz="2000" dirty="0"/>
              <a:t>Boot is an “opinionated” technology in that it will help you follow the best practices for creating robust, extensible, and scalable Spring applications. You can find the Spring Boot project at http:// projects.spring.io/ spring-boot/ and very extensive documentation at http:// docs.spring.io/ spring-boot/ docs/ current/ reference/ </a:t>
            </a:r>
            <a:r>
              <a:rPr lang="en-US" sz="2000" dirty="0" err="1"/>
              <a:t>htmlsingle</a:t>
            </a:r>
            <a:r>
              <a:rPr lang="en-US" sz="2000" dirty="0"/>
              <a:t>/ . </a:t>
            </a:r>
          </a:p>
        </p:txBody>
      </p:sp>
      <p:sp>
        <p:nvSpPr>
          <p:cNvPr id="5" name="TextBox 4"/>
          <p:cNvSpPr txBox="1"/>
          <p:nvPr/>
        </p:nvSpPr>
        <p:spPr>
          <a:xfrm>
            <a:off x="22860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2403016385"/>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Spring Boot Home Page</a:t>
            </a:r>
            <a:endParaRPr lang="en-US" dirty="0"/>
          </a:p>
        </p:txBody>
      </p:sp>
      <p:sp>
        <p:nvSpPr>
          <p:cNvPr id="3" name="Content Placeholder 2"/>
          <p:cNvSpPr>
            <a:spLocks noGrp="1"/>
          </p:cNvSpPr>
          <p:nvPr>
            <p:ph idx="1"/>
          </p:nvPr>
        </p:nvSpPr>
        <p:spPr/>
        <p:txBody>
          <a:bodyPr/>
          <a:lstStyle/>
          <a:p>
            <a:r>
              <a:rPr lang="en-US" dirty="0"/>
              <a:t>http:// projects.spring.io/ spring-boot/</a:t>
            </a:r>
          </a:p>
        </p:txBody>
      </p:sp>
      <p:pic>
        <p:nvPicPr>
          <p:cNvPr id="5" name="Picture 4"/>
          <p:cNvPicPr>
            <a:picLocks noChangeAspect="1"/>
          </p:cNvPicPr>
          <p:nvPr/>
        </p:nvPicPr>
        <p:blipFill>
          <a:blip r:embed="rId2"/>
          <a:stretch>
            <a:fillRect/>
          </a:stretch>
        </p:blipFill>
        <p:spPr>
          <a:xfrm>
            <a:off x="404813" y="1981200"/>
            <a:ext cx="8801100" cy="4210050"/>
          </a:xfrm>
          <a:prstGeom prst="rect">
            <a:avLst/>
          </a:prstGeom>
        </p:spPr>
      </p:pic>
    </p:spTree>
    <p:extLst>
      <p:ext uri="{BB962C8B-B14F-4D97-AF65-F5344CB8AC3E}">
        <p14:creationId xmlns:p14="http://schemas.microsoft.com/office/powerpoint/2010/main" val="242354204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5" name="Rectangle 3"/>
          <p:cNvSpPr>
            <a:spLocks noGrp="1" noChangeArrowheads="1"/>
          </p:cNvSpPr>
          <p:nvPr>
            <p:ph type="body" idx="1"/>
          </p:nvPr>
        </p:nvSpPr>
        <p:spPr>
          <a:xfrm>
            <a:off x="290513" y="76200"/>
            <a:ext cx="8624887" cy="6369050"/>
          </a:xfrm>
        </p:spPr>
        <p:txBody>
          <a:bodyPr/>
          <a:lstStyle/>
          <a:p>
            <a:pPr eaLnBrk="1" hangingPunct="1">
              <a:defRPr/>
            </a:pPr>
            <a:r>
              <a:rPr lang="en-US" dirty="0" smtClean="0"/>
              <a:t>Last Time</a:t>
            </a:r>
          </a:p>
          <a:p>
            <a:pPr lvl="1" eaLnBrk="1" hangingPunct="1">
              <a:defRPr/>
            </a:pPr>
            <a:r>
              <a:rPr lang="en-US" dirty="0" smtClean="0"/>
              <a:t>Sprints &lt;ES=Essential Scrum chapter 4&gt;</a:t>
            </a:r>
          </a:p>
          <a:p>
            <a:pPr lvl="1" eaLnBrk="1" hangingPunct="1">
              <a:defRPr/>
            </a:pPr>
            <a:endParaRPr lang="en-US" dirty="0" smtClean="0"/>
          </a:p>
          <a:p>
            <a:pPr eaLnBrk="1" hangingPunct="1">
              <a:defRPr/>
            </a:pPr>
            <a:r>
              <a:rPr lang="en-US" dirty="0" smtClean="0"/>
              <a:t>Abbreviations</a:t>
            </a:r>
          </a:p>
          <a:p>
            <a:pPr lvl="1" eaLnBrk="1" hangingPunct="1">
              <a:defRPr/>
            </a:pPr>
            <a:r>
              <a:rPr lang="en-US" dirty="0" smtClean="0"/>
              <a:t>ES for Essential Scrum = Rubin</a:t>
            </a:r>
            <a:r>
              <a:rPr lang="en-US" dirty="0"/>
              <a:t>, Kenneth S.. Essential Scrum: A Practical Guide to the Most Popular Agile Process (Addison-Wesley Signature Series (Cohn)) (p. 61). Pearson Education. Kindle Edition. </a:t>
            </a:r>
          </a:p>
          <a:p>
            <a:pPr lvl="1" eaLnBrk="1" hangingPunct="1">
              <a:defRPr/>
            </a:pPr>
            <a:endParaRPr lang="en-US" dirty="0" smtClean="0"/>
          </a:p>
          <a:p>
            <a:pPr eaLnBrk="1" hangingPunct="1">
              <a:defRPr/>
            </a:pPr>
            <a:r>
              <a:rPr lang="en-US" dirty="0" smtClean="0"/>
              <a:t>New</a:t>
            </a:r>
          </a:p>
          <a:p>
            <a:pPr lvl="1" eaLnBrk="1" hangingPunct="1">
              <a:defRPr/>
            </a:pPr>
            <a:r>
              <a:rPr lang="en-US" dirty="0" err="1" smtClean="0"/>
              <a:t>yyy</a:t>
            </a:r>
            <a:endParaRPr lang="en-US" dirty="0" smtClean="0"/>
          </a:p>
          <a:p>
            <a:pPr lvl="1" eaLnBrk="1" hangingPunct="1">
              <a:defRPr/>
            </a:pPr>
            <a:endParaRPr lang="en-US" dirty="0" smtClean="0"/>
          </a:p>
        </p:txBody>
      </p:sp>
    </p:spTree>
    <p:extLst>
      <p:ext uri="{BB962C8B-B14F-4D97-AF65-F5344CB8AC3E}">
        <p14:creationId xmlns:p14="http://schemas.microsoft.com/office/powerpoint/2010/main" val="3587851726"/>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 WAR without Spring Boot</a:t>
            </a:r>
            <a:endParaRPr lang="en-US" dirty="0"/>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418040020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Simplest Spring Web Application</a:t>
            </a:r>
            <a:endParaRPr lang="en-US" dirty="0"/>
          </a:p>
        </p:txBody>
      </p:sp>
      <p:sp>
        <p:nvSpPr>
          <p:cNvPr id="3" name="Content Placeholder 2"/>
          <p:cNvSpPr>
            <a:spLocks noGrp="1"/>
          </p:cNvSpPr>
          <p:nvPr>
            <p:ph idx="1"/>
          </p:nvPr>
        </p:nvSpPr>
        <p:spPr>
          <a:xfrm>
            <a:off x="290513" y="4953000"/>
            <a:ext cx="8307387" cy="1492250"/>
          </a:xfrm>
        </p:spPr>
        <p:txBody>
          <a:bodyPr/>
          <a:lstStyle/>
          <a:p>
            <a:r>
              <a:rPr lang="en-US" dirty="0" smtClean="0"/>
              <a:t>Groovy – scripting language based on Java</a:t>
            </a:r>
          </a:p>
          <a:p>
            <a:pPr lvl="1">
              <a:buFont typeface="Wingdings" panose="05000000000000000000" pitchFamily="2" charset="2"/>
              <a:buChar char="§"/>
            </a:pPr>
            <a:r>
              <a:rPr lang="en-US" dirty="0" smtClean="0"/>
              <a:t>Avoids much of boilerplate code</a:t>
            </a:r>
          </a:p>
          <a:p>
            <a:pPr marL="0" indent="0"/>
            <a:r>
              <a:rPr lang="en-US" dirty="0" smtClean="0"/>
              <a:t>$   spring run </a:t>
            </a:r>
            <a:r>
              <a:rPr lang="en-US" dirty="0" err="1" smtClean="0"/>
              <a:t>app.groovy</a:t>
            </a:r>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pic>
        <p:nvPicPr>
          <p:cNvPr id="5" name="Picture 4"/>
          <p:cNvPicPr>
            <a:picLocks noChangeAspect="1"/>
          </p:cNvPicPr>
          <p:nvPr/>
        </p:nvPicPr>
        <p:blipFill>
          <a:blip r:embed="rId2"/>
          <a:stretch>
            <a:fillRect/>
          </a:stretch>
        </p:blipFill>
        <p:spPr>
          <a:xfrm>
            <a:off x="990600" y="1129479"/>
            <a:ext cx="6377633" cy="3823521"/>
          </a:xfrm>
          <a:prstGeom prst="rect">
            <a:avLst/>
          </a:prstGeom>
        </p:spPr>
      </p:pic>
    </p:spTree>
    <p:extLst>
      <p:ext uri="{BB962C8B-B14F-4D97-AF65-F5344CB8AC3E}">
        <p14:creationId xmlns:p14="http://schemas.microsoft.com/office/powerpoint/2010/main" val="422009836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Listing 1-2. SimpleWebApp.java</a:t>
            </a:r>
          </a:p>
        </p:txBody>
      </p:sp>
      <p:sp>
        <p:nvSpPr>
          <p:cNvPr id="3" name="Content Placeholder 2"/>
          <p:cNvSpPr>
            <a:spLocks noGrp="1"/>
          </p:cNvSpPr>
          <p:nvPr>
            <p:ph idx="1"/>
          </p:nvPr>
        </p:nvSpPr>
        <p:spPr>
          <a:xfrm>
            <a:off x="228600" y="1219076"/>
            <a:ext cx="8688387" cy="5224462"/>
          </a:xfrm>
        </p:spPr>
        <p:txBody>
          <a:bodyPr/>
          <a:lstStyle/>
          <a:p>
            <a:r>
              <a:rPr lang="en-US" sz="2000" dirty="0"/>
              <a:t>package </a:t>
            </a:r>
            <a:r>
              <a:rPr lang="en-US" sz="2000" dirty="0" err="1"/>
              <a:t>com.apress.spring</a:t>
            </a:r>
            <a:r>
              <a:rPr lang="en-US" sz="2000" dirty="0"/>
              <a:t>; </a:t>
            </a:r>
            <a:endParaRPr lang="en-US" sz="2000" dirty="0" smtClean="0"/>
          </a:p>
          <a:p>
            <a:r>
              <a:rPr lang="en-US" sz="2000" dirty="0" smtClean="0"/>
              <a:t>import </a:t>
            </a:r>
            <a:r>
              <a:rPr lang="en-US" sz="2000" dirty="0" err="1"/>
              <a:t>org.springframework.boot.SpringApplication</a:t>
            </a:r>
            <a:r>
              <a:rPr lang="en-US" sz="2000" dirty="0"/>
              <a:t>; </a:t>
            </a:r>
            <a:endParaRPr lang="en-US" sz="2000" dirty="0" smtClean="0"/>
          </a:p>
          <a:p>
            <a:r>
              <a:rPr lang="en-US" sz="1800" dirty="0" smtClean="0"/>
              <a:t>import </a:t>
            </a:r>
            <a:r>
              <a:rPr lang="en-US" sz="1800" dirty="0" err="1" smtClean="0"/>
              <a:t>org.springframework.boot.autoconfigure.SpringBootApplication</a:t>
            </a:r>
            <a:r>
              <a:rPr lang="en-US" sz="1800" dirty="0"/>
              <a:t>; </a:t>
            </a:r>
            <a:endParaRPr lang="en-US" sz="1800" dirty="0" smtClean="0"/>
          </a:p>
          <a:p>
            <a:r>
              <a:rPr lang="en-US" sz="2000" dirty="0" smtClean="0"/>
              <a:t>@</a:t>
            </a:r>
            <a:r>
              <a:rPr lang="en-US" sz="2000" dirty="0" err="1"/>
              <a:t>SpringBootApplication</a:t>
            </a:r>
            <a:r>
              <a:rPr lang="en-US" sz="2000" dirty="0"/>
              <a:t> </a:t>
            </a:r>
            <a:endParaRPr lang="en-US" sz="2000" dirty="0" smtClean="0"/>
          </a:p>
          <a:p>
            <a:r>
              <a:rPr lang="en-US" sz="2000" dirty="0" smtClean="0"/>
              <a:t>public </a:t>
            </a:r>
            <a:r>
              <a:rPr lang="en-US" sz="2000" dirty="0"/>
              <a:t>class </a:t>
            </a:r>
            <a:r>
              <a:rPr lang="en-US" sz="2000" dirty="0" err="1"/>
              <a:t>SimpleWebApp</a:t>
            </a:r>
            <a:r>
              <a:rPr lang="en-US" sz="2000" dirty="0"/>
              <a:t> </a:t>
            </a:r>
            <a:r>
              <a:rPr lang="en-US" sz="2000" dirty="0" smtClean="0"/>
              <a:t>{</a:t>
            </a:r>
          </a:p>
          <a:p>
            <a:r>
              <a:rPr lang="en-US" sz="2000" dirty="0" smtClean="0"/>
              <a:t> </a:t>
            </a:r>
            <a:r>
              <a:rPr lang="en-US" sz="2000" dirty="0"/>
              <a:t>        public static void main( String[] </a:t>
            </a:r>
            <a:r>
              <a:rPr lang="en-US" sz="2000" dirty="0" err="1"/>
              <a:t>args</a:t>
            </a:r>
            <a:r>
              <a:rPr lang="en-US" sz="2000" dirty="0" smtClean="0"/>
              <a:t>){</a:t>
            </a:r>
          </a:p>
          <a:p>
            <a:r>
              <a:rPr lang="en-US" sz="2000" dirty="0" smtClean="0"/>
              <a:t> </a:t>
            </a:r>
            <a:r>
              <a:rPr lang="en-US" sz="2000" dirty="0"/>
              <a:t>                </a:t>
            </a:r>
            <a:r>
              <a:rPr lang="en-US" sz="2000" dirty="0" err="1"/>
              <a:t>SpringApplication.run</a:t>
            </a:r>
            <a:r>
              <a:rPr lang="en-US" sz="2000" dirty="0"/>
              <a:t>( </a:t>
            </a:r>
            <a:r>
              <a:rPr lang="en-US" sz="2000" dirty="0" err="1"/>
              <a:t>SimpleWebApp.class</a:t>
            </a:r>
            <a:r>
              <a:rPr lang="en-US" sz="2000" dirty="0"/>
              <a:t>, </a:t>
            </a:r>
            <a:r>
              <a:rPr lang="en-US" sz="2000" dirty="0" err="1"/>
              <a:t>args</a:t>
            </a:r>
            <a:r>
              <a:rPr lang="en-US" sz="2000" dirty="0"/>
              <a:t>);        </a:t>
            </a:r>
            <a:endParaRPr lang="en-US" sz="2000" dirty="0" smtClean="0"/>
          </a:p>
          <a:p>
            <a:r>
              <a:rPr lang="en-US" sz="2000" dirty="0"/>
              <a:t>	</a:t>
            </a:r>
            <a:r>
              <a:rPr lang="en-US" sz="2000" dirty="0" smtClean="0"/>
              <a:t>	}</a:t>
            </a:r>
          </a:p>
          <a:p>
            <a:r>
              <a:rPr lang="en-US" sz="2000" dirty="0" smtClean="0"/>
              <a:t> }</a:t>
            </a:r>
            <a:endParaRPr lang="en-US" sz="2000" dirty="0"/>
          </a:p>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454524962"/>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813" y="247650"/>
            <a:ext cx="8716962" cy="819150"/>
          </a:xfrm>
        </p:spPr>
        <p:txBody>
          <a:bodyPr/>
          <a:lstStyle/>
          <a:p>
            <a:r>
              <a:rPr lang="en-US" dirty="0" smtClean="0"/>
              <a:t>Listing 1-3 SimpleWebController.java</a:t>
            </a:r>
            <a:endParaRPr lang="en-US" dirty="0"/>
          </a:p>
        </p:txBody>
      </p:sp>
      <p:sp>
        <p:nvSpPr>
          <p:cNvPr id="3" name="Content Placeholder 2"/>
          <p:cNvSpPr>
            <a:spLocks noGrp="1"/>
          </p:cNvSpPr>
          <p:nvPr>
            <p:ph idx="1"/>
          </p:nvPr>
        </p:nvSpPr>
        <p:spPr>
          <a:xfrm>
            <a:off x="290513" y="4953000"/>
            <a:ext cx="8307387" cy="1492250"/>
          </a:xfrm>
        </p:spPr>
        <p:txBody>
          <a:bodyPr/>
          <a:lstStyle/>
          <a:p>
            <a:r>
              <a:rPr lang="en-US" dirty="0" smtClean="0"/>
              <a:t>$  spring run *.java</a:t>
            </a:r>
          </a:p>
          <a:p>
            <a:pPr>
              <a:buFont typeface="Wingdings" panose="05000000000000000000" pitchFamily="2" charset="2"/>
              <a:buChar char="§"/>
            </a:pPr>
            <a:r>
              <a:rPr lang="en-US" dirty="0" smtClean="0"/>
              <a:t>Typical MVC class</a:t>
            </a:r>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pic>
        <p:nvPicPr>
          <p:cNvPr id="5" name="Picture 4"/>
          <p:cNvPicPr>
            <a:picLocks noChangeAspect="1"/>
          </p:cNvPicPr>
          <p:nvPr/>
        </p:nvPicPr>
        <p:blipFill>
          <a:blip r:embed="rId2"/>
          <a:stretch>
            <a:fillRect/>
          </a:stretch>
        </p:blipFill>
        <p:spPr>
          <a:xfrm>
            <a:off x="369802" y="1143000"/>
            <a:ext cx="7707398" cy="3633787"/>
          </a:xfrm>
          <a:prstGeom prst="rect">
            <a:avLst/>
          </a:prstGeom>
        </p:spPr>
      </p:pic>
    </p:spTree>
    <p:extLst>
      <p:ext uri="{BB962C8B-B14F-4D97-AF65-F5344CB8AC3E}">
        <p14:creationId xmlns:p14="http://schemas.microsoft.com/office/powerpoint/2010/main" val="4237743921"/>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Maven and </a:t>
            </a:r>
            <a:r>
              <a:rPr lang="en-US" dirty="0" err="1" smtClean="0"/>
              <a:t>Gradle</a:t>
            </a:r>
            <a:endParaRPr lang="en-US" dirty="0"/>
          </a:p>
        </p:txBody>
      </p:sp>
      <p:sp>
        <p:nvSpPr>
          <p:cNvPr id="3" name="Content Placeholder 2"/>
          <p:cNvSpPr>
            <a:spLocks noGrp="1"/>
          </p:cNvSpPr>
          <p:nvPr>
            <p:ph idx="1"/>
          </p:nvPr>
        </p:nvSpPr>
        <p:spPr/>
        <p:txBody>
          <a:bodyPr/>
          <a:lstStyle/>
          <a:p>
            <a:r>
              <a:rPr lang="en-US" dirty="0" smtClean="0"/>
              <a:t>Pom.xml</a:t>
            </a:r>
          </a:p>
          <a:p>
            <a:r>
              <a:rPr lang="en-US" dirty="0" smtClean="0"/>
              <a:t>$   </a:t>
            </a:r>
            <a:r>
              <a:rPr lang="en-US" dirty="0" err="1" smtClean="0"/>
              <a:t>mvn</a:t>
            </a:r>
            <a:r>
              <a:rPr lang="en-US" dirty="0" smtClean="0"/>
              <a:t> </a:t>
            </a:r>
            <a:r>
              <a:rPr lang="en-US" dirty="0" err="1" smtClean="0"/>
              <a:t>spring-boot:run</a:t>
            </a:r>
            <a:endParaRPr lang="en-US" dirty="0" smtClean="0"/>
          </a:p>
          <a:p>
            <a:endParaRPr lang="en-US" dirty="0"/>
          </a:p>
          <a:p>
            <a:endParaRPr lang="en-US" dirty="0" smtClean="0"/>
          </a:p>
          <a:p>
            <a:endParaRPr lang="en-US" dirty="0"/>
          </a:p>
          <a:p>
            <a:r>
              <a:rPr lang="en-US" dirty="0" err="1" smtClean="0"/>
              <a:t>Gradle</a:t>
            </a:r>
            <a:endParaRPr lang="en-US" dirty="0" smtClean="0"/>
          </a:p>
          <a:p>
            <a:r>
              <a:rPr lang="en-US" dirty="0" smtClean="0"/>
              <a:t>$   </a:t>
            </a:r>
            <a:r>
              <a:rPr lang="en-US" dirty="0" err="1" smtClean="0"/>
              <a:t>gradle</a:t>
            </a:r>
            <a:r>
              <a:rPr lang="en-US" dirty="0" smtClean="0"/>
              <a:t> </a:t>
            </a:r>
            <a:r>
              <a:rPr lang="en-US" smtClean="0"/>
              <a:t>bootRun</a:t>
            </a:r>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509017584"/>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3144535221"/>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692135988"/>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2855538178"/>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1612129033"/>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1114702612"/>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Spring Boot Tutorials by </a:t>
            </a:r>
            <a:r>
              <a:rPr lang="en-US" dirty="0" err="1" smtClean="0"/>
              <a:t>Javabrains</a:t>
            </a:r>
            <a:endParaRPr lang="en-US" dirty="0"/>
          </a:p>
        </p:txBody>
      </p:sp>
      <p:sp>
        <p:nvSpPr>
          <p:cNvPr id="3" name="Content Placeholder 2"/>
          <p:cNvSpPr>
            <a:spLocks noGrp="1"/>
          </p:cNvSpPr>
          <p:nvPr>
            <p:ph idx="1"/>
          </p:nvPr>
        </p:nvSpPr>
        <p:spPr/>
        <p:txBody>
          <a:bodyPr/>
          <a:lstStyle/>
          <a:p>
            <a:r>
              <a:rPr lang="en-US" dirty="0" smtClean="0"/>
              <a:t>Google(Spring </a:t>
            </a:r>
            <a:r>
              <a:rPr lang="en-US" dirty="0" smtClean="0"/>
              <a:t>Boot Tutorial </a:t>
            </a:r>
            <a:r>
              <a:rPr lang="en-US" dirty="0" err="1" smtClean="0"/>
              <a:t>Javabrains</a:t>
            </a:r>
            <a:r>
              <a:rPr lang="en-US" dirty="0" smtClean="0"/>
              <a:t>)</a:t>
            </a:r>
          </a:p>
          <a:p>
            <a:r>
              <a:rPr lang="en-US" dirty="0"/>
              <a:t>Spring Boot Quick Start</a:t>
            </a:r>
          </a:p>
          <a:p>
            <a:r>
              <a:rPr lang="en-US" dirty="0"/>
              <a:t>Java Brains 1 / 34</a:t>
            </a:r>
          </a:p>
          <a:p>
            <a:r>
              <a:rPr lang="en-US" dirty="0">
                <a:hlinkClick r:id="rId2"/>
              </a:rPr>
              <a:t>https://</a:t>
            </a:r>
            <a:r>
              <a:rPr lang="en-US" dirty="0" smtClean="0">
                <a:hlinkClick r:id="rId2"/>
              </a:rPr>
              <a:t>javabrains.io/courses/spring_bootquickstart/</a:t>
            </a:r>
            <a:endParaRPr lang="en-US" dirty="0" smtClean="0"/>
          </a:p>
          <a:p>
            <a:r>
              <a:rPr lang="en-US" dirty="0" smtClean="0"/>
              <a:t>Sections</a:t>
            </a:r>
          </a:p>
          <a:p>
            <a:pPr marL="457200" indent="-457200">
              <a:buFont typeface="+mj-lt"/>
              <a:buAutoNum type="arabicPeriod"/>
            </a:pPr>
            <a:r>
              <a:rPr lang="en-US" dirty="0"/>
              <a:t>Unit 1 - Introducing Spring </a:t>
            </a:r>
            <a:r>
              <a:rPr lang="en-US" dirty="0" smtClean="0"/>
              <a:t>Boot</a:t>
            </a:r>
          </a:p>
          <a:p>
            <a:pPr marL="457200" indent="-457200">
              <a:buFont typeface="+mj-lt"/>
              <a:buAutoNum type="arabicPeriod"/>
            </a:pPr>
            <a:r>
              <a:rPr lang="en-US" dirty="0"/>
              <a:t>Unit 2 - Spring MVC: The View </a:t>
            </a:r>
            <a:r>
              <a:rPr lang="en-US" dirty="0" smtClean="0"/>
              <a:t>Tier</a:t>
            </a:r>
          </a:p>
          <a:p>
            <a:pPr marL="457200" indent="-457200">
              <a:buFont typeface="+mj-lt"/>
              <a:buAutoNum type="arabicPeriod"/>
            </a:pPr>
            <a:r>
              <a:rPr lang="en-US" dirty="0"/>
              <a:t>Unit 3 - Booting Spring </a:t>
            </a:r>
            <a:r>
              <a:rPr lang="en-US" dirty="0" smtClean="0"/>
              <a:t>Boot</a:t>
            </a:r>
            <a:endParaRPr lang="en-US" dirty="0"/>
          </a:p>
          <a:p>
            <a:pPr marL="457200" indent="-457200">
              <a:buFont typeface="+mj-lt"/>
              <a:buAutoNum type="arabicPeriod"/>
            </a:pPr>
            <a:r>
              <a:rPr lang="en-US" dirty="0"/>
              <a:t>Unit 4 - Spring Data JPA: The Data </a:t>
            </a:r>
            <a:r>
              <a:rPr lang="en-US" dirty="0" smtClean="0"/>
              <a:t>Tier</a:t>
            </a:r>
          </a:p>
          <a:p>
            <a:pPr marL="457200" indent="-457200">
              <a:buFont typeface="+mj-lt"/>
              <a:buAutoNum type="arabicPeriod"/>
            </a:pPr>
            <a:r>
              <a:rPr lang="en-US" dirty="0"/>
              <a:t>Unit 5 - Deployment and </a:t>
            </a:r>
            <a:r>
              <a:rPr lang="en-US" dirty="0" smtClean="0"/>
              <a:t>monitoring</a:t>
            </a:r>
            <a:endParaRPr lang="en-US" dirty="0"/>
          </a:p>
        </p:txBody>
      </p:sp>
    </p:spTree>
    <p:extLst>
      <p:ext uri="{BB962C8B-B14F-4D97-AF65-F5344CB8AC3E}">
        <p14:creationId xmlns:p14="http://schemas.microsoft.com/office/powerpoint/2010/main" val="2492579492"/>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932975286"/>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2769975966"/>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3468789248"/>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423264636"/>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3748927585"/>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669687192"/>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1752600" y="6443538"/>
            <a:ext cx="4916731" cy="369332"/>
          </a:xfrm>
          <a:prstGeom prst="rect">
            <a:avLst/>
          </a:prstGeom>
          <a:noFill/>
        </p:spPr>
        <p:txBody>
          <a:bodyPr wrap="none" rtlCol="0">
            <a:spAutoFit/>
          </a:bodyPr>
          <a:lstStyle/>
          <a:p>
            <a:r>
              <a:rPr lang="en-US" dirty="0" smtClean="0"/>
              <a:t>Pro </a:t>
            </a:r>
            <a:r>
              <a:rPr lang="en-US" dirty="0"/>
              <a:t>Spring Boot </a:t>
            </a:r>
            <a:r>
              <a:rPr lang="en-US" dirty="0" smtClean="0"/>
              <a:t>by </a:t>
            </a:r>
            <a:r>
              <a:rPr lang="en-US" dirty="0"/>
              <a:t>Gutierrez, </a:t>
            </a:r>
            <a:r>
              <a:rPr lang="en-US" dirty="0" smtClean="0"/>
              <a:t>Felipe, </a:t>
            </a:r>
            <a:r>
              <a:rPr lang="en-US" dirty="0" err="1" smtClean="0"/>
              <a:t>Ch</a:t>
            </a:r>
            <a:r>
              <a:rPr lang="en-US" dirty="0" smtClean="0"/>
              <a:t> </a:t>
            </a:r>
            <a:r>
              <a:rPr lang="en-US" dirty="0" smtClean="0"/>
              <a:t>01</a:t>
            </a:r>
            <a:endParaRPr lang="en-US" dirty="0"/>
          </a:p>
        </p:txBody>
      </p:sp>
    </p:spTree>
    <p:extLst>
      <p:ext uri="{BB962C8B-B14F-4D97-AF65-F5344CB8AC3E}">
        <p14:creationId xmlns:p14="http://schemas.microsoft.com/office/powerpoint/2010/main" val="296209040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Spring Boot Tutorials</a:t>
            </a:r>
            <a:endParaRPr lang="en-US" dirty="0"/>
          </a:p>
        </p:txBody>
      </p:sp>
      <p:sp>
        <p:nvSpPr>
          <p:cNvPr id="3" name="Content Placeholder 2"/>
          <p:cNvSpPr>
            <a:spLocks noGrp="1"/>
          </p:cNvSpPr>
          <p:nvPr>
            <p:ph idx="1"/>
          </p:nvPr>
        </p:nvSpPr>
        <p:spPr/>
        <p:txBody>
          <a:bodyPr/>
          <a:lstStyle/>
          <a:p>
            <a:r>
              <a:rPr lang="en-US" dirty="0"/>
              <a:t>Unit 1 - Introducing Spring Boot. This unit starts with an introduction to Spring Boot, why you should use it and how to get started with it. We'll create a simple Spring Boot application, add a controller and execute it to make sure it's working</a:t>
            </a:r>
            <a:r>
              <a:rPr lang="en-US" dirty="0" smtClean="0"/>
              <a:t>.</a:t>
            </a:r>
            <a:endParaRPr lang="en-US" dirty="0"/>
          </a:p>
          <a:p>
            <a:r>
              <a:rPr lang="en-US" dirty="0"/>
              <a:t>Unit 2 - Spring MVC: The View Tier. This unit focuses on the view tier - with Spring MVC. Learn how to use Spring MVC annotations to map incoming REST API requests to controller methods. Learn how to access path variables and request body content to get data as well as send JSON responses from the REST API</a:t>
            </a:r>
            <a:r>
              <a:rPr lang="en-US" dirty="0" smtClean="0"/>
              <a:t>.</a:t>
            </a:r>
            <a:endParaRPr lang="en-US" dirty="0"/>
          </a:p>
          <a:p>
            <a:r>
              <a:rPr lang="en-US" dirty="0"/>
              <a:t>Unit 3 - Booting Spring Boot. In this unit, we'll take a slight detour and examine the various different ways in which you can create a brand new Spring Boot application. Pick your favorite one!</a:t>
            </a:r>
          </a:p>
          <a:p>
            <a:r>
              <a:rPr lang="en-US" dirty="0"/>
              <a:t>  </a:t>
            </a:r>
          </a:p>
          <a:p>
            <a:r>
              <a:rPr lang="en-US" dirty="0"/>
              <a:t>Unit 4 - Spring Data JPA: The Data Tier. In this unit, we'll move to the data tier. We'll use the Spring Data JPA framework to connect to both an embedded Derby database as well as an external Derby database running in server mode. We'll leverage the </a:t>
            </a:r>
            <a:r>
              <a:rPr lang="en-US" dirty="0" err="1"/>
              <a:t>CrudRepository</a:t>
            </a:r>
            <a:r>
              <a:rPr lang="en-US" dirty="0"/>
              <a:t> to create simple CRUD operations, and also create custom find methods to extend and add new methods to the repository.</a:t>
            </a:r>
          </a:p>
          <a:p>
            <a:r>
              <a:rPr lang="en-US" dirty="0"/>
              <a:t>  </a:t>
            </a:r>
          </a:p>
          <a:p>
            <a:r>
              <a:rPr lang="en-US" dirty="0"/>
              <a:t>Unit 5 - Deployment and monitoring</a:t>
            </a:r>
          </a:p>
          <a:p>
            <a:r>
              <a:rPr lang="en-US" dirty="0"/>
              <a:t>  </a:t>
            </a:r>
            <a:endParaRPr lang="en-US" dirty="0"/>
          </a:p>
        </p:txBody>
      </p:sp>
    </p:spTree>
    <p:extLst>
      <p:ext uri="{BB962C8B-B14F-4D97-AF65-F5344CB8AC3E}">
        <p14:creationId xmlns:p14="http://schemas.microsoft.com/office/powerpoint/2010/main" val="2425280871"/>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Spring Boot Tutorials</a:t>
            </a:r>
          </a:p>
        </p:txBody>
      </p:sp>
      <p:sp>
        <p:nvSpPr>
          <p:cNvPr id="3" name="Content Placeholder 2"/>
          <p:cNvSpPr>
            <a:spLocks noGrp="1"/>
          </p:cNvSpPr>
          <p:nvPr>
            <p:ph idx="1"/>
          </p:nvPr>
        </p:nvSpPr>
        <p:spPr/>
        <p:txBody>
          <a:bodyPr/>
          <a:lstStyle/>
          <a:p>
            <a:r>
              <a:rPr lang="en-US" dirty="0"/>
              <a:t>Unit 3 - Booting Spring Boot. In this unit, we'll take a slight detour and examine the various different ways in which you can create a brand new Spring Boot application. Pick your favorite one</a:t>
            </a:r>
            <a:r>
              <a:rPr lang="en-US" dirty="0" smtClean="0"/>
              <a:t>!</a:t>
            </a:r>
            <a:endParaRPr lang="en-US" dirty="0"/>
          </a:p>
          <a:p>
            <a:r>
              <a:rPr lang="en-US" dirty="0"/>
              <a:t>Unit 4 - Spring Data JPA: The Data Tier. In this unit, we'll move to the data tier. We'll use the Spring Data JPA framework to connect to both an embedded Derby database as well as an external Derby database running in server mode. We'll leverage the </a:t>
            </a:r>
            <a:r>
              <a:rPr lang="en-US" dirty="0" err="1"/>
              <a:t>CrudRepository</a:t>
            </a:r>
            <a:r>
              <a:rPr lang="en-US" dirty="0"/>
              <a:t> to create simple CRUD operations, and also create custom find methods to extend and add new methods to the repository</a:t>
            </a:r>
            <a:r>
              <a:rPr lang="en-US" dirty="0" smtClean="0"/>
              <a:t>.</a:t>
            </a:r>
            <a:endParaRPr lang="en-US" dirty="0"/>
          </a:p>
          <a:p>
            <a:r>
              <a:rPr lang="en-US" dirty="0"/>
              <a:t>Unit 5 - Deployment and monitoring</a:t>
            </a:r>
          </a:p>
          <a:p>
            <a:endParaRPr lang="en-US" dirty="0"/>
          </a:p>
        </p:txBody>
      </p:sp>
    </p:spTree>
    <p:extLst>
      <p:ext uri="{BB962C8B-B14F-4D97-AF65-F5344CB8AC3E}">
        <p14:creationId xmlns:p14="http://schemas.microsoft.com/office/powerpoint/2010/main" val="257881566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Spring Boot </a:t>
            </a:r>
            <a:r>
              <a:rPr lang="en-US" dirty="0" smtClean="0"/>
              <a:t>Tutorial </a:t>
            </a:r>
            <a:br>
              <a:rPr lang="en-US" dirty="0" smtClean="0"/>
            </a:br>
            <a:r>
              <a:rPr lang="en-US" dirty="0" smtClean="0"/>
              <a:t>Unit </a:t>
            </a:r>
            <a:r>
              <a:rPr lang="en-US" dirty="0"/>
              <a:t>1 - Introducing Spring </a:t>
            </a:r>
            <a:r>
              <a:rPr lang="en-US" dirty="0" smtClean="0"/>
              <a:t>Boot </a:t>
            </a:r>
            <a:endParaRPr lang="en-US" dirty="0"/>
          </a:p>
        </p:txBody>
      </p:sp>
      <p:sp>
        <p:nvSpPr>
          <p:cNvPr id="3" name="Content Placeholder 2"/>
          <p:cNvSpPr>
            <a:spLocks noGrp="1"/>
          </p:cNvSpPr>
          <p:nvPr>
            <p:ph idx="1"/>
          </p:nvPr>
        </p:nvSpPr>
        <p:spPr/>
        <p:txBody>
          <a:bodyPr/>
          <a:lstStyle/>
          <a:p>
            <a:pPr marL="457200" indent="-457200">
              <a:spcBef>
                <a:spcPts val="600"/>
              </a:spcBef>
              <a:buFont typeface="+mj-lt"/>
              <a:buAutoNum type="arabicPeriod"/>
            </a:pPr>
            <a:r>
              <a:rPr lang="en-US" sz="2000" dirty="0"/>
              <a:t>Introduction</a:t>
            </a:r>
          </a:p>
          <a:p>
            <a:pPr marL="457200" indent="-457200">
              <a:spcBef>
                <a:spcPts val="600"/>
              </a:spcBef>
              <a:buFont typeface="+mj-lt"/>
              <a:buAutoNum type="arabicPeriod"/>
            </a:pPr>
            <a:r>
              <a:rPr lang="en-US" sz="2000" dirty="0"/>
              <a:t>  About The Course</a:t>
            </a:r>
          </a:p>
          <a:p>
            <a:pPr marL="457200" indent="-457200">
              <a:spcBef>
                <a:spcPts val="600"/>
              </a:spcBef>
              <a:buFont typeface="+mj-lt"/>
              <a:buAutoNum type="arabicPeriod"/>
            </a:pPr>
            <a:r>
              <a:rPr lang="en-US" sz="2000" dirty="0"/>
              <a:t>  What is Spring Boot</a:t>
            </a:r>
          </a:p>
          <a:p>
            <a:pPr marL="457200" indent="-457200">
              <a:spcBef>
                <a:spcPts val="600"/>
              </a:spcBef>
              <a:buFont typeface="+mj-lt"/>
              <a:buAutoNum type="arabicPeriod"/>
            </a:pPr>
            <a:r>
              <a:rPr lang="en-US" sz="2000" dirty="0"/>
              <a:t>  Spring and some of its problems</a:t>
            </a:r>
          </a:p>
          <a:p>
            <a:pPr marL="457200" indent="-457200">
              <a:spcBef>
                <a:spcPts val="600"/>
              </a:spcBef>
              <a:buFont typeface="+mj-lt"/>
              <a:buAutoNum type="arabicPeriod"/>
            </a:pPr>
            <a:r>
              <a:rPr lang="en-US" sz="2000" dirty="0"/>
              <a:t>  What Spring Boot gives us</a:t>
            </a:r>
          </a:p>
          <a:p>
            <a:pPr marL="457200" indent="-457200">
              <a:spcBef>
                <a:spcPts val="600"/>
              </a:spcBef>
              <a:buFont typeface="+mj-lt"/>
              <a:buAutoNum type="arabicPeriod"/>
            </a:pPr>
            <a:r>
              <a:rPr lang="en-US" sz="2000" dirty="0"/>
              <a:t>  Setting Up Development Environment</a:t>
            </a:r>
          </a:p>
          <a:p>
            <a:pPr marL="457200" indent="-457200">
              <a:spcBef>
                <a:spcPts val="600"/>
              </a:spcBef>
              <a:buFont typeface="+mj-lt"/>
              <a:buAutoNum type="arabicPeriod"/>
            </a:pPr>
            <a:r>
              <a:rPr lang="en-US" sz="2000" dirty="0"/>
              <a:t>  Maven</a:t>
            </a:r>
          </a:p>
          <a:p>
            <a:pPr marL="457200" indent="-457200">
              <a:spcBef>
                <a:spcPts val="600"/>
              </a:spcBef>
              <a:buFont typeface="+mj-lt"/>
              <a:buAutoNum type="arabicPeriod"/>
            </a:pPr>
            <a:r>
              <a:rPr lang="en-US" sz="2000" dirty="0"/>
              <a:t>  Creating a Spring Boot project</a:t>
            </a:r>
          </a:p>
          <a:p>
            <a:pPr marL="457200" indent="-457200">
              <a:spcBef>
                <a:spcPts val="600"/>
              </a:spcBef>
              <a:buFont typeface="+mj-lt"/>
              <a:buAutoNum type="arabicPeriod"/>
            </a:pPr>
            <a:r>
              <a:rPr lang="en-US" sz="2000" dirty="0"/>
              <a:t>  Starting a Spring Boot application</a:t>
            </a:r>
          </a:p>
          <a:p>
            <a:pPr marL="457200" indent="-457200">
              <a:spcBef>
                <a:spcPts val="600"/>
              </a:spcBef>
              <a:buFont typeface="+mj-lt"/>
              <a:buAutoNum type="arabicPeriod"/>
            </a:pPr>
            <a:r>
              <a:rPr lang="en-US" sz="2000" dirty="0"/>
              <a:t>  Spring Boot startup steps</a:t>
            </a:r>
          </a:p>
          <a:p>
            <a:pPr marL="457200" indent="-457200">
              <a:spcBef>
                <a:spcPts val="600"/>
              </a:spcBef>
              <a:buFont typeface="+mj-lt"/>
              <a:buAutoNum type="arabicPeriod"/>
            </a:pPr>
            <a:r>
              <a:rPr lang="en-US" sz="2000" dirty="0"/>
              <a:t>  Adding a REST Controller</a:t>
            </a:r>
          </a:p>
          <a:p>
            <a:pPr marL="457200" indent="-457200">
              <a:spcBef>
                <a:spcPts val="600"/>
              </a:spcBef>
              <a:buFont typeface="+mj-lt"/>
              <a:buAutoNum type="arabicPeriod"/>
            </a:pPr>
            <a:r>
              <a:rPr lang="en-US" sz="2000" dirty="0"/>
              <a:t>  Returning Objects From Controller</a:t>
            </a:r>
          </a:p>
          <a:p>
            <a:pPr marL="457200" indent="-457200">
              <a:spcBef>
                <a:spcPts val="600"/>
              </a:spcBef>
              <a:buFont typeface="+mj-lt"/>
              <a:buAutoNum type="arabicPeriod"/>
            </a:pPr>
            <a:r>
              <a:rPr lang="en-US" sz="2000" dirty="0"/>
              <a:t>  What's Happening Here: Bill Of Materials</a:t>
            </a:r>
          </a:p>
          <a:p>
            <a:pPr marL="457200" indent="-457200">
              <a:spcBef>
                <a:spcPts val="600"/>
              </a:spcBef>
              <a:buFont typeface="+mj-lt"/>
              <a:buAutoNum type="arabicPeriod"/>
            </a:pPr>
            <a:r>
              <a:rPr lang="en-US" sz="2000" dirty="0"/>
              <a:t>  What's Happening Here: Embedded Servlet Container</a:t>
            </a:r>
          </a:p>
        </p:txBody>
      </p:sp>
    </p:spTree>
    <p:extLst>
      <p:ext uri="{BB962C8B-B14F-4D97-AF65-F5344CB8AC3E}">
        <p14:creationId xmlns:p14="http://schemas.microsoft.com/office/powerpoint/2010/main" val="223630556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Unit </a:t>
            </a:r>
            <a:r>
              <a:rPr lang="en-US" dirty="0"/>
              <a:t>2 - Spring MVC: The View Tier. This unit focuses on the view tier - with Spring MVC. Learn how to use Spring MVC annotations to map incoming REST API requests to controller methods. Learn how to access path variables and request body content to get data as well as send JSON responses from the REST </a:t>
            </a:r>
            <a:r>
              <a:rPr lang="en-US" dirty="0" smtClean="0"/>
              <a:t>API.</a:t>
            </a:r>
          </a:p>
          <a:p>
            <a:pPr marL="457200" indent="-457200">
              <a:buAutoNum type="arabicPeriod" startAt="15"/>
            </a:pPr>
            <a:r>
              <a:rPr lang="en-US" dirty="0" smtClean="0"/>
              <a:t>How </a:t>
            </a:r>
            <a:r>
              <a:rPr lang="en-US" dirty="0"/>
              <a:t>Spring MVC </a:t>
            </a:r>
            <a:r>
              <a:rPr lang="en-US" dirty="0" smtClean="0"/>
              <a:t>Works</a:t>
            </a:r>
          </a:p>
          <a:p>
            <a:pPr marL="457200" indent="-457200">
              <a:buAutoNum type="arabicPeriod" startAt="15"/>
            </a:pPr>
            <a:r>
              <a:rPr lang="en-US" dirty="0" smtClean="0"/>
              <a:t>The </a:t>
            </a:r>
            <a:r>
              <a:rPr lang="en-US" dirty="0"/>
              <a:t>REST API we'll </a:t>
            </a:r>
            <a:r>
              <a:rPr lang="en-US" dirty="0" smtClean="0"/>
              <a:t>build</a:t>
            </a:r>
          </a:p>
          <a:p>
            <a:pPr marL="457200" indent="-457200">
              <a:buAutoNum type="arabicPeriod" startAt="15"/>
            </a:pPr>
            <a:r>
              <a:rPr lang="en-US" dirty="0" smtClean="0"/>
              <a:t>Creating </a:t>
            </a:r>
            <a:r>
              <a:rPr lang="en-US" dirty="0"/>
              <a:t>a business </a:t>
            </a:r>
            <a:r>
              <a:rPr lang="en-US" dirty="0" smtClean="0"/>
              <a:t>service</a:t>
            </a:r>
          </a:p>
          <a:p>
            <a:pPr marL="457200" indent="-457200">
              <a:buAutoNum type="arabicPeriod" startAt="15"/>
            </a:pPr>
            <a:r>
              <a:rPr lang="en-US" dirty="0" smtClean="0"/>
              <a:t>  </a:t>
            </a:r>
            <a:r>
              <a:rPr lang="en-US" dirty="0"/>
              <a:t>Getting a single </a:t>
            </a:r>
            <a:r>
              <a:rPr lang="en-US" dirty="0" smtClean="0"/>
              <a:t>resource</a:t>
            </a:r>
          </a:p>
          <a:p>
            <a:pPr marL="457200" indent="-457200">
              <a:buAutoNum type="arabicPeriod" startAt="15"/>
            </a:pPr>
            <a:r>
              <a:rPr lang="en-US" dirty="0" smtClean="0"/>
              <a:t>  </a:t>
            </a:r>
            <a:r>
              <a:rPr lang="en-US" dirty="0"/>
              <a:t>Creating a new resource using </a:t>
            </a:r>
            <a:r>
              <a:rPr lang="en-US" dirty="0" smtClean="0"/>
              <a:t>POST</a:t>
            </a:r>
          </a:p>
          <a:p>
            <a:pPr marL="457200" indent="-457200">
              <a:buAutoNum type="arabicPeriod" startAt="15"/>
            </a:pPr>
            <a:r>
              <a:rPr lang="en-US" dirty="0" smtClean="0"/>
              <a:t>  </a:t>
            </a:r>
            <a:r>
              <a:rPr lang="en-US" dirty="0"/>
              <a:t>Implementing Update and Delete</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701807363"/>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Unit 3 - Booting Spring Boot. In this unit, we'll take a slight detour and examine the various different ways in which you can create a brand new Spring Boot application. Pick your favorite </a:t>
            </a:r>
            <a:r>
              <a:rPr lang="en-US" dirty="0" smtClean="0"/>
              <a:t>one!</a:t>
            </a:r>
          </a:p>
          <a:p>
            <a:pPr marL="457200" indent="-457200">
              <a:buAutoNum type="arabicPeriod" startAt="21"/>
            </a:pPr>
            <a:r>
              <a:rPr lang="en-US" dirty="0" smtClean="0"/>
              <a:t> Unit Overview</a:t>
            </a:r>
          </a:p>
          <a:p>
            <a:pPr marL="457200" indent="-457200">
              <a:buAutoNum type="arabicPeriod" startAt="21"/>
            </a:pPr>
            <a:r>
              <a:rPr lang="en-US" dirty="0"/>
              <a:t> </a:t>
            </a:r>
            <a:r>
              <a:rPr lang="en-US" dirty="0" smtClean="0"/>
              <a:t>Using </a:t>
            </a:r>
            <a:r>
              <a:rPr lang="en-US" dirty="0"/>
              <a:t>Spring </a:t>
            </a:r>
            <a:r>
              <a:rPr lang="en-US" dirty="0" err="1" smtClean="0"/>
              <a:t>Initializr</a:t>
            </a:r>
            <a:endParaRPr lang="en-US" dirty="0" smtClean="0"/>
          </a:p>
          <a:p>
            <a:pPr marL="457200" indent="-457200">
              <a:buAutoNum type="arabicPeriod" startAt="21"/>
            </a:pPr>
            <a:r>
              <a:rPr lang="en-US" dirty="0" smtClean="0"/>
              <a:t> </a:t>
            </a:r>
            <a:r>
              <a:rPr lang="en-US" dirty="0"/>
              <a:t>Using Spring Boot </a:t>
            </a:r>
            <a:r>
              <a:rPr lang="en-US" dirty="0" smtClean="0"/>
              <a:t>CLI</a:t>
            </a:r>
          </a:p>
          <a:p>
            <a:pPr marL="457200" indent="-457200">
              <a:buAutoNum type="arabicPeriod" startAt="21"/>
            </a:pPr>
            <a:r>
              <a:rPr lang="en-US" dirty="0" smtClean="0"/>
              <a:t> </a:t>
            </a:r>
            <a:r>
              <a:rPr lang="en-US" dirty="0"/>
              <a:t>Using the STS </a:t>
            </a:r>
            <a:r>
              <a:rPr lang="en-US" dirty="0" smtClean="0"/>
              <a:t>IDE</a:t>
            </a:r>
          </a:p>
          <a:p>
            <a:pPr marL="457200" indent="-457200">
              <a:buAutoNum type="arabicPeriod" startAt="21"/>
            </a:pPr>
            <a:r>
              <a:rPr lang="en-US" dirty="0" smtClean="0"/>
              <a:t> </a:t>
            </a:r>
            <a:r>
              <a:rPr lang="en-US" dirty="0"/>
              <a:t>Using application properties</a:t>
            </a:r>
          </a:p>
          <a:p>
            <a:endParaRPr lang="en-US" dirty="0"/>
          </a:p>
        </p:txBody>
      </p:sp>
    </p:spTree>
    <p:extLst>
      <p:ext uri="{BB962C8B-B14F-4D97-AF65-F5344CB8AC3E}">
        <p14:creationId xmlns:p14="http://schemas.microsoft.com/office/powerpoint/2010/main" val="210898793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90513" y="152400"/>
            <a:ext cx="8701087" cy="6292850"/>
          </a:xfrm>
        </p:spPr>
        <p:txBody>
          <a:bodyPr/>
          <a:lstStyle/>
          <a:p>
            <a:r>
              <a:rPr lang="en-US" dirty="0"/>
              <a:t>Unit 4 - Spring Data JPA: The Data Tier. In this unit, we'll move to the data tier. We'll use the Spring Data JPA framework to connect to both an embedded Derby database as well as an external Derby database running in server mode. We'll leverage the </a:t>
            </a:r>
            <a:r>
              <a:rPr lang="en-US" dirty="0" err="1"/>
              <a:t>CrudRepository</a:t>
            </a:r>
            <a:r>
              <a:rPr lang="en-US" dirty="0"/>
              <a:t> to create simple CRUD operations, and also create custom find methods to extend and add new methods to the repository</a:t>
            </a:r>
            <a:r>
              <a:rPr lang="en-US" dirty="0" smtClean="0"/>
              <a:t>.</a:t>
            </a:r>
          </a:p>
          <a:p>
            <a:pPr marL="457200" indent="-457200">
              <a:buAutoNum type="arabicPeriod" startAt="26"/>
            </a:pPr>
            <a:r>
              <a:rPr lang="en-US" dirty="0" smtClean="0"/>
              <a:t>What </a:t>
            </a:r>
            <a:r>
              <a:rPr lang="en-US" dirty="0"/>
              <a:t>is </a:t>
            </a:r>
            <a:r>
              <a:rPr lang="en-US" dirty="0" smtClean="0"/>
              <a:t>JPA</a:t>
            </a:r>
          </a:p>
          <a:p>
            <a:pPr marL="457200" indent="-457200">
              <a:buAutoNum type="arabicPeriod" startAt="26"/>
            </a:pPr>
            <a:r>
              <a:rPr lang="en-US" dirty="0" smtClean="0"/>
              <a:t> </a:t>
            </a:r>
            <a:r>
              <a:rPr lang="en-US" dirty="0"/>
              <a:t>Adding Spring Data </a:t>
            </a:r>
            <a:r>
              <a:rPr lang="en-US" dirty="0" smtClean="0"/>
              <a:t>JPA</a:t>
            </a:r>
          </a:p>
          <a:p>
            <a:pPr marL="457200" indent="-457200">
              <a:buAutoNum type="arabicPeriod" startAt="26"/>
            </a:pPr>
            <a:r>
              <a:rPr lang="en-US" dirty="0" smtClean="0"/>
              <a:t> </a:t>
            </a:r>
            <a:r>
              <a:rPr lang="en-US" dirty="0"/>
              <a:t>Creating a Spring Data JPA </a:t>
            </a:r>
            <a:r>
              <a:rPr lang="en-US" dirty="0" smtClean="0"/>
              <a:t>Repository</a:t>
            </a:r>
          </a:p>
          <a:p>
            <a:pPr marL="457200" indent="-457200">
              <a:buAutoNum type="arabicPeriod" startAt="26"/>
            </a:pPr>
            <a:r>
              <a:rPr lang="en-US" dirty="0" smtClean="0"/>
              <a:t> </a:t>
            </a:r>
            <a:r>
              <a:rPr lang="en-US" dirty="0"/>
              <a:t>Making Crud Operations with </a:t>
            </a:r>
            <a:r>
              <a:rPr lang="en-US" dirty="0" smtClean="0"/>
              <a:t>Repository</a:t>
            </a:r>
          </a:p>
          <a:p>
            <a:pPr marL="457200" indent="-457200">
              <a:buAutoNum type="arabicPeriod" startAt="26"/>
            </a:pPr>
            <a:r>
              <a:rPr lang="en-US" dirty="0" smtClean="0"/>
              <a:t> </a:t>
            </a:r>
            <a:r>
              <a:rPr lang="en-US" dirty="0"/>
              <a:t>Adding Course </a:t>
            </a:r>
            <a:r>
              <a:rPr lang="en-US" dirty="0" smtClean="0"/>
              <a:t>APIs</a:t>
            </a:r>
          </a:p>
          <a:p>
            <a:pPr marL="457200" indent="-457200">
              <a:buAutoNum type="arabicPeriod" startAt="26"/>
            </a:pPr>
            <a:r>
              <a:rPr lang="en-US" dirty="0" smtClean="0"/>
              <a:t> </a:t>
            </a:r>
            <a:r>
              <a:rPr lang="en-US" dirty="0"/>
              <a:t>Adding Entity Relationship and Extending </a:t>
            </a:r>
            <a:r>
              <a:rPr lang="en-US" dirty="0" smtClean="0"/>
              <a:t>Repository</a:t>
            </a:r>
            <a:endParaRPr lang="en-US" dirty="0"/>
          </a:p>
        </p:txBody>
      </p:sp>
    </p:spTree>
    <p:extLst>
      <p:ext uri="{BB962C8B-B14F-4D97-AF65-F5344CB8AC3E}">
        <p14:creationId xmlns:p14="http://schemas.microsoft.com/office/powerpoint/2010/main" val="1408568495"/>
      </p:ext>
    </p:extLst>
  </p:cSld>
  <p:clrMapOvr>
    <a:masterClrMapping/>
  </p:clrMapOvr>
  <p:transition spd="med"/>
</p:sld>
</file>

<file path=ppt/theme/theme1.xml><?xml version="1.0" encoding="utf-8"?>
<a:theme xmlns:a="http://schemas.openxmlformats.org/drawingml/2006/main" name="white212">
  <a:themeElements>
    <a:clrScheme name="">
      <a:dk1>
        <a:srgbClr val="000066"/>
      </a:dk1>
      <a:lt1>
        <a:srgbClr val="FFFFFF"/>
      </a:lt1>
      <a:dk2>
        <a:srgbClr val="003300"/>
      </a:dk2>
      <a:lt2>
        <a:srgbClr val="00FF99"/>
      </a:lt2>
      <a:accent1>
        <a:srgbClr val="800000"/>
      </a:accent1>
      <a:accent2>
        <a:srgbClr val="33CCCC"/>
      </a:accent2>
      <a:accent3>
        <a:srgbClr val="FFFFFF"/>
      </a:accent3>
      <a:accent4>
        <a:srgbClr val="000056"/>
      </a:accent4>
      <a:accent5>
        <a:srgbClr val="C0AAAA"/>
      </a:accent5>
      <a:accent6>
        <a:srgbClr val="2DB9B9"/>
      </a:accent6>
      <a:hlink>
        <a:srgbClr val="660033"/>
      </a:hlink>
      <a:folHlink>
        <a:srgbClr val="000099"/>
      </a:folHlink>
    </a:clrScheme>
    <a:fontScheme name="white212">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spDef>
    <a:lnDef>
      <a:spPr bwMode="auto">
        <a:xfrm>
          <a:off x="0" y="0"/>
          <a:ext cx="1" cy="1"/>
        </a:xfrm>
        <a:custGeom>
          <a:avLst/>
          <a:gdLst/>
          <a:ahLst/>
          <a:cxnLst/>
          <a:rect l="0" t="0" r="0" b="0"/>
          <a:pathLst/>
        </a:custGeom>
        <a:noFill/>
        <a:ln w="19050" cap="flat" cmpd="sng" algn="ctr">
          <a:solidFill>
            <a:schemeClr val="tx2"/>
          </a:solidFill>
          <a:prstDash val="solid"/>
          <a:round/>
          <a:headEnd type="none" w="med" len="med"/>
          <a:tailEnd type="none" w="sm" len="sm"/>
        </a:ln>
        <a:effectLst/>
      </a:spPr>
      <a:bodyPr vert="horz" wrap="none" lIns="45720" tIns="45720" rIns="45720" bIns="45720" numCol="1" anchor="ctr" anchorCtr="0" compatLnSpc="1">
        <a:prstTxWarp prst="textNoShape">
          <a:avLst/>
        </a:prstTxWarp>
        <a:spAutoFit/>
      </a:bodyPr>
      <a:lstStyle>
        <a:defPPr marL="0" marR="0" indent="0" algn="ctr" defTabSz="914400" rtl="0" eaLnBrk="0" fontAlgn="base" latinLnBrk="0" hangingPunct="0">
          <a:lnSpc>
            <a:spcPct val="9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Helvetica" pitchFamily="34" charset="0"/>
          </a:defRPr>
        </a:defPPr>
      </a:lstStyle>
    </a:lnDef>
  </a:objectDefaults>
  <a:extraClrSchemeLst>
    <a:extraClrScheme>
      <a:clrScheme name="white212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white212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white212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white212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white21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white21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white21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white212 8">
        <a:dk1>
          <a:srgbClr val="000000"/>
        </a:dk1>
        <a:lt1>
          <a:srgbClr val="FFFFFF"/>
        </a:lt1>
        <a:dk2>
          <a:srgbClr val="002396"/>
        </a:dk2>
        <a:lt2>
          <a:srgbClr val="00FF64"/>
        </a:lt2>
        <a:accent1>
          <a:srgbClr val="DC0A00"/>
        </a:accent1>
        <a:accent2>
          <a:srgbClr val="00FFFF"/>
        </a:accent2>
        <a:accent3>
          <a:srgbClr val="AAACC9"/>
        </a:accent3>
        <a:accent4>
          <a:srgbClr val="DADADA"/>
        </a:accent4>
        <a:accent5>
          <a:srgbClr val="EBAAAA"/>
        </a:accent5>
        <a:accent6>
          <a:srgbClr val="00E7E7"/>
        </a:accent6>
        <a:hlink>
          <a:srgbClr val="E1E100"/>
        </a:hlink>
        <a:folHlink>
          <a:srgbClr val="FF963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Settings\mmm\Application Data\Microsoft\Templates\white212.pot</Template>
  <TotalTime>25034</TotalTime>
  <Pages>35</Pages>
  <Words>1635</Words>
  <Application>Microsoft Office PowerPoint</Application>
  <PresentationFormat>Letter Paper (8.5x11 in)</PresentationFormat>
  <Paragraphs>181</Paragraphs>
  <Slides>36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36</vt:i4>
      </vt:variant>
    </vt:vector>
  </HeadingPairs>
  <TitlesOfParts>
    <vt:vector size="43" baseType="lpstr">
      <vt:lpstr>Arial</vt:lpstr>
      <vt:lpstr>Century Gothic</vt:lpstr>
      <vt:lpstr>Courier New</vt:lpstr>
      <vt:lpstr>Helvetica</vt:lpstr>
      <vt:lpstr>Times New Roman</vt:lpstr>
      <vt:lpstr>Wingdings</vt:lpstr>
      <vt:lpstr>white212</vt:lpstr>
      <vt:lpstr>Lecture 04 Availability</vt:lpstr>
      <vt:lpstr>PowerPoint Presentation</vt:lpstr>
      <vt:lpstr>Spring Boot Tutorials by Javabrains</vt:lpstr>
      <vt:lpstr>Spring Boot Tutorials</vt:lpstr>
      <vt:lpstr>Spring Boot Tutorials</vt:lpstr>
      <vt:lpstr>Spring Boot Tutorial  Unit 1 - Introducing Spring Boot </vt:lpstr>
      <vt:lpstr>PowerPoint Presentation</vt:lpstr>
      <vt:lpstr>PowerPoint Presentation</vt:lpstr>
      <vt:lpstr>PowerPoint Presentation</vt:lpstr>
      <vt:lpstr>PowerPoint Presentation</vt:lpstr>
      <vt:lpstr>https://javabrains.io/courses/spring_bootquickstart/ </vt:lpstr>
      <vt:lpstr>PowerPoint Presentation</vt:lpstr>
      <vt:lpstr>REST</vt:lpstr>
      <vt:lpstr>Architectural constraints - Six guiding constraints define a RESTful system </vt:lpstr>
      <vt:lpstr>Uniform interface</vt:lpstr>
      <vt:lpstr>Resource identification in requests </vt:lpstr>
      <vt:lpstr>PowerPoint Presentation</vt:lpstr>
      <vt:lpstr>Spring Boot</vt:lpstr>
      <vt:lpstr>Spring Boot Home Page</vt:lpstr>
      <vt:lpstr>Creating a WAR without Spring Boot</vt:lpstr>
      <vt:lpstr>Simplest Spring Web Application</vt:lpstr>
      <vt:lpstr>Listing 1-2. SimpleWebApp.java</vt:lpstr>
      <vt:lpstr>Listing 1-3 SimpleWebController.java</vt:lpstr>
      <vt:lpstr>Maven and Gradle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212 Computer Architecture</dc:title>
  <dc:creator>Manton Matthews</dc:creator>
  <cp:lastModifiedBy>mmm</cp:lastModifiedBy>
  <cp:revision>220</cp:revision>
  <cp:lastPrinted>2017-08-28T17:47:43Z</cp:lastPrinted>
  <dcterms:created xsi:type="dcterms:W3CDTF">1998-08-11T09:19:24Z</dcterms:created>
  <dcterms:modified xsi:type="dcterms:W3CDTF">2017-09-13T10:49:16Z</dcterms:modified>
</cp:coreProperties>
</file>