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453" r:id="rId2"/>
    <p:sldId id="560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70" r:id="rId12"/>
    <p:sldId id="571" r:id="rId13"/>
    <p:sldId id="572" r:id="rId14"/>
    <p:sldId id="573" r:id="rId15"/>
    <p:sldId id="574" r:id="rId16"/>
    <p:sldId id="590" r:id="rId17"/>
    <p:sldId id="575" r:id="rId18"/>
    <p:sldId id="576" r:id="rId19"/>
    <p:sldId id="577" r:id="rId20"/>
    <p:sldId id="578" r:id="rId21"/>
    <p:sldId id="579" r:id="rId22"/>
    <p:sldId id="581" r:id="rId23"/>
    <p:sldId id="580" r:id="rId24"/>
    <p:sldId id="584" r:id="rId25"/>
    <p:sldId id="582" r:id="rId26"/>
    <p:sldId id="583" r:id="rId27"/>
    <p:sldId id="585" r:id="rId28"/>
    <p:sldId id="586" r:id="rId29"/>
    <p:sldId id="587" r:id="rId30"/>
    <p:sldId id="588" r:id="rId31"/>
    <p:sldId id="589" r:id="rId32"/>
    <p:sldId id="591" r:id="rId33"/>
    <p:sldId id="592" r:id="rId34"/>
    <p:sldId id="593" r:id="rId35"/>
    <p:sldId id="594" r:id="rId36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767" autoAdjust="0"/>
  </p:normalViewPr>
  <p:slideViewPr>
    <p:cSldViewPr>
      <p:cViewPr varScale="1">
        <p:scale>
          <a:sx n="62" d="100"/>
          <a:sy n="62" d="100"/>
        </p:scale>
        <p:origin x="672" y="48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1" y="6677026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3C1CE5-713A-46E7-BE6E-1BE3E2423F0D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5535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9" y="3330576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6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1B83E563-C414-42EF-A7E1-B597D7585EF3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4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8850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49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7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 dirty="0" smtClean="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576838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47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1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96B6B617-29EC-4E17-B993-3ED5E37EDB45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01608" y="6391039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741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Lecture 04</a:t>
            </a:r>
            <a:br>
              <a:rPr lang="en-US" altLang="en-US" dirty="0" smtClean="0"/>
            </a:br>
            <a:r>
              <a:rPr lang="en-US" altLang="en-US" dirty="0" smtClean="0"/>
              <a:t>Availability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Chapter 5 – Availability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7713" y="6500813"/>
            <a:ext cx="1793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August 30,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869"/>
            <a:ext cx="5486400" cy="363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869"/>
            <a:ext cx="7010400" cy="46508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0875" y="914400"/>
            <a:ext cx="6654066" cy="5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 dirty="0"/>
              <a:t>CSCE </a:t>
            </a:r>
            <a:r>
              <a:rPr lang="en-US" altLang="en-US" sz="3800" dirty="0" smtClean="0"/>
              <a:t>741 </a:t>
            </a:r>
            <a:r>
              <a:rPr lang="en-US" altLang="en-US" sz="3800" dirty="0"/>
              <a:t>Software </a:t>
            </a:r>
            <a:r>
              <a:rPr lang="en-US" altLang="en-US" sz="3800" dirty="0" smtClean="0"/>
              <a:t>Process</a:t>
            </a:r>
            <a:endParaRPr lang="en-US" altLang="en-US" sz="3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8125" y="4243388"/>
            <a:ext cx="5386816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Lecture 3   -- Sprints and Spring</a:t>
            </a:r>
          </a:p>
          <a:p>
            <a:pPr lvl="1" eaLnBrk="1" hangingPunct="1">
              <a:defRPr/>
            </a:pPr>
            <a:r>
              <a:rPr lang="en-US" kern="0" dirty="0" smtClean="0"/>
              <a:t>Agile</a:t>
            </a:r>
          </a:p>
          <a:p>
            <a:pPr lvl="1" eaLnBrk="1" hangingPunct="1">
              <a:defRPr/>
            </a:pPr>
            <a:r>
              <a:rPr lang="en-US" kern="0" dirty="0" smtClean="0"/>
              <a:t>Scrum</a:t>
            </a:r>
          </a:p>
          <a:p>
            <a:pPr lvl="1" eaLnBrk="1" hangingPunct="1">
              <a:defRPr/>
            </a:pPr>
            <a:r>
              <a:rPr lang="en-US" kern="0" dirty="0" smtClean="0"/>
              <a:t>Spring Boot</a:t>
            </a:r>
          </a:p>
          <a:p>
            <a:pPr eaLnBrk="1" hangingPunct="1">
              <a:defRPr/>
            </a:pPr>
            <a:r>
              <a:rPr lang="en-US" kern="0" dirty="0" err="1" smtClean="0"/>
              <a:t>Readings:ES</a:t>
            </a:r>
            <a:r>
              <a:rPr lang="en-US" kern="0" dirty="0" smtClean="0"/>
              <a:t> </a:t>
            </a:r>
            <a:r>
              <a:rPr lang="en-US" kern="0" dirty="0" err="1" smtClean="0"/>
              <a:t>Ch</a:t>
            </a:r>
            <a:r>
              <a:rPr lang="en-US" kern="0" dirty="0" smtClean="0"/>
              <a:t> 4-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3300412" cy="1047750"/>
          </a:xfrm>
        </p:spPr>
        <p:txBody>
          <a:bodyPr/>
          <a:lstStyle/>
          <a:p>
            <a:r>
              <a:rPr lang="en-US" dirty="0" smtClean="0"/>
              <a:t>When are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0"/>
            <a:ext cx="5438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913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 Requirements and 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742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might be what I said it is not what I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447800"/>
            <a:ext cx="8307387" cy="4997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Customer: “Now that I see these built features, I realize I need this other feature that isn’t in the requirements document.”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Developers</a:t>
            </a:r>
            <a:r>
              <a:rPr lang="en-US" dirty="0"/>
              <a:t>: “If you wanted that feature, why didn’t you specify it up front?”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Customer</a:t>
            </a:r>
            <a:r>
              <a:rPr lang="en-US" dirty="0"/>
              <a:t>: “Well, I didn’t realize I needed that feature until I saw the product coming together.”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Developers</a:t>
            </a:r>
            <a:r>
              <a:rPr lang="en-US" dirty="0"/>
              <a:t>: “Well, if you had thought longer and harder about the requirements up front, you would have found that feature then instead of now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532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Conextra</a:t>
            </a:r>
            <a:r>
              <a:rPr lang="en-US" dirty="0" smtClean="0"/>
              <a:t> format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625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Story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44419"/>
            <a:ext cx="7795450" cy="50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88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3778"/>
            <a:ext cx="7924800" cy="52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16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Conversations among product owner (customer), developers and stake holders</a:t>
            </a:r>
          </a:p>
          <a:p>
            <a:r>
              <a:rPr lang="en-US" dirty="0" smtClean="0"/>
              <a:t>Conversations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When written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When revised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When prioritized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When estimated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During sprint planning</a:t>
            </a:r>
          </a:p>
          <a:p>
            <a:pPr marL="815975" lvl="1" indent="-457200">
              <a:buFont typeface="+mj-lt"/>
              <a:buAutoNum type="arabicPeriod"/>
            </a:pPr>
            <a:r>
              <a:rPr lang="en-US" dirty="0" smtClean="0"/>
              <a:t>During design, implementation,  and testing</a:t>
            </a:r>
          </a:p>
          <a:p>
            <a:pPr marL="0" indent="0"/>
            <a:r>
              <a:rPr lang="en-US" dirty="0" smtClean="0"/>
              <a:t>Frequent conversations “enable a richer exchange of information”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999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Story with extra reference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51" y="1752600"/>
            <a:ext cx="6974149" cy="43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390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47650"/>
            <a:ext cx="3246437" cy="1733550"/>
          </a:xfrm>
        </p:spPr>
        <p:txBody>
          <a:bodyPr/>
          <a:lstStyle/>
          <a:p>
            <a:r>
              <a:rPr lang="en-US" dirty="0" smtClean="0"/>
              <a:t>Conditions of satisfaction of a user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37" y="152400"/>
            <a:ext cx="5668963" cy="356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35" y="2841560"/>
            <a:ext cx="5583739" cy="37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3044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</a:t>
            </a:r>
            <a:r>
              <a:rPr lang="en-US" dirty="0"/>
              <a:t>D</a:t>
            </a:r>
            <a:r>
              <a:rPr lang="en-US" dirty="0" smtClean="0"/>
              <a:t>riven Design (BDD)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 by example</a:t>
            </a:r>
          </a:p>
          <a:p>
            <a:r>
              <a:rPr lang="en-US" dirty="0" smtClean="0"/>
              <a:t>Acceptance-test-driven-design (ATDD)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481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"/>
            <a:ext cx="8624887" cy="6369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Scrum and Agile  &lt;ES=Essential Scrum chapters 2-3&gt;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Abbreviations</a:t>
            </a:r>
          </a:p>
          <a:p>
            <a:pPr lvl="1" eaLnBrk="1" hangingPunct="1">
              <a:defRPr/>
            </a:pPr>
            <a:r>
              <a:rPr lang="en-US" dirty="0" smtClean="0"/>
              <a:t>ES for Essential Scrum = Rubin</a:t>
            </a:r>
            <a:r>
              <a:rPr lang="en-US" dirty="0"/>
              <a:t>, Kenneth S.. Essential Scrum: A Practical Guide to the Most Popular Agile Process (Addison-Wesley Signature Series (Cohn)) (p. 61). Pearson Education. Kindle Edition.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New</a:t>
            </a:r>
          </a:p>
          <a:p>
            <a:pPr lvl="1" eaLnBrk="1" hangingPunct="1">
              <a:defRPr/>
            </a:pPr>
            <a:r>
              <a:rPr lang="en-US" dirty="0" err="1" smtClean="0"/>
              <a:t>yyy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851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560754" cy="45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877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for good 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INVEST criteria are Independent, Negotiable, Valuable, </a:t>
            </a:r>
            <a:r>
              <a:rPr lang="en-US" dirty="0" err="1"/>
              <a:t>Estimatable</a:t>
            </a:r>
            <a:r>
              <a:rPr lang="en-US" dirty="0"/>
              <a:t>, Small (sized appropriately), and Testable</a:t>
            </a:r>
            <a:r>
              <a:rPr lang="en-US" dirty="0" smtClean="0"/>
              <a:t>. &lt;ES </a:t>
            </a:r>
            <a:r>
              <a:rPr lang="en-US" dirty="0" err="1" smtClean="0"/>
              <a:t>Ch</a:t>
            </a:r>
            <a:r>
              <a:rPr lang="en-US" dirty="0" smtClean="0"/>
              <a:t> 05&gt;</a:t>
            </a:r>
          </a:p>
          <a:p>
            <a:endParaRPr lang="en-US" dirty="0"/>
          </a:p>
          <a:p>
            <a:r>
              <a:rPr lang="en-US" dirty="0" smtClean="0"/>
              <a:t>SMART User Stories are specific, measurable, assignable, realistic, time-related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https://www.scrumalliance.org/community/articles/2017/january/create-smart-user-stories-with-the-definition-of-d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1324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 in 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Independent,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Negotiable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Valuable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Estimatable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Small </a:t>
            </a:r>
            <a:r>
              <a:rPr lang="en-US" dirty="0"/>
              <a:t>(sized appropriately), and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Testable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1309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User </a:t>
            </a:r>
            <a:r>
              <a:rPr lang="en-US" dirty="0" smtClean="0"/>
              <a:t>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User Stories</a:t>
            </a:r>
          </a:p>
          <a:p>
            <a:r>
              <a:rPr lang="en-US" dirty="0"/>
              <a:t>S – specific</a:t>
            </a:r>
          </a:p>
          <a:p>
            <a:r>
              <a:rPr lang="en-US" dirty="0"/>
              <a:t>M – measurable</a:t>
            </a:r>
          </a:p>
          <a:p>
            <a:r>
              <a:rPr lang="en-US" dirty="0"/>
              <a:t>A – assignable</a:t>
            </a:r>
          </a:p>
          <a:p>
            <a:r>
              <a:rPr lang="en-US" dirty="0"/>
              <a:t>R - realistic</a:t>
            </a:r>
          </a:p>
          <a:p>
            <a:r>
              <a:rPr lang="en-US" dirty="0"/>
              <a:t>T - time-related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6713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0715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650"/>
            <a:ext cx="9121775" cy="781050"/>
          </a:xfrm>
        </p:spPr>
        <p:txBody>
          <a:bodyPr/>
          <a:lstStyle/>
          <a:p>
            <a:r>
              <a:rPr lang="en-US" sz="3600" dirty="0" smtClean="0"/>
              <a:t>Examples of Non-functional requirements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637213"/>
            <a:ext cx="7392690" cy="4806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0320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Examples of 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56213"/>
            <a:ext cx="7315200" cy="45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833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" y="1600200"/>
            <a:ext cx="917050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7395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story workshops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User Story maps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Storyboards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3096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471487"/>
            <a:ext cx="69151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37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0"/>
            <a:ext cx="8716962" cy="781050"/>
          </a:xfrm>
        </p:spPr>
        <p:txBody>
          <a:bodyPr/>
          <a:lstStyle/>
          <a:p>
            <a:r>
              <a:rPr lang="en-US" dirty="0" smtClean="0"/>
              <a:t>Sprints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973138"/>
            <a:ext cx="8307387" cy="5224462"/>
          </a:xfrm>
        </p:spPr>
        <p:txBody>
          <a:bodyPr/>
          <a:lstStyle/>
          <a:p>
            <a:r>
              <a:rPr lang="en-US" dirty="0"/>
              <a:t>Scrum organizes work in iterations or cycles of up to a calendar month called sprints. </a:t>
            </a:r>
            <a:endParaRPr lang="en-US" dirty="0" smtClean="0"/>
          </a:p>
          <a:p>
            <a:r>
              <a:rPr lang="en-US" dirty="0" smtClean="0"/>
              <a:t>Sprints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are </a:t>
            </a:r>
            <a:r>
              <a:rPr lang="en-US" dirty="0" err="1"/>
              <a:t>timeboxed</a:t>
            </a:r>
            <a:r>
              <a:rPr lang="en-US" dirty="0"/>
              <a:t>, have a short and consistent duration,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Fixed </a:t>
            </a:r>
            <a:r>
              <a:rPr lang="en-US" dirty="0"/>
              <a:t>length 2-4 </a:t>
            </a:r>
            <a:r>
              <a:rPr lang="en-US" dirty="0" smtClean="0"/>
              <a:t>weeks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Exception might be made for first sprint to get framework </a:t>
            </a:r>
            <a:r>
              <a:rPr lang="en-US" dirty="0" smtClean="0"/>
              <a:t>up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have </a:t>
            </a:r>
            <a:r>
              <a:rPr lang="en-US" dirty="0"/>
              <a:t>a goal that shouldn’t be altered once started, and must reach the end state specified by the team’s definition of </a:t>
            </a:r>
            <a:r>
              <a:rPr lang="en-US" dirty="0" smtClean="0"/>
              <a:t>done.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763071"/>
            <a:ext cx="5934075" cy="17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789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Java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Eclipse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Install 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Maven, … other things I might be forgetting</a:t>
            </a:r>
          </a:p>
          <a:p>
            <a:pPr marL="0" indent="0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4180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638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Yeoman – Yet another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991480"/>
            <a:ext cx="8458200" cy="58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2312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-DB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Read schedules, and then be able to answer: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is teaching a particular section?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Particular course?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Has ever taught a particular course?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students taught by each faculty by semester? </a:t>
            </a:r>
          </a:p>
          <a:p>
            <a:pPr marL="815975" lvl="1" indent="-457200"/>
            <a:r>
              <a:rPr lang="en-US" dirty="0" smtClean="0"/>
              <a:t>Number of sections? </a:t>
            </a:r>
          </a:p>
          <a:p>
            <a:pPr marL="815975" lvl="1" indent="-457200"/>
            <a:r>
              <a:rPr lang="en-US" dirty="0" smtClean="0"/>
              <a:t>Number of courses?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Same as 4 except for dept.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adjuncts, lecturers, </a:t>
            </a:r>
            <a:r>
              <a:rPr lang="en-US" dirty="0" err="1" smtClean="0"/>
              <a:t>Tas</a:t>
            </a:r>
            <a:r>
              <a:rPr lang="en-US" dirty="0" smtClean="0"/>
              <a:t>, Assistant prof. Associate Prof., Prof.?</a:t>
            </a:r>
          </a:p>
        </p:txBody>
      </p:sp>
    </p:spTree>
    <p:extLst>
      <p:ext uri="{BB962C8B-B14F-4D97-AF65-F5344CB8AC3E}">
        <p14:creationId xmlns:p14="http://schemas.microsoft.com/office/powerpoint/2010/main" val="54643057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Model, DB 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380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URLs</a:t>
            </a:r>
          </a:p>
          <a:p>
            <a:r>
              <a:rPr lang="en-US" dirty="0" smtClean="0"/>
              <a:t>Read and parse HTML</a:t>
            </a:r>
          </a:p>
          <a:p>
            <a:endParaRPr lang="en-US" dirty="0"/>
          </a:p>
          <a:p>
            <a:r>
              <a:rPr lang="en-US" dirty="0"/>
              <a:t>Beautiful Soup (Python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Jsoup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481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2590800"/>
            <a:ext cx="8307387" cy="3854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Sprint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Sprint retrospective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&lt;Refactor if necessary&gt;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40380"/>
            <a:ext cx="5943600" cy="37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566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4.2 Benefits of </a:t>
            </a:r>
            <a:r>
              <a:rPr lang="en-US" dirty="0" err="1" smtClean="0"/>
              <a:t>timeboxing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9" y="1220788"/>
            <a:ext cx="4092575" cy="522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Work in Progress limited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Prioritization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09864"/>
            <a:ext cx="49434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537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short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3" y="1066800"/>
            <a:ext cx="5576887" cy="52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689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Excitement over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79" y="1220788"/>
            <a:ext cx="6386454" cy="5224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443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Checkpoints waterfall vs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362075"/>
            <a:ext cx="69246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79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consistent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First iteration might need to be longer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Considering a change from longer to shorter cycle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Annual holidays occur in middle of sprint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Product release in one week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4353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</a:t>
            </a:r>
            <a:r>
              <a:rPr lang="en-US" dirty="0" smtClean="0"/>
              <a:t>by Rubin </a:t>
            </a:r>
            <a:r>
              <a:rPr lang="en-US" dirty="0" err="1" smtClean="0"/>
              <a:t>Ch</a:t>
            </a:r>
            <a:r>
              <a:rPr lang="en-US" dirty="0" smtClean="0"/>
              <a:t> 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598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25087</TotalTime>
  <Pages>35</Pages>
  <Words>790</Words>
  <Application>Microsoft Office PowerPoint</Application>
  <PresentationFormat>Letter Paper (8.5x11 in)</PresentationFormat>
  <Paragraphs>151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Century Gothic</vt:lpstr>
      <vt:lpstr>Courier New</vt:lpstr>
      <vt:lpstr>Helvetica</vt:lpstr>
      <vt:lpstr>Times New Roman</vt:lpstr>
      <vt:lpstr>Wingdings</vt:lpstr>
      <vt:lpstr>white212</vt:lpstr>
      <vt:lpstr>Lecture 04 Availability</vt:lpstr>
      <vt:lpstr>PowerPoint Presentation</vt:lpstr>
      <vt:lpstr>Sprints</vt:lpstr>
      <vt:lpstr>Figure 4.1</vt:lpstr>
      <vt:lpstr>Figure 4.2 Benefits of timeboxing</vt:lpstr>
      <vt:lpstr>Benefits of short duration</vt:lpstr>
      <vt:lpstr>Excitement over time</vt:lpstr>
      <vt:lpstr>Checkpoints waterfall vs scrum</vt:lpstr>
      <vt:lpstr>Exceptions to consistent duration</vt:lpstr>
      <vt:lpstr>When are we done?</vt:lpstr>
      <vt:lpstr>Chapter 5 Requirements and User Stories</vt:lpstr>
      <vt:lpstr>That might be what I said it is not what I want</vt:lpstr>
      <vt:lpstr>User Stories</vt:lpstr>
      <vt:lpstr>User Story Template</vt:lpstr>
      <vt:lpstr>Example</vt:lpstr>
      <vt:lpstr>Conversations</vt:lpstr>
      <vt:lpstr>User Story with extra reference data</vt:lpstr>
      <vt:lpstr>Conditions of satisfaction of a user story</vt:lpstr>
      <vt:lpstr>Behavioral Driven Design (BDD)</vt:lpstr>
      <vt:lpstr>PowerPoint Presentation</vt:lpstr>
      <vt:lpstr>Acronyms for good user stories</vt:lpstr>
      <vt:lpstr>Invest in User Stories</vt:lpstr>
      <vt:lpstr>SMART User Stories</vt:lpstr>
      <vt:lpstr>Non-functional requirements</vt:lpstr>
      <vt:lpstr>Examples of Non-functional requirements</vt:lpstr>
      <vt:lpstr>Examples of Non-functional requirements</vt:lpstr>
      <vt:lpstr>PowerPoint Presentation</vt:lpstr>
      <vt:lpstr>PowerPoint Presentation</vt:lpstr>
      <vt:lpstr>PowerPoint Presentation</vt:lpstr>
      <vt:lpstr>Setting up </vt:lpstr>
      <vt:lpstr>Spring Framework</vt:lpstr>
      <vt:lpstr>Yeoman – Yet another framework</vt:lpstr>
      <vt:lpstr>Schedule -DB</vt:lpstr>
      <vt:lpstr>Object Model, DB ER model</vt:lpstr>
      <vt:lpstr>Reading the Web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MATTHEWS, MANTON M</cp:lastModifiedBy>
  <cp:revision>207</cp:revision>
  <cp:lastPrinted>2017-09-06T16:45:17Z</cp:lastPrinted>
  <dcterms:created xsi:type="dcterms:W3CDTF">1998-08-11T09:19:24Z</dcterms:created>
  <dcterms:modified xsi:type="dcterms:W3CDTF">2017-09-06T20:18:25Z</dcterms:modified>
</cp:coreProperties>
</file>