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453" r:id="rId2"/>
    <p:sldId id="560" r:id="rId3"/>
    <p:sldId id="537" r:id="rId4"/>
    <p:sldId id="577" r:id="rId5"/>
    <p:sldId id="580" r:id="rId6"/>
    <p:sldId id="579" r:id="rId7"/>
    <p:sldId id="581" r:id="rId8"/>
    <p:sldId id="578" r:id="rId9"/>
    <p:sldId id="562" r:id="rId10"/>
    <p:sldId id="565" r:id="rId11"/>
    <p:sldId id="561" r:id="rId12"/>
    <p:sldId id="559" r:id="rId13"/>
    <p:sldId id="575" r:id="rId14"/>
    <p:sldId id="566" r:id="rId15"/>
    <p:sldId id="567" r:id="rId16"/>
    <p:sldId id="568" r:id="rId17"/>
    <p:sldId id="569" r:id="rId18"/>
    <p:sldId id="570" r:id="rId19"/>
    <p:sldId id="571" r:id="rId20"/>
    <p:sldId id="572" r:id="rId21"/>
    <p:sldId id="574" r:id="rId22"/>
    <p:sldId id="573" r:id="rId23"/>
    <p:sldId id="576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90" r:id="rId33"/>
    <p:sldId id="591" r:id="rId34"/>
    <p:sldId id="592" r:id="rId35"/>
    <p:sldId id="593" r:id="rId36"/>
    <p:sldId id="594" r:id="rId37"/>
    <p:sldId id="595" r:id="rId38"/>
    <p:sldId id="596" r:id="rId39"/>
    <p:sldId id="597" r:id="rId40"/>
    <p:sldId id="598" r:id="rId41"/>
    <p:sldId id="599" r:id="rId42"/>
    <p:sldId id="600" r:id="rId43"/>
    <p:sldId id="601" r:id="rId44"/>
    <p:sldId id="602" r:id="rId45"/>
    <p:sldId id="603" r:id="rId46"/>
    <p:sldId id="604" r:id="rId47"/>
    <p:sldId id="610" r:id="rId48"/>
    <p:sldId id="605" r:id="rId49"/>
    <p:sldId id="611" r:id="rId50"/>
    <p:sldId id="612" r:id="rId51"/>
    <p:sldId id="613" r:id="rId52"/>
    <p:sldId id="618" r:id="rId53"/>
    <p:sldId id="619" r:id="rId54"/>
    <p:sldId id="620" r:id="rId55"/>
    <p:sldId id="621" r:id="rId56"/>
    <p:sldId id="614" r:id="rId57"/>
    <p:sldId id="615" r:id="rId58"/>
    <p:sldId id="616" r:id="rId59"/>
    <p:sldId id="617" r:id="rId60"/>
    <p:sldId id="622" r:id="rId61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67" autoAdjust="0"/>
  </p:normalViewPr>
  <p:slideViewPr>
    <p:cSldViewPr>
      <p:cViewPr varScale="1">
        <p:scale>
          <a:sx n="62" d="100"/>
          <a:sy n="62" d="100"/>
        </p:scale>
        <p:origin x="672" y="60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67201" y="6677026"/>
            <a:ext cx="7651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/>
              <a:t>Page </a:t>
            </a:r>
            <a:fld id="{D43C1CE5-713A-46E7-BE6E-1BE3E2423F0D}" type="slidenum">
              <a:rPr lang="en-US" altLang="en-US" sz="1200" b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55353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9" y="3330576"/>
            <a:ext cx="6816725" cy="315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6" rIns="90478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4244975" y="6677026"/>
            <a:ext cx="8064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1B83E563-C414-42EF-A7E1-B597D7585EF3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3431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8850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49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79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33400" y="6500813"/>
            <a:ext cx="6705600" cy="280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sz="1100" b="1" dirty="0" smtClean="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AU" altLang="en-US"/>
              <a:t>© Len Bass, Paul Clements, Rick </a:t>
            </a:r>
            <a:r>
              <a:rPr lang="en-AU" altLang="en-US" err="1"/>
              <a:t>Kazman</a:t>
            </a:r>
            <a:r>
              <a:rPr lang="en-AU" altLang="en-US"/>
              <a:t>, under Creative Commons Attribution License</a:t>
            </a:r>
          </a:p>
        </p:txBody>
      </p:sp>
    </p:spTree>
    <p:extLst>
      <p:ext uri="{BB962C8B-B14F-4D97-AF65-F5344CB8AC3E}">
        <p14:creationId xmlns:p14="http://schemas.microsoft.com/office/powerpoint/2010/main" val="15768380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10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57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76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43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7882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478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7816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96B6B617-29EC-4E17-B993-3ED5E37EDB45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01608" y="6391039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741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Write_once,_run_anywher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36738"/>
            <a:ext cx="7772400" cy="1565275"/>
          </a:xfrm>
        </p:spPr>
        <p:txBody>
          <a:bodyPr/>
          <a:lstStyle/>
          <a:p>
            <a:pPr marL="342900" indent="-342900" algn="ctr" eaLnBrk="1" hangingPunct="1"/>
            <a:r>
              <a:rPr lang="en-US" altLang="en-US" dirty="0" smtClean="0"/>
              <a:t>Lecture 04</a:t>
            </a:r>
            <a:br>
              <a:rPr lang="en-US" altLang="en-US" dirty="0" smtClean="0"/>
            </a:br>
            <a:r>
              <a:rPr lang="en-US" altLang="en-US" dirty="0" smtClean="0"/>
              <a:t>Availability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402013"/>
            <a:ext cx="6629400" cy="2905125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</a:t>
            </a:r>
          </a:p>
          <a:p>
            <a:pPr lvl="1" eaLnBrk="1" hangingPunct="1">
              <a:defRPr/>
            </a:pPr>
            <a:r>
              <a:rPr lang="en-US" dirty="0" smtClean="0"/>
              <a:t>Chapter 5 – Availability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47713" y="6500813"/>
            <a:ext cx="17937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 dirty="0" smtClean="0">
                <a:latin typeface="Courier New" panose="02070309020205020404" pitchFamily="49" charset="0"/>
              </a:rPr>
              <a:t>August 30, 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5869"/>
            <a:ext cx="5486400" cy="363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5869"/>
            <a:ext cx="7010400" cy="465080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10875" y="914400"/>
            <a:ext cx="6654066" cy="56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 dirty="0"/>
              <a:t>CSCE </a:t>
            </a:r>
            <a:r>
              <a:rPr lang="en-US" altLang="en-US" sz="3800" dirty="0" smtClean="0"/>
              <a:t>741 </a:t>
            </a:r>
            <a:r>
              <a:rPr lang="en-US" altLang="en-US" sz="3800" dirty="0"/>
              <a:t>Software </a:t>
            </a:r>
            <a:r>
              <a:rPr lang="en-US" altLang="en-US" sz="3800" dirty="0" smtClean="0"/>
              <a:t>Process</a:t>
            </a:r>
            <a:endParaRPr lang="en-US" altLang="en-US" sz="3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78125" y="4243388"/>
            <a:ext cx="43846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6175" indent="-238125" algn="l" rtl="0" eaLnBrk="0" fontAlgn="base" hangingPunct="0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Lecture 2   -- </a:t>
            </a:r>
            <a:r>
              <a:rPr lang="en-US" kern="0" dirty="0" smtClean="0"/>
              <a:t>Overview</a:t>
            </a:r>
            <a:endParaRPr lang="en-US" kern="0" dirty="0" smtClean="0"/>
          </a:p>
          <a:p>
            <a:pPr lvl="1" eaLnBrk="1" hangingPunct="1">
              <a:defRPr/>
            </a:pPr>
            <a:r>
              <a:rPr lang="en-US" kern="0" dirty="0" smtClean="0"/>
              <a:t>Scrum</a:t>
            </a:r>
          </a:p>
          <a:p>
            <a:pPr lvl="1" eaLnBrk="1" hangingPunct="1">
              <a:defRPr/>
            </a:pPr>
            <a:r>
              <a:rPr lang="en-US" kern="0" dirty="0" smtClean="0"/>
              <a:t>Agile principles of scrum</a:t>
            </a:r>
            <a:endParaRPr lang="en-US" kern="0" dirty="0" smtClean="0"/>
          </a:p>
          <a:p>
            <a:pPr eaLnBrk="1" hangingPunct="1">
              <a:defRPr/>
            </a:pPr>
            <a:r>
              <a:rPr lang="en-US" kern="0" dirty="0" err="1" smtClean="0"/>
              <a:t>Readings:ES</a:t>
            </a:r>
            <a:r>
              <a:rPr lang="en-US" kern="0" dirty="0" smtClean="0"/>
              <a:t> </a:t>
            </a:r>
            <a:r>
              <a:rPr lang="en-US" kern="0" dirty="0" err="1" smtClean="0"/>
              <a:t>Ch</a:t>
            </a:r>
            <a:r>
              <a:rPr lang="en-US" kern="0" dirty="0" smtClean="0"/>
              <a:t> </a:t>
            </a:r>
            <a:r>
              <a:rPr lang="en-US" kern="0" dirty="0" smtClean="0"/>
              <a:t>2-3</a:t>
            </a:r>
            <a:endParaRPr lang="en-US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Java (the language)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JVM (java virtual machine)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  <a:hlinkClick r:id="rId2"/>
              </a:rPr>
              <a:t>Write </a:t>
            </a:r>
            <a:r>
              <a:rPr lang="en-US" b="0" dirty="0">
                <a:effectLst/>
                <a:hlinkClick r:id="rId2"/>
              </a:rPr>
              <a:t>once, run anywhere </a:t>
            </a:r>
            <a:r>
              <a:rPr lang="en-US" b="0" dirty="0" smtClean="0">
                <a:effectLst/>
                <a:hlinkClick r:id="rId2"/>
              </a:rPr>
              <a:t>– Wikipedia</a:t>
            </a:r>
            <a:r>
              <a:rPr lang="en-US" b="0" dirty="0"/>
              <a:t> </a:t>
            </a:r>
            <a:r>
              <a:rPr lang="en-US" b="0" dirty="0" smtClean="0">
                <a:effectLst/>
              </a:rPr>
              <a:t>a </a:t>
            </a:r>
            <a:r>
              <a:rPr lang="en-US" b="0" dirty="0">
                <a:effectLst/>
              </a:rPr>
              <a:t>slogan created by Sun Microsystems to illustrate the cross-platform benefits of the Java language</a:t>
            </a:r>
            <a:r>
              <a:rPr lang="en-US" b="0" dirty="0" smtClean="0">
                <a:effectLst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err="1">
                <a:effectLst/>
              </a:rPr>
              <a:t>j</a:t>
            </a:r>
            <a:r>
              <a:rPr lang="en-US" b="0" dirty="0" err="1" smtClean="0">
                <a:effectLst/>
              </a:rPr>
              <a:t>avac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java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IDEs(Integrated Development environments)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 smtClean="0"/>
              <a:t>Eclipse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IntelliJ (IDEA)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 err="1" smtClean="0"/>
              <a:t>Netbeans</a:t>
            </a:r>
            <a:endParaRPr lang="en-US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What’s a bean? What’s a POJO?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0" dirty="0">
              <a:effectLst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238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091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machine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228600"/>
            <a:ext cx="3143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544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4" y="1209675"/>
            <a:ext cx="8843606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575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7650"/>
            <a:ext cx="8716962" cy="781050"/>
          </a:xfrm>
        </p:spPr>
        <p:txBody>
          <a:bodyPr/>
          <a:lstStyle/>
          <a:p>
            <a:r>
              <a:rPr lang="en-US" dirty="0" err="1" smtClean="0"/>
              <a:t>VirtualBox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3" y="228600"/>
            <a:ext cx="6434137" cy="5871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947737"/>
            <a:ext cx="65055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704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304800"/>
            <a:ext cx="64579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053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4722028"/>
            <a:ext cx="8307387" cy="1723222"/>
          </a:xfrm>
        </p:spPr>
        <p:txBody>
          <a:bodyPr/>
          <a:lstStyle/>
          <a:p>
            <a:r>
              <a:rPr lang="en-US" dirty="0" smtClean="0"/>
              <a:t>VDI</a:t>
            </a:r>
          </a:p>
          <a:p>
            <a:r>
              <a:rPr lang="en-US" dirty="0" smtClean="0"/>
              <a:t>Dynamically allocated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62139"/>
            <a:ext cx="4548802" cy="3486061"/>
          </a:xfrm>
          <a:prstGeom prst="rect">
            <a:avLst/>
          </a:prstGeom>
        </p:spPr>
      </p:pic>
      <p:pic>
        <p:nvPicPr>
          <p:cNvPr id="1026" name="Picture 2" descr="C:\Users\mmm\AppData\Local\Temp\msohtmlclip1\02\clip_image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02" y="1118795"/>
            <a:ext cx="4569109" cy="35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6361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01372"/>
            <a:ext cx="7290203" cy="51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4042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57250"/>
            <a:ext cx="6400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2986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left?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Install Ubuntu</a:t>
            </a:r>
          </a:p>
          <a:p>
            <a:pPr marL="457200" indent="-457200">
              <a:buAutoNum type="arabicParenR"/>
            </a:pPr>
            <a:r>
              <a:rPr lang="en-US" dirty="0" smtClean="0"/>
              <a:t>Create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557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"/>
            <a:ext cx="8624887" cy="6369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Last Time</a:t>
            </a:r>
          </a:p>
          <a:p>
            <a:pPr lvl="1" eaLnBrk="1" hangingPunct="1">
              <a:defRPr/>
            </a:pPr>
            <a:r>
              <a:rPr lang="en-US" dirty="0" smtClean="0"/>
              <a:t>Overview: </a:t>
            </a:r>
          </a:p>
          <a:p>
            <a:pPr lvl="1" eaLnBrk="1" hangingPunct="1">
              <a:defRPr/>
            </a:pPr>
            <a:r>
              <a:rPr lang="en-US" dirty="0" smtClean="0"/>
              <a:t>Agile</a:t>
            </a:r>
          </a:p>
          <a:p>
            <a:pPr lvl="1" eaLnBrk="1" hangingPunct="1">
              <a:defRPr/>
            </a:pPr>
            <a:r>
              <a:rPr lang="en-US" dirty="0" smtClean="0"/>
              <a:t>Spring Framework</a:t>
            </a:r>
          </a:p>
          <a:p>
            <a:pPr lvl="1" eaLnBrk="1" hangingPunct="1">
              <a:defRPr/>
            </a:pPr>
            <a:r>
              <a:rPr lang="en-US" dirty="0" smtClean="0"/>
              <a:t>Spring Boot – Convention over configuration</a:t>
            </a:r>
          </a:p>
          <a:p>
            <a:pPr lvl="2" eaLnBrk="1" hangingPunct="1">
              <a:defRPr/>
            </a:pPr>
            <a:r>
              <a:rPr lang="en-US" dirty="0" smtClean="0"/>
              <a:t>Configuration increases modifiability</a:t>
            </a:r>
          </a:p>
          <a:p>
            <a:pPr lvl="1" eaLnBrk="1" hangingPunct="1">
              <a:defRPr/>
            </a:pPr>
            <a:r>
              <a:rPr lang="en-US" dirty="0" smtClean="0"/>
              <a:t>Virtual Machines</a:t>
            </a:r>
          </a:p>
          <a:p>
            <a:pPr eaLnBrk="1" hangingPunct="1">
              <a:defRPr/>
            </a:pPr>
            <a:r>
              <a:rPr lang="en-US" dirty="0" smtClean="0"/>
              <a:t>New</a:t>
            </a:r>
          </a:p>
          <a:p>
            <a:pPr lvl="1" eaLnBrk="1" hangingPunct="1">
              <a:defRPr/>
            </a:pPr>
            <a:r>
              <a:rPr lang="en-US" dirty="0"/>
              <a:t>Syllabus and other course </a:t>
            </a:r>
            <a:r>
              <a:rPr lang="en-US" dirty="0" smtClean="0"/>
              <a:t>pragmatics -- </a:t>
            </a:r>
            <a:r>
              <a:rPr lang="en-US" dirty="0" smtClean="0">
                <a:solidFill>
                  <a:srgbClr val="FF0000"/>
                </a:solidFill>
              </a:rPr>
              <a:t>Website </a:t>
            </a:r>
            <a:r>
              <a:rPr lang="en-US" dirty="0">
                <a:solidFill>
                  <a:srgbClr val="FF0000"/>
                </a:solidFill>
              </a:rPr>
              <a:t>(not shown)</a:t>
            </a:r>
          </a:p>
          <a:p>
            <a:pPr lvl="1" eaLnBrk="1" hangingPunct="1">
              <a:defRPr/>
            </a:pPr>
            <a:r>
              <a:rPr lang="en-US" dirty="0" smtClean="0"/>
              <a:t>Core Agile/Scrum Concepts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851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799" y="247650"/>
            <a:ext cx="3101975" cy="7810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76200"/>
            <a:ext cx="8307387" cy="6369050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1) Download: </a:t>
            </a:r>
            <a:r>
              <a:rPr lang="en-US" sz="1800" dirty="0" err="1"/>
              <a:t>VirtualBox</a:t>
            </a:r>
            <a:r>
              <a:rPr lang="en-US" sz="1800" dirty="0"/>
              <a:t> and </a:t>
            </a:r>
            <a:r>
              <a:rPr lang="en-US" sz="1800" dirty="0" err="1"/>
              <a:t>VirtualBox</a:t>
            </a:r>
            <a:r>
              <a:rPr lang="en-US" sz="1800" dirty="0"/>
              <a:t> Extensions</a:t>
            </a:r>
          </a:p>
          <a:p>
            <a:r>
              <a:rPr lang="en-US" sz="1800" dirty="0"/>
              <a:t>2) run installer</a:t>
            </a:r>
          </a:p>
          <a:p>
            <a:r>
              <a:rPr lang="en-US" sz="1800" dirty="0"/>
              <a:t>3) New</a:t>
            </a:r>
          </a:p>
          <a:p>
            <a:r>
              <a:rPr lang="en-US" sz="1800" dirty="0"/>
              <a:t>	a) Choose Linux</a:t>
            </a:r>
          </a:p>
          <a:p>
            <a:r>
              <a:rPr lang="en-US" sz="1800" dirty="0"/>
              <a:t>	b) Memory 4G=4096MB</a:t>
            </a:r>
          </a:p>
          <a:p>
            <a:r>
              <a:rPr lang="en-US" sz="1800" dirty="0"/>
              <a:t>	c) Create virtual Hard disk now</a:t>
            </a:r>
          </a:p>
          <a:p>
            <a:r>
              <a:rPr lang="en-US" sz="1800" dirty="0"/>
              <a:t>	d) VDI</a:t>
            </a:r>
          </a:p>
          <a:p>
            <a:r>
              <a:rPr lang="en-US" sz="1800" dirty="0"/>
              <a:t>	e) Dynamically allocated</a:t>
            </a:r>
          </a:p>
          <a:p>
            <a:r>
              <a:rPr lang="en-US" sz="1800" dirty="0"/>
              <a:t>	f) 30 GB</a:t>
            </a:r>
          </a:p>
          <a:p>
            <a:r>
              <a:rPr lang="en-US" sz="1800" dirty="0"/>
              <a:t>4) Extensions</a:t>
            </a:r>
          </a:p>
          <a:p>
            <a:r>
              <a:rPr lang="en-US" sz="1800" dirty="0"/>
              <a:t>	a) File ==&gt; Preferences ==&gt; extensions</a:t>
            </a:r>
          </a:p>
          <a:p>
            <a:r>
              <a:rPr lang="en-US" sz="1800" dirty="0"/>
              <a:t>	b) select </a:t>
            </a:r>
            <a:r>
              <a:rPr lang="en-US" sz="1800" dirty="0" err="1"/>
              <a:t>virtualBox</a:t>
            </a:r>
            <a:r>
              <a:rPr lang="en-US" sz="1800" dirty="0"/>
              <a:t> Extensions file </a:t>
            </a:r>
            <a:r>
              <a:rPr lang="en-US" sz="1800" dirty="0" smtClean="0"/>
              <a:t>downloaded earlier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483322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5) Operating System</a:t>
            </a:r>
          </a:p>
          <a:p>
            <a:r>
              <a:rPr lang="en-US" sz="2000" dirty="0"/>
              <a:t>	a) Storage</a:t>
            </a:r>
          </a:p>
          <a:p>
            <a:r>
              <a:rPr lang="en-US" sz="2000" dirty="0"/>
              <a:t>	b) Controller</a:t>
            </a:r>
          </a:p>
          <a:p>
            <a:r>
              <a:rPr lang="en-US" sz="2000" dirty="0"/>
              <a:t>	c) add optical disk </a:t>
            </a:r>
          </a:p>
          <a:p>
            <a:r>
              <a:rPr lang="en-US" sz="2000" dirty="0"/>
              <a:t>	d) select Ubuntu (or other OS)	from download folder or ...</a:t>
            </a:r>
          </a:p>
          <a:p>
            <a:r>
              <a:rPr lang="en-US" sz="2000" dirty="0"/>
              <a:t>	e) click on disk and select Live CD/DVD</a:t>
            </a:r>
          </a:p>
          <a:p>
            <a:r>
              <a:rPr lang="en-US" sz="2000" dirty="0"/>
              <a:t>	f) </a:t>
            </a:r>
            <a:r>
              <a:rPr lang="en-US" sz="2000" dirty="0" smtClean="0"/>
              <a:t>Start</a:t>
            </a:r>
            <a:endParaRPr lang="en-US" sz="2000" dirty="0"/>
          </a:p>
          <a:p>
            <a:r>
              <a:rPr lang="en-US" sz="2000" dirty="0"/>
              <a:t>6) Linux </a:t>
            </a:r>
            <a:r>
              <a:rPr lang="en-US" sz="2000" dirty="0" smtClean="0"/>
              <a:t>install</a:t>
            </a:r>
            <a:endParaRPr lang="en-US" sz="2000" dirty="0"/>
          </a:p>
          <a:p>
            <a:r>
              <a:rPr lang="en-US" sz="2000" dirty="0"/>
              <a:t>7) Storage ==&gt; IDSE Controller:  remove </a:t>
            </a:r>
            <a:r>
              <a:rPr lang="en-US" sz="2000" dirty="0" err="1" smtClean="0"/>
              <a:t>linux_iso</a:t>
            </a:r>
            <a:endParaRPr lang="en-US" sz="2000" dirty="0"/>
          </a:p>
          <a:p>
            <a:r>
              <a:rPr lang="en-US" sz="2000" dirty="0"/>
              <a:t>8) Shared folder: Storage ==&gt; Shared folders ==&gt; "+" (add shared folder)</a:t>
            </a:r>
          </a:p>
          <a:p>
            <a:r>
              <a:rPr lang="en-US" sz="2000" dirty="0"/>
              <a:t>	path on host</a:t>
            </a:r>
          </a:p>
          <a:p>
            <a:r>
              <a:rPr lang="en-US" sz="2000" dirty="0"/>
              <a:t>	name on VM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038712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base system like you like; </a:t>
            </a:r>
            <a:br>
              <a:rPr lang="en-US" dirty="0" smtClean="0"/>
            </a:br>
            <a:r>
              <a:rPr lang="en-US" dirty="0" smtClean="0"/>
              <a:t>then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752600"/>
            <a:ext cx="8307387" cy="4692650"/>
          </a:xfrm>
        </p:spPr>
        <p:txBody>
          <a:bodyPr/>
          <a:lstStyle/>
          <a:p>
            <a:r>
              <a:rPr lang="en-US" dirty="0"/>
              <a:t>Linux Base system </a:t>
            </a:r>
          </a:p>
          <a:p>
            <a:r>
              <a:rPr lang="en-US" dirty="0"/>
              <a:t>java</a:t>
            </a:r>
          </a:p>
          <a:p>
            <a:r>
              <a:rPr lang="en-US" dirty="0"/>
              <a:t>spring</a:t>
            </a:r>
          </a:p>
          <a:p>
            <a:r>
              <a:rPr lang="en-US" dirty="0"/>
              <a:t>STS</a:t>
            </a:r>
          </a:p>
        </p:txBody>
      </p:sp>
    </p:spTree>
    <p:extLst>
      <p:ext uri="{BB962C8B-B14F-4D97-AF65-F5344CB8AC3E}">
        <p14:creationId xmlns:p14="http://schemas.microsoft.com/office/powerpoint/2010/main" val="40018336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Java 8 or later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Eclipse = 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Maven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Spring library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Spring Boot conventions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4021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7650"/>
            <a:ext cx="9045575" cy="781050"/>
          </a:xfrm>
        </p:spPr>
        <p:txBody>
          <a:bodyPr/>
          <a:lstStyle/>
          <a:p>
            <a:r>
              <a:rPr lang="en-US" dirty="0" smtClean="0"/>
              <a:t>Relationship </a:t>
            </a:r>
            <a:r>
              <a:rPr lang="en-US" dirty="0"/>
              <a:t>between Scrum and Agile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>
                <a:effectLst/>
              </a:rPr>
              <a:t>Scrum is a pre-defined development lifecycle based on agile principles.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Agile </a:t>
            </a:r>
            <a:r>
              <a:rPr lang="en-US" b="0" dirty="0">
                <a:effectLst/>
              </a:rPr>
              <a:t>methodologies promote a project-management process that encourages frequent inspection and adaptation, and a leadership philosophy using teamwork, self-organization and </a:t>
            </a:r>
            <a:r>
              <a:rPr lang="en-US" b="0" dirty="0" smtClean="0">
                <a:effectLst/>
              </a:rPr>
              <a:t>accountability.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Agile </a:t>
            </a:r>
            <a:r>
              <a:rPr lang="en-US" b="0" dirty="0">
                <a:effectLst/>
              </a:rPr>
              <a:t>is a general philosophy regarding software production,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Scrum </a:t>
            </a:r>
            <a:r>
              <a:rPr lang="en-US" b="0" dirty="0">
                <a:effectLst/>
              </a:rPr>
              <a:t>is an implementation of that philosophy pertaining specifically to project management.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521113"/>
            <a:ext cx="7130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http://www.360logica.com/blog/what-is-the-relationship-between-scrum-and-agile/</a:t>
            </a:r>
          </a:p>
        </p:txBody>
      </p:sp>
    </p:spTree>
    <p:extLst>
      <p:ext uri="{BB962C8B-B14F-4D97-AF65-F5344CB8AC3E}">
        <p14:creationId xmlns:p14="http://schemas.microsoft.com/office/powerpoint/2010/main" val="77480567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7650"/>
            <a:ext cx="8969375" cy="781050"/>
          </a:xfrm>
        </p:spPr>
        <p:txBody>
          <a:bodyPr/>
          <a:lstStyle/>
          <a:p>
            <a:r>
              <a:rPr lang="en-US" sz="3600" dirty="0"/>
              <a:t>Scrum </a:t>
            </a:r>
            <a:r>
              <a:rPr lang="en-US" sz="3600" dirty="0" smtClean="0"/>
              <a:t>distinguished from Agile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>
                <a:effectLst/>
              </a:rPr>
              <a:t>Agile and scrum are related but distinct.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Agile </a:t>
            </a:r>
            <a:r>
              <a:rPr lang="en-US" b="0" dirty="0">
                <a:effectLst/>
              </a:rPr>
              <a:t>describes a set of guiding principles for building software through iterative development.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Agile </a:t>
            </a:r>
            <a:r>
              <a:rPr lang="en-US" b="0" dirty="0">
                <a:effectLst/>
              </a:rPr>
              <a:t>principles are best described in the Agile Manifesto.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Scrum </a:t>
            </a:r>
            <a:r>
              <a:rPr lang="en-US" b="0" dirty="0">
                <a:effectLst/>
              </a:rPr>
              <a:t>is a specific set of rules to follow when practicing agile software development. 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Scrum </a:t>
            </a:r>
            <a:r>
              <a:rPr lang="en-US" b="0" dirty="0">
                <a:effectLst/>
              </a:rPr>
              <a:t>is an iterative and incremental agile development methodology.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Scrum </a:t>
            </a:r>
            <a:r>
              <a:rPr lang="en-US" b="0" dirty="0">
                <a:effectLst/>
              </a:rPr>
              <a:t>may be viewed as an agile framework for developing software. </a:t>
            </a:r>
            <a:endParaRPr lang="en-US" b="0" dirty="0" smtClean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521113"/>
            <a:ext cx="7130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http://www.360logica.com/blog/what-is-the-relationship-between-scrum-and-agile/</a:t>
            </a:r>
          </a:p>
        </p:txBody>
      </p:sp>
    </p:spTree>
    <p:extLst>
      <p:ext uri="{BB962C8B-B14F-4D97-AF65-F5344CB8AC3E}">
        <p14:creationId xmlns:p14="http://schemas.microsoft.com/office/powerpoint/2010/main" val="234780005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7650"/>
            <a:ext cx="8969375" cy="781050"/>
          </a:xfrm>
        </p:spPr>
        <p:txBody>
          <a:bodyPr/>
          <a:lstStyle/>
          <a:p>
            <a:r>
              <a:rPr lang="en-US" sz="3600" dirty="0"/>
              <a:t>Scrum </a:t>
            </a:r>
            <a:r>
              <a:rPr lang="en-US" sz="3600" dirty="0" smtClean="0"/>
              <a:t>distinguished from Agile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Unlike </a:t>
            </a:r>
            <a:r>
              <a:rPr lang="en-US" b="0" dirty="0">
                <a:effectLst/>
              </a:rPr>
              <a:t>many other software development methodologies, scrum does not provide a complete template or detailed description of what to do during software development.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Scrum </a:t>
            </a:r>
            <a:r>
              <a:rPr lang="en-US" b="0" dirty="0">
                <a:effectLst/>
              </a:rPr>
              <a:t>prescribes desired outcomes and leaves it to the agile scrum team to best determine how to solve the problems they encounter.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Scrum </a:t>
            </a:r>
            <a:r>
              <a:rPr lang="en-US" b="0" dirty="0">
                <a:effectLst/>
              </a:rPr>
              <a:t>may be used for both software development and software maintenance projects.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521113"/>
            <a:ext cx="7130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http://www.360logica.com/blog/what-is-the-relationship-between-scrum-and-agile/</a:t>
            </a:r>
          </a:p>
        </p:txBody>
      </p:sp>
    </p:spTree>
    <p:extLst>
      <p:ext uri="{BB962C8B-B14F-4D97-AF65-F5344CB8AC3E}">
        <p14:creationId xmlns:p14="http://schemas.microsoft.com/office/powerpoint/2010/main" val="51620648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Scrum is a framework for organizing and managing work.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Not a standardized process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Based on a set of values, principles and practices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“Scrum is a refreshingly simple, people-centric framework based on the values of honesty, openness, courage, respect, focus, trust, empowerment, and collaboration</a:t>
            </a:r>
            <a:r>
              <a:rPr lang="en-US" dirty="0" smtClean="0"/>
              <a:t>.”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Rubin, Kenneth S.. Essential Scrum: A Practical Guide to the Most Popular Agile Process (Addison-Wesley Signature Series (Cohn)) (p. 13). Pearson Education. Kindle Edition.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1909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20788"/>
            <a:ext cx="5119687" cy="5224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Roles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Product owner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Scrum Master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Development team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Activities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Sprint: planning, execution, review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Daily scrum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Product backlog grooming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Artifacts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Backlog: product, sprint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1105509"/>
            <a:ext cx="47815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3964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09699"/>
            <a:ext cx="5562599" cy="498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984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model revisited (B. Boehm)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28700"/>
            <a:ext cx="7652394" cy="5205407"/>
          </a:xfrm>
        </p:spPr>
      </p:pic>
      <p:sp>
        <p:nvSpPr>
          <p:cNvPr id="6" name="TextBox 5"/>
          <p:cNvSpPr txBox="1"/>
          <p:nvPr/>
        </p:nvSpPr>
        <p:spPr>
          <a:xfrm>
            <a:off x="1789588" y="6268006"/>
            <a:ext cx="590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Boehm’s Original Diagram What was in </a:t>
            </a:r>
            <a:r>
              <a:rPr lang="en-US" dirty="0" err="1" smtClean="0"/>
              <a:t>Sommerville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4345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Owner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product owner is the empowered central point of product leadership.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They are </a:t>
            </a:r>
            <a:r>
              <a:rPr lang="en-US" dirty="0"/>
              <a:t>the single authority responsible for deciding which features and functionality to build and the order in which to build them.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product owner maintains and communicates to all other participants a clear vision of what the Scrum team is trying to achieve.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As </a:t>
            </a:r>
            <a:r>
              <a:rPr lang="en-US" dirty="0"/>
              <a:t>such, the product owner is responsible for the overall success of the solution being developed or maintained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0371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</a:t>
            </a:r>
            <a:r>
              <a:rPr lang="en-US" sz="2000" dirty="0" err="1"/>
              <a:t>ScrumMaster</a:t>
            </a:r>
            <a:r>
              <a:rPr lang="en-US" sz="2000" dirty="0"/>
              <a:t> helps everyone involved understand and embrace the Scrum values, principles, and practices.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She </a:t>
            </a:r>
            <a:r>
              <a:rPr lang="en-US" sz="2000" dirty="0"/>
              <a:t>acts as a coach, providing process leadership and helping the Scrum team and the rest of the organization develop their own high-performance, organization-specific Scrum approach.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At </a:t>
            </a:r>
            <a:r>
              <a:rPr lang="en-US" sz="2000" dirty="0"/>
              <a:t>the same time, the </a:t>
            </a:r>
            <a:r>
              <a:rPr lang="en-US" sz="2000" dirty="0" err="1"/>
              <a:t>ScrumMaster</a:t>
            </a:r>
            <a:r>
              <a:rPr lang="en-US" sz="2000" dirty="0"/>
              <a:t> helps the organization through the challenging change management process that can occur during a Scrum adoption.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As </a:t>
            </a:r>
            <a:r>
              <a:rPr lang="en-US" sz="2000" dirty="0"/>
              <a:t>a facilitator, the </a:t>
            </a:r>
            <a:r>
              <a:rPr lang="en-US" sz="2000" dirty="0" err="1"/>
              <a:t>ScrumMaster</a:t>
            </a:r>
            <a:r>
              <a:rPr lang="en-US" sz="2000" dirty="0"/>
              <a:t> helps the team resolve issues and make improvements to its use of Scrum.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She </a:t>
            </a:r>
            <a:r>
              <a:rPr lang="en-US" sz="2000" dirty="0"/>
              <a:t>is also responsible for protecting the team </a:t>
            </a:r>
            <a:r>
              <a:rPr lang="en-US" sz="2000" dirty="0" smtClean="0"/>
              <a:t>from outside interference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9478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Software development roles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Architect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Programmer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DB administrator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UI designer </a:t>
            </a:r>
          </a:p>
          <a:p>
            <a:pPr marL="0" indent="0"/>
            <a:r>
              <a:rPr lang="en-US" dirty="0" smtClean="0"/>
              <a:t>Scrum development team – a diverse, cross-functional collection of these </a:t>
            </a:r>
            <a:r>
              <a:rPr lang="en-US" dirty="0" err="1" smtClean="0"/>
              <a:t>tyes</a:t>
            </a:r>
            <a:r>
              <a:rPr lang="en-US" dirty="0" smtClean="0"/>
              <a:t> who are responsible for 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2344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59696"/>
            <a:ext cx="7772400" cy="50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1533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Backlog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Backlog (text) -- (user stories) (use cases)</a:t>
            </a:r>
          </a:p>
          <a:p>
            <a:r>
              <a:rPr lang="en-US" dirty="0" smtClean="0"/>
              <a:t>Product Owner prioritizes the user-stories</a:t>
            </a:r>
          </a:p>
          <a:p>
            <a:r>
              <a:rPr lang="en-US" dirty="0" smtClean="0"/>
              <a:t>Team Identifies amount of work for each user-story</a:t>
            </a:r>
          </a:p>
          <a:p>
            <a:r>
              <a:rPr lang="en-US" dirty="0" smtClean="0"/>
              <a:t>Forecast or commitment – the user stories selected for this sprint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9873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</a:t>
            </a:r>
            <a:r>
              <a:rPr lang="en-US" dirty="0" smtClean="0"/>
              <a:t>Backlog manipulations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90" y="1220788"/>
            <a:ext cx="5626434" cy="50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3000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1957387"/>
            <a:ext cx="46577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0431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Backlog   --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4357687" cy="5224462"/>
          </a:xfrm>
        </p:spPr>
        <p:txBody>
          <a:bodyPr/>
          <a:lstStyle/>
          <a:p>
            <a:r>
              <a:rPr lang="en-US" dirty="0" smtClean="0"/>
              <a:t>Tasks to break down entries in product backlog</a:t>
            </a:r>
          </a:p>
          <a:p>
            <a:endParaRPr lang="en-US" dirty="0"/>
          </a:p>
          <a:p>
            <a:r>
              <a:rPr lang="en-US" dirty="0" smtClean="0"/>
              <a:t>Sprint backlog of tasks</a:t>
            </a:r>
          </a:p>
          <a:p>
            <a:r>
              <a:rPr lang="en-US" dirty="0" smtClean="0"/>
              <a:t>Just in time planning</a:t>
            </a:r>
          </a:p>
          <a:p>
            <a:endParaRPr lang="en-US" dirty="0"/>
          </a:p>
          <a:p>
            <a:r>
              <a:rPr lang="en-US" dirty="0" smtClean="0"/>
              <a:t>Sprint planning 4 to 8 hours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4686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019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03" y="1295400"/>
            <a:ext cx="7210482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0972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6172200" cy="53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462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Project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26548"/>
            <a:ext cx="7772400" cy="60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4856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Stand-Up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did I accomplish since the last daily scrum?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do I plan to work on by the next daily scrum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the obstacles or impediments that are preventing me from making progress?</a:t>
            </a:r>
          </a:p>
          <a:p>
            <a:endParaRPr lang="en-US" dirty="0"/>
          </a:p>
          <a:p>
            <a:r>
              <a:rPr lang="en-US" dirty="0"/>
              <a:t>Rubin, Kenneth S.. Essential Scrum: A Practical Guide to the Most Popular Agile Process (Addison-Wesley Signature Series (Cohn)) (p. 24). Pearson Education. Kindle Edition.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6137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chickens and the pigs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4723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242694"/>
            <a:ext cx="7676481" cy="50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6346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Principles  (Chapter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Before we delve deeper into the mechanics of Scrum, it will be helpful to understand the underlying principles that drive and inform those mechanics.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chapter describes the agile principles that underlie Scrum and compares them with those of </a:t>
            </a:r>
            <a:r>
              <a:rPr lang="en-US" dirty="0">
                <a:solidFill>
                  <a:srgbClr val="FF0000"/>
                </a:solidFill>
              </a:rPr>
              <a:t>traditional, plan-driven</a:t>
            </a:r>
            <a:r>
              <a:rPr lang="en-US" dirty="0"/>
              <a:t>, sequential product development.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7110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4395787" cy="1428750"/>
          </a:xfrm>
        </p:spPr>
        <p:txBody>
          <a:bodyPr/>
          <a:lstStyle/>
          <a:p>
            <a:r>
              <a:rPr lang="en-US" dirty="0" smtClean="0"/>
              <a:t>Categorization of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0" y="57150"/>
            <a:ext cx="44767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86015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 and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Scrum </a:t>
            </a:r>
            <a:r>
              <a:rPr lang="en-US" dirty="0"/>
              <a:t>leverages the variability and uncertainty in product development to create innovative solutions.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Embrace </a:t>
            </a:r>
            <a:r>
              <a:rPr lang="en-US" dirty="0"/>
              <a:t>helpful variability.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Employ </a:t>
            </a:r>
            <a:r>
              <a:rPr lang="en-US" dirty="0"/>
              <a:t>iterative and incremental development.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Leverage </a:t>
            </a:r>
            <a:r>
              <a:rPr lang="en-US" dirty="0"/>
              <a:t>variability through inspection, adaptation, and transparency.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Reduce </a:t>
            </a:r>
            <a:r>
              <a:rPr lang="en-US" dirty="0"/>
              <a:t>all forms of uncertainty simultaneously.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5505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Waterscrum</a:t>
            </a:r>
            <a:r>
              <a:rPr lang="en-US" dirty="0" smtClean="0"/>
              <a:t> or </a:t>
            </a:r>
            <a:r>
              <a:rPr lang="en-US" dirty="0" err="1" smtClean="0"/>
              <a:t>Scrummerfall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6059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2076450"/>
            <a:ext cx="4791075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16206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2" y="1360715"/>
            <a:ext cx="7637648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57865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7650"/>
            <a:ext cx="9045575" cy="781050"/>
          </a:xfrm>
        </p:spPr>
        <p:txBody>
          <a:bodyPr/>
          <a:lstStyle/>
          <a:p>
            <a:r>
              <a:rPr lang="en-US" sz="3200" dirty="0" smtClean="0"/>
              <a:t>Accept that there will be changes in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82" y="1065739"/>
            <a:ext cx="6613018" cy="52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985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CSCE </a:t>
            </a:r>
            <a:r>
              <a:rPr lang="en-US" smtClean="0"/>
              <a:t>schedule -- csv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066800"/>
            <a:ext cx="8307387" cy="5224462"/>
          </a:xfrm>
        </p:spPr>
        <p:txBody>
          <a:bodyPr/>
          <a:lstStyle/>
          <a:p>
            <a:r>
              <a:rPr lang="en-US" sz="1600" dirty="0" smtClean="0"/>
              <a:t>Schedule   -- Tab separated values     (Comma separated values, csv files)</a:t>
            </a:r>
          </a:p>
          <a:p>
            <a:r>
              <a:rPr lang="en-US" sz="1600" dirty="0"/>
              <a:t>SR 	18629 	CSCE 	740 	001 	COL 	3.000 	30 - Columbia Full Term 	Software Engineering 	TR 	08:30 am-09:45 am 	28 	18 	10 	</a:t>
            </a:r>
          </a:p>
          <a:p>
            <a:r>
              <a:rPr lang="en-US" sz="1600" dirty="0"/>
              <a:t>Gregory James Gay (P) 	08/24-12/08 	SWGN 2A05 	 </a:t>
            </a:r>
          </a:p>
          <a:p>
            <a:r>
              <a:rPr lang="en-US" sz="1600" dirty="0"/>
              <a:t>	 </a:t>
            </a:r>
          </a:p>
          <a:p>
            <a:r>
              <a:rPr lang="en-US" sz="1600" dirty="0"/>
              <a:t>SR 	25398 	CSCE 	741 	001 	COL 	3.000 	30 - Columbia Full Term 	Software Process 	MW 	02:20 pm-03:35 pm 	40 	10 	30 	</a:t>
            </a:r>
          </a:p>
          <a:p>
            <a:r>
              <a:rPr lang="en-US" sz="1600" dirty="0"/>
              <a:t>Manton M. Matthews (P) 	08/24-12/08 	WMBB 409 	 </a:t>
            </a:r>
          </a:p>
          <a:p>
            <a:r>
              <a:rPr lang="en-US" sz="1600" dirty="0"/>
              <a:t>SR 	25399 	CSCE 	741 	006 	COL 	3.000 	30 - Columbia Full Term 	Software Process 	MW 	02:20 pm-03:35 pm 	50 	1 	49 	</a:t>
            </a:r>
          </a:p>
          <a:p>
            <a:r>
              <a:rPr lang="en-US" sz="1600" dirty="0"/>
              <a:t>Manton M. Matthews (P) 	08/24-12/08 	WEB COLUMBIA 	 </a:t>
            </a:r>
          </a:p>
          <a:p>
            <a:r>
              <a:rPr lang="en-US" sz="1600" dirty="0"/>
              <a:t>SR 	12841 	CSCE 	750 	001 	COL 	3.000 	30 - Columbia Full Term 	Analysis of Algorithms 	TR 	11:40 am-12:55 pm 	50 	46 	4 	</a:t>
            </a:r>
          </a:p>
          <a:p>
            <a:r>
              <a:rPr lang="en-US" sz="1600" dirty="0"/>
              <a:t>Jason Matthew </a:t>
            </a:r>
            <a:r>
              <a:rPr lang="en-US" sz="1600" dirty="0" err="1"/>
              <a:t>Okane</a:t>
            </a:r>
            <a:r>
              <a:rPr lang="en-US" sz="1600" dirty="0"/>
              <a:t> (P) 	08/24-12/08 	WMBB 409 	 </a:t>
            </a:r>
          </a:p>
          <a:p>
            <a:r>
              <a:rPr lang="en-US" sz="1600" dirty="0" smtClean="0"/>
              <a:t>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210909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changes to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73850"/>
            <a:ext cx="6248400" cy="54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3537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266824"/>
            <a:ext cx="5605462" cy="520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35317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99" y="247651"/>
            <a:ext cx="7333141" cy="6283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5494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Validate </a:t>
            </a:r>
            <a:r>
              <a:rPr lang="en-US" dirty="0"/>
              <a:t>important assumptions fast.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Leverage </a:t>
            </a:r>
            <a:r>
              <a:rPr lang="en-US" dirty="0"/>
              <a:t>multiple concurrent learning loops.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Organize </a:t>
            </a:r>
            <a:r>
              <a:rPr lang="en-US" dirty="0"/>
              <a:t>workflow for fast feedback.</a:t>
            </a:r>
          </a:p>
          <a:p>
            <a:endParaRPr lang="en-US" dirty="0"/>
          </a:p>
          <a:p>
            <a:r>
              <a:rPr lang="en-US" dirty="0"/>
              <a:t>Rubin, Kenneth S.. Essential Scrum: A Practical Guide to the Most Popular Agile Process (Addison-Wesley Signature Series (Cohn)) (p. 45). Pearson Education. Kindle Edition.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49589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Adapt </a:t>
            </a:r>
            <a:r>
              <a:rPr lang="en-US" dirty="0"/>
              <a:t>to real-time information and </a:t>
            </a:r>
            <a:r>
              <a:rPr lang="en-US" dirty="0" err="1"/>
              <a:t>replan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Measure </a:t>
            </a:r>
            <a:r>
              <a:rPr lang="en-US" dirty="0"/>
              <a:t>progress by validating working assets.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Focus </a:t>
            </a:r>
            <a:r>
              <a:rPr lang="en-US" dirty="0"/>
              <a:t>on value-centric delivery.</a:t>
            </a:r>
          </a:p>
          <a:p>
            <a:endParaRPr lang="en-US" dirty="0"/>
          </a:p>
          <a:p>
            <a:r>
              <a:rPr lang="en-US" dirty="0"/>
              <a:t>Rubin, Kenneth S.. Essential Scrum: A Practical Guide to the Most Popular Agile Process (Addison-Wesley Signature Series (Cohn)) (p. 54). Pearson Education. Kindle Edition.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79052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04745"/>
            <a:ext cx="7086600" cy="50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89632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Go </a:t>
            </a:r>
            <a:r>
              <a:rPr lang="en-US" dirty="0"/>
              <a:t>fast but never hurry.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Build </a:t>
            </a:r>
            <a:r>
              <a:rPr lang="en-US" dirty="0"/>
              <a:t>in quality.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Employ </a:t>
            </a:r>
            <a:r>
              <a:rPr lang="en-US" dirty="0"/>
              <a:t>minimally sufficient ceremony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“process for the sake of process”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3042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48287"/>
            <a:ext cx="8064499" cy="41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69738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4" y="-41537"/>
            <a:ext cx="6829426" cy="66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28547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-18612"/>
            <a:ext cx="5334000" cy="66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373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Tool Suite (STS)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133600"/>
            <a:ext cx="8307387" cy="408534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4813" y="1152391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6175" indent="-238125" algn="l" rtl="0" eaLnBrk="0" fontAlgn="base" hangingPunct="0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Eclipse extension? Variation? Eclipse based development environment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22646415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948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Starter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Google(</a:t>
            </a:r>
            <a:r>
              <a:rPr lang="en-US" dirty="0" err="1" smtClean="0"/>
              <a:t>SpringBoot</a:t>
            </a:r>
            <a:r>
              <a:rPr lang="en-US" dirty="0" smtClean="0"/>
              <a:t> </a:t>
            </a:r>
            <a:r>
              <a:rPr lang="en-US" dirty="0" err="1" smtClean="0"/>
              <a:t>Javabrain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1247330"/>
            <a:ext cx="31813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172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Spring Example = Spring Boot Journal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2 --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56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are you taking this course?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Software Engineering courses?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Favorite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Programs in Java (if none C++ or C#)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Estimate lines of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193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24882</TotalTime>
  <Pages>35</Pages>
  <Words>1308</Words>
  <Application>Microsoft Office PowerPoint</Application>
  <PresentationFormat>Letter Paper (8.5x11 in)</PresentationFormat>
  <Paragraphs>250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Century Gothic</vt:lpstr>
      <vt:lpstr>Courier New</vt:lpstr>
      <vt:lpstr>Helvetica</vt:lpstr>
      <vt:lpstr>Times New Roman</vt:lpstr>
      <vt:lpstr>Wingdings</vt:lpstr>
      <vt:lpstr>white212</vt:lpstr>
      <vt:lpstr>Lecture 04 Availability</vt:lpstr>
      <vt:lpstr>PowerPoint Presentation</vt:lpstr>
      <vt:lpstr>Spiral model revisited (B. Boehm)</vt:lpstr>
      <vt:lpstr>Spring Project Structure</vt:lpstr>
      <vt:lpstr>Fall CSCE schedule -- csv file</vt:lpstr>
      <vt:lpstr>Spring Tool Suite (STS)</vt:lpstr>
      <vt:lpstr>Spring Starter project</vt:lpstr>
      <vt:lpstr>Spring Example = Spring Boot Journal</vt:lpstr>
      <vt:lpstr>Experience</vt:lpstr>
      <vt:lpstr>Java World</vt:lpstr>
      <vt:lpstr>PowerPoint Presentation</vt:lpstr>
      <vt:lpstr>Virtual Box</vt:lpstr>
      <vt:lpstr>PowerPoint Presentation</vt:lpstr>
      <vt:lpstr>VirtualBox</vt:lpstr>
      <vt:lpstr>PowerPoint Presentation</vt:lpstr>
      <vt:lpstr>PowerPoint Presentation</vt:lpstr>
      <vt:lpstr>PowerPoint Presentation</vt:lpstr>
      <vt:lpstr>PowerPoint Presentation</vt:lpstr>
      <vt:lpstr>What’s left?</vt:lpstr>
      <vt:lpstr>PowerPoint Presentation</vt:lpstr>
      <vt:lpstr>PowerPoint Presentation</vt:lpstr>
      <vt:lpstr>Setup base system like you like;  then snapshot</vt:lpstr>
      <vt:lpstr>Required Tools</vt:lpstr>
      <vt:lpstr>Relationship between Scrum and Agile</vt:lpstr>
      <vt:lpstr>Scrum distinguished from Agile (continued)</vt:lpstr>
      <vt:lpstr>Scrum distinguished from Agile (continued)</vt:lpstr>
      <vt:lpstr>PowerPoint Presentation</vt:lpstr>
      <vt:lpstr>Scrum Practices</vt:lpstr>
      <vt:lpstr>Scrum Roles</vt:lpstr>
      <vt:lpstr>Product Owner</vt:lpstr>
      <vt:lpstr>Scrum Master</vt:lpstr>
      <vt:lpstr>Development Team</vt:lpstr>
      <vt:lpstr>Scrum Artifacts</vt:lpstr>
      <vt:lpstr>Product Backlog</vt:lpstr>
      <vt:lpstr>Product Backlog manipulations</vt:lpstr>
      <vt:lpstr>PowerPoint Presentation</vt:lpstr>
      <vt:lpstr>Sprint Backlog   -- tasks</vt:lpstr>
      <vt:lpstr>PowerPoint Presentation</vt:lpstr>
      <vt:lpstr>Daily Scrum</vt:lpstr>
      <vt:lpstr>Daily Stand-Up</vt:lpstr>
      <vt:lpstr>The chickens and the pigs</vt:lpstr>
      <vt:lpstr>PowerPoint Presentation</vt:lpstr>
      <vt:lpstr>Agile Principles  (Chapter 3)</vt:lpstr>
      <vt:lpstr>Categorization of Principles</vt:lpstr>
      <vt:lpstr>Variability and Uncertainty</vt:lpstr>
      <vt:lpstr>Waterscrum or Scrummerfall</vt:lpstr>
      <vt:lpstr>PowerPoint Presentation</vt:lpstr>
      <vt:lpstr>Scrum Process Model</vt:lpstr>
      <vt:lpstr>Accept that there will be changes in Requirements</vt:lpstr>
      <vt:lpstr>Cost of changes to Requirements</vt:lpstr>
      <vt:lpstr>PowerPoint Presentation</vt:lpstr>
      <vt:lpstr>PowerPoint Presentation</vt:lpstr>
      <vt:lpstr>Validated learning</vt:lpstr>
      <vt:lpstr>PowerPoint Presentation</vt:lpstr>
      <vt:lpstr>PowerPoint Presentation</vt:lpstr>
      <vt:lpstr>Performance</vt:lpstr>
      <vt:lpstr>PowerPoint Presentation</vt:lpstr>
      <vt:lpstr>PowerPoint Presentation</vt:lpstr>
      <vt:lpstr>continued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MATTHEWS, MANTON M</cp:lastModifiedBy>
  <cp:revision>205</cp:revision>
  <cp:lastPrinted>2017-08-28T17:47:43Z</cp:lastPrinted>
  <dcterms:created xsi:type="dcterms:W3CDTF">1998-08-11T09:19:24Z</dcterms:created>
  <dcterms:modified xsi:type="dcterms:W3CDTF">2017-08-30T16:41:05Z</dcterms:modified>
</cp:coreProperties>
</file>