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453" r:id="rId2"/>
    <p:sldId id="528" r:id="rId3"/>
    <p:sldId id="557" r:id="rId4"/>
    <p:sldId id="529" r:id="rId5"/>
    <p:sldId id="530" r:id="rId6"/>
    <p:sldId id="532" r:id="rId7"/>
    <p:sldId id="531" r:id="rId8"/>
    <p:sldId id="533" r:id="rId9"/>
    <p:sldId id="534" r:id="rId10"/>
    <p:sldId id="527" r:id="rId11"/>
    <p:sldId id="535" r:id="rId12"/>
    <p:sldId id="540" r:id="rId13"/>
    <p:sldId id="536" r:id="rId14"/>
    <p:sldId id="537" r:id="rId15"/>
    <p:sldId id="539" r:id="rId16"/>
    <p:sldId id="538" r:id="rId17"/>
    <p:sldId id="541" r:id="rId18"/>
    <p:sldId id="542" r:id="rId19"/>
    <p:sldId id="543" r:id="rId20"/>
    <p:sldId id="550" r:id="rId21"/>
    <p:sldId id="544" r:id="rId22"/>
    <p:sldId id="549" r:id="rId23"/>
    <p:sldId id="545" r:id="rId24"/>
    <p:sldId id="546" r:id="rId25"/>
    <p:sldId id="547" r:id="rId26"/>
    <p:sldId id="548" r:id="rId27"/>
    <p:sldId id="556" r:id="rId28"/>
    <p:sldId id="554" r:id="rId29"/>
    <p:sldId id="551" r:id="rId30"/>
    <p:sldId id="560" r:id="rId31"/>
    <p:sldId id="552" r:id="rId32"/>
    <p:sldId id="555" r:id="rId33"/>
    <p:sldId id="553" r:id="rId34"/>
    <p:sldId id="558" r:id="rId35"/>
    <p:sldId id="559" r:id="rId36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767" autoAdjust="0"/>
  </p:normalViewPr>
  <p:slideViewPr>
    <p:cSldViewPr>
      <p:cViewPr varScale="1">
        <p:scale>
          <a:sx n="62" d="100"/>
          <a:sy n="62" d="100"/>
        </p:scale>
        <p:origin x="672" y="4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</a:t>
            </a:r>
            <a:r>
              <a:rPr lang="en-US" altLang="en-US" sz="1400" b="0" dirty="0" smtClean="0">
                <a:solidFill>
                  <a:schemeClr val="hlink"/>
                </a:solidFill>
              </a:rPr>
              <a:t>741 Fall </a:t>
            </a:r>
            <a:r>
              <a:rPr lang="en-US" altLang="en-US" sz="1400" b="0" dirty="0" smtClean="0">
                <a:solidFill>
                  <a:schemeClr val="hlink"/>
                </a:solidFill>
              </a:rPr>
              <a:t>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pring.i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7713" y="6500813"/>
            <a:ext cx="1793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August 28</a:t>
            </a:r>
            <a:r>
              <a:rPr lang="en-US" altLang="en-US" sz="1400" dirty="0" smtClean="0">
                <a:latin typeface="Courier New" panose="02070309020205020404" pitchFamily="49" charset="0"/>
              </a:rPr>
              <a:t>, </a:t>
            </a:r>
            <a:r>
              <a:rPr lang="en-US" altLang="en-US" sz="1400" dirty="0" smtClean="0">
                <a:latin typeface="Courier New" panose="02070309020205020404" pitchFamily="49" charset="0"/>
              </a:rPr>
              <a:t>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5" y="4243388"/>
            <a:ext cx="43846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1   -- Overview</a:t>
            </a:r>
          </a:p>
          <a:p>
            <a:pPr lvl="1" eaLnBrk="1" hangingPunct="1">
              <a:defRPr/>
            </a:pPr>
            <a:r>
              <a:rPr lang="en-US" kern="0" dirty="0" smtClean="0"/>
              <a:t>The Old CSCE 741</a:t>
            </a:r>
          </a:p>
          <a:p>
            <a:pPr lvl="1" eaLnBrk="1" hangingPunct="1">
              <a:defRPr/>
            </a:pPr>
            <a:r>
              <a:rPr lang="en-US" kern="0" dirty="0" smtClean="0"/>
              <a:t>Agile</a:t>
            </a:r>
          </a:p>
          <a:p>
            <a:pPr lvl="1" eaLnBrk="1" hangingPunct="1">
              <a:defRPr/>
            </a:pPr>
            <a:r>
              <a:rPr lang="en-US" kern="0" dirty="0" smtClean="0"/>
              <a:t>Scrum</a:t>
            </a:r>
          </a:p>
          <a:p>
            <a:pPr lvl="1" eaLnBrk="1" hangingPunct="1">
              <a:defRPr/>
            </a:pPr>
            <a:r>
              <a:rPr lang="en-US" kern="0" dirty="0" smtClean="0"/>
              <a:t>Spring Boot</a:t>
            </a:r>
          </a:p>
          <a:p>
            <a:pPr eaLnBrk="1" hangingPunct="1">
              <a:defRPr/>
            </a:pPr>
            <a:r>
              <a:rPr lang="en-US" kern="0" dirty="0" err="1" smtClean="0"/>
              <a:t>Readings:ES</a:t>
            </a:r>
            <a:r>
              <a:rPr lang="en-US" kern="0" dirty="0" smtClean="0"/>
              <a:t> </a:t>
            </a:r>
            <a:r>
              <a:rPr lang="en-US" kern="0" dirty="0" err="1" smtClean="0"/>
              <a:t>Ch</a:t>
            </a:r>
            <a:r>
              <a:rPr lang="en-US" kern="0" dirty="0" smtClean="0"/>
              <a:t> 01, PSB </a:t>
            </a:r>
            <a:endParaRPr lang="en-US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Topics for today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Traditional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Waterfall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Spiral model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Agile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Scrum</a:t>
            </a:r>
            <a:endParaRPr lang="en-US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Spring</a:t>
            </a: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Next time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x</a:t>
            </a:r>
            <a:endParaRPr lang="en-US" dirty="0" smtClean="0"/>
          </a:p>
          <a:p>
            <a:pPr eaLnBrk="1" hangingPunct="1">
              <a:lnSpc>
                <a:spcPct val="85000"/>
              </a:lnSpc>
              <a:defRPr/>
            </a:pPr>
            <a:r>
              <a:rPr lang="en-US" dirty="0" smtClean="0"/>
              <a:t>"Architecture is the art and technique of building..."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5" y="1220788"/>
            <a:ext cx="7106863" cy="5224462"/>
          </a:xfrm>
        </p:spPr>
      </p:pic>
    </p:spTree>
    <p:extLst>
      <p:ext uri="{BB962C8B-B14F-4D97-AF65-F5344CB8AC3E}">
        <p14:creationId xmlns:p14="http://schemas.microsoft.com/office/powerpoint/2010/main" val="67441778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Waterfall with feedback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08" y="1220788"/>
            <a:ext cx="5851397" cy="5224462"/>
          </a:xfrm>
        </p:spPr>
      </p:pic>
    </p:spTree>
    <p:extLst>
      <p:ext uri="{BB962C8B-B14F-4D97-AF65-F5344CB8AC3E}">
        <p14:creationId xmlns:p14="http://schemas.microsoft.com/office/powerpoint/2010/main" val="34618102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7650"/>
            <a:ext cx="8893175" cy="781050"/>
          </a:xfrm>
        </p:spPr>
        <p:txBody>
          <a:bodyPr/>
          <a:lstStyle/>
          <a:p>
            <a:r>
              <a:rPr lang="en-US" dirty="0" smtClean="0"/>
              <a:t>V-model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51" y="152400"/>
            <a:ext cx="7021449" cy="5802156"/>
          </a:xfrm>
        </p:spPr>
      </p:pic>
      <p:sp>
        <p:nvSpPr>
          <p:cNvPr id="4" name="TextBox 3"/>
          <p:cNvSpPr txBox="1"/>
          <p:nvPr/>
        </p:nvSpPr>
        <p:spPr>
          <a:xfrm>
            <a:off x="609600" y="6445250"/>
            <a:ext cx="663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http://thebuggingplace.blogspot.com/2011/04/v-model.html</a:t>
            </a:r>
          </a:p>
        </p:txBody>
      </p:sp>
    </p:spTree>
    <p:extLst>
      <p:ext uri="{BB962C8B-B14F-4D97-AF65-F5344CB8AC3E}">
        <p14:creationId xmlns:p14="http://schemas.microsoft.com/office/powerpoint/2010/main" val="66839224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028700"/>
            <a:ext cx="7652394" cy="5205407"/>
          </a:xfrm>
        </p:spPr>
      </p:pic>
      <p:sp>
        <p:nvSpPr>
          <p:cNvPr id="6" name="TextBox 5"/>
          <p:cNvSpPr txBox="1"/>
          <p:nvPr/>
        </p:nvSpPr>
        <p:spPr>
          <a:xfrm>
            <a:off x="1789588" y="6268006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Engineering by </a:t>
            </a:r>
            <a:r>
              <a:rPr lang="en-US" dirty="0" err="1" smtClean="0"/>
              <a:t>Sommerville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434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6034087" cy="5224462"/>
          </a:xfrm>
        </p:spPr>
        <p:txBody>
          <a:bodyPr/>
          <a:lstStyle/>
          <a:p>
            <a:r>
              <a:rPr lang="en-US" dirty="0" smtClean="0"/>
              <a:t>Martin Luther 1520 criticized Catholic Church</a:t>
            </a:r>
          </a:p>
          <a:p>
            <a:endParaRPr lang="en-US" dirty="0"/>
          </a:p>
          <a:p>
            <a:r>
              <a:rPr lang="en-US" dirty="0" smtClean="0"/>
              <a:t>Communist Manifesto - 1848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Karl Marx &amp; </a:t>
            </a:r>
            <a:r>
              <a:rPr lang="en-US" dirty="0" err="1"/>
              <a:t>F</a:t>
            </a:r>
            <a:r>
              <a:rPr lang="en-US" dirty="0" err="1" smtClean="0"/>
              <a:t>redrich</a:t>
            </a:r>
            <a:r>
              <a:rPr lang="en-US" dirty="0" smtClean="0"/>
              <a:t> Engels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43" y="381000"/>
            <a:ext cx="2089257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58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Manifesto for Agile Software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://agilemanifesto.org/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914400"/>
            <a:ext cx="88392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91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Not an acronym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Term from rugby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Scrum is an agile approach for developing innovative products and services.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Rubin, Kenneth S.. Essential Scrum: A Practical Guide to the Most Popular Agile Process (Addison-Wesley Signature Series (Cohn)) (p. 1). Pearson Education. Kindle Edition.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60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Software development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14" y="1066800"/>
            <a:ext cx="8205786" cy="5273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4124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7865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Sprint</a:t>
            </a:r>
          </a:p>
          <a:p>
            <a:r>
              <a:rPr lang="en-US" dirty="0" smtClean="0"/>
              <a:t>Iterations</a:t>
            </a:r>
          </a:p>
          <a:p>
            <a:r>
              <a:rPr lang="en-US" dirty="0" smtClean="0"/>
              <a:t>Cross-functional team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1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Pragmatics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Syllabus</a:t>
            </a:r>
          </a:p>
          <a:p>
            <a:pPr lvl="1" eaLnBrk="1" hangingPunct="1">
              <a:defRPr/>
            </a:pPr>
            <a:r>
              <a:rPr lang="en-US" dirty="0" smtClean="0"/>
              <a:t>Instructor: Manton Matthews</a:t>
            </a:r>
          </a:p>
          <a:p>
            <a:pPr lvl="1" eaLnBrk="1" hangingPunct="1">
              <a:defRPr/>
            </a:pPr>
            <a:r>
              <a:rPr lang="en-US" dirty="0" smtClean="0"/>
              <a:t>Teaching Assistant: </a:t>
            </a:r>
            <a:r>
              <a:rPr lang="en-US" dirty="0" smtClean="0"/>
              <a:t>none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Texts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Essential </a:t>
            </a:r>
            <a:r>
              <a:rPr lang="en-US" dirty="0">
                <a:effectLst/>
              </a:rPr>
              <a:t>Scrum: A Practical Guide to the </a:t>
            </a:r>
            <a:r>
              <a:rPr lang="en-US" dirty="0" err="1">
                <a:effectLst/>
              </a:rPr>
              <a:t>Mos</a:t>
            </a:r>
            <a:r>
              <a:rPr lang="en-US" dirty="0">
                <a:effectLst/>
              </a:rPr>
              <a:t>… (Paperback) by Kenneth S. Rubin ISBN-13: 978-0-13-704329-3    ISBN-10: </a:t>
            </a:r>
            <a:r>
              <a:rPr lang="en-US" dirty="0" smtClean="0">
                <a:effectLst/>
              </a:rPr>
              <a:t>0-13-704329-5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Pro </a:t>
            </a:r>
            <a:r>
              <a:rPr lang="en-US" dirty="0">
                <a:effectLst/>
              </a:rPr>
              <a:t>Spring Boot 1st ed. Edition by Felipe Gutierrez     ISBN-13: 978-1484214329      ISBN-10: 1484214323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Important Dates</a:t>
            </a:r>
          </a:p>
          <a:p>
            <a:pPr lvl="2" eaLnBrk="1" hangingPunct="1">
              <a:defRPr/>
            </a:pPr>
            <a:r>
              <a:rPr lang="en-US" dirty="0" smtClean="0"/>
              <a:t>http</a:t>
            </a:r>
            <a:r>
              <a:rPr lang="en-US" dirty="0"/>
              <a:t>://registrar.sc.edu/html/calendar5yr/5YrCalendar3.stm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Academic Integrity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042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5-9 member </a:t>
            </a:r>
            <a:r>
              <a:rPr lang="en-US" dirty="0" smtClean="0"/>
              <a:t>teams</a:t>
            </a:r>
          </a:p>
          <a:p>
            <a:r>
              <a:rPr lang="en-US" dirty="0" smtClean="0"/>
              <a:t>One room  - minimizing communication “costs”</a:t>
            </a:r>
            <a:endParaRPr lang="en-US" dirty="0"/>
          </a:p>
          <a:p>
            <a:r>
              <a:rPr lang="en-US" dirty="0" smtClean="0"/>
              <a:t>One is the customer (or someone playing their role)</a:t>
            </a:r>
          </a:p>
          <a:p>
            <a:r>
              <a:rPr lang="en-US" dirty="0" smtClean="0"/>
              <a:t>“Daily Standup”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 did yesterday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 am going to do today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Obstacles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7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1986 Harvard Business Review article, “The New </a:t>
            </a:r>
            <a:r>
              <a:rPr lang="en-US" dirty="0" err="1"/>
              <a:t>New</a:t>
            </a:r>
            <a:r>
              <a:rPr lang="en-US" dirty="0"/>
              <a:t> Product Development Game” (Takeuchi and Nonaka 1986).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article describes how companies such as Honda, Canon, and Fuji-Xerox produced world-class results using a scalable, team-based approach to </a:t>
            </a:r>
            <a:r>
              <a:rPr lang="en-US" dirty="0">
                <a:solidFill>
                  <a:srgbClr val="FF0000"/>
                </a:solidFill>
              </a:rPr>
              <a:t>all-at-once product development.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56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1.1 </a:t>
            </a:r>
            <a:r>
              <a:rPr lang="en-US" dirty="0" err="1" smtClean="0"/>
              <a:t>Genomica</a:t>
            </a:r>
            <a:r>
              <a:rPr lang="en-US" dirty="0" smtClean="0"/>
              <a:t> Scrum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599" y="1981200"/>
            <a:ext cx="9283627" cy="3581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1535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452562"/>
            <a:ext cx="4495800" cy="395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160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214446"/>
            <a:ext cx="5100638" cy="566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7065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2643187" cy="1657350"/>
          </a:xfrm>
        </p:spPr>
        <p:txBody>
          <a:bodyPr/>
          <a:lstStyle/>
          <a:p>
            <a:r>
              <a:rPr lang="en-US" dirty="0" smtClean="0"/>
              <a:t>Scrum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26959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</a:t>
            </a:r>
            <a:r>
              <a:rPr lang="en-US" dirty="0" smtClean="0"/>
              <a:t>Scrum by Rubin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37" y="-1450"/>
            <a:ext cx="5224463" cy="60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038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https://spring.io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google(Spring </a:t>
            </a:r>
            <a:r>
              <a:rPr lang="en-US" dirty="0"/>
              <a:t>Boot Video </a:t>
            </a:r>
            <a:r>
              <a:rPr lang="en-US" dirty="0" err="1" smtClean="0"/>
              <a:t>Javabrains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079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J2EE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0111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Spring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folder structure that contains your WAR (Web </a:t>
            </a:r>
            <a:r>
              <a:rPr lang="en-US" dirty="0" err="1"/>
              <a:t>ARchive</a:t>
            </a:r>
            <a:r>
              <a:rPr lang="en-US" dirty="0"/>
              <a:t>): It must </a:t>
            </a:r>
            <a:r>
              <a:rPr lang="en-US" dirty="0" smtClean="0"/>
              <a:t>contain: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WEB-INF folder with lib and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classes </a:t>
            </a:r>
            <a:r>
              <a:rPr lang="en-US" dirty="0"/>
              <a:t>subfolders that contain the third-party libraries and your web application classes, respectively.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Some </a:t>
            </a:r>
            <a:r>
              <a:rPr lang="en-US" dirty="0"/>
              <a:t>JSP (if needed), HTML, CSS, images, and JavaScript (if needed) files.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file named web.xml that will contain the Spring </a:t>
            </a:r>
            <a:r>
              <a:rPr lang="en-US" dirty="0" err="1"/>
              <a:t>org.springframework.web.servlet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DispatcherServlet</a:t>
            </a:r>
            <a:r>
              <a:rPr lang="en-US" dirty="0" smtClean="0"/>
              <a:t> </a:t>
            </a:r>
            <a:r>
              <a:rPr lang="en-US" dirty="0"/>
              <a:t>class. Your Spring beans in the form &lt; servlet-name &gt;-</a:t>
            </a:r>
            <a:r>
              <a:rPr lang="en-US" dirty="0" smtClean="0"/>
              <a:t>servlet.xml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8965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11525250" cy="724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464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/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and Final</a:t>
            </a:r>
          </a:p>
          <a:p>
            <a:r>
              <a:rPr lang="en-US" dirty="0" smtClean="0"/>
              <a:t>Projects – several sprints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6832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Spring </a:t>
            </a:r>
            <a:r>
              <a:rPr lang="en-US" dirty="0" err="1" smtClean="0"/>
              <a:t>Initialzr</a:t>
            </a:r>
            <a:r>
              <a:rPr lang="en-US" dirty="0" smtClean="0"/>
              <a:t>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412170"/>
            <a:ext cx="9355398" cy="445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3865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247650"/>
            <a:ext cx="8831262" cy="781050"/>
          </a:xfrm>
        </p:spPr>
        <p:txBody>
          <a:bodyPr/>
          <a:lstStyle/>
          <a:p>
            <a:r>
              <a:rPr lang="en-US" dirty="0" smtClean="0"/>
              <a:t>Design patterns – Gof4 (Gang of Four)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3748087" cy="5224462"/>
          </a:xfrm>
        </p:spPr>
        <p:txBody>
          <a:bodyPr/>
          <a:lstStyle/>
          <a:p>
            <a:r>
              <a:rPr lang="en-US" dirty="0" smtClean="0"/>
              <a:t>What is your favorite design pattern?</a:t>
            </a:r>
          </a:p>
          <a:p>
            <a:endParaRPr lang="en-US" dirty="0"/>
          </a:p>
          <a:p>
            <a:r>
              <a:rPr lang="en-US" dirty="0" smtClean="0"/>
              <a:t>What is a design pattern?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3999"/>
            <a:ext cx="3276600" cy="47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300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Boot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542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Spring Boot (2016) Felipe Gutierrez</a:t>
            </a:r>
          </a:p>
          <a:p>
            <a:r>
              <a:rPr lang="en-US" dirty="0" smtClean="0"/>
              <a:t>In a sense like design patterns, abstracting the configurations of spring projects to “Boot”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9395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Machines vs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Vmware</a:t>
            </a:r>
            <a:endParaRPr lang="en-US" dirty="0" smtClean="0"/>
          </a:p>
          <a:p>
            <a:r>
              <a:rPr lang="en-US" dirty="0" smtClean="0"/>
              <a:t>Linux containers and Docker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1049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44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0" y="3274767"/>
            <a:ext cx="8661526" cy="3049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76200"/>
            <a:ext cx="2257425" cy="3095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62" y="76200"/>
            <a:ext cx="22002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383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Agile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3105390"/>
            <a:ext cx="8816975" cy="329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576" y="0"/>
            <a:ext cx="2085623" cy="31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322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30" y="1676400"/>
            <a:ext cx="8674169" cy="41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382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2650202"/>
            <a:ext cx="8358187" cy="26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762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2105025"/>
            <a:ext cx="2200275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1943100"/>
            <a:ext cx="20669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457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741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5881687" cy="5224462"/>
          </a:xfrm>
        </p:spPr>
        <p:txBody>
          <a:bodyPr/>
          <a:lstStyle/>
          <a:p>
            <a:r>
              <a:rPr lang="en-US" dirty="0" smtClean="0"/>
              <a:t>Personal Software Process</a:t>
            </a:r>
          </a:p>
          <a:p>
            <a:endParaRPr lang="en-US" dirty="0"/>
          </a:p>
          <a:p>
            <a:r>
              <a:rPr lang="en-US" dirty="0" smtClean="0"/>
              <a:t>How do you measure programmer productivity?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kind of errors do you make?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Error logs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Time records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Mythical Man-Month</a:t>
            </a:r>
            <a:endParaRPr lang="en-US" dirty="0"/>
          </a:p>
          <a:p>
            <a:r>
              <a:rPr lang="en-US" dirty="0" smtClean="0"/>
              <a:t>Agile/</a:t>
            </a:r>
            <a:r>
              <a:rPr lang="en-US" dirty="0" err="1" smtClean="0"/>
              <a:t>PivotalTracker</a:t>
            </a:r>
            <a:r>
              <a:rPr lang="en-US" dirty="0" smtClean="0"/>
              <a:t>  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47650"/>
            <a:ext cx="2200275" cy="2886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3200400"/>
            <a:ext cx="21717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805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24547</TotalTime>
  <Pages>35</Pages>
  <Words>568</Words>
  <Application>Microsoft Office PowerPoint</Application>
  <PresentationFormat>Letter Paper (8.5x11 in)</PresentationFormat>
  <Paragraphs>133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Century Gothic</vt:lpstr>
      <vt:lpstr>Courier New</vt:lpstr>
      <vt:lpstr>Helvetica</vt:lpstr>
      <vt:lpstr>Times New Roman</vt:lpstr>
      <vt:lpstr>Wingdings</vt:lpstr>
      <vt:lpstr>white212</vt:lpstr>
      <vt:lpstr>Lecture 04 Availability</vt:lpstr>
      <vt:lpstr>Course Pragmatics</vt:lpstr>
      <vt:lpstr>Deliverables / Grading</vt:lpstr>
      <vt:lpstr>Texts</vt:lpstr>
      <vt:lpstr>Other Agile resources</vt:lpstr>
      <vt:lpstr>Spring Books</vt:lpstr>
      <vt:lpstr>Design Resources</vt:lpstr>
      <vt:lpstr>Java Resources</vt:lpstr>
      <vt:lpstr>The Old 741</vt:lpstr>
      <vt:lpstr>Overview</vt:lpstr>
      <vt:lpstr>Waterfall Design</vt:lpstr>
      <vt:lpstr>Waterfall with feedback</vt:lpstr>
      <vt:lpstr>V-model</vt:lpstr>
      <vt:lpstr>Spiral model</vt:lpstr>
      <vt:lpstr>Manifestos</vt:lpstr>
      <vt:lpstr>Manifesto for Agile Software Development</vt:lpstr>
      <vt:lpstr>Scrum</vt:lpstr>
      <vt:lpstr>Agile Software development overview</vt:lpstr>
      <vt:lpstr>Agile terminology</vt:lpstr>
      <vt:lpstr>Agile Teams</vt:lpstr>
      <vt:lpstr>Scrum origins</vt:lpstr>
      <vt:lpstr>Table 1.1 Genomica Scrum Results</vt:lpstr>
      <vt:lpstr>Scrum Benefits</vt:lpstr>
      <vt:lpstr>PowerPoint Presentation</vt:lpstr>
      <vt:lpstr>Scrum Practices</vt:lpstr>
      <vt:lpstr>Spring Framework</vt:lpstr>
      <vt:lpstr>J2EE applications</vt:lpstr>
      <vt:lpstr>A Spring application</vt:lpstr>
      <vt:lpstr>PowerPoint Presentation</vt:lpstr>
      <vt:lpstr>Some of the Spring Initialzr choices</vt:lpstr>
      <vt:lpstr>Design patterns – Gof4 (Gang of Four)</vt:lpstr>
      <vt:lpstr>Spring Boot to the rescue</vt:lpstr>
      <vt:lpstr>Spring Boot</vt:lpstr>
      <vt:lpstr>Virtual Machines vs Containers</vt:lpstr>
      <vt:lpstr>Virtual Box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MATTHEWS, MANTON M</cp:lastModifiedBy>
  <cp:revision>184</cp:revision>
  <cp:lastPrinted>2017-08-28T17:47:43Z</cp:lastPrinted>
  <dcterms:created xsi:type="dcterms:W3CDTF">1998-08-11T09:19:24Z</dcterms:created>
  <dcterms:modified xsi:type="dcterms:W3CDTF">2017-08-28T17:55:07Z</dcterms:modified>
</cp:coreProperties>
</file>