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453" r:id="rId2"/>
    <p:sldId id="764" r:id="rId3"/>
    <p:sldId id="799" r:id="rId4"/>
    <p:sldId id="772" r:id="rId5"/>
    <p:sldId id="775" r:id="rId6"/>
    <p:sldId id="786" r:id="rId7"/>
    <p:sldId id="787" r:id="rId8"/>
    <p:sldId id="788" r:id="rId9"/>
    <p:sldId id="798" r:id="rId10"/>
    <p:sldId id="789" r:id="rId11"/>
    <p:sldId id="790" r:id="rId12"/>
    <p:sldId id="791" r:id="rId13"/>
    <p:sldId id="792" r:id="rId14"/>
    <p:sldId id="793" r:id="rId15"/>
    <p:sldId id="794" r:id="rId16"/>
    <p:sldId id="795" r:id="rId17"/>
    <p:sldId id="796" r:id="rId18"/>
    <p:sldId id="797" r:id="rId19"/>
    <p:sldId id="779" r:id="rId20"/>
    <p:sldId id="785" r:id="rId21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3193" autoAdjust="0"/>
  </p:normalViewPr>
  <p:slideViewPr>
    <p:cSldViewPr>
      <p:cViewPr varScale="1">
        <p:scale>
          <a:sx n="34" d="100"/>
          <a:sy n="34" d="100"/>
        </p:scale>
        <p:origin x="933" y="31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9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63655" y="6677179"/>
            <a:ext cx="772297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/>
              <a:t>Page </a:t>
            </a:r>
            <a:fld id="{F450CFED-EF5E-4415-B51C-A0E9C179C8CD}" type="slidenum">
              <a:rPr lang="en-US" altLang="en-US" sz="12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/>
          </a:p>
        </p:txBody>
      </p:sp>
    </p:spTree>
    <p:extLst>
      <p:ext uri="{BB962C8B-B14F-4D97-AF65-F5344CB8AC3E}">
        <p14:creationId xmlns:p14="http://schemas.microsoft.com/office/powerpoint/2010/main" val="27545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162" y="3332212"/>
            <a:ext cx="6816078" cy="315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29" tIns="44766" rIns="91129" bIns="44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241223" y="6677179"/>
            <a:ext cx="813956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 smtClean="0">
                <a:latin typeface="Century Gothic" panose="020B0502020202020204" pitchFamily="34" charset="0"/>
              </a:rPr>
              <a:t>Page </a:t>
            </a:r>
            <a:fld id="{B91792B0-B2BC-4CA8-BAAB-407D9A47B5E6}" type="slidenum">
              <a:rPr lang="en-US" altLang="en-US" sz="1200" b="0" baseline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 smtClean="0"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5675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05407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7286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71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400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73844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384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5297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17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02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33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6588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1435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2584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20788"/>
            <a:ext cx="77597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47650"/>
            <a:ext cx="828357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smtClean="0">
                <a:solidFill>
                  <a:schemeClr val="hlink"/>
                </a:solidFill>
              </a:rPr>
              <a:t>– </a:t>
            </a:r>
            <a:fld id="{208554D1-E6DA-49FC-AFA6-7404D89CA477}" type="slidenum">
              <a:rPr lang="en-US" altLang="en-US" sz="1400" b="0" baseline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baseline="0" smtClean="0">
                <a:solidFill>
                  <a:schemeClr val="hlink"/>
                </a:solidFill>
              </a:rPr>
              <a:t> –</a:t>
            </a:r>
            <a:endParaRPr lang="en-US" altLang="en-US" sz="1400" b="0" baseline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943600" y="6495578"/>
            <a:ext cx="3126744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dirty="0" smtClean="0">
                <a:solidFill>
                  <a:schemeClr val="hlink"/>
                </a:solidFill>
              </a:rPr>
              <a:t>CSCE 590 Web Scraping Spring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2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2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py.org/doc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.scrapy.org/en/1.3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39243009/scrapy-tutorial-examp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166640" y="6477000"/>
            <a:ext cx="19011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aseline="0" dirty="0" smtClean="0">
                <a:latin typeface="Courier New" panose="02070309020205020404" pitchFamily="49" charset="0"/>
              </a:rPr>
              <a:t>January 10, 2017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650"/>
            <a:ext cx="8740775" cy="781050"/>
          </a:xfrm>
        </p:spPr>
        <p:txBody>
          <a:bodyPr/>
          <a:lstStyle/>
          <a:p>
            <a:r>
              <a:rPr lang="en-US" dirty="0" smtClean="0"/>
              <a:t>CSCE  590 Web Scraping – </a:t>
            </a:r>
            <a:r>
              <a:rPr lang="en-US" dirty="0" err="1" smtClean="0"/>
              <a:t>Scrapy</a:t>
            </a:r>
            <a:r>
              <a:rPr lang="en-US" dirty="0" smtClean="0"/>
              <a:t> 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39" y="990600"/>
            <a:ext cx="7056461" cy="3945327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6403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2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kern="0" baseline="0" dirty="0" smtClean="0"/>
              <a:t>Topics 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The </a:t>
            </a:r>
            <a:r>
              <a:rPr lang="en-US" kern="0" baseline="0" dirty="0" err="1" smtClean="0"/>
              <a:t>Scrapy</a:t>
            </a:r>
            <a:r>
              <a:rPr lang="en-US" kern="0" baseline="0" dirty="0" smtClean="0"/>
              <a:t> framework revisited</a:t>
            </a:r>
          </a:p>
          <a:p>
            <a:pPr eaLnBrk="1" hangingPunct="1">
              <a:defRPr/>
            </a:pPr>
            <a:r>
              <a:rPr lang="en-US" kern="0" baseline="0" dirty="0" smtClean="0"/>
              <a:t>Readings:</a:t>
            </a:r>
          </a:p>
          <a:p>
            <a:pPr lvl="1" eaLnBrk="1" hangingPunct="1">
              <a:defRPr/>
            </a:pPr>
            <a:r>
              <a:rPr lang="en-US" altLang="en-US" kern="0" baseline="0" dirty="0" err="1" smtClean="0"/>
              <a:t>Scrapy</a:t>
            </a:r>
            <a:r>
              <a:rPr lang="en-US" altLang="en-US" kern="0" baseline="0" dirty="0" smtClean="0"/>
              <a:t> </a:t>
            </a:r>
            <a:r>
              <a:rPr lang="en-US" altLang="en-US" kern="0" baseline="0" dirty="0"/>
              <a:t>User manual </a:t>
            </a:r>
            <a:r>
              <a:rPr lang="en-US" altLang="en-US" kern="0" baseline="0" dirty="0" smtClean="0"/>
              <a:t>– </a:t>
            </a:r>
          </a:p>
          <a:p>
            <a:pPr lvl="2" eaLnBrk="1" hangingPunct="1">
              <a:defRPr/>
            </a:pPr>
            <a:r>
              <a:rPr lang="en-US" altLang="en-US" kern="0" baseline="0" dirty="0" smtClean="0">
                <a:hlinkClick r:id="rId3"/>
              </a:rPr>
              <a:t>https</a:t>
            </a:r>
            <a:r>
              <a:rPr lang="en-US" altLang="en-US" kern="0" baseline="0" dirty="0">
                <a:hlinkClick r:id="rId3"/>
              </a:rPr>
              <a:t>://scrapy.org/doc</a:t>
            </a:r>
            <a:r>
              <a:rPr lang="en-US" altLang="en-US" kern="0" baseline="0" dirty="0" smtClean="0">
                <a:hlinkClick r:id="rId3"/>
              </a:rPr>
              <a:t>/</a:t>
            </a:r>
            <a:endParaRPr lang="en-US" altLang="en-US" kern="0" baseline="0" dirty="0" smtClean="0"/>
          </a:p>
          <a:p>
            <a:pPr lvl="2" eaLnBrk="1" hangingPunct="1">
              <a:defRPr/>
            </a:pPr>
            <a:r>
              <a:rPr lang="en-US" altLang="en-US" kern="0" baseline="0" dirty="0">
                <a:hlinkClick r:id="rId4"/>
              </a:rPr>
              <a:t>https://doc.scrapy.org/en/1.3</a:t>
            </a:r>
            <a:r>
              <a:rPr lang="en-US" altLang="en-US" kern="0" baseline="0" dirty="0" smtClean="0">
                <a:hlinkClick r:id="rId4"/>
              </a:rPr>
              <a:t>/</a:t>
            </a:r>
            <a:r>
              <a:rPr lang="en-US" altLang="en-US" kern="0" baseline="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Fragile projects – break if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website changes format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Browser updates version (selenium only ???)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431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7027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4378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9607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0124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642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831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7092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9549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&gt;&gt;&gt; </a:t>
            </a:r>
            <a:r>
              <a:rPr lang="en-US" dirty="0" err="1">
                <a:effectLst/>
              </a:rPr>
              <a:t>response.xpath</a:t>
            </a:r>
            <a:r>
              <a:rPr lang="en-US" dirty="0">
                <a:effectLst/>
              </a:rPr>
              <a:t>('//title')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[&lt;Selector </a:t>
            </a:r>
            <a:r>
              <a:rPr lang="en-US" dirty="0" err="1">
                <a:effectLst/>
              </a:rPr>
              <a:t>xpath</a:t>
            </a:r>
            <a:r>
              <a:rPr lang="en-US" dirty="0">
                <a:effectLst/>
              </a:rPr>
              <a:t>='//title' data='&lt;title&gt;Quotes to Scrape&lt;/title</a:t>
            </a:r>
            <a:r>
              <a:rPr lang="en-US" dirty="0" smtClean="0">
                <a:effectLst/>
              </a:rPr>
              <a:t>&gt;'&gt;]</a:t>
            </a:r>
          </a:p>
          <a:p>
            <a:r>
              <a:rPr lang="en-US" dirty="0" smtClean="0">
                <a:effectLst/>
              </a:rPr>
              <a:t>&gt;&gt;&gt; </a:t>
            </a:r>
            <a:r>
              <a:rPr lang="en-US" dirty="0" err="1">
                <a:effectLst/>
              </a:rPr>
              <a:t>response.xpath</a:t>
            </a:r>
            <a:r>
              <a:rPr lang="en-US" dirty="0">
                <a:effectLst/>
              </a:rPr>
              <a:t>('//title/text()').</a:t>
            </a:r>
            <a:r>
              <a:rPr lang="en-US" dirty="0" err="1">
                <a:effectLst/>
              </a:rPr>
              <a:t>extract_first</a:t>
            </a:r>
            <a:r>
              <a:rPr lang="en-US" dirty="0">
                <a:effectLst/>
              </a:rPr>
              <a:t>()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'Quotes to Scrape'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8817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Scrapy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20788"/>
            <a:ext cx="8893174" cy="5256212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crapy</a:t>
            </a:r>
            <a:r>
              <a:rPr lang="en-US" dirty="0" smtClean="0"/>
              <a:t> </a:t>
            </a:r>
            <a:r>
              <a:rPr lang="en-US" dirty="0" err="1" smtClean="0"/>
              <a:t>startproject</a:t>
            </a:r>
            <a:r>
              <a:rPr lang="en-US" dirty="0" smtClean="0"/>
              <a:t> tut3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scrapy</a:t>
            </a:r>
            <a:r>
              <a:rPr lang="en-US" dirty="0" smtClean="0"/>
              <a:t> </a:t>
            </a:r>
            <a:r>
              <a:rPr lang="en-US" dirty="0" err="1"/>
              <a:t>genspider</a:t>
            </a:r>
            <a:r>
              <a:rPr lang="en-US" dirty="0"/>
              <a:t> </a:t>
            </a:r>
            <a:r>
              <a:rPr lang="en-US" dirty="0" err="1"/>
              <a:t>postLoginForm</a:t>
            </a:r>
            <a:r>
              <a:rPr lang="en-US" dirty="0"/>
              <a:t>  "</a:t>
            </a:r>
            <a:r>
              <a:rPr lang="en-US" dirty="0" smtClean="0"/>
              <a:t>www.example.com”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scrapy</a:t>
            </a:r>
            <a:r>
              <a:rPr lang="en-US" dirty="0" smtClean="0"/>
              <a:t> </a:t>
            </a:r>
            <a:r>
              <a:rPr lang="en-US" dirty="0"/>
              <a:t>crawl </a:t>
            </a:r>
            <a:r>
              <a:rPr lang="en-US" dirty="0" err="1" smtClean="0"/>
              <a:t>postLoginForm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</a:t>
            </a:r>
            <a:r>
              <a:rPr lang="en-US" dirty="0" err="1" smtClean="0"/>
              <a:t>crapy</a:t>
            </a:r>
            <a:r>
              <a:rPr lang="en-US" dirty="0" smtClean="0"/>
              <a:t> shell  </a:t>
            </a:r>
            <a:r>
              <a:rPr lang="en-US" dirty="0" err="1" smtClean="0"/>
              <a:t>postLoginForm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00787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6422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Response.attributes</a:t>
            </a:r>
            <a:r>
              <a:rPr lang="en-US" dirty="0" smtClean="0"/>
              <a:t> (right term)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body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</a:t>
            </a:r>
            <a:r>
              <a:rPr lang="en-US" sz="2000" dirty="0" smtClean="0"/>
              <a:t>opy</a:t>
            </a:r>
          </a:p>
          <a:p>
            <a:pPr>
              <a:spcBef>
                <a:spcPts val="600"/>
              </a:spcBef>
            </a:pPr>
            <a:r>
              <a:rPr lang="en-US" sz="2000" dirty="0" err="1"/>
              <a:t>c</a:t>
            </a:r>
            <a:r>
              <a:rPr lang="en-US" sz="2000" dirty="0" err="1" smtClean="0"/>
              <a:t>ss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encoding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f</a:t>
            </a:r>
            <a:r>
              <a:rPr lang="en-US" sz="2000" dirty="0" smtClean="0"/>
              <a:t>lags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</a:t>
            </a:r>
            <a:r>
              <a:rPr lang="en-US" sz="2000" dirty="0" smtClean="0"/>
              <a:t>eaders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m</a:t>
            </a:r>
            <a:r>
              <a:rPr lang="en-US" sz="2000" dirty="0" smtClean="0"/>
              <a:t>eta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eplace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equest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</a:t>
            </a:r>
            <a:r>
              <a:rPr lang="en-US" sz="2000" dirty="0" smtClean="0"/>
              <a:t>elector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</a:t>
            </a:r>
            <a:r>
              <a:rPr lang="en-US" sz="2000" dirty="0" smtClean="0"/>
              <a:t>tatus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</a:t>
            </a:r>
            <a:r>
              <a:rPr lang="en-US" sz="2000" dirty="0" smtClean="0"/>
              <a:t>est </a:t>
            </a:r>
          </a:p>
          <a:p>
            <a:pPr>
              <a:spcBef>
                <a:spcPts val="600"/>
              </a:spcBef>
            </a:pPr>
            <a:r>
              <a:rPr lang="en-US" sz="2000" dirty="0" err="1" smtClean="0"/>
              <a:t>url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err="1" smtClean="0"/>
              <a:t>urljoin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err="1" smtClean="0"/>
              <a:t>xpath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058072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spider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20788"/>
            <a:ext cx="8816974" cy="5256212"/>
          </a:xfrm>
        </p:spPr>
        <p:txBody>
          <a:bodyPr/>
          <a:lstStyle/>
          <a:p>
            <a:r>
              <a:rPr lang="en-US" dirty="0" err="1">
                <a:effectLst/>
              </a:rPr>
              <a:t>scrapy</a:t>
            </a:r>
            <a:r>
              <a:rPr lang="en-US" dirty="0">
                <a:effectLst/>
              </a:rPr>
              <a:t> crawl </a:t>
            </a:r>
            <a:r>
              <a:rPr lang="en-US" dirty="0" smtClean="0">
                <a:effectLst/>
              </a:rPr>
              <a:t>quotes   # notes quotes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quotes_spider.py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162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Scrapy</a:t>
            </a:r>
            <a:r>
              <a:rPr lang="en-US" dirty="0" smtClean="0"/>
              <a:t>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Linux and Mac-OS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effectLst/>
              </a:rPr>
              <a:t>scrapy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shell 'http://quotes.toscrape.com/page/1</a:t>
            </a:r>
            <a:r>
              <a:rPr lang="en-US" dirty="0" smtClean="0">
                <a:effectLst/>
              </a:rPr>
              <a:t>/‘</a:t>
            </a:r>
          </a:p>
          <a:p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Windows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effectLst/>
              </a:rPr>
              <a:t>scrapy</a:t>
            </a:r>
            <a:r>
              <a:rPr lang="en-US" dirty="0">
                <a:effectLst/>
              </a:rPr>
              <a:t> shell "http://quotes.toscrape.com/page/1/"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6119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scrapy</a:t>
            </a:r>
            <a:r>
              <a:rPr lang="en-US" dirty="0"/>
              <a:t> shell "www.yahoo.com/finance"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9134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crapy</a:t>
            </a:r>
            <a:r>
              <a:rPr lang="en-US" dirty="0" smtClean="0"/>
              <a:t> </a:t>
            </a:r>
            <a:r>
              <a:rPr lang="en-US" dirty="0" err="1" smtClean="0"/>
              <a:t>genspider</a:t>
            </a:r>
            <a:r>
              <a:rPr lang="en-US" dirty="0" smtClean="0"/>
              <a:t> –l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</a:p>
          <a:p>
            <a:r>
              <a:rPr lang="en-US" dirty="0" smtClean="0"/>
              <a:t>Crawl</a:t>
            </a:r>
          </a:p>
          <a:p>
            <a:r>
              <a:rPr lang="en-US" dirty="0" err="1" smtClean="0"/>
              <a:t>Cvsfeed</a:t>
            </a:r>
            <a:endParaRPr lang="en-US" dirty="0" smtClean="0"/>
          </a:p>
          <a:p>
            <a:r>
              <a:rPr lang="en-US" dirty="0" err="1" smtClean="0"/>
              <a:t>Xmlfeed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7281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Scrapy</a:t>
            </a:r>
            <a:r>
              <a:rPr lang="en-US" dirty="0" smtClean="0"/>
              <a:t>  </a:t>
            </a:r>
            <a:r>
              <a:rPr lang="en-US" dirty="0" err="1" smtClean="0"/>
              <a:t>startproject</a:t>
            </a:r>
            <a:r>
              <a:rPr lang="en-US" dirty="0" smtClean="0"/>
              <a:t>  ##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230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example from </a:t>
            </a:r>
            <a:r>
              <a:rPr lang="en-US" dirty="0" err="1" smtClean="0"/>
              <a:t>Stackoverflow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stackoverflow.com/questions/39243009/scrapy-tutorial-example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Fragile scraping project</a:t>
            </a:r>
          </a:p>
          <a:p>
            <a:r>
              <a:rPr lang="en-US" dirty="0" smtClean="0"/>
              <a:t>Diagnosis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in </a:t>
            </a:r>
            <a:r>
              <a:rPr lang="en-US" dirty="0" err="1" smtClean="0"/>
              <a:t>scrapy</a:t>
            </a:r>
            <a:r>
              <a:rPr lang="en-US" dirty="0" smtClean="0"/>
              <a:t> </a:t>
            </a:r>
            <a:r>
              <a:rPr lang="en-US" dirty="0" smtClean="0"/>
              <a:t>shell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n-US" dirty="0"/>
              <a:t>v</a:t>
            </a:r>
            <a:r>
              <a:rPr lang="en-US" dirty="0" smtClean="0"/>
              <a:t>iew(response) – to see what the browser would show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Fix searches to adjust to changes in website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023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75154</TotalTime>
  <Pages>35</Pages>
  <Words>185</Words>
  <Application>Microsoft Office PowerPoint</Application>
  <PresentationFormat>Letter Paper (8.5x11 in)</PresentationFormat>
  <Paragraphs>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Century Gothic</vt:lpstr>
      <vt:lpstr>Courier New</vt:lpstr>
      <vt:lpstr>Helvetica</vt:lpstr>
      <vt:lpstr>Times New Roman</vt:lpstr>
      <vt:lpstr>Wingdings</vt:lpstr>
      <vt:lpstr>white212</vt:lpstr>
      <vt:lpstr>CSCE  590 Web Scraping – Scrapy II</vt:lpstr>
      <vt:lpstr>Scrapy Review</vt:lpstr>
      <vt:lpstr>Response.attributes (right term)</vt:lpstr>
      <vt:lpstr>Running the spider</vt:lpstr>
      <vt:lpstr>Scrapy shell</vt:lpstr>
      <vt:lpstr>scrapy shell "www.yahoo.com/finance"</vt:lpstr>
      <vt:lpstr>scrapy genspider –l </vt:lpstr>
      <vt:lpstr>Scrapy  startproject  ## notes</vt:lpstr>
      <vt:lpstr>Project example from Stackoverflow</vt:lpstr>
      <vt:lpstr>Fragile projects – break if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Xpath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</cp:lastModifiedBy>
  <cp:revision>512</cp:revision>
  <cp:lastPrinted>2017-02-28T12:47:19Z</cp:lastPrinted>
  <dcterms:created xsi:type="dcterms:W3CDTF">1998-08-11T09:19:24Z</dcterms:created>
  <dcterms:modified xsi:type="dcterms:W3CDTF">2017-03-21T16:43:50Z</dcterms:modified>
</cp:coreProperties>
</file>