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2"/>
  </p:notesMasterIdLst>
  <p:handoutMasterIdLst>
    <p:handoutMasterId r:id="rId23"/>
  </p:handoutMasterIdLst>
  <p:sldIdLst>
    <p:sldId id="453" r:id="rId2"/>
    <p:sldId id="764" r:id="rId3"/>
    <p:sldId id="799" r:id="rId4"/>
    <p:sldId id="772" r:id="rId5"/>
    <p:sldId id="775" r:id="rId6"/>
    <p:sldId id="786" r:id="rId7"/>
    <p:sldId id="787" r:id="rId8"/>
    <p:sldId id="788" r:id="rId9"/>
    <p:sldId id="798" r:id="rId10"/>
    <p:sldId id="789" r:id="rId11"/>
    <p:sldId id="790" r:id="rId12"/>
    <p:sldId id="791" r:id="rId13"/>
    <p:sldId id="792" r:id="rId14"/>
    <p:sldId id="793" r:id="rId15"/>
    <p:sldId id="794" r:id="rId16"/>
    <p:sldId id="795" r:id="rId17"/>
    <p:sldId id="796" r:id="rId18"/>
    <p:sldId id="797" r:id="rId19"/>
    <p:sldId id="779" r:id="rId20"/>
    <p:sldId id="785" r:id="rId21"/>
  </p:sldIdLst>
  <p:sldSz cx="9144000" cy="6858000" type="letter"/>
  <p:notesSz cx="9296400" cy="70104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b="1" kern="1200" baseline="-250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6">
          <p15:clr>
            <a:srgbClr val="A4A3A4"/>
          </p15:clr>
        </p15:guide>
        <p15:guide id="2" pos="55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9" userDrawn="1">
          <p15:clr>
            <a:srgbClr val="A4A3A4"/>
          </p15:clr>
        </p15:guide>
        <p15:guide id="2" pos="292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00000"/>
    <a:srgbClr val="FFCC00"/>
    <a:srgbClr val="FF0000"/>
    <a:srgbClr val="FFCCCC"/>
    <a:srgbClr val="CCCCFF"/>
    <a:srgbClr val="CCECFF"/>
    <a:srgbClr val="9999FF"/>
    <a:srgbClr val="FFFF99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3193" autoAdjust="0"/>
  </p:normalViewPr>
  <p:slideViewPr>
    <p:cSldViewPr>
      <p:cViewPr varScale="1">
        <p:scale>
          <a:sx n="34" d="100"/>
          <a:sy n="34" d="100"/>
        </p:scale>
        <p:origin x="933" y="31"/>
      </p:cViewPr>
      <p:guideLst>
        <p:guide orient="horz" pos="96"/>
        <p:guide pos="55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98" y="-67"/>
      </p:cViewPr>
      <p:guideLst>
        <p:guide orient="horz" pos="2209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4263655" y="6677179"/>
            <a:ext cx="772297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/>
              <a:t>Page </a:t>
            </a:r>
            <a:fld id="{F450CFED-EF5E-4415-B51C-A0E9C179C8CD}" type="slidenum">
              <a:rPr lang="en-US" altLang="en-US" sz="1200" b="0" baseline="0"/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/>
          </a:p>
        </p:txBody>
      </p:sp>
    </p:spTree>
    <p:extLst>
      <p:ext uri="{BB962C8B-B14F-4D97-AF65-F5344CB8AC3E}">
        <p14:creationId xmlns:p14="http://schemas.microsoft.com/office/powerpoint/2010/main" val="275453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162" y="3332212"/>
            <a:ext cx="6816078" cy="31520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129" tIns="44766" rIns="91129" bIns="44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4241223" y="6677179"/>
            <a:ext cx="813956" cy="258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7932" tIns="44766" rIns="87932" bIns="44766">
            <a:spAutoFit/>
          </a:bodyPr>
          <a:lstStyle>
            <a:lvl1pPr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defTabSz="868363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defTabSz="868363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200" b="0" baseline="0" smtClean="0">
                <a:latin typeface="Century Gothic" panose="020B0502020202020204" pitchFamily="34" charset="0"/>
              </a:rPr>
              <a:t>Page </a:t>
            </a:r>
            <a:fld id="{B91792B0-B2BC-4CA8-BAAB-407D9A47B5E6}" type="slidenum">
              <a:rPr lang="en-US" altLang="en-US" sz="1200" b="0" baseline="0" smtClean="0">
                <a:latin typeface="Century Gothic" panose="020B0502020202020204" pitchFamily="34" charset="0"/>
              </a:rPr>
              <a:pPr algn="ctr">
                <a:lnSpc>
                  <a:spcPct val="90000"/>
                </a:lnSpc>
                <a:defRPr/>
              </a:pPr>
              <a:t>‹#›</a:t>
            </a:fld>
            <a:endParaRPr lang="en-US" altLang="en-US" sz="1200" b="0" baseline="0" smtClean="0">
              <a:latin typeface="Century Gothic" panose="020B0502020202020204" pitchFamily="34" charset="0"/>
            </a:endParaRP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0363" y="530225"/>
            <a:ext cx="3495675" cy="2620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  <p:extLst>
      <p:ext uri="{BB962C8B-B14F-4D97-AF65-F5344CB8AC3E}">
        <p14:creationId xmlns:p14="http://schemas.microsoft.com/office/powerpoint/2010/main" val="1505407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6400800"/>
            <a:ext cx="3657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0479" tIns="44446" rIns="90479" bIns="44446"/>
          <a:lstStyle/>
          <a:p>
            <a:pPr algn="ctr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itchFamily="2" charset="2"/>
              <a:buNone/>
              <a:defRPr/>
            </a:pPr>
            <a:r>
              <a:rPr lang="en-US" baseline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+mn-cs"/>
              </a:rPr>
              <a:t>Click to edit Master subtitle style</a:t>
            </a:r>
          </a:p>
        </p:txBody>
      </p:sp>
      <p:sp>
        <p:nvSpPr>
          <p:cNvPr id="348162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272866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850717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247650"/>
            <a:ext cx="2206625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0513" y="247650"/>
            <a:ext cx="6472237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40096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813" y="247650"/>
            <a:ext cx="8716962" cy="781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90513" y="1220788"/>
            <a:ext cx="8307387" cy="5224462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6738444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3846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5952977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86171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93021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293342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0658831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11435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425845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20788"/>
            <a:ext cx="7759700" cy="525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247650"/>
            <a:ext cx="8283575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9075" y="6400800"/>
            <a:ext cx="604838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 type="none" w="sm" len="sm"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smtClean="0">
                <a:solidFill>
                  <a:schemeClr val="hlink"/>
                </a:solidFill>
              </a:rPr>
              <a:t>– </a:t>
            </a:r>
            <a:fld id="{208554D1-E6DA-49FC-AFA6-7404D89CA477}" type="slidenum">
              <a:rPr lang="en-US" altLang="en-US" sz="1400" b="0" baseline="0" smtClean="0">
                <a:solidFill>
                  <a:schemeClr val="hlink"/>
                </a:solidFill>
              </a:rPr>
              <a:pPr algn="ctr">
                <a:lnSpc>
                  <a:spcPct val="90000"/>
                </a:lnSpc>
                <a:defRPr/>
              </a:pPr>
              <a:t>‹#›</a:t>
            </a:fld>
            <a:r>
              <a:rPr lang="en-US" altLang="en-US" sz="1400" b="0" baseline="0" smtClean="0">
                <a:solidFill>
                  <a:schemeClr val="hlink"/>
                </a:solidFill>
              </a:rPr>
              <a:t> –</a:t>
            </a:r>
            <a:endParaRPr lang="en-US" altLang="en-US" sz="1400" b="0" baseline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5943600" y="6495578"/>
            <a:ext cx="3126744" cy="286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45715" tIns="45715" rIns="45715" bIns="45715" anchor="ctr">
            <a:spAutoFit/>
          </a:bodyPr>
          <a:lstStyle>
            <a:lvl1pPr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1pPr>
            <a:lvl2pPr marL="742950" indent="-28575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2pPr>
            <a:lvl3pPr marL="11430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3pPr>
            <a:lvl4pPr marL="16002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4pPr>
            <a:lvl5pPr marL="2057400" indent="-228600" eaLnBrk="0" hangingPunct="0"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 baseline="-25000">
                <a:solidFill>
                  <a:schemeClr val="tx1"/>
                </a:solidFill>
                <a:latin typeface="Helvetica" pitchFamily="34" charset="0"/>
                <a:cs typeface="Arial" charset="0"/>
              </a:defRPr>
            </a:lvl9pPr>
          </a:lstStyle>
          <a:p>
            <a:pPr algn="ctr">
              <a:lnSpc>
                <a:spcPct val="90000"/>
              </a:lnSpc>
              <a:defRPr/>
            </a:pPr>
            <a:r>
              <a:rPr lang="en-US" altLang="en-US" sz="1400" b="0" baseline="0" dirty="0" smtClean="0">
                <a:solidFill>
                  <a:schemeClr val="hlink"/>
                </a:solidFill>
              </a:rPr>
              <a:t>CSCE 590 Web Scraping Spring 2017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3" r:id="rId1"/>
    <p:sldLayoutId id="2147484072" r:id="rId2"/>
    <p:sldLayoutId id="2147484073" r:id="rId3"/>
    <p:sldLayoutId id="2147484074" r:id="rId4"/>
    <p:sldLayoutId id="2147484075" r:id="rId5"/>
    <p:sldLayoutId id="2147484076" r:id="rId6"/>
    <p:sldLayoutId id="2147484077" r:id="rId7"/>
    <p:sldLayoutId id="2147484078" r:id="rId8"/>
    <p:sldLayoutId id="2147484079" r:id="rId9"/>
    <p:sldLayoutId id="2147484080" r:id="rId10"/>
    <p:sldLayoutId id="2147484081" r:id="rId11"/>
    <p:sldLayoutId id="2147484082" r:id="rId12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defRPr sz="24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n"/>
        <a:defRPr sz="2000" b="1">
          <a:solidFill>
            <a:schemeClr val="tx2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2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crapy.org/doc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.scrapy.org/en/1.3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stackoverflow.com/questions/39243009/scrapy-tutorial-exampl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7166640" y="6477000"/>
            <a:ext cx="1901160" cy="30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5000"/>
              </a:spcBef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lnSpc>
                <a:spcPct val="107000"/>
              </a:lnSpc>
              <a:spcBef>
                <a:spcPct val="10000"/>
              </a:spcBef>
              <a:buClr>
                <a:srgbClr val="005400"/>
              </a:buClr>
              <a:buSzPct val="90000"/>
              <a:buFont typeface="Wingdings" panose="05000000000000000000" pitchFamily="2" charset="2"/>
              <a:buChar char="l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»"/>
              <a:defRPr b="1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r>
              <a:rPr lang="en-US" altLang="en-US" sz="1400" baseline="0" dirty="0" smtClean="0">
                <a:latin typeface="Courier New" panose="02070309020205020404" pitchFamily="49" charset="0"/>
              </a:rPr>
              <a:t>January 10, 2017</a:t>
            </a:r>
            <a:endParaRPr lang="en-US" altLang="en-US" sz="1400" baseline="0" dirty="0">
              <a:latin typeface="Courier New" panose="02070309020205020404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650"/>
            <a:ext cx="8740775" cy="781050"/>
          </a:xfrm>
        </p:spPr>
        <p:txBody>
          <a:bodyPr/>
          <a:lstStyle/>
          <a:p>
            <a:r>
              <a:rPr lang="en-US" dirty="0" smtClean="0"/>
              <a:t>CSCE  590 Web Scraping – </a:t>
            </a:r>
            <a:r>
              <a:rPr lang="en-US" dirty="0" err="1" smtClean="0"/>
              <a:t>Scrapy</a:t>
            </a:r>
            <a:r>
              <a:rPr lang="en-US" dirty="0" smtClean="0"/>
              <a:t> II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4539" y="990600"/>
            <a:ext cx="7056461" cy="3945327"/>
          </a:xfrm>
          <a:prstGeom prst="rect">
            <a:avLst/>
          </a:prstGeom>
        </p:spPr>
      </p:pic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533400" y="4267200"/>
            <a:ext cx="6403975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>
            <a:lvl1pPr marL="385763" indent="-385763" algn="l" rtl="0" eaLnBrk="0" fontAlgn="base" hangingPunct="0">
              <a:lnSpc>
                <a:spcPct val="95000"/>
              </a:lnSpc>
              <a:spcBef>
                <a:spcPct val="5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defRPr sz="2400" b="1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4538" indent="-2460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Char char="n"/>
              <a:defRPr sz="2000" b="1">
                <a:solidFill>
                  <a:schemeClr val="tx2"/>
                </a:solidFill>
                <a:latin typeface="+mn-lt"/>
              </a:defRPr>
            </a:lvl2pPr>
            <a:lvl3pPr marL="1146175" indent="-238125" algn="l" rtl="0" eaLnBrk="0" fontAlgn="base" hangingPunct="0">
              <a:lnSpc>
                <a:spcPct val="107000"/>
              </a:lnSpc>
              <a:spcBef>
                <a:spcPct val="10000"/>
              </a:spcBef>
              <a:spcAft>
                <a:spcPct val="0"/>
              </a:spcAft>
              <a:buClr>
                <a:srgbClr val="005400"/>
              </a:buClr>
              <a:buSzPct val="90000"/>
              <a:buFont typeface="Wingdings" pitchFamily="2" charset="2"/>
              <a:buChar char="l"/>
              <a:defRPr b="1">
                <a:solidFill>
                  <a:schemeClr val="tx2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b="1">
                <a:solidFill>
                  <a:schemeClr val="tx2"/>
                </a:solidFill>
                <a:latin typeface="+mn-lt"/>
              </a:defRPr>
            </a:lvl4pPr>
            <a:lvl5pPr marL="2451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9083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33655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8227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42799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kern="0" baseline="0" dirty="0" smtClean="0"/>
              <a:t>Topics </a:t>
            </a:r>
          </a:p>
          <a:p>
            <a:pPr lvl="1" eaLnBrk="1" hangingPunct="1">
              <a:defRPr/>
            </a:pPr>
            <a:r>
              <a:rPr lang="en-US" kern="0" baseline="0" dirty="0" smtClean="0"/>
              <a:t>The </a:t>
            </a:r>
            <a:r>
              <a:rPr lang="en-US" kern="0" baseline="0" dirty="0" err="1" smtClean="0"/>
              <a:t>Scrapy</a:t>
            </a:r>
            <a:r>
              <a:rPr lang="en-US" kern="0" baseline="0" dirty="0" smtClean="0"/>
              <a:t> framework revisited</a:t>
            </a:r>
          </a:p>
          <a:p>
            <a:pPr eaLnBrk="1" hangingPunct="1">
              <a:defRPr/>
            </a:pPr>
            <a:r>
              <a:rPr lang="en-US" kern="0" baseline="0" dirty="0" smtClean="0"/>
              <a:t>Readings:</a:t>
            </a:r>
          </a:p>
          <a:p>
            <a:pPr lvl="1" eaLnBrk="1" hangingPunct="1">
              <a:defRPr/>
            </a:pPr>
            <a:r>
              <a:rPr lang="en-US" altLang="en-US" kern="0" baseline="0" dirty="0" err="1" smtClean="0"/>
              <a:t>Scrapy</a:t>
            </a:r>
            <a:r>
              <a:rPr lang="en-US" altLang="en-US" kern="0" baseline="0" dirty="0" smtClean="0"/>
              <a:t> </a:t>
            </a:r>
            <a:r>
              <a:rPr lang="en-US" altLang="en-US" kern="0" baseline="0" dirty="0"/>
              <a:t>User manual </a:t>
            </a:r>
            <a:r>
              <a:rPr lang="en-US" altLang="en-US" kern="0" baseline="0" dirty="0" smtClean="0"/>
              <a:t>– </a:t>
            </a:r>
          </a:p>
          <a:p>
            <a:pPr lvl="2" eaLnBrk="1" hangingPunct="1">
              <a:defRPr/>
            </a:pPr>
            <a:r>
              <a:rPr lang="en-US" altLang="en-US" kern="0" baseline="0" dirty="0" smtClean="0">
                <a:hlinkClick r:id="rId3"/>
              </a:rPr>
              <a:t>https</a:t>
            </a:r>
            <a:r>
              <a:rPr lang="en-US" altLang="en-US" kern="0" baseline="0" dirty="0">
                <a:hlinkClick r:id="rId3"/>
              </a:rPr>
              <a:t>://scrapy.org/doc</a:t>
            </a:r>
            <a:r>
              <a:rPr lang="en-US" altLang="en-US" kern="0" baseline="0" dirty="0" smtClean="0">
                <a:hlinkClick r:id="rId3"/>
              </a:rPr>
              <a:t>/</a:t>
            </a:r>
            <a:endParaRPr lang="en-US" altLang="en-US" kern="0" baseline="0" dirty="0" smtClean="0"/>
          </a:p>
          <a:p>
            <a:pPr lvl="2" eaLnBrk="1" hangingPunct="1">
              <a:defRPr/>
            </a:pPr>
            <a:r>
              <a:rPr lang="en-US" altLang="en-US" kern="0" baseline="0" dirty="0">
                <a:hlinkClick r:id="rId4"/>
              </a:rPr>
              <a:t>https://doc.scrapy.org/en/1.3</a:t>
            </a:r>
            <a:r>
              <a:rPr lang="en-US" altLang="en-US" kern="0" baseline="0" dirty="0" smtClean="0">
                <a:hlinkClick r:id="rId4"/>
              </a:rPr>
              <a:t>/</a:t>
            </a:r>
            <a:r>
              <a:rPr lang="en-US" altLang="en-US" kern="0" baseline="0" dirty="0" smtClean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Fragile projects – break if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website changes format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Browser updates version (selenium only ???)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384311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470273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143781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896073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801245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096423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18314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470928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195495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Xpath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ffectLst/>
              </a:rPr>
              <a:t>&gt;&gt;&gt; </a:t>
            </a:r>
            <a:r>
              <a:rPr lang="en-US" dirty="0" err="1">
                <a:effectLst/>
              </a:rPr>
              <a:t>response.xpath</a:t>
            </a:r>
            <a:r>
              <a:rPr lang="en-US" dirty="0">
                <a:effectLst/>
              </a:rPr>
              <a:t>('//title')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[&lt;Selector </a:t>
            </a:r>
            <a:r>
              <a:rPr lang="en-US" dirty="0" err="1">
                <a:effectLst/>
              </a:rPr>
              <a:t>xpath</a:t>
            </a:r>
            <a:r>
              <a:rPr lang="en-US" dirty="0">
                <a:effectLst/>
              </a:rPr>
              <a:t>='//title' data='&lt;title&gt;Quotes to Scrape&lt;/title</a:t>
            </a:r>
            <a:r>
              <a:rPr lang="en-US" dirty="0" smtClean="0">
                <a:effectLst/>
              </a:rPr>
              <a:t>&gt;'&gt;]</a:t>
            </a:r>
          </a:p>
          <a:p>
            <a:r>
              <a:rPr lang="en-US" dirty="0" smtClean="0">
                <a:effectLst/>
              </a:rPr>
              <a:t>&gt;&gt;&gt; </a:t>
            </a:r>
            <a:r>
              <a:rPr lang="en-US" dirty="0" err="1">
                <a:effectLst/>
              </a:rPr>
              <a:t>response.xpath</a:t>
            </a:r>
            <a:r>
              <a:rPr lang="en-US" dirty="0">
                <a:effectLst/>
              </a:rPr>
              <a:t>('//title/text()').</a:t>
            </a:r>
            <a:r>
              <a:rPr lang="en-US" dirty="0" err="1">
                <a:effectLst/>
              </a:rPr>
              <a:t>extract_first</a:t>
            </a:r>
            <a:r>
              <a:rPr lang="en-US" dirty="0">
                <a:effectLst/>
              </a:rPr>
              <a:t>()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>'Quotes to Scrape'</a:t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38817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Scrapy</a:t>
            </a:r>
            <a:r>
              <a:rPr lang="en-US" dirty="0" smtClean="0"/>
              <a:t>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220788"/>
            <a:ext cx="8893174" cy="5256212"/>
          </a:xfrm>
        </p:spPr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crapy</a:t>
            </a:r>
            <a:r>
              <a:rPr lang="en-US" dirty="0" smtClean="0"/>
              <a:t> </a:t>
            </a:r>
            <a:r>
              <a:rPr lang="en-US" dirty="0" err="1" smtClean="0"/>
              <a:t>startproject</a:t>
            </a:r>
            <a:r>
              <a:rPr lang="en-US" dirty="0" smtClean="0"/>
              <a:t> tut3</a:t>
            </a:r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scrapy</a:t>
            </a:r>
            <a:r>
              <a:rPr lang="en-US" dirty="0" smtClean="0"/>
              <a:t> </a:t>
            </a:r>
            <a:r>
              <a:rPr lang="en-US" dirty="0" err="1"/>
              <a:t>genspider</a:t>
            </a:r>
            <a:r>
              <a:rPr lang="en-US" dirty="0"/>
              <a:t> </a:t>
            </a:r>
            <a:r>
              <a:rPr lang="en-US" dirty="0" err="1"/>
              <a:t>postLoginForm</a:t>
            </a:r>
            <a:r>
              <a:rPr lang="en-US" dirty="0"/>
              <a:t>  "</a:t>
            </a:r>
            <a:r>
              <a:rPr lang="en-US" dirty="0" smtClean="0"/>
              <a:t>www.example.com”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scrapy</a:t>
            </a:r>
            <a:r>
              <a:rPr lang="en-US" dirty="0" smtClean="0"/>
              <a:t> </a:t>
            </a:r>
            <a:r>
              <a:rPr lang="en-US" dirty="0"/>
              <a:t>crawl </a:t>
            </a:r>
            <a:r>
              <a:rPr lang="en-US" dirty="0" err="1" smtClean="0"/>
              <a:t>postLoginForm</a:t>
            </a:r>
            <a:endParaRPr lang="en-US" dirty="0" smtClean="0"/>
          </a:p>
          <a:p>
            <a:endParaRPr lang="en-US" dirty="0"/>
          </a:p>
          <a:p>
            <a:r>
              <a:rPr lang="en-US" dirty="0" err="1"/>
              <a:t>s</a:t>
            </a:r>
            <a:r>
              <a:rPr lang="en-US" dirty="0" err="1" smtClean="0"/>
              <a:t>crapy</a:t>
            </a:r>
            <a:r>
              <a:rPr lang="en-US" dirty="0" smtClean="0"/>
              <a:t> shell  </a:t>
            </a:r>
            <a:r>
              <a:rPr lang="en-US" dirty="0" err="1" smtClean="0"/>
              <a:t>postLoginForm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600787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164227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Response.attributes</a:t>
            </a:r>
            <a:r>
              <a:rPr lang="en-US" dirty="0" smtClean="0"/>
              <a:t> (right term)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en-US" sz="2000" dirty="0" smtClean="0"/>
              <a:t>body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c</a:t>
            </a:r>
            <a:r>
              <a:rPr lang="en-US" sz="2000" dirty="0" smtClean="0"/>
              <a:t>opy</a:t>
            </a:r>
          </a:p>
          <a:p>
            <a:pPr>
              <a:spcBef>
                <a:spcPts val="600"/>
              </a:spcBef>
            </a:pPr>
            <a:r>
              <a:rPr lang="en-US" sz="2000" dirty="0" err="1"/>
              <a:t>c</a:t>
            </a:r>
            <a:r>
              <a:rPr lang="en-US" sz="2000" dirty="0" err="1" smtClean="0"/>
              <a:t>ss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lang="en-US" sz="2000" dirty="0" smtClean="0"/>
              <a:t>encoding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f</a:t>
            </a:r>
            <a:r>
              <a:rPr lang="en-US" sz="2000" dirty="0" smtClean="0"/>
              <a:t>lags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h</a:t>
            </a:r>
            <a:r>
              <a:rPr lang="en-US" sz="2000" dirty="0" smtClean="0"/>
              <a:t>eaders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m</a:t>
            </a:r>
            <a:r>
              <a:rPr lang="en-US" sz="2000" dirty="0" smtClean="0"/>
              <a:t>eta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eplace 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r</a:t>
            </a:r>
            <a:r>
              <a:rPr lang="en-US" sz="2000" dirty="0" smtClean="0"/>
              <a:t>equest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</a:t>
            </a:r>
            <a:r>
              <a:rPr lang="en-US" sz="2000" dirty="0" smtClean="0"/>
              <a:t>elector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s</a:t>
            </a:r>
            <a:r>
              <a:rPr lang="en-US" sz="2000" dirty="0" smtClean="0"/>
              <a:t>tatus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</a:t>
            </a:r>
            <a:r>
              <a:rPr lang="en-US" sz="2000" dirty="0" smtClean="0"/>
              <a:t>est </a:t>
            </a:r>
          </a:p>
          <a:p>
            <a:pPr>
              <a:spcBef>
                <a:spcPts val="600"/>
              </a:spcBef>
            </a:pPr>
            <a:r>
              <a:rPr lang="en-US" sz="2000" dirty="0" err="1" smtClean="0"/>
              <a:t>url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lang="en-US" sz="2000" dirty="0" err="1" smtClean="0"/>
              <a:t>urljoin</a:t>
            </a:r>
            <a:endParaRPr lang="en-US" sz="2000" dirty="0" smtClean="0"/>
          </a:p>
          <a:p>
            <a:pPr>
              <a:spcBef>
                <a:spcPts val="600"/>
              </a:spcBef>
            </a:pPr>
            <a:r>
              <a:rPr lang="en-US" sz="2000" dirty="0" err="1" smtClean="0"/>
              <a:t>xpath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30580727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spider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1" y="1220788"/>
            <a:ext cx="8816974" cy="5256212"/>
          </a:xfrm>
        </p:spPr>
        <p:txBody>
          <a:bodyPr/>
          <a:lstStyle/>
          <a:p>
            <a:r>
              <a:rPr lang="en-US" dirty="0" err="1">
                <a:effectLst/>
              </a:rPr>
              <a:t>scrapy</a:t>
            </a:r>
            <a:r>
              <a:rPr lang="en-US" dirty="0">
                <a:effectLst/>
              </a:rPr>
              <a:t> crawl </a:t>
            </a:r>
            <a:r>
              <a:rPr lang="en-US" dirty="0" smtClean="0">
                <a:effectLst/>
              </a:rPr>
              <a:t>quotes   # notes quotes </a:t>
            </a:r>
            <a:r>
              <a:rPr lang="en-US" dirty="0" smtClean="0">
                <a:effectLst/>
                <a:sym typeface="Wingdings" panose="05000000000000000000" pitchFamily="2" charset="2"/>
              </a:rPr>
              <a:t>quotes_spider.py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05162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Scrapy</a:t>
            </a:r>
            <a:r>
              <a:rPr lang="en-US" dirty="0" smtClean="0"/>
              <a:t> shell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ffectLst/>
              </a:rPr>
              <a:t>Linux and Mac-OS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 smtClean="0">
                <a:effectLst/>
              </a:rPr>
              <a:t>scrapy</a:t>
            </a:r>
            <a:r>
              <a:rPr lang="en-US" dirty="0" smtClean="0">
                <a:effectLst/>
              </a:rPr>
              <a:t> </a:t>
            </a:r>
            <a:r>
              <a:rPr lang="en-US" dirty="0">
                <a:effectLst/>
              </a:rPr>
              <a:t>shell 'http://quotes.toscrape.com/page/1</a:t>
            </a:r>
            <a:r>
              <a:rPr lang="en-US" dirty="0" smtClean="0">
                <a:effectLst/>
              </a:rPr>
              <a:t>/‘</a:t>
            </a:r>
          </a:p>
          <a:p>
            <a:endParaRPr lang="en-US" dirty="0">
              <a:effectLst/>
            </a:endParaRPr>
          </a:p>
          <a:p>
            <a:r>
              <a:rPr lang="en-US" dirty="0" smtClean="0">
                <a:effectLst/>
              </a:rPr>
              <a:t>Windows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err="1">
                <a:effectLst/>
              </a:rPr>
              <a:t>scrapy</a:t>
            </a:r>
            <a:r>
              <a:rPr lang="en-US" dirty="0">
                <a:effectLst/>
              </a:rPr>
              <a:t> shell "http://quotes.toscrape.com/page/1/"</a:t>
            </a:r>
            <a:br>
              <a:rPr lang="en-US" dirty="0">
                <a:effectLst/>
              </a:rPr>
            </a:b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0" y="6477000"/>
            <a:ext cx="31365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sz="1600" baseline="0" dirty="0"/>
              <a:t>https://</a:t>
            </a:r>
            <a:r>
              <a:rPr lang="en-US" altLang="en-US" sz="1600" baseline="0" dirty="0" smtClean="0"/>
              <a:t>doc.scrapy.org/en/1.3/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66119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scrapy</a:t>
            </a:r>
            <a:r>
              <a:rPr lang="en-US" dirty="0"/>
              <a:t> shell "www.yahoo.com/finance"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9134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</a:t>
            </a:r>
            <a:r>
              <a:rPr lang="en-US" dirty="0" err="1" smtClean="0"/>
              <a:t>crapy</a:t>
            </a:r>
            <a:r>
              <a:rPr lang="en-US" dirty="0" smtClean="0"/>
              <a:t> </a:t>
            </a:r>
            <a:r>
              <a:rPr lang="en-US" dirty="0" err="1" smtClean="0"/>
              <a:t>genspider</a:t>
            </a:r>
            <a:r>
              <a:rPr lang="en-US" dirty="0" smtClean="0"/>
              <a:t> –l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</a:t>
            </a:r>
          </a:p>
          <a:p>
            <a:r>
              <a:rPr lang="en-US" dirty="0" smtClean="0"/>
              <a:t>Crawl</a:t>
            </a:r>
          </a:p>
          <a:p>
            <a:r>
              <a:rPr lang="en-US" dirty="0" err="1" smtClean="0"/>
              <a:t>Cvsfeed</a:t>
            </a:r>
            <a:endParaRPr lang="en-US" dirty="0" smtClean="0"/>
          </a:p>
          <a:p>
            <a:r>
              <a:rPr lang="en-US" dirty="0" err="1" smtClean="0"/>
              <a:t>Xmlfeed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77281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Scrapy</a:t>
            </a:r>
            <a:r>
              <a:rPr lang="en-US" dirty="0" smtClean="0"/>
              <a:t>  </a:t>
            </a:r>
            <a:r>
              <a:rPr lang="en-US" dirty="0" err="1" smtClean="0"/>
              <a:t>startproject</a:t>
            </a:r>
            <a:r>
              <a:rPr lang="en-US" dirty="0" smtClean="0"/>
              <a:t>  ## notes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82308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example from </a:t>
            </a:r>
            <a:r>
              <a:rPr lang="en-US" dirty="0" err="1" smtClean="0"/>
              <a:t>Stackoverflow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stackoverflow.com/questions/39243009/scrapy-tutorial-example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Fragile scraping project</a:t>
            </a:r>
          </a:p>
          <a:p>
            <a:r>
              <a:rPr lang="en-US" dirty="0" smtClean="0"/>
              <a:t>Diagnosis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Run in </a:t>
            </a:r>
            <a:r>
              <a:rPr lang="en-US" dirty="0" err="1" smtClean="0"/>
              <a:t>scrapy</a:t>
            </a:r>
            <a:r>
              <a:rPr lang="en-US" dirty="0" smtClean="0"/>
              <a:t> </a:t>
            </a:r>
            <a:r>
              <a:rPr lang="en-US" dirty="0" smtClean="0"/>
              <a:t>shell</a:t>
            </a:r>
          </a:p>
          <a:p>
            <a:pPr marL="815975" lvl="1" indent="-457200">
              <a:buFont typeface="Wingdings" panose="05000000000000000000" pitchFamily="2" charset="2"/>
              <a:buChar char="§"/>
            </a:pPr>
            <a:r>
              <a:rPr lang="en-US" dirty="0"/>
              <a:t>v</a:t>
            </a:r>
            <a:r>
              <a:rPr lang="en-US" dirty="0" smtClean="0"/>
              <a:t>iew(response) – to see what the browser would show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Fix searches to adjust to changes in website</a:t>
            </a:r>
            <a:endParaRPr lang="en-US" dirty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502339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white212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white212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1" i="0" u="none" strike="noStrike" cap="none" normalizeH="0" baseline="-2500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white21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hite21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hite212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Settings\mmm\Application Data\Microsoft\Templates\white212.pot</Template>
  <TotalTime>75154</TotalTime>
  <Pages>35</Pages>
  <Words>185</Words>
  <Application>Microsoft Office PowerPoint</Application>
  <PresentationFormat>Letter Paper (8.5x11 in)</PresentationFormat>
  <Paragraphs>67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Century Gothic</vt:lpstr>
      <vt:lpstr>Courier New</vt:lpstr>
      <vt:lpstr>Helvetica</vt:lpstr>
      <vt:lpstr>Times New Roman</vt:lpstr>
      <vt:lpstr>Wingdings</vt:lpstr>
      <vt:lpstr>white212</vt:lpstr>
      <vt:lpstr>CSCE  590 Web Scraping – Scrapy II</vt:lpstr>
      <vt:lpstr>Scrapy Review</vt:lpstr>
      <vt:lpstr>Response.attributes (right term)</vt:lpstr>
      <vt:lpstr>Running the spider</vt:lpstr>
      <vt:lpstr>Scrapy shell</vt:lpstr>
      <vt:lpstr>scrapy shell "www.yahoo.com/finance"</vt:lpstr>
      <vt:lpstr>scrapy genspider –l </vt:lpstr>
      <vt:lpstr>Scrapy  startproject  ## notes</vt:lpstr>
      <vt:lpstr>Project example from Stackoverflow</vt:lpstr>
      <vt:lpstr>Fragile projects – break if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Xpath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212 Computer Architecture</dc:title>
  <dc:creator>Manton Matthews</dc:creator>
  <cp:lastModifiedBy>matthews</cp:lastModifiedBy>
  <cp:revision>512</cp:revision>
  <cp:lastPrinted>2017-02-28T12:47:19Z</cp:lastPrinted>
  <dcterms:created xsi:type="dcterms:W3CDTF">1998-08-11T09:19:24Z</dcterms:created>
  <dcterms:modified xsi:type="dcterms:W3CDTF">2017-03-21T16:43:50Z</dcterms:modified>
</cp:coreProperties>
</file>