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8"/>
  </p:notesMasterIdLst>
  <p:handoutMasterIdLst>
    <p:handoutMasterId r:id="rId39"/>
  </p:handoutMasterIdLst>
  <p:sldIdLst>
    <p:sldId id="453" r:id="rId2"/>
    <p:sldId id="764" r:id="rId3"/>
    <p:sldId id="819" r:id="rId4"/>
    <p:sldId id="825" r:id="rId5"/>
    <p:sldId id="826" r:id="rId6"/>
    <p:sldId id="827" r:id="rId7"/>
    <p:sldId id="820" r:id="rId8"/>
    <p:sldId id="823" r:id="rId9"/>
    <p:sldId id="824" r:id="rId10"/>
    <p:sldId id="828" r:id="rId11"/>
    <p:sldId id="829" r:id="rId12"/>
    <p:sldId id="779" r:id="rId13"/>
    <p:sldId id="836" r:id="rId14"/>
    <p:sldId id="844" r:id="rId15"/>
    <p:sldId id="830" r:id="rId16"/>
    <p:sldId id="847" r:id="rId17"/>
    <p:sldId id="846" r:id="rId18"/>
    <p:sldId id="831" r:id="rId19"/>
    <p:sldId id="837" r:id="rId20"/>
    <p:sldId id="838" r:id="rId21"/>
    <p:sldId id="839" r:id="rId22"/>
    <p:sldId id="840" r:id="rId23"/>
    <p:sldId id="841" r:id="rId24"/>
    <p:sldId id="842" r:id="rId25"/>
    <p:sldId id="848" r:id="rId26"/>
    <p:sldId id="843" r:id="rId27"/>
    <p:sldId id="849" r:id="rId28"/>
    <p:sldId id="845" r:id="rId29"/>
    <p:sldId id="832" r:id="rId30"/>
    <p:sldId id="850" r:id="rId31"/>
    <p:sldId id="855" r:id="rId32"/>
    <p:sldId id="851" r:id="rId33"/>
    <p:sldId id="856" r:id="rId34"/>
    <p:sldId id="857" r:id="rId35"/>
    <p:sldId id="859" r:id="rId36"/>
    <p:sldId id="858" r:id="rId37"/>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baseline="-250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baseline="-250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193" autoAdjust="0"/>
  </p:normalViewPr>
  <p:slideViewPr>
    <p:cSldViewPr>
      <p:cViewPr varScale="1">
        <p:scale>
          <a:sx n="62" d="100"/>
          <a:sy n="62" d="100"/>
        </p:scale>
        <p:origin x="952" y="-116"/>
      </p:cViewPr>
      <p:guideLst>
        <p:guide orient="horz" pos="96"/>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98" y="-67"/>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263655" y="6677179"/>
            <a:ext cx="772297" cy="25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932" tIns="44766" rIns="87932" bIns="44766">
            <a:spAutoFit/>
          </a:bodyPr>
          <a:lstStyle>
            <a:lvl1pPr defTabSz="868363"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baseline="0"/>
              <a:t>Page </a:t>
            </a:r>
            <a:fld id="{F450CFED-EF5E-4415-B51C-A0E9C179C8CD}" type="slidenum">
              <a:rPr lang="en-US" altLang="en-US" sz="1200" b="0" baseline="0"/>
              <a:pPr algn="ctr">
                <a:lnSpc>
                  <a:spcPct val="90000"/>
                </a:lnSpc>
                <a:defRPr/>
              </a:pPr>
              <a:t>‹#›</a:t>
            </a:fld>
            <a:endParaRPr lang="en-US" altLang="en-US" sz="1200" b="0" baseline="0"/>
          </a:p>
        </p:txBody>
      </p:sp>
    </p:spTree>
    <p:extLst>
      <p:ext uri="{BB962C8B-B14F-4D97-AF65-F5344CB8AC3E}">
        <p14:creationId xmlns:p14="http://schemas.microsoft.com/office/powerpoint/2010/main" val="27545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40162" y="3332212"/>
            <a:ext cx="6816078" cy="3152050"/>
          </a:xfrm>
          <a:prstGeom prst="rect">
            <a:avLst/>
          </a:prstGeom>
          <a:noFill/>
          <a:ln w="12700">
            <a:noFill/>
            <a:miter lim="800000"/>
            <a:headEnd/>
            <a:tailEnd/>
          </a:ln>
          <a:effectLst/>
        </p:spPr>
        <p:txBody>
          <a:bodyPr vert="horz" wrap="square" lIns="91129" tIns="44766" rIns="91129" bIns="4476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9" name="Rectangle 3"/>
          <p:cNvSpPr>
            <a:spLocks noChangeArrowheads="1"/>
          </p:cNvSpPr>
          <p:nvPr/>
        </p:nvSpPr>
        <p:spPr bwMode="auto">
          <a:xfrm>
            <a:off x="4241223" y="6677179"/>
            <a:ext cx="813956" cy="25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932" tIns="44766" rIns="87932" bIns="44766">
            <a:spAutoFit/>
          </a:bodyPr>
          <a:lstStyle>
            <a:lvl1pPr defTabSz="868363"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baseline="0" smtClean="0">
                <a:latin typeface="Century Gothic" panose="020B0502020202020204" pitchFamily="34" charset="0"/>
              </a:rPr>
              <a:t>Page </a:t>
            </a:r>
            <a:fld id="{B91792B0-B2BC-4CA8-BAAB-407D9A47B5E6}" type="slidenum">
              <a:rPr lang="en-US" altLang="en-US" sz="1200" b="0" baseline="0" smtClean="0">
                <a:latin typeface="Century Gothic" panose="020B0502020202020204" pitchFamily="34" charset="0"/>
              </a:rPr>
              <a:pPr algn="ctr">
                <a:lnSpc>
                  <a:spcPct val="90000"/>
                </a:lnSpc>
                <a:defRPr/>
              </a:pPr>
              <a:t>‹#›</a:t>
            </a:fld>
            <a:endParaRPr lang="en-US" altLang="en-US" sz="1200" b="0" baseline="0" smtClean="0">
              <a:latin typeface="Century Gothic" panose="020B0502020202020204" pitchFamily="34" charset="0"/>
            </a:endParaRPr>
          </a:p>
        </p:txBody>
      </p:sp>
      <p:sp>
        <p:nvSpPr>
          <p:cNvPr id="4100" name="Rectangle 4"/>
          <p:cNvSpPr>
            <a:spLocks noGrp="1" noRot="1" noChangeAspect="1" noChangeArrowheads="1" noTextEdit="1"/>
          </p:cNvSpPr>
          <p:nvPr>
            <p:ph type="sldImg" idx="2"/>
          </p:nvPr>
        </p:nvSpPr>
        <p:spPr bwMode="auto">
          <a:xfrm>
            <a:off x="2900363" y="530225"/>
            <a:ext cx="3495675" cy="2620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0540750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baseline="0">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36027286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5071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364009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8716962" cy="781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0513" y="1220788"/>
            <a:ext cx="8307387" cy="5224462"/>
          </a:xfrm>
        </p:spPr>
        <p:txBody>
          <a:bodyPr/>
          <a:lstStyle/>
          <a:p>
            <a:pPr lvl="0"/>
            <a:endParaRPr lang="en-US" noProof="0" smtClean="0"/>
          </a:p>
        </p:txBody>
      </p:sp>
    </p:spTree>
    <p:extLst>
      <p:ext uri="{BB962C8B-B14F-4D97-AF65-F5344CB8AC3E}">
        <p14:creationId xmlns:p14="http://schemas.microsoft.com/office/powerpoint/2010/main" val="673844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3384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95297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8617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99302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32933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6588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11435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425845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838200" y="1220788"/>
            <a:ext cx="7759700" cy="525621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838200" y="247650"/>
            <a:ext cx="8283575"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Text Box 4"/>
          <p:cNvSpPr txBox="1">
            <a:spLocks noChangeArrowheads="1"/>
          </p:cNvSpPr>
          <p:nvPr/>
        </p:nvSpPr>
        <p:spPr bwMode="auto">
          <a:xfrm>
            <a:off x="219075" y="6400800"/>
            <a:ext cx="604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15" tIns="45715" rIns="45715" bIns="45715" anchor="ctr">
            <a:spAutoFit/>
          </a:bodyPr>
          <a:lstStyle>
            <a:lvl1pPr eaLnBrk="0" hangingPunct="0">
              <a:defRPr b="1" baseline="-25000">
                <a:solidFill>
                  <a:schemeClr val="tx1"/>
                </a:solidFill>
                <a:latin typeface="Helvetica" panose="020B0604020202020204" pitchFamily="34" charset="0"/>
                <a:cs typeface="Arial" panose="020B0604020202020204" pitchFamily="34" charset="0"/>
              </a:defRPr>
            </a:lvl1pPr>
            <a:lvl2pPr marL="742950" indent="-285750" eaLnBrk="0" hangingPunct="0">
              <a:defRPr b="1" baseline="-25000">
                <a:solidFill>
                  <a:schemeClr val="tx1"/>
                </a:solidFill>
                <a:latin typeface="Helvetica" panose="020B0604020202020204" pitchFamily="34" charset="0"/>
                <a:cs typeface="Arial" panose="020B0604020202020204" pitchFamily="34" charset="0"/>
              </a:defRPr>
            </a:lvl2pPr>
            <a:lvl3pPr marL="1143000" indent="-228600" eaLnBrk="0" hangingPunct="0">
              <a:defRPr b="1" baseline="-25000">
                <a:solidFill>
                  <a:schemeClr val="tx1"/>
                </a:solidFill>
                <a:latin typeface="Helvetica" panose="020B0604020202020204" pitchFamily="34" charset="0"/>
                <a:cs typeface="Arial" panose="020B0604020202020204" pitchFamily="34" charset="0"/>
              </a:defRPr>
            </a:lvl3pPr>
            <a:lvl4pPr marL="1600200" indent="-228600" eaLnBrk="0" hangingPunct="0">
              <a:defRPr b="1" baseline="-25000">
                <a:solidFill>
                  <a:schemeClr val="tx1"/>
                </a:solidFill>
                <a:latin typeface="Helvetica" panose="020B0604020202020204" pitchFamily="34" charset="0"/>
                <a:cs typeface="Arial" panose="020B0604020202020204" pitchFamily="34" charset="0"/>
              </a:defRPr>
            </a:lvl4pPr>
            <a:lvl5pPr marL="2057400" indent="-228600" eaLnBrk="0" hangingPunct="0">
              <a:defRPr b="1" baseline="-25000">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baseline="-25000">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baseline="0" smtClean="0">
                <a:solidFill>
                  <a:schemeClr val="hlink"/>
                </a:solidFill>
              </a:rPr>
              <a:t>– </a:t>
            </a:r>
            <a:fld id="{208554D1-E6DA-49FC-AFA6-7404D89CA477}" type="slidenum">
              <a:rPr lang="en-US" altLang="en-US" sz="1400" b="0" baseline="0" smtClean="0">
                <a:solidFill>
                  <a:schemeClr val="hlink"/>
                </a:solidFill>
              </a:rPr>
              <a:pPr algn="ctr">
                <a:lnSpc>
                  <a:spcPct val="90000"/>
                </a:lnSpc>
                <a:defRPr/>
              </a:pPr>
              <a:t>‹#›</a:t>
            </a:fld>
            <a:r>
              <a:rPr lang="en-US" altLang="en-US" sz="1400" b="0" baseline="0" smtClean="0">
                <a:solidFill>
                  <a:schemeClr val="hlink"/>
                </a:solidFill>
              </a:rPr>
              <a:t> –</a:t>
            </a:r>
            <a:endParaRPr lang="en-US" altLang="en-US" sz="1400" b="0" baseline="0" smtClean="0"/>
          </a:p>
        </p:txBody>
      </p:sp>
      <p:sp>
        <p:nvSpPr>
          <p:cNvPr id="1029" name="Rectangle 5"/>
          <p:cNvSpPr>
            <a:spLocks noChangeArrowheads="1"/>
          </p:cNvSpPr>
          <p:nvPr/>
        </p:nvSpPr>
        <p:spPr bwMode="auto">
          <a:xfrm>
            <a:off x="5943600" y="6495578"/>
            <a:ext cx="3126744"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eaLnBrk="0" hangingPunct="0">
              <a:defRPr b="1" baseline="-25000">
                <a:solidFill>
                  <a:schemeClr val="tx1"/>
                </a:solidFill>
                <a:latin typeface="Helvetica" pitchFamily="34" charset="0"/>
                <a:cs typeface="Arial" charset="0"/>
              </a:defRPr>
            </a:lvl1pPr>
            <a:lvl2pPr marL="742950" indent="-285750" eaLnBrk="0" hangingPunct="0">
              <a:defRPr b="1" baseline="-25000">
                <a:solidFill>
                  <a:schemeClr val="tx1"/>
                </a:solidFill>
                <a:latin typeface="Helvetica" pitchFamily="34" charset="0"/>
                <a:cs typeface="Arial" charset="0"/>
              </a:defRPr>
            </a:lvl2pPr>
            <a:lvl3pPr marL="1143000" indent="-228600" eaLnBrk="0" hangingPunct="0">
              <a:defRPr b="1" baseline="-25000">
                <a:solidFill>
                  <a:schemeClr val="tx1"/>
                </a:solidFill>
                <a:latin typeface="Helvetica" pitchFamily="34" charset="0"/>
                <a:cs typeface="Arial" charset="0"/>
              </a:defRPr>
            </a:lvl3pPr>
            <a:lvl4pPr marL="1600200" indent="-228600" eaLnBrk="0" hangingPunct="0">
              <a:defRPr b="1" baseline="-25000">
                <a:solidFill>
                  <a:schemeClr val="tx1"/>
                </a:solidFill>
                <a:latin typeface="Helvetica" pitchFamily="34" charset="0"/>
                <a:cs typeface="Arial" charset="0"/>
              </a:defRPr>
            </a:lvl4pPr>
            <a:lvl5pPr marL="2057400" indent="-228600" eaLnBrk="0" hangingPunct="0">
              <a:defRPr b="1" baseline="-25000">
                <a:solidFill>
                  <a:schemeClr val="tx1"/>
                </a:solidFill>
                <a:latin typeface="Helvetica" pitchFamily="34" charset="0"/>
                <a:cs typeface="Arial" charset="0"/>
              </a:defRPr>
            </a:lvl5pPr>
            <a:lvl6pPr marL="2514600" indent="-228600" eaLnBrk="0" fontAlgn="base" hangingPunct="0">
              <a:spcBef>
                <a:spcPct val="0"/>
              </a:spcBef>
              <a:spcAft>
                <a:spcPct val="0"/>
              </a:spcAft>
              <a:defRPr b="1" baseline="-25000">
                <a:solidFill>
                  <a:schemeClr val="tx1"/>
                </a:solidFill>
                <a:latin typeface="Helvetica" pitchFamily="34" charset="0"/>
                <a:cs typeface="Arial" charset="0"/>
              </a:defRPr>
            </a:lvl6pPr>
            <a:lvl7pPr marL="2971800" indent="-228600" eaLnBrk="0" fontAlgn="base" hangingPunct="0">
              <a:spcBef>
                <a:spcPct val="0"/>
              </a:spcBef>
              <a:spcAft>
                <a:spcPct val="0"/>
              </a:spcAft>
              <a:defRPr b="1" baseline="-25000">
                <a:solidFill>
                  <a:schemeClr val="tx1"/>
                </a:solidFill>
                <a:latin typeface="Helvetica" pitchFamily="34" charset="0"/>
                <a:cs typeface="Arial" charset="0"/>
              </a:defRPr>
            </a:lvl7pPr>
            <a:lvl8pPr marL="3429000" indent="-228600" eaLnBrk="0" fontAlgn="base" hangingPunct="0">
              <a:spcBef>
                <a:spcPct val="0"/>
              </a:spcBef>
              <a:spcAft>
                <a:spcPct val="0"/>
              </a:spcAft>
              <a:defRPr b="1" baseline="-25000">
                <a:solidFill>
                  <a:schemeClr val="tx1"/>
                </a:solidFill>
                <a:latin typeface="Helvetica" pitchFamily="34" charset="0"/>
                <a:cs typeface="Arial" charset="0"/>
              </a:defRPr>
            </a:lvl8pPr>
            <a:lvl9pPr marL="3886200" indent="-228600" eaLnBrk="0" fontAlgn="base" hangingPunct="0">
              <a:spcBef>
                <a:spcPct val="0"/>
              </a:spcBef>
              <a:spcAft>
                <a:spcPct val="0"/>
              </a:spcAft>
              <a:defRPr b="1" baseline="-25000">
                <a:solidFill>
                  <a:schemeClr val="tx1"/>
                </a:solidFill>
                <a:latin typeface="Helvetica" pitchFamily="34" charset="0"/>
                <a:cs typeface="Arial" charset="0"/>
              </a:defRPr>
            </a:lvl9pPr>
          </a:lstStyle>
          <a:p>
            <a:pPr algn="ctr">
              <a:lnSpc>
                <a:spcPct val="90000"/>
              </a:lnSpc>
              <a:defRPr/>
            </a:pPr>
            <a:r>
              <a:rPr lang="en-US" altLang="en-US" sz="1400" b="0" baseline="0" dirty="0" smtClean="0">
                <a:solidFill>
                  <a:schemeClr val="hlink"/>
                </a:solidFill>
              </a:rPr>
              <a:t>CSCE 590 Web Scraping Spring 2017</a:t>
            </a:r>
          </a:p>
        </p:txBody>
      </p:sp>
    </p:spTree>
  </p:cSld>
  <p:clrMap bg1="lt1" tx1="dk1" bg2="lt2" tx2="dk2" accent1="accent1" accent2="accent2" accent3="accent3" accent4="accent4" accent5="accent5" accent6="accent6" hlink="hlink" folHlink="folHlink"/>
  <p:sldLayoutIdLst>
    <p:sldLayoutId id="2147484083"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1"/>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rapy.org/doc/"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oc.scrapy.org/en/1.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crapinghub.com/scrapy-clou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166640" y="6477000"/>
            <a:ext cx="168635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1"/>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2"/>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tx2"/>
                </a:solidFill>
                <a:latin typeface="Helvetica" panose="020B0604020202020204" pitchFamily="34" charset="0"/>
              </a:defRPr>
            </a:lvl3pPr>
            <a:lvl4pPr marL="1600200" indent="-228600">
              <a:spcBef>
                <a:spcPct val="20000"/>
              </a:spcBef>
              <a:buChar char="»"/>
              <a:defRPr b="1">
                <a:solidFill>
                  <a:schemeClr val="tx2"/>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baseline="0" dirty="0" smtClean="0">
                <a:latin typeface="Courier New" panose="02070309020205020404" pitchFamily="49" charset="0"/>
              </a:rPr>
              <a:t>March 16, 2017</a:t>
            </a:r>
            <a:endParaRPr lang="en-US" altLang="en-US" sz="1400" baseline="0" dirty="0">
              <a:latin typeface="Courier New" panose="02070309020205020404" pitchFamily="49" charset="0"/>
            </a:endParaRPr>
          </a:p>
        </p:txBody>
      </p:sp>
      <p:sp>
        <p:nvSpPr>
          <p:cNvPr id="2" name="Title 1"/>
          <p:cNvSpPr>
            <a:spLocks noGrp="1"/>
          </p:cNvSpPr>
          <p:nvPr>
            <p:ph type="title"/>
          </p:nvPr>
        </p:nvSpPr>
        <p:spPr>
          <a:xfrm>
            <a:off x="381000" y="247650"/>
            <a:ext cx="8740775" cy="781050"/>
          </a:xfrm>
        </p:spPr>
        <p:txBody>
          <a:bodyPr/>
          <a:lstStyle/>
          <a:p>
            <a:r>
              <a:rPr lang="en-US" dirty="0" smtClean="0"/>
              <a:t>CSCE  590 Web Scraping – </a:t>
            </a:r>
            <a:r>
              <a:rPr lang="en-US" dirty="0" smtClean="0"/>
              <a:t>XPaths</a:t>
            </a:r>
            <a:endParaRPr lang="en-US" dirty="0"/>
          </a:p>
        </p:txBody>
      </p:sp>
      <p:pic>
        <p:nvPicPr>
          <p:cNvPr id="3" name="Picture 2"/>
          <p:cNvPicPr>
            <a:picLocks noChangeAspect="1"/>
          </p:cNvPicPr>
          <p:nvPr/>
        </p:nvPicPr>
        <p:blipFill>
          <a:blip r:embed="rId2"/>
          <a:stretch>
            <a:fillRect/>
          </a:stretch>
        </p:blipFill>
        <p:spPr>
          <a:xfrm>
            <a:off x="944539" y="990600"/>
            <a:ext cx="7056461" cy="3945327"/>
          </a:xfrm>
          <a:prstGeom prst="rect">
            <a:avLst/>
          </a:prstGeom>
        </p:spPr>
      </p:pic>
      <p:sp>
        <p:nvSpPr>
          <p:cNvPr id="9" name="Rectangle 3"/>
          <p:cNvSpPr txBox="1">
            <a:spLocks noChangeArrowheads="1"/>
          </p:cNvSpPr>
          <p:nvPr/>
        </p:nvSpPr>
        <p:spPr bwMode="auto">
          <a:xfrm>
            <a:off x="533400" y="4267200"/>
            <a:ext cx="6403975" cy="1905000"/>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1"/>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2"/>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tx2"/>
                </a:solidFill>
                <a:latin typeface="+mn-lt"/>
              </a:defRPr>
            </a:lvl3pPr>
            <a:lvl4pPr marL="1600200" indent="-228600" algn="l" rtl="0" eaLnBrk="0" fontAlgn="base" hangingPunct="0">
              <a:spcBef>
                <a:spcPct val="20000"/>
              </a:spcBef>
              <a:spcAft>
                <a:spcPct val="0"/>
              </a:spcAft>
              <a:buChar char="»"/>
              <a:defRPr b="1">
                <a:solidFill>
                  <a:schemeClr val="tx2"/>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baseline="0" dirty="0" smtClean="0"/>
              <a:t>Topics </a:t>
            </a:r>
          </a:p>
          <a:p>
            <a:pPr lvl="1" eaLnBrk="1" hangingPunct="1">
              <a:defRPr/>
            </a:pPr>
            <a:r>
              <a:rPr lang="en-US" kern="0" baseline="0" dirty="0" smtClean="0"/>
              <a:t>The </a:t>
            </a:r>
            <a:r>
              <a:rPr lang="en-US" kern="0" baseline="0" dirty="0" err="1" smtClean="0"/>
              <a:t>Scrapy</a:t>
            </a:r>
            <a:r>
              <a:rPr lang="en-US" kern="0" baseline="0" dirty="0" smtClean="0"/>
              <a:t> framework revisited</a:t>
            </a:r>
          </a:p>
          <a:p>
            <a:pPr eaLnBrk="1" hangingPunct="1">
              <a:defRPr/>
            </a:pPr>
            <a:r>
              <a:rPr lang="en-US" kern="0" baseline="0" dirty="0" smtClean="0"/>
              <a:t>Readings:</a:t>
            </a:r>
          </a:p>
          <a:p>
            <a:pPr lvl="1" eaLnBrk="1" hangingPunct="1">
              <a:defRPr/>
            </a:pPr>
            <a:r>
              <a:rPr lang="en-US" altLang="en-US" kern="0" baseline="0" dirty="0" err="1" smtClean="0"/>
              <a:t>Scrapy</a:t>
            </a:r>
            <a:r>
              <a:rPr lang="en-US" altLang="en-US" kern="0" baseline="0" dirty="0" smtClean="0"/>
              <a:t> </a:t>
            </a:r>
            <a:r>
              <a:rPr lang="en-US" altLang="en-US" kern="0" baseline="0" dirty="0"/>
              <a:t>User manual </a:t>
            </a:r>
            <a:r>
              <a:rPr lang="en-US" altLang="en-US" kern="0" baseline="0" dirty="0" smtClean="0"/>
              <a:t>– </a:t>
            </a:r>
          </a:p>
          <a:p>
            <a:pPr lvl="2" eaLnBrk="1" hangingPunct="1">
              <a:defRPr/>
            </a:pPr>
            <a:r>
              <a:rPr lang="en-US" altLang="en-US" kern="0" baseline="0" dirty="0" smtClean="0">
                <a:hlinkClick r:id="rId3"/>
              </a:rPr>
              <a:t>https</a:t>
            </a:r>
            <a:r>
              <a:rPr lang="en-US" altLang="en-US" kern="0" baseline="0" dirty="0">
                <a:hlinkClick r:id="rId3"/>
              </a:rPr>
              <a:t>://scrapy.org/doc</a:t>
            </a:r>
            <a:r>
              <a:rPr lang="en-US" altLang="en-US" kern="0" baseline="0" dirty="0" smtClean="0">
                <a:hlinkClick r:id="rId3"/>
              </a:rPr>
              <a:t>/</a:t>
            </a:r>
            <a:endParaRPr lang="en-US" altLang="en-US" kern="0" baseline="0" dirty="0" smtClean="0"/>
          </a:p>
          <a:p>
            <a:pPr lvl="2" eaLnBrk="1" hangingPunct="1">
              <a:defRPr/>
            </a:pPr>
            <a:r>
              <a:rPr lang="en-US" altLang="en-US" kern="0" baseline="0" dirty="0">
                <a:hlinkClick r:id="rId4"/>
              </a:rPr>
              <a:t>https://doc.scrapy.org/en/1.3</a:t>
            </a:r>
            <a:r>
              <a:rPr lang="en-US" altLang="en-US" kern="0" baseline="0" dirty="0" smtClean="0">
                <a:hlinkClick r:id="rId4"/>
              </a:rPr>
              <a:t>/</a:t>
            </a:r>
            <a:r>
              <a:rPr lang="en-US" altLang="en-US" kern="0" baseline="0" dirty="0"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225" y="0"/>
            <a:ext cx="5311775" cy="781050"/>
          </a:xfrm>
        </p:spPr>
        <p:txBody>
          <a:bodyPr/>
          <a:lstStyle/>
          <a:p>
            <a:r>
              <a:rPr lang="en-US" dirty="0" smtClean="0"/>
              <a:t>Architecture Overview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685800"/>
            <a:ext cx="8658225" cy="5791200"/>
          </a:xfrm>
          <a:prstGeom prst="rect">
            <a:avLst/>
          </a:prstGeom>
        </p:spPr>
      </p:pic>
    </p:spTree>
    <p:extLst>
      <p:ext uri="{BB962C8B-B14F-4D97-AF65-F5344CB8AC3E}">
        <p14:creationId xmlns:p14="http://schemas.microsoft.com/office/powerpoint/2010/main" val="16551210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20788"/>
            <a:ext cx="8763000" cy="5256212"/>
          </a:xfrm>
        </p:spPr>
        <p:txBody>
          <a:bodyPr/>
          <a:lstStyle/>
          <a:p>
            <a:r>
              <a:rPr lang="en-US" sz="1800" dirty="0"/>
              <a:t>The data flow in </a:t>
            </a:r>
            <a:r>
              <a:rPr lang="en-US" sz="1800" dirty="0" err="1"/>
              <a:t>Scrapy</a:t>
            </a:r>
            <a:r>
              <a:rPr lang="en-US" sz="1800" dirty="0"/>
              <a:t> is controlled by the execution engine, and goes like this</a:t>
            </a:r>
            <a:r>
              <a:rPr lang="en-US" sz="1800" dirty="0" smtClean="0"/>
              <a:t>:</a:t>
            </a:r>
            <a:endParaRPr lang="en-US" sz="1800" dirty="0"/>
          </a:p>
          <a:p>
            <a:pPr lvl="1">
              <a:buFont typeface="Wingdings" panose="05000000000000000000" pitchFamily="2" charset="2"/>
              <a:buChar char="§"/>
            </a:pPr>
            <a:r>
              <a:rPr lang="en-US" sz="1600" dirty="0" smtClean="0"/>
              <a:t>The </a:t>
            </a:r>
            <a:r>
              <a:rPr lang="en-US" sz="1600" dirty="0"/>
              <a:t>Engine gets the initial Requests to crawl from the Spider.</a:t>
            </a:r>
          </a:p>
          <a:p>
            <a:pPr lvl="1">
              <a:buFont typeface="Wingdings" panose="05000000000000000000" pitchFamily="2" charset="2"/>
              <a:buChar char="§"/>
            </a:pPr>
            <a:r>
              <a:rPr lang="en-US" sz="1600" dirty="0" smtClean="0"/>
              <a:t>The </a:t>
            </a:r>
            <a:r>
              <a:rPr lang="en-US" sz="1600" dirty="0"/>
              <a:t>Engine schedules the Requests in the Scheduler and asks for the next Requests to crawl.</a:t>
            </a:r>
          </a:p>
          <a:p>
            <a:pPr lvl="1">
              <a:buFont typeface="Wingdings" panose="05000000000000000000" pitchFamily="2" charset="2"/>
              <a:buChar char="§"/>
            </a:pPr>
            <a:r>
              <a:rPr lang="en-US" sz="1600" dirty="0" smtClean="0"/>
              <a:t>The </a:t>
            </a:r>
            <a:r>
              <a:rPr lang="en-US" sz="1600" dirty="0"/>
              <a:t>Scheduler returns the next Requests to the Engine.</a:t>
            </a:r>
          </a:p>
          <a:p>
            <a:pPr lvl="1">
              <a:buFont typeface="Wingdings" panose="05000000000000000000" pitchFamily="2" charset="2"/>
              <a:buChar char="§"/>
            </a:pPr>
            <a:r>
              <a:rPr lang="en-US" sz="1600" dirty="0" smtClean="0"/>
              <a:t>The </a:t>
            </a:r>
            <a:r>
              <a:rPr lang="en-US" sz="1600" dirty="0"/>
              <a:t>Engine sends the Requests to the Downloader, passing through the Downloader </a:t>
            </a:r>
            <a:r>
              <a:rPr lang="en-US" sz="1600" dirty="0" err="1"/>
              <a:t>Middlewares</a:t>
            </a:r>
            <a:r>
              <a:rPr lang="en-US" sz="1600" dirty="0"/>
              <a:t> (see </a:t>
            </a:r>
            <a:r>
              <a:rPr lang="en-US" sz="1600" dirty="0" err="1"/>
              <a:t>process_request</a:t>
            </a:r>
            <a:r>
              <a:rPr lang="en-US" sz="1600" dirty="0"/>
              <a:t>()).</a:t>
            </a:r>
          </a:p>
          <a:p>
            <a:pPr lvl="1">
              <a:buFont typeface="Wingdings" panose="05000000000000000000" pitchFamily="2" charset="2"/>
              <a:buChar char="§"/>
            </a:pPr>
            <a:r>
              <a:rPr lang="en-US" sz="1600" dirty="0" smtClean="0"/>
              <a:t>Once </a:t>
            </a:r>
            <a:r>
              <a:rPr lang="en-US" sz="1600" dirty="0"/>
              <a:t>the page finishes downloading the Downloader generates a Response (with that page) and sends it to the Engine, passing through the Downloader </a:t>
            </a:r>
            <a:r>
              <a:rPr lang="en-US" sz="1600" dirty="0" err="1"/>
              <a:t>Middlewares</a:t>
            </a:r>
            <a:r>
              <a:rPr lang="en-US" sz="1600" dirty="0"/>
              <a:t> (see </a:t>
            </a:r>
            <a:r>
              <a:rPr lang="en-US" sz="1600" dirty="0" err="1"/>
              <a:t>process_response</a:t>
            </a:r>
            <a:r>
              <a:rPr lang="en-US" sz="1600" dirty="0"/>
              <a:t>()).</a:t>
            </a:r>
          </a:p>
          <a:p>
            <a:pPr lvl="1">
              <a:buFont typeface="Wingdings" panose="05000000000000000000" pitchFamily="2" charset="2"/>
              <a:buChar char="§"/>
            </a:pPr>
            <a:r>
              <a:rPr lang="en-US" sz="1600" dirty="0" smtClean="0"/>
              <a:t>The </a:t>
            </a:r>
            <a:r>
              <a:rPr lang="en-US" sz="1600" dirty="0"/>
              <a:t>Engine receives the Response from the Downloader and sends it to the Spider for processing, passing through the Spider Middleware (see </a:t>
            </a:r>
            <a:r>
              <a:rPr lang="en-US" sz="1600" dirty="0" err="1"/>
              <a:t>process_spider_input</a:t>
            </a:r>
            <a:r>
              <a:rPr lang="en-US" sz="1600" dirty="0"/>
              <a:t>()).</a:t>
            </a:r>
          </a:p>
          <a:p>
            <a:pPr lvl="1">
              <a:buFont typeface="Wingdings" panose="05000000000000000000" pitchFamily="2" charset="2"/>
              <a:buChar char="§"/>
            </a:pPr>
            <a:r>
              <a:rPr lang="en-US" sz="1600" dirty="0" smtClean="0"/>
              <a:t>The </a:t>
            </a:r>
            <a:r>
              <a:rPr lang="en-US" sz="1600" dirty="0"/>
              <a:t>Spider processes the Response and returns scraped items and new Requests (to follow) to the Engine, passing through the Spider Middleware (see </a:t>
            </a:r>
            <a:r>
              <a:rPr lang="en-US" sz="1600" dirty="0" err="1"/>
              <a:t>process_spider_output</a:t>
            </a:r>
            <a:r>
              <a:rPr lang="en-US" sz="1600" dirty="0"/>
              <a:t>()).</a:t>
            </a:r>
          </a:p>
          <a:p>
            <a:pPr lvl="1">
              <a:buFont typeface="Wingdings" panose="05000000000000000000" pitchFamily="2" charset="2"/>
              <a:buChar char="§"/>
            </a:pPr>
            <a:r>
              <a:rPr lang="en-US" sz="1600" dirty="0" smtClean="0"/>
              <a:t>The </a:t>
            </a:r>
            <a:r>
              <a:rPr lang="en-US" sz="1600" dirty="0"/>
              <a:t>Engine sends processed items to Item Pipelines, then send processed Requests to the Scheduler and asks for possible next Requests to crawl.</a:t>
            </a:r>
          </a:p>
          <a:p>
            <a:pPr lvl="1">
              <a:buFont typeface="Wingdings" panose="05000000000000000000" pitchFamily="2" charset="2"/>
              <a:buChar char="§"/>
            </a:pPr>
            <a:r>
              <a:rPr lang="en-US" sz="1600" dirty="0" smtClean="0"/>
              <a:t>The </a:t>
            </a:r>
            <a:r>
              <a:rPr lang="en-US" sz="1600" dirty="0"/>
              <a:t>process repeats (from step 1) until there are no more requests from the Scheduler.</a:t>
            </a:r>
          </a:p>
          <a:p>
            <a:pPr lvl="1">
              <a:buFont typeface="Wingdings" panose="05000000000000000000" pitchFamily="2" charset="2"/>
              <a:buChar char="§"/>
            </a:pPr>
            <a:endParaRPr lang="en-US" sz="1600" dirty="0"/>
          </a:p>
        </p:txBody>
      </p:sp>
    </p:spTree>
    <p:extLst>
      <p:ext uri="{BB962C8B-B14F-4D97-AF65-F5344CB8AC3E}">
        <p14:creationId xmlns:p14="http://schemas.microsoft.com/office/powerpoint/2010/main" val="29181225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Xpath</a:t>
            </a:r>
            <a:endParaRPr lang="en-US" dirty="0"/>
          </a:p>
        </p:txBody>
      </p:sp>
      <p:sp>
        <p:nvSpPr>
          <p:cNvPr id="3" name="Content Placeholder 2"/>
          <p:cNvSpPr>
            <a:spLocks noGrp="1"/>
          </p:cNvSpPr>
          <p:nvPr>
            <p:ph idx="1"/>
          </p:nvPr>
        </p:nvSpPr>
        <p:spPr/>
        <p:txBody>
          <a:bodyPr/>
          <a:lstStyle/>
          <a:p>
            <a:r>
              <a:rPr lang="en-US" dirty="0">
                <a:effectLst/>
              </a:rPr>
              <a:t>&gt;&gt;&gt; </a:t>
            </a:r>
            <a:r>
              <a:rPr lang="en-US" dirty="0" err="1">
                <a:effectLst/>
              </a:rPr>
              <a:t>response.xpath</a:t>
            </a:r>
            <a:r>
              <a:rPr lang="en-US" dirty="0">
                <a:effectLst/>
              </a:rPr>
              <a:t>('//title')</a:t>
            </a:r>
            <a:br>
              <a:rPr lang="en-US" dirty="0">
                <a:effectLst/>
              </a:rPr>
            </a:br>
            <a:r>
              <a:rPr lang="en-US" dirty="0">
                <a:effectLst/>
              </a:rPr>
              <a:t>[&lt;Selector </a:t>
            </a:r>
            <a:r>
              <a:rPr lang="en-US" dirty="0" err="1">
                <a:effectLst/>
              </a:rPr>
              <a:t>xpath</a:t>
            </a:r>
            <a:r>
              <a:rPr lang="en-US" dirty="0">
                <a:effectLst/>
              </a:rPr>
              <a:t>='//title' data='&lt;title&gt;Quotes to Scrape&lt;/title</a:t>
            </a:r>
            <a:r>
              <a:rPr lang="en-US" dirty="0" smtClean="0">
                <a:effectLst/>
              </a:rPr>
              <a:t>&gt;'&gt;]</a:t>
            </a:r>
          </a:p>
          <a:p>
            <a:r>
              <a:rPr lang="en-US" dirty="0" smtClean="0">
                <a:effectLst/>
              </a:rPr>
              <a:t>&gt;&gt;&gt; </a:t>
            </a:r>
            <a:r>
              <a:rPr lang="en-US" dirty="0" err="1">
                <a:effectLst/>
              </a:rPr>
              <a:t>response.xpath</a:t>
            </a:r>
            <a:r>
              <a:rPr lang="en-US" dirty="0">
                <a:effectLst/>
              </a:rPr>
              <a:t>('//title/text()').</a:t>
            </a:r>
            <a:r>
              <a:rPr lang="en-US" dirty="0" err="1">
                <a:effectLst/>
              </a:rPr>
              <a:t>extract_first</a:t>
            </a:r>
            <a:r>
              <a:rPr lang="en-US" dirty="0">
                <a:effectLst/>
              </a:rPr>
              <a:t>()</a:t>
            </a:r>
            <a:br>
              <a:rPr lang="en-US" dirty="0">
                <a:effectLst/>
              </a:rPr>
            </a:br>
            <a:r>
              <a:rPr lang="en-US" dirty="0">
                <a:effectLst/>
              </a:rPr>
              <a:t>'Quotes to Scrape'</a:t>
            </a:r>
            <a:br>
              <a:rPr lang="en-US" dirty="0">
                <a:effectLst/>
              </a:rPr>
            </a:br>
            <a:endParaRPr lang="en-US" dirty="0"/>
          </a:p>
        </p:txBody>
      </p:sp>
      <p:sp>
        <p:nvSpPr>
          <p:cNvPr id="4" name="TextBox 3"/>
          <p:cNvSpPr txBox="1"/>
          <p:nvPr/>
        </p:nvSpPr>
        <p:spPr>
          <a:xfrm>
            <a:off x="2286000" y="6477000"/>
            <a:ext cx="3136564" cy="523220"/>
          </a:xfrm>
          <a:prstGeom prst="rect">
            <a:avLst/>
          </a:prstGeom>
          <a:noFill/>
        </p:spPr>
        <p:txBody>
          <a:bodyPr wrap="none" rtlCol="0">
            <a:spAutoFit/>
          </a:bodyPr>
          <a:lstStyle/>
          <a:p>
            <a:r>
              <a:rPr lang="en-US" altLang="en-US" sz="1600" baseline="0" dirty="0"/>
              <a:t>https://</a:t>
            </a:r>
            <a:r>
              <a:rPr lang="en-US" altLang="en-US" sz="1600" baseline="0" dirty="0" smtClean="0"/>
              <a:t>doc.scrapy.org/en/1.3/</a:t>
            </a:r>
            <a:endParaRPr lang="en-US" altLang="en-US" dirty="0"/>
          </a:p>
          <a:p>
            <a:endParaRPr lang="en-US" dirty="0"/>
          </a:p>
        </p:txBody>
      </p:sp>
    </p:spTree>
    <p:extLst>
      <p:ext uri="{BB962C8B-B14F-4D97-AF65-F5344CB8AC3E}">
        <p14:creationId xmlns:p14="http://schemas.microsoft.com/office/powerpoint/2010/main" val="21083881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XPATH Tutorial</a:t>
            </a:r>
            <a:endParaRPr lang="en-US" dirty="0"/>
          </a:p>
        </p:txBody>
      </p:sp>
      <p:sp>
        <p:nvSpPr>
          <p:cNvPr id="3" name="Content Placeholder 2"/>
          <p:cNvSpPr>
            <a:spLocks noGrp="1"/>
          </p:cNvSpPr>
          <p:nvPr>
            <p:ph idx="1"/>
          </p:nvPr>
        </p:nvSpPr>
        <p:spPr/>
        <p:txBody>
          <a:bodyPr/>
          <a:lstStyle/>
          <a:p>
            <a:r>
              <a:rPr lang="en-US" dirty="0"/>
              <a:t>http://zvon.org/comp/r/tut-XPath_1.html#intro</a:t>
            </a:r>
          </a:p>
          <a:p>
            <a:endParaRPr lang="en-US" dirty="0"/>
          </a:p>
        </p:txBody>
      </p:sp>
      <p:sp>
        <p:nvSpPr>
          <p:cNvPr id="4" name="TextBox 3"/>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p:spTree>
    <p:extLst>
      <p:ext uri="{BB962C8B-B14F-4D97-AF65-F5344CB8AC3E}">
        <p14:creationId xmlns:p14="http://schemas.microsoft.com/office/powerpoint/2010/main" val="32677968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47650"/>
            <a:ext cx="8283575" cy="781050"/>
          </a:xfrm>
        </p:spPr>
        <p:txBody>
          <a:bodyPr/>
          <a:lstStyle/>
          <a:p>
            <a:r>
              <a:rPr lang="en-US" sz="4000" dirty="0"/>
              <a:t>List of </a:t>
            </a:r>
            <a:r>
              <a:rPr lang="en-US" sz="4000" dirty="0" smtClean="0"/>
              <a:t>XPaths</a:t>
            </a:r>
            <a:endParaRPr lang="en-US" dirty="0"/>
          </a:p>
        </p:txBody>
      </p:sp>
      <p:sp>
        <p:nvSpPr>
          <p:cNvPr id="6" name="Content Placeholder 5"/>
          <p:cNvSpPr>
            <a:spLocks noGrp="1"/>
          </p:cNvSpPr>
          <p:nvPr>
            <p:ph sz="half" idx="1"/>
          </p:nvPr>
        </p:nvSpPr>
        <p:spPr/>
        <p:txBody>
          <a:bodyPr/>
          <a:lstStyle/>
          <a:p>
            <a:r>
              <a:rPr lang="en-US" sz="2000" dirty="0" smtClean="0"/>
              <a:t>XPath </a:t>
            </a:r>
            <a:r>
              <a:rPr lang="en-US" sz="2000" dirty="0"/>
              <a:t>as filesystem addressing</a:t>
            </a:r>
          </a:p>
          <a:p>
            <a:r>
              <a:rPr lang="en-US" sz="2000" dirty="0"/>
              <a:t>Start with //</a:t>
            </a:r>
          </a:p>
          <a:p>
            <a:r>
              <a:rPr lang="en-US" sz="2000" dirty="0"/>
              <a:t>All elements: *</a:t>
            </a:r>
          </a:p>
          <a:p>
            <a:r>
              <a:rPr lang="en-US" sz="2000" dirty="0"/>
              <a:t>Further conditions inside </a:t>
            </a:r>
            <a:r>
              <a:rPr lang="en-US" sz="2000" dirty="0" smtClean="0"/>
              <a:t>[ ]</a:t>
            </a:r>
            <a:endParaRPr lang="en-US" sz="2000" dirty="0"/>
          </a:p>
          <a:p>
            <a:r>
              <a:rPr lang="en-US" sz="2000" dirty="0"/>
              <a:t>Attributes</a:t>
            </a:r>
          </a:p>
          <a:p>
            <a:r>
              <a:rPr lang="en-US" sz="2000" dirty="0"/>
              <a:t>Attribute values</a:t>
            </a:r>
          </a:p>
          <a:p>
            <a:r>
              <a:rPr lang="en-US" sz="2000" dirty="0"/>
              <a:t>Nodes counting</a:t>
            </a:r>
          </a:p>
          <a:p>
            <a:r>
              <a:rPr lang="en-US" sz="2000" dirty="0"/>
              <a:t>Playing with names of selected elements</a:t>
            </a:r>
          </a:p>
          <a:p>
            <a:r>
              <a:rPr lang="en-US" sz="2000" dirty="0"/>
              <a:t>Length of string</a:t>
            </a:r>
          </a:p>
          <a:p>
            <a:r>
              <a:rPr lang="en-US" sz="2000" dirty="0"/>
              <a:t>Combining XPaths with |</a:t>
            </a:r>
          </a:p>
          <a:p>
            <a:endParaRPr lang="en-US" sz="2000" dirty="0"/>
          </a:p>
        </p:txBody>
      </p:sp>
      <p:sp>
        <p:nvSpPr>
          <p:cNvPr id="7" name="Content Placeholder 6"/>
          <p:cNvSpPr>
            <a:spLocks noGrp="1"/>
          </p:cNvSpPr>
          <p:nvPr>
            <p:ph sz="half" idx="2"/>
          </p:nvPr>
        </p:nvSpPr>
        <p:spPr/>
        <p:txBody>
          <a:bodyPr/>
          <a:lstStyle/>
          <a:p>
            <a:r>
              <a:rPr lang="en-US" sz="2400" dirty="0" smtClean="0"/>
              <a:t>Child </a:t>
            </a:r>
            <a:r>
              <a:rPr lang="en-US" sz="2400" dirty="0"/>
              <a:t>axis</a:t>
            </a:r>
          </a:p>
          <a:p>
            <a:r>
              <a:rPr lang="en-US" sz="2400" dirty="0"/>
              <a:t>Descendant axis</a:t>
            </a:r>
          </a:p>
          <a:p>
            <a:r>
              <a:rPr lang="en-US" sz="2400" dirty="0"/>
              <a:t>Parent axis</a:t>
            </a:r>
          </a:p>
          <a:p>
            <a:r>
              <a:rPr lang="en-US" sz="2400" dirty="0"/>
              <a:t>Ancestor axis</a:t>
            </a:r>
          </a:p>
          <a:p>
            <a:r>
              <a:rPr lang="en-US" sz="2400" dirty="0"/>
              <a:t>Following-sibling axis</a:t>
            </a:r>
          </a:p>
          <a:p>
            <a:r>
              <a:rPr lang="en-US" sz="2400" dirty="0"/>
              <a:t>Preceding-sibling axis</a:t>
            </a:r>
          </a:p>
          <a:p>
            <a:r>
              <a:rPr lang="en-US" sz="2400" dirty="0"/>
              <a:t>Following axis</a:t>
            </a:r>
          </a:p>
          <a:p>
            <a:r>
              <a:rPr lang="en-US" sz="2400" dirty="0"/>
              <a:t>Preceding axis</a:t>
            </a:r>
          </a:p>
          <a:p>
            <a:r>
              <a:rPr lang="en-US" sz="2400" dirty="0"/>
              <a:t>Descendant-or-self axis</a:t>
            </a:r>
          </a:p>
          <a:p>
            <a:endParaRPr lang="en-US" sz="2400"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6682898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as filesystem – full vs relative</a:t>
            </a:r>
            <a:endParaRPr lang="en-US" dirty="0"/>
          </a:p>
        </p:txBody>
      </p:sp>
      <p:sp>
        <p:nvSpPr>
          <p:cNvPr id="5" name="Content Placeholder 4"/>
          <p:cNvSpPr>
            <a:spLocks noGrp="1"/>
          </p:cNvSpPr>
          <p:nvPr>
            <p:ph sz="half" idx="1"/>
          </p:nvPr>
        </p:nvSpPr>
        <p:spPr/>
        <p:txBody>
          <a:bodyPr/>
          <a:lstStyle/>
          <a:p>
            <a:r>
              <a:rPr lang="en-US" dirty="0"/>
              <a:t>&lt;</a:t>
            </a:r>
            <a:r>
              <a:rPr lang="en-US" dirty="0" smtClean="0"/>
              <a:t>A&gt; </a:t>
            </a:r>
            <a:r>
              <a:rPr lang="en-US" dirty="0"/>
              <a:t/>
            </a:r>
            <a:br>
              <a:rPr lang="en-US" dirty="0"/>
            </a:br>
            <a:r>
              <a:rPr lang="en-US" dirty="0"/>
              <a:t>          &lt;</a:t>
            </a:r>
            <a:r>
              <a:rPr lang="en-US" dirty="0" smtClean="0"/>
              <a:t>B&gt; </a:t>
            </a:r>
            <a:r>
              <a:rPr lang="en-US" dirty="0"/>
              <a:t/>
            </a:r>
            <a:br>
              <a:rPr lang="en-US" dirty="0"/>
            </a:br>
            <a:r>
              <a:rPr lang="en-US" dirty="0"/>
              <a:t>          &lt;</a:t>
            </a:r>
            <a:r>
              <a:rPr lang="en-US" dirty="0" smtClean="0"/>
              <a:t>C&gt; </a:t>
            </a:r>
            <a:r>
              <a:rPr lang="en-US" dirty="0"/>
              <a:t/>
            </a:r>
            <a:br>
              <a:rPr lang="en-US" dirty="0"/>
            </a:br>
            <a:r>
              <a:rPr lang="en-US" dirty="0"/>
              <a:t>          &lt;</a:t>
            </a:r>
            <a:r>
              <a:rPr lang="en-US" dirty="0" smtClean="0"/>
              <a:t>B&gt; </a:t>
            </a:r>
            <a:r>
              <a:rPr lang="en-US" dirty="0"/>
              <a:t/>
            </a:r>
            <a:br>
              <a:rPr lang="en-US" dirty="0"/>
            </a:br>
            <a:r>
              <a:rPr lang="en-US" dirty="0"/>
              <a:t>          &lt;</a:t>
            </a:r>
            <a:r>
              <a:rPr lang="en-US" dirty="0" smtClean="0"/>
              <a:t>B&gt; </a:t>
            </a:r>
            <a:r>
              <a:rPr lang="en-US" dirty="0"/>
              <a:t/>
            </a:r>
            <a:br>
              <a:rPr lang="en-US" dirty="0"/>
            </a:br>
            <a:r>
              <a:rPr lang="en-US" dirty="0"/>
              <a:t>          &lt;</a:t>
            </a:r>
            <a:r>
              <a:rPr lang="en-US" dirty="0" smtClean="0"/>
              <a:t>D&gt; </a:t>
            </a:r>
            <a:br>
              <a:rPr lang="en-US" dirty="0" smtClean="0"/>
            </a:br>
            <a:r>
              <a:rPr lang="en-US" dirty="0" smtClean="0"/>
              <a:t>               &lt;B&gt; </a:t>
            </a:r>
            <a:r>
              <a:rPr lang="en-US" dirty="0"/>
              <a:t/>
            </a:r>
            <a:br>
              <a:rPr lang="en-US" dirty="0"/>
            </a:br>
            <a:r>
              <a:rPr lang="en-US" dirty="0"/>
              <a:t>          &lt;/</a:t>
            </a:r>
            <a:r>
              <a:rPr lang="en-US" dirty="0" smtClean="0"/>
              <a:t>D&gt; </a:t>
            </a:r>
            <a:r>
              <a:rPr lang="en-US" dirty="0"/>
              <a:t/>
            </a:r>
            <a:br>
              <a:rPr lang="en-US" dirty="0"/>
            </a:br>
            <a:r>
              <a:rPr lang="en-US" dirty="0"/>
              <a:t>          &lt;</a:t>
            </a:r>
            <a:r>
              <a:rPr lang="en-US" dirty="0" smtClean="0"/>
              <a:t>C&gt;</a:t>
            </a:r>
          </a:p>
          <a:p>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/A</a:t>
            </a:r>
          </a:p>
          <a:p>
            <a:pPr marL="457200" indent="-457200">
              <a:buFont typeface="Wingdings" panose="05000000000000000000" pitchFamily="2" charset="2"/>
              <a:buChar char="§"/>
            </a:pPr>
            <a:r>
              <a:rPr lang="en-US" dirty="0" smtClean="0"/>
              <a:t>/A/C</a:t>
            </a:r>
          </a:p>
          <a:p>
            <a:pPr marL="457200" indent="-457200">
              <a:buFont typeface="Wingdings" panose="05000000000000000000" pitchFamily="2" charset="2"/>
              <a:buChar char="§"/>
            </a:pPr>
            <a:r>
              <a:rPr lang="en-US" dirty="0" smtClean="0"/>
              <a:t>/A/D/B</a:t>
            </a:r>
          </a:p>
          <a:p>
            <a:pPr marL="457200" indent="-457200">
              <a:buFont typeface="Wingdings" panose="05000000000000000000" pitchFamily="2" charset="2"/>
              <a:buChar char="§"/>
            </a:pPr>
            <a:r>
              <a:rPr lang="en-US" dirty="0" smtClean="0"/>
              <a:t>//B</a:t>
            </a:r>
          </a:p>
          <a:p>
            <a:pPr marL="457200" indent="-457200">
              <a:buFont typeface="Wingdings" panose="05000000000000000000" pitchFamily="2" charset="2"/>
              <a:buChar char="§"/>
            </a:pPr>
            <a:r>
              <a:rPr lang="en-US" dirty="0" smtClean="0"/>
              <a:t>//D/B</a:t>
            </a:r>
          </a:p>
          <a:p>
            <a:pPr marL="457200" indent="-457200">
              <a:buFont typeface="Wingdings" panose="05000000000000000000" pitchFamily="2" charset="2"/>
              <a:buChar char="§"/>
            </a:pPr>
            <a:r>
              <a:rPr lang="en-US" dirty="0" smtClean="0"/>
              <a:t>/A/C/D/*</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p:spTree>
    <p:extLst>
      <p:ext uri="{BB962C8B-B14F-4D97-AF65-F5344CB8AC3E}">
        <p14:creationId xmlns:p14="http://schemas.microsoft.com/office/powerpoint/2010/main" val="131578856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as filesystem – // and *</a:t>
            </a:r>
            <a:endParaRPr lang="en-US" dirty="0"/>
          </a:p>
        </p:txBody>
      </p:sp>
      <p:sp>
        <p:nvSpPr>
          <p:cNvPr id="5" name="Content Placeholder 4"/>
          <p:cNvSpPr>
            <a:spLocks noGrp="1"/>
          </p:cNvSpPr>
          <p:nvPr>
            <p:ph sz="half" idx="1"/>
          </p:nvPr>
        </p:nvSpPr>
        <p:spPr>
          <a:xfrm>
            <a:off x="290513" y="1036477"/>
            <a:ext cx="4076700" cy="5408773"/>
          </a:xfrm>
        </p:spPr>
        <p:txBody>
          <a:bodyPr/>
          <a:lstStyle/>
          <a:p>
            <a:pPr>
              <a:spcBef>
                <a:spcPts val="200"/>
              </a:spcBef>
            </a:pPr>
            <a:r>
              <a:rPr lang="en-US" dirty="0"/>
              <a:t>&lt;</a:t>
            </a:r>
            <a:r>
              <a:rPr lang="en-US" dirty="0" smtClean="0"/>
              <a:t>A&gt; </a:t>
            </a:r>
            <a:r>
              <a:rPr lang="en-US" dirty="0"/>
              <a:t/>
            </a:r>
            <a:br>
              <a:rPr lang="en-US" dirty="0"/>
            </a:br>
            <a:r>
              <a:rPr lang="en-US" dirty="0"/>
              <a:t>   </a:t>
            </a:r>
            <a:r>
              <a:rPr lang="en-US" dirty="0" smtClean="0"/>
              <a:t>&lt;X&gt;</a:t>
            </a:r>
          </a:p>
          <a:p>
            <a:pPr>
              <a:spcBef>
                <a:spcPts val="200"/>
              </a:spcBef>
            </a:pPr>
            <a:r>
              <a:rPr lang="en-US" dirty="0"/>
              <a:t>	</a:t>
            </a:r>
            <a:r>
              <a:rPr lang="en-US" dirty="0" smtClean="0"/>
              <a:t>	    &lt;D&gt;</a:t>
            </a:r>
          </a:p>
          <a:p>
            <a:pPr>
              <a:spcBef>
                <a:spcPts val="200"/>
              </a:spcBef>
            </a:pPr>
            <a:r>
              <a:rPr lang="en-US" dirty="0"/>
              <a:t>	</a:t>
            </a:r>
            <a:r>
              <a:rPr lang="en-US" dirty="0" smtClean="0"/>
              <a:t>		&lt;B&gt; </a:t>
            </a:r>
            <a:r>
              <a:rPr lang="en-US" dirty="0"/>
              <a:t/>
            </a:r>
            <a:br>
              <a:rPr lang="en-US" dirty="0"/>
            </a:br>
            <a:r>
              <a:rPr lang="en-US" dirty="0"/>
              <a:t>      </a:t>
            </a:r>
            <a:r>
              <a:rPr lang="en-US" dirty="0" smtClean="0"/>
              <a:t>	&lt;C&gt; </a:t>
            </a:r>
            <a:r>
              <a:rPr lang="en-US" dirty="0"/>
              <a:t/>
            </a:r>
            <a:br>
              <a:rPr lang="en-US" dirty="0"/>
            </a:br>
            <a:r>
              <a:rPr lang="en-US" dirty="0"/>
              <a:t>          </a:t>
            </a:r>
            <a:r>
              <a:rPr lang="en-US" dirty="0" smtClean="0"/>
              <a:t>	&lt;B&gt;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a:t>	</a:t>
            </a:r>
            <a:r>
              <a:rPr lang="en-US" dirty="0" smtClean="0"/>
              <a:t>   &lt;/X&gt; </a:t>
            </a:r>
            <a:br>
              <a:rPr lang="en-US" dirty="0" smtClean="0"/>
            </a:br>
            <a:r>
              <a:rPr lang="en-US" dirty="0" smtClean="0"/>
              <a:t>   &lt;D&gt;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//D</a:t>
            </a:r>
          </a:p>
          <a:p>
            <a:pPr marL="457200" indent="-457200">
              <a:buFont typeface="Wingdings" panose="05000000000000000000" pitchFamily="2" charset="2"/>
              <a:buChar char="§"/>
            </a:pPr>
            <a:r>
              <a:rPr lang="en-US" dirty="0" smtClean="0"/>
              <a:t>//D/B</a:t>
            </a:r>
          </a:p>
          <a:p>
            <a:pPr marL="457200" indent="-457200">
              <a:buFont typeface="Wingdings" panose="05000000000000000000" pitchFamily="2" charset="2"/>
              <a:buChar char="§"/>
            </a:pPr>
            <a:r>
              <a:rPr lang="en-US" dirty="0" smtClean="0"/>
              <a:t>/A/C/D/*</a:t>
            </a:r>
          </a:p>
          <a:p>
            <a:pPr marL="457200" indent="-457200">
              <a:buFont typeface="Wingdings" panose="05000000000000000000" pitchFamily="2" charset="2"/>
              <a:buChar char="§"/>
            </a:pPr>
            <a:r>
              <a:rPr lang="en-US" dirty="0" smtClean="0"/>
              <a:t>//D/*</a:t>
            </a:r>
          </a:p>
          <a:p>
            <a:pPr marL="457200" indent="-457200">
              <a:buFont typeface="Wingdings" panose="05000000000000000000" pitchFamily="2" charset="2"/>
              <a:buChar char="§"/>
            </a:pPr>
            <a:r>
              <a:rPr lang="en-US" dirty="0" smtClean="0"/>
              <a:t>/*/*/*/B – B’s with 3 ancestors</a:t>
            </a:r>
          </a:p>
          <a:p>
            <a:pPr marL="457200" indent="-457200">
              <a:buFont typeface="Wingdings" panose="05000000000000000000" pitchFamily="2" charset="2"/>
              <a:buChar char="§"/>
            </a:pPr>
            <a:r>
              <a:rPr lang="en-US" dirty="0" smtClean="0"/>
              <a:t>//*     </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p:spTree>
    <p:extLst>
      <p:ext uri="{BB962C8B-B14F-4D97-AF65-F5344CB8AC3E}">
        <p14:creationId xmlns:p14="http://schemas.microsoft.com/office/powerpoint/2010/main" val="32340652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514" y="247650"/>
            <a:ext cx="8831262" cy="781050"/>
          </a:xfrm>
        </p:spPr>
        <p:txBody>
          <a:bodyPr/>
          <a:lstStyle/>
          <a:p>
            <a:r>
              <a:rPr lang="en-US" dirty="0" smtClean="0"/>
              <a:t>XPATH -</a:t>
            </a:r>
            <a:r>
              <a:rPr lang="en-US" dirty="0"/>
              <a:t>Further conditions inside </a:t>
            </a:r>
            <a:r>
              <a:rPr lang="en-US" dirty="0" smtClean="0"/>
              <a:t>[ ]</a:t>
            </a:r>
            <a:endParaRPr lang="en-US" dirty="0"/>
          </a:p>
        </p:txBody>
      </p:sp>
      <p:sp>
        <p:nvSpPr>
          <p:cNvPr id="5" name="Content Placeholder 4"/>
          <p:cNvSpPr>
            <a:spLocks noGrp="1"/>
          </p:cNvSpPr>
          <p:nvPr>
            <p:ph sz="half" idx="1"/>
          </p:nvPr>
        </p:nvSpPr>
        <p:spPr>
          <a:xfrm>
            <a:off x="290513" y="1036477"/>
            <a:ext cx="4076700" cy="5408773"/>
          </a:xfrm>
        </p:spPr>
        <p:txBody>
          <a:bodyPr/>
          <a:lstStyle/>
          <a:p>
            <a:pPr>
              <a:spcBef>
                <a:spcPts val="200"/>
              </a:spcBef>
            </a:pPr>
            <a:r>
              <a:rPr lang="en-US" dirty="0"/>
              <a:t>&lt;</a:t>
            </a:r>
            <a:r>
              <a:rPr lang="en-US" dirty="0" smtClean="0"/>
              <a:t>A&gt; </a:t>
            </a:r>
            <a:r>
              <a:rPr lang="en-US" dirty="0"/>
              <a:t/>
            </a:r>
            <a:br>
              <a:rPr lang="en-US" dirty="0"/>
            </a:br>
            <a:r>
              <a:rPr lang="en-US" dirty="0"/>
              <a:t>   </a:t>
            </a:r>
            <a:r>
              <a:rPr lang="en-US" dirty="0" smtClean="0"/>
              <a:t>&lt;X&gt;</a:t>
            </a:r>
          </a:p>
          <a:p>
            <a:pPr>
              <a:spcBef>
                <a:spcPts val="200"/>
              </a:spcBef>
            </a:pPr>
            <a:r>
              <a:rPr lang="en-US" dirty="0"/>
              <a:t>	</a:t>
            </a:r>
            <a:r>
              <a:rPr lang="en-US" dirty="0" smtClean="0"/>
              <a:t>	    &lt;D&gt;</a:t>
            </a:r>
          </a:p>
          <a:p>
            <a:pPr>
              <a:spcBef>
                <a:spcPts val="200"/>
              </a:spcBef>
            </a:pPr>
            <a:r>
              <a:rPr lang="en-US" dirty="0"/>
              <a:t>	</a:t>
            </a:r>
            <a:r>
              <a:rPr lang="en-US" dirty="0" smtClean="0"/>
              <a:t>		&lt;B&gt; </a:t>
            </a:r>
            <a:r>
              <a:rPr lang="en-US" dirty="0"/>
              <a:t/>
            </a:r>
            <a:br>
              <a:rPr lang="en-US" dirty="0"/>
            </a:br>
            <a:r>
              <a:rPr lang="en-US" dirty="0"/>
              <a:t>      </a:t>
            </a:r>
            <a:r>
              <a:rPr lang="en-US" dirty="0" smtClean="0"/>
              <a:t>	&lt;C&gt; </a:t>
            </a:r>
            <a:r>
              <a:rPr lang="en-US" dirty="0"/>
              <a:t/>
            </a:r>
            <a:br>
              <a:rPr lang="en-US" dirty="0"/>
            </a:br>
            <a:r>
              <a:rPr lang="en-US" dirty="0"/>
              <a:t>          </a:t>
            </a:r>
            <a:r>
              <a:rPr lang="en-US" dirty="0" smtClean="0"/>
              <a:t>	&lt;B&gt;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a:t>	</a:t>
            </a:r>
            <a:r>
              <a:rPr lang="en-US" dirty="0" smtClean="0"/>
              <a:t>   &lt;/X&gt; </a:t>
            </a:r>
            <a:br>
              <a:rPr lang="en-US" dirty="0" smtClean="0"/>
            </a:br>
            <a:r>
              <a:rPr lang="en-US" dirty="0" smtClean="0"/>
              <a:t>   &lt;D&gt; </a:t>
            </a:r>
            <a:r>
              <a:rPr lang="en-US" dirty="0"/>
              <a:t/>
            </a:r>
            <a:br>
              <a:rPr lang="en-US" dirty="0"/>
            </a:br>
            <a:r>
              <a:rPr lang="en-US" dirty="0"/>
              <a:t>   </a:t>
            </a:r>
            <a:r>
              <a:rPr lang="en-US" dirty="0" smtClean="0"/>
              <a:t>	    &lt;B&gt; </a:t>
            </a:r>
            <a:r>
              <a:rPr lang="en-US" dirty="0"/>
              <a:t/>
            </a:r>
            <a:br>
              <a:rPr lang="en-US" dirty="0"/>
            </a:br>
            <a:r>
              <a:rPr lang="en-US" dirty="0"/>
              <a:t>    </a:t>
            </a:r>
            <a:r>
              <a:rPr lang="en-US" dirty="0" smtClean="0"/>
              <a:t>&lt;/D&gt;</a:t>
            </a:r>
          </a:p>
          <a:p>
            <a:pPr>
              <a:spcBef>
                <a:spcPts val="200"/>
              </a:spcBef>
            </a:pPr>
            <a:r>
              <a:rPr lang="en-US" dirty="0" smtClean="0"/>
              <a:t>&lt;/A&gt; </a:t>
            </a:r>
            <a:endParaRPr lang="en-US" dirty="0"/>
          </a:p>
        </p:txBody>
      </p:sp>
      <p:sp>
        <p:nvSpPr>
          <p:cNvPr id="6" name="Content Placeholder 5"/>
          <p:cNvSpPr>
            <a:spLocks noGrp="1"/>
          </p:cNvSpPr>
          <p:nvPr>
            <p:ph sz="half" idx="2"/>
          </p:nvPr>
        </p:nvSpPr>
        <p:spPr/>
        <p:txBody>
          <a:bodyPr/>
          <a:lstStyle/>
          <a:p>
            <a:pPr marL="457200" indent="-457200">
              <a:buFont typeface="Wingdings" panose="05000000000000000000" pitchFamily="2" charset="2"/>
              <a:buChar char="§"/>
            </a:pPr>
            <a:r>
              <a:rPr lang="en-US" dirty="0" smtClean="0"/>
              <a:t>/A/X/D/B[1]</a:t>
            </a:r>
          </a:p>
          <a:p>
            <a:pPr marL="457200" indent="-457200">
              <a:buFont typeface="Wingdings" panose="05000000000000000000" pitchFamily="2" charset="2"/>
              <a:buChar char="§"/>
            </a:pPr>
            <a:r>
              <a:rPr lang="en-US" dirty="0"/>
              <a:t>/</a:t>
            </a:r>
            <a:r>
              <a:rPr lang="en-US" dirty="0" smtClean="0"/>
              <a:t>A/X/D/B[last()]</a:t>
            </a:r>
            <a:endParaRPr lang="en-US" dirty="0"/>
          </a:p>
        </p:txBody>
      </p:sp>
      <p:sp>
        <p:nvSpPr>
          <p:cNvPr id="7" name="TextBox 6"/>
          <p:cNvSpPr txBox="1"/>
          <p:nvPr/>
        </p:nvSpPr>
        <p:spPr>
          <a:xfrm>
            <a:off x="990600" y="6453027"/>
            <a:ext cx="5160387" cy="369332"/>
          </a:xfrm>
          <a:prstGeom prst="rect">
            <a:avLst/>
          </a:prstGeom>
          <a:noFill/>
        </p:spPr>
        <p:txBody>
          <a:bodyPr wrap="none" rtlCol="0">
            <a:spAutoFit/>
          </a:bodyPr>
          <a:lstStyle/>
          <a:p>
            <a:r>
              <a:rPr lang="en-US" baseline="0" dirty="0"/>
              <a:t>http://zvon.org/comp/r/tut-XPath_1.html#intro</a:t>
            </a:r>
          </a:p>
        </p:txBody>
      </p:sp>
    </p:spTree>
    <p:extLst>
      <p:ext uri="{BB962C8B-B14F-4D97-AF65-F5344CB8AC3E}">
        <p14:creationId xmlns:p14="http://schemas.microsoft.com/office/powerpoint/2010/main" val="14892845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990600" y="1219200"/>
            <a:ext cx="7105650" cy="2800350"/>
          </a:xfrm>
          <a:prstGeom prst="rect">
            <a:avLst/>
          </a:prstGeom>
        </p:spPr>
      </p:pic>
      <p:pic>
        <p:nvPicPr>
          <p:cNvPr id="6" name="Picture 5"/>
          <p:cNvPicPr>
            <a:picLocks noChangeAspect="1"/>
          </p:cNvPicPr>
          <p:nvPr/>
        </p:nvPicPr>
        <p:blipFill>
          <a:blip r:embed="rId3"/>
          <a:stretch>
            <a:fillRect/>
          </a:stretch>
        </p:blipFill>
        <p:spPr>
          <a:xfrm>
            <a:off x="990600" y="3733800"/>
            <a:ext cx="7162800" cy="2828925"/>
          </a:xfrm>
          <a:prstGeom prst="rect">
            <a:avLst/>
          </a:prstGeom>
        </p:spPr>
      </p:pic>
    </p:spTree>
    <p:extLst>
      <p:ext uri="{BB962C8B-B14F-4D97-AF65-F5344CB8AC3E}">
        <p14:creationId xmlns:p14="http://schemas.microsoft.com/office/powerpoint/2010/main" val="19948714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Attributes / no attributes</a:t>
            </a:r>
            <a:endParaRPr lang="en-US" dirty="0"/>
          </a:p>
        </p:txBody>
      </p:sp>
      <p:pic>
        <p:nvPicPr>
          <p:cNvPr id="5" name="Content Placeholder 4"/>
          <p:cNvPicPr>
            <a:picLocks noGrp="1" noChangeAspect="1"/>
          </p:cNvPicPr>
          <p:nvPr>
            <p:ph idx="1"/>
          </p:nvPr>
        </p:nvPicPr>
        <p:blipFill>
          <a:blip r:embed="rId2"/>
          <a:stretch>
            <a:fillRect/>
          </a:stretch>
        </p:blipFill>
        <p:spPr>
          <a:xfrm>
            <a:off x="1456770" y="1220788"/>
            <a:ext cx="6522560" cy="5256212"/>
          </a:xfrm>
          <a:prstGeom prst="rect">
            <a:avLst/>
          </a:prstGeom>
        </p:spPr>
      </p:pic>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22920843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83575" cy="781050"/>
          </a:xfrm>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57201" y="781050"/>
            <a:ext cx="8664574" cy="5467350"/>
          </a:xfrm>
        </p:spPr>
        <p:txBody>
          <a:bodyPr/>
          <a:lstStyle/>
          <a:p>
            <a:r>
              <a:rPr lang="en-US" sz="2000" dirty="0" smtClean="0"/>
              <a:t>Last Time</a:t>
            </a:r>
          </a:p>
          <a:p>
            <a:pPr>
              <a:buFont typeface="Wingdings" panose="05000000000000000000" pitchFamily="2" charset="2"/>
              <a:buChar char="§"/>
            </a:pPr>
            <a:r>
              <a:rPr lang="en-US" sz="2000" dirty="0" err="1" smtClean="0"/>
              <a:t>Scrapy</a:t>
            </a:r>
            <a:r>
              <a:rPr lang="en-US" sz="2000" dirty="0" smtClean="0"/>
              <a:t> yet again</a:t>
            </a:r>
          </a:p>
          <a:p>
            <a:pPr lvl="1">
              <a:buFont typeface="Wingdings" panose="05000000000000000000" pitchFamily="2" charset="2"/>
              <a:buChar char="§"/>
            </a:pPr>
            <a:r>
              <a:rPr lang="en-US" sz="1800" dirty="0" smtClean="0"/>
              <a:t>Review of some slides  from lecture 14 before the break</a:t>
            </a:r>
          </a:p>
          <a:p>
            <a:pPr lvl="1">
              <a:buFont typeface="Wingdings" panose="05000000000000000000" pitchFamily="2" charset="2"/>
              <a:buChar char="§"/>
            </a:pPr>
            <a:r>
              <a:rPr lang="en-US" sz="1800" dirty="0" smtClean="0"/>
              <a:t>Quotes-spider, author-spider, login-then-scrape</a:t>
            </a:r>
          </a:p>
          <a:p>
            <a:pPr lvl="1">
              <a:buFont typeface="Wingdings" panose="05000000000000000000" pitchFamily="2" charset="2"/>
              <a:buChar char="§"/>
            </a:pPr>
            <a:r>
              <a:rPr lang="en-US" sz="1800" dirty="0" smtClean="0"/>
              <a:t>Scrappy commands: </a:t>
            </a:r>
            <a:r>
              <a:rPr lang="en-US" sz="1800" dirty="0" err="1" smtClean="0"/>
              <a:t>startproject</a:t>
            </a:r>
            <a:r>
              <a:rPr lang="en-US" sz="1800" dirty="0" smtClean="0"/>
              <a:t>, </a:t>
            </a:r>
            <a:r>
              <a:rPr lang="en-US" sz="1800" dirty="0" err="1" smtClean="0"/>
              <a:t>genspider</a:t>
            </a:r>
            <a:r>
              <a:rPr lang="en-US" sz="1800" dirty="0" smtClean="0"/>
              <a:t>, shell, crawl </a:t>
            </a:r>
          </a:p>
          <a:p>
            <a:pPr lvl="2">
              <a:buFont typeface="Wingdings" panose="05000000000000000000" pitchFamily="2" charset="2"/>
              <a:buChar char="§"/>
            </a:pPr>
            <a:r>
              <a:rPr lang="en-US" sz="1600" dirty="0"/>
              <a:t>Spider </a:t>
            </a:r>
            <a:r>
              <a:rPr lang="en-US" sz="1600" dirty="0" smtClean="0"/>
              <a:t>templates</a:t>
            </a:r>
          </a:p>
          <a:p>
            <a:pPr>
              <a:buFont typeface="Wingdings" panose="05000000000000000000" pitchFamily="2" charset="2"/>
              <a:buChar char="§"/>
            </a:pPr>
            <a:r>
              <a:rPr lang="en-US" sz="2000" dirty="0" smtClean="0"/>
              <a:t>Debugging example from </a:t>
            </a:r>
            <a:r>
              <a:rPr lang="en-US" sz="2000" dirty="0" err="1" smtClean="0"/>
              <a:t>Stackoverflow</a:t>
            </a:r>
            <a:endParaRPr lang="en-US" sz="2000" dirty="0" smtClean="0"/>
          </a:p>
          <a:p>
            <a:pPr>
              <a:buFont typeface="Wingdings" panose="05000000000000000000" pitchFamily="2" charset="2"/>
              <a:buChar char="§"/>
            </a:pPr>
            <a:r>
              <a:rPr lang="en-US" sz="2000" dirty="0" smtClean="0"/>
              <a:t>Yahoo/finance – site analysis</a:t>
            </a:r>
          </a:p>
          <a:p>
            <a:r>
              <a:rPr lang="en-US" sz="2000" dirty="0" smtClean="0"/>
              <a:t>Today</a:t>
            </a:r>
          </a:p>
          <a:p>
            <a:pPr>
              <a:buFont typeface="Wingdings" panose="05000000000000000000" pitchFamily="2" charset="2"/>
              <a:buChar char="§"/>
            </a:pPr>
            <a:r>
              <a:rPr lang="en-US" sz="2000" dirty="0" err="1" smtClean="0"/>
              <a:t>Scrapy</a:t>
            </a:r>
            <a:r>
              <a:rPr lang="en-US" sz="2000" dirty="0" smtClean="0"/>
              <a:t> one more time</a:t>
            </a:r>
          </a:p>
        </p:txBody>
      </p:sp>
    </p:spTree>
    <p:extLst>
      <p:ext uri="{BB962C8B-B14F-4D97-AF65-F5344CB8AC3E}">
        <p14:creationId xmlns:p14="http://schemas.microsoft.com/office/powerpoint/2010/main" val="5846007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a:t>
            </a:r>
            <a:r>
              <a:rPr lang="en-US" dirty="0" smtClean="0"/>
              <a:t>values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914400" y="1171575"/>
            <a:ext cx="7029450" cy="5229225"/>
          </a:xfrm>
          <a:prstGeom prst="rect">
            <a:avLst/>
          </a:prstGeom>
        </p:spPr>
      </p:pic>
    </p:spTree>
    <p:extLst>
      <p:ext uri="{BB962C8B-B14F-4D97-AF65-F5344CB8AC3E}">
        <p14:creationId xmlns:p14="http://schemas.microsoft.com/office/powerpoint/2010/main" val="378622957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counting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//*[count(BBB)=2</a:t>
            </a:r>
            <a:r>
              <a:rPr lang="en-US" dirty="0" smtClean="0"/>
              <a:t>]</a:t>
            </a:r>
          </a:p>
          <a:p>
            <a:pPr>
              <a:buFont typeface="Wingdings" panose="05000000000000000000" pitchFamily="2" charset="2"/>
              <a:buChar char="§"/>
            </a:pPr>
            <a:endParaRPr lang="en-US" dirty="0" smtClean="0"/>
          </a:p>
          <a:p>
            <a:pPr>
              <a:buFont typeface="Wingdings" panose="05000000000000000000" pitchFamily="2" charset="2"/>
              <a:buChar char="§"/>
            </a:pPr>
            <a:r>
              <a:rPr lang="en-US" dirty="0"/>
              <a:t>//*[count</a:t>
            </a:r>
            <a:r>
              <a:rPr lang="en-US" dirty="0" smtClean="0"/>
              <a:t>(*)=</a:t>
            </a:r>
            <a:r>
              <a:rPr lang="en-US" dirty="0"/>
              <a:t>2</a:t>
            </a:r>
            <a:r>
              <a:rPr lang="en-US" dirty="0" smtClean="0"/>
              <a:t>]</a:t>
            </a:r>
          </a:p>
          <a:p>
            <a:pPr>
              <a:buFont typeface="Wingdings" panose="05000000000000000000" pitchFamily="2" charset="2"/>
              <a:buChar char="§"/>
            </a:pPr>
            <a:endParaRPr lang="en-US" dirty="0" smtClean="0"/>
          </a:p>
          <a:p>
            <a:pPr>
              <a:buFont typeface="Wingdings" panose="05000000000000000000" pitchFamily="2" charset="2"/>
              <a:buChar char="§"/>
            </a:pPr>
            <a:r>
              <a:rPr lang="en-US" dirty="0"/>
              <a:t>//*[count(*)=3]</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17458321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Playing with names of selected </a:t>
            </a:r>
            <a:r>
              <a:rPr lang="en-US" dirty="0" smtClean="0"/>
              <a:t>elements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//*[name()='BBB</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//*[starts-with(name(),'B</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//*[contains(name(),'C</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//*[string-length(name()) = 3</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//*[string-length(name()) &lt; 3]</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14158409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XPaths with </a:t>
            </a:r>
            <a:r>
              <a:rPr lang="en-US" dirty="0" smtClean="0"/>
              <a: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//CCC | //</a:t>
            </a:r>
            <a:r>
              <a:rPr lang="en-US" dirty="0" smtClean="0"/>
              <a:t>BBB</a:t>
            </a:r>
          </a:p>
          <a:p>
            <a:pPr>
              <a:buFont typeface="Wingdings" panose="05000000000000000000" pitchFamily="2" charset="2"/>
              <a:buChar char="§"/>
            </a:pPr>
            <a:r>
              <a:rPr lang="en-US" dirty="0"/>
              <a:t>/AAA/EEE | //</a:t>
            </a:r>
            <a:r>
              <a:rPr lang="en-US" dirty="0" smtClean="0"/>
              <a:t>BBB</a:t>
            </a:r>
          </a:p>
          <a:p>
            <a:pPr>
              <a:buFont typeface="Wingdings" panose="05000000000000000000" pitchFamily="2" charset="2"/>
              <a:buChar char="§"/>
            </a:pPr>
            <a:r>
              <a:rPr lang="en-US" dirty="0"/>
              <a:t>/AAA/EEE | //DDD/CCC | /AAA | //BBB</a:t>
            </a:r>
            <a:endParaRPr lang="en-US" dirty="0" smtClean="0"/>
          </a:p>
          <a:p>
            <a:pPr>
              <a:buFont typeface="Wingdings" panose="05000000000000000000" pitchFamily="2" charset="2"/>
              <a:buChar char="§"/>
            </a:pPr>
            <a:endParaRPr lang="en-US"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7" name="Picture 6"/>
          <p:cNvPicPr>
            <a:picLocks noChangeAspect="1"/>
          </p:cNvPicPr>
          <p:nvPr/>
        </p:nvPicPr>
        <p:blipFill>
          <a:blip r:embed="rId2"/>
          <a:stretch>
            <a:fillRect/>
          </a:stretch>
        </p:blipFill>
        <p:spPr>
          <a:xfrm>
            <a:off x="1219200" y="3057525"/>
            <a:ext cx="1828800" cy="2428875"/>
          </a:xfrm>
          <a:prstGeom prst="rect">
            <a:avLst/>
          </a:prstGeom>
        </p:spPr>
      </p:pic>
    </p:spTree>
    <p:extLst>
      <p:ext uri="{BB962C8B-B14F-4D97-AF65-F5344CB8AC3E}">
        <p14:creationId xmlns:p14="http://schemas.microsoft.com/office/powerpoint/2010/main" val="11066739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t>
            </a:r>
            <a:r>
              <a:rPr lang="en-US" dirty="0" smtClean="0"/>
              <a:t>axis Default</a:t>
            </a:r>
            <a:endParaRPr lang="en-US" dirty="0"/>
          </a:p>
        </p:txBody>
      </p:sp>
      <p:sp>
        <p:nvSpPr>
          <p:cNvPr id="5" name="Content Placeholder 4"/>
          <p:cNvSpPr>
            <a:spLocks noGrp="1"/>
          </p:cNvSpPr>
          <p:nvPr>
            <p:ph sz="half" idx="1"/>
          </p:nvPr>
        </p:nvSpPr>
        <p:spPr/>
        <p:txBody>
          <a:bodyPr/>
          <a:lstStyle/>
          <a:p>
            <a:pPr marL="457200" indent="-457200">
              <a:buFont typeface="Wingdings" panose="05000000000000000000" pitchFamily="2" charset="2"/>
              <a:buChar char="§"/>
            </a:pPr>
            <a:r>
              <a:rPr lang="en-US" dirty="0" smtClean="0"/>
              <a:t>/AAA</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smtClean="0"/>
              <a:t>/AAA/BBB</a:t>
            </a:r>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endParaRPr lang="en-US" dirty="0" smtClean="0"/>
          </a:p>
          <a:p>
            <a:pPr marL="457200" indent="-457200">
              <a:buFont typeface="Wingdings" panose="05000000000000000000" pitchFamily="2" charset="2"/>
              <a:buChar char="§"/>
            </a:pPr>
            <a:endParaRPr lang="en-US" dirty="0"/>
          </a:p>
        </p:txBody>
      </p:sp>
      <p:sp>
        <p:nvSpPr>
          <p:cNvPr id="6" name="Content Placeholder 5"/>
          <p:cNvSpPr>
            <a:spLocks noGrp="1"/>
          </p:cNvSpPr>
          <p:nvPr>
            <p:ph sz="half" idx="2"/>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7" name="Picture 6"/>
          <p:cNvPicPr>
            <a:picLocks noChangeAspect="1"/>
          </p:cNvPicPr>
          <p:nvPr/>
        </p:nvPicPr>
        <p:blipFill>
          <a:blip r:embed="rId2"/>
          <a:stretch>
            <a:fillRect/>
          </a:stretch>
        </p:blipFill>
        <p:spPr>
          <a:xfrm>
            <a:off x="647700" y="1905000"/>
            <a:ext cx="2705100" cy="1809750"/>
          </a:xfrm>
          <a:prstGeom prst="rect">
            <a:avLst/>
          </a:prstGeom>
        </p:spPr>
      </p:pic>
      <p:pic>
        <p:nvPicPr>
          <p:cNvPr id="8" name="Picture 7"/>
          <p:cNvPicPr>
            <a:picLocks noChangeAspect="1"/>
          </p:cNvPicPr>
          <p:nvPr/>
        </p:nvPicPr>
        <p:blipFill>
          <a:blip r:embed="rId3"/>
          <a:stretch>
            <a:fillRect/>
          </a:stretch>
        </p:blipFill>
        <p:spPr>
          <a:xfrm>
            <a:off x="457200" y="4257675"/>
            <a:ext cx="3933825" cy="1685925"/>
          </a:xfrm>
          <a:prstGeom prst="rect">
            <a:avLst/>
          </a:prstGeom>
        </p:spPr>
      </p:pic>
    </p:spTree>
    <p:extLst>
      <p:ext uri="{BB962C8B-B14F-4D97-AF65-F5344CB8AC3E}">
        <p14:creationId xmlns:p14="http://schemas.microsoft.com/office/powerpoint/2010/main" val="36472963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t>
            </a:r>
            <a:endParaRPr lang="en-US" dirty="0"/>
          </a:p>
        </p:txBody>
      </p:sp>
      <p:sp>
        <p:nvSpPr>
          <p:cNvPr id="3" name="Content Placeholder 2"/>
          <p:cNvSpPr>
            <a:spLocks noGrp="1"/>
          </p:cNvSpPr>
          <p:nvPr>
            <p:ph idx="1"/>
          </p:nvPr>
        </p:nvSpPr>
        <p:spPr>
          <a:xfrm>
            <a:off x="838200" y="1220788"/>
            <a:ext cx="4671586" cy="5256212"/>
          </a:xfrm>
        </p:spPr>
        <p:txBody>
          <a:bodyPr/>
          <a:lstStyle/>
          <a:p>
            <a:pPr>
              <a:buFont typeface="Wingdings" panose="05000000000000000000" pitchFamily="2" charset="2"/>
              <a:buChar char="§"/>
            </a:pPr>
            <a:r>
              <a:rPr lang="en-US" dirty="0"/>
              <a:t>//DDD/parent::* </a:t>
            </a:r>
          </a:p>
          <a:p>
            <a:pPr lvl="1">
              <a:buFont typeface="Wingdings" panose="05000000000000000000" pitchFamily="2" charset="2"/>
              <a:buChar char="§"/>
            </a:pPr>
            <a:r>
              <a:rPr lang="en-US" dirty="0" smtClean="0"/>
              <a:t>Select </a:t>
            </a:r>
            <a:r>
              <a:rPr lang="en-US" dirty="0"/>
              <a:t>all parents of </a:t>
            </a:r>
            <a:r>
              <a:rPr lang="en-US" dirty="0" smtClean="0"/>
              <a:t>a DDD </a:t>
            </a:r>
            <a:r>
              <a:rPr lang="en-US" dirty="0"/>
              <a:t>element</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5800725" y="671512"/>
            <a:ext cx="2733675" cy="5514975"/>
          </a:xfrm>
          <a:prstGeom prst="rect">
            <a:avLst/>
          </a:prstGeom>
        </p:spPr>
      </p:pic>
    </p:spTree>
    <p:extLst>
      <p:ext uri="{BB962C8B-B14F-4D97-AF65-F5344CB8AC3E}">
        <p14:creationId xmlns:p14="http://schemas.microsoft.com/office/powerpoint/2010/main" val="371763244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47650"/>
            <a:ext cx="2438400" cy="1276350"/>
          </a:xfrm>
        </p:spPr>
        <p:txBody>
          <a:bodyPr/>
          <a:lstStyle/>
          <a:p>
            <a:r>
              <a:rPr lang="en-US" dirty="0"/>
              <a:t>Ancestor axis</a:t>
            </a:r>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2924175" y="409575"/>
            <a:ext cx="5991225" cy="6038850"/>
          </a:xfrm>
          <a:prstGeom prst="rect">
            <a:avLst/>
          </a:prstGeom>
        </p:spPr>
      </p:pic>
    </p:spTree>
    <p:extLst>
      <p:ext uri="{BB962C8B-B14F-4D97-AF65-F5344CB8AC3E}">
        <p14:creationId xmlns:p14="http://schemas.microsoft.com/office/powerpoint/2010/main" val="28961970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5" name="Picture 4"/>
          <p:cNvPicPr>
            <a:picLocks noChangeAspect="1"/>
          </p:cNvPicPr>
          <p:nvPr/>
        </p:nvPicPr>
        <p:blipFill>
          <a:blip r:embed="rId2"/>
          <a:stretch>
            <a:fillRect/>
          </a:stretch>
        </p:blipFill>
        <p:spPr>
          <a:xfrm>
            <a:off x="2138362" y="338137"/>
            <a:ext cx="4867275" cy="6181725"/>
          </a:xfrm>
          <a:prstGeom prst="rect">
            <a:avLst/>
          </a:prstGeom>
        </p:spPr>
      </p:pic>
    </p:spTree>
    <p:extLst>
      <p:ext uri="{BB962C8B-B14F-4D97-AF65-F5344CB8AC3E}">
        <p14:creationId xmlns:p14="http://schemas.microsoft.com/office/powerpoint/2010/main" val="22988235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 of XPaths</a:t>
            </a:r>
          </a:p>
          <a:p>
            <a:r>
              <a:rPr lang="en-US" dirty="0"/>
              <a:t>XPath as filesystem addressing</a:t>
            </a:r>
          </a:p>
          <a:p>
            <a:r>
              <a:rPr lang="en-US" dirty="0"/>
              <a:t>Start with //</a:t>
            </a:r>
          </a:p>
          <a:p>
            <a:r>
              <a:rPr lang="en-US" dirty="0"/>
              <a:t>All elements: *</a:t>
            </a:r>
          </a:p>
          <a:p>
            <a:r>
              <a:rPr lang="en-US" dirty="0"/>
              <a:t>Further conditions inside []</a:t>
            </a:r>
          </a:p>
          <a:p>
            <a:r>
              <a:rPr lang="en-US" dirty="0"/>
              <a:t>Attributes</a:t>
            </a:r>
          </a:p>
          <a:p>
            <a:r>
              <a:rPr lang="en-US" dirty="0"/>
              <a:t>Attribute values</a:t>
            </a:r>
          </a:p>
          <a:p>
            <a:r>
              <a:rPr lang="en-US" dirty="0"/>
              <a:t>Nodes counting</a:t>
            </a:r>
          </a:p>
          <a:p>
            <a:r>
              <a:rPr lang="en-US" dirty="0"/>
              <a:t>Playing with names of selected elements</a:t>
            </a:r>
          </a:p>
          <a:p>
            <a:endParaRPr lang="en-US" dirty="0"/>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spTree>
    <p:extLst>
      <p:ext uri="{BB962C8B-B14F-4D97-AF65-F5344CB8AC3E}">
        <p14:creationId xmlns:p14="http://schemas.microsoft.com/office/powerpoint/2010/main" val="407398990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514" y="247650"/>
            <a:ext cx="8831262" cy="781050"/>
          </a:xfrm>
        </p:spPr>
        <p:txBody>
          <a:bodyPr/>
          <a:lstStyle/>
          <a:p>
            <a:r>
              <a:rPr lang="en-US" dirty="0" smtClean="0"/>
              <a:t>Siblings</a:t>
            </a:r>
            <a:endParaRPr lang="en-US" dirty="0"/>
          </a:p>
        </p:txBody>
      </p:sp>
      <p:sp>
        <p:nvSpPr>
          <p:cNvPr id="6" name="Content Placeholder 5"/>
          <p:cNvSpPr>
            <a:spLocks noGrp="1"/>
          </p:cNvSpPr>
          <p:nvPr>
            <p:ph sz="half" idx="1"/>
          </p:nvPr>
        </p:nvSpPr>
        <p:spPr/>
        <p:txBody>
          <a:bodyPr/>
          <a:lstStyle/>
          <a:p>
            <a:pPr marL="457200" indent="-457200">
              <a:buFont typeface="Wingdings" panose="05000000000000000000" pitchFamily="2" charset="2"/>
              <a:buChar char="§"/>
            </a:pPr>
            <a:r>
              <a:rPr lang="en-US" dirty="0"/>
              <a:t>/AAA/BBB/following-sibling::*</a:t>
            </a:r>
            <a:endParaRPr lang="en-US" b="0" dirty="0"/>
          </a:p>
        </p:txBody>
      </p:sp>
      <p:sp>
        <p:nvSpPr>
          <p:cNvPr id="7" name="Content Placeholder 6"/>
          <p:cNvSpPr>
            <a:spLocks noGrp="1"/>
          </p:cNvSpPr>
          <p:nvPr>
            <p:ph sz="half" idx="2"/>
          </p:nvPr>
        </p:nvSpPr>
        <p:spPr/>
        <p:txBody>
          <a:bodyPr/>
          <a:lstStyle/>
          <a:p>
            <a:pPr marL="457200" indent="-457200">
              <a:buFont typeface="Wingdings" panose="05000000000000000000" pitchFamily="2" charset="2"/>
              <a:buChar char="§"/>
            </a:pPr>
            <a:r>
              <a:rPr lang="en-US" dirty="0"/>
              <a:t>//CCC/preceding-sibling::*</a:t>
            </a:r>
          </a:p>
        </p:txBody>
      </p:sp>
      <p:sp>
        <p:nvSpPr>
          <p:cNvPr id="4" name="TextBox 3"/>
          <p:cNvSpPr txBox="1"/>
          <p:nvPr/>
        </p:nvSpPr>
        <p:spPr>
          <a:xfrm>
            <a:off x="990600" y="6453027"/>
            <a:ext cx="4519186" cy="369332"/>
          </a:xfrm>
          <a:prstGeom prst="rect">
            <a:avLst/>
          </a:prstGeom>
          <a:noFill/>
        </p:spPr>
        <p:txBody>
          <a:bodyPr wrap="none" rtlCol="0">
            <a:spAutoFit/>
          </a:bodyPr>
          <a:lstStyle/>
          <a:p>
            <a:r>
              <a:rPr lang="en-US" baseline="0" dirty="0"/>
              <a:t>http://</a:t>
            </a:r>
            <a:r>
              <a:rPr lang="en-US" baseline="0" dirty="0" smtClean="0"/>
              <a:t>zvon.org/comp/r/tut-XPath_1.html</a:t>
            </a:r>
            <a:endParaRPr lang="en-US" baseline="0" dirty="0"/>
          </a:p>
        </p:txBody>
      </p:sp>
      <p:pic>
        <p:nvPicPr>
          <p:cNvPr id="8" name="Picture 7"/>
          <p:cNvPicPr>
            <a:picLocks noChangeAspect="1"/>
          </p:cNvPicPr>
          <p:nvPr/>
        </p:nvPicPr>
        <p:blipFill>
          <a:blip r:embed="rId2"/>
          <a:stretch>
            <a:fillRect/>
          </a:stretch>
        </p:blipFill>
        <p:spPr>
          <a:xfrm>
            <a:off x="990600" y="2295525"/>
            <a:ext cx="1821422" cy="4181475"/>
          </a:xfrm>
          <a:prstGeom prst="rect">
            <a:avLst/>
          </a:prstGeom>
        </p:spPr>
      </p:pic>
      <p:pic>
        <p:nvPicPr>
          <p:cNvPr id="9" name="Picture 8"/>
          <p:cNvPicPr>
            <a:picLocks noChangeAspect="1"/>
          </p:cNvPicPr>
          <p:nvPr/>
        </p:nvPicPr>
        <p:blipFill>
          <a:blip r:embed="rId3"/>
          <a:stretch>
            <a:fillRect/>
          </a:stretch>
        </p:blipFill>
        <p:spPr>
          <a:xfrm>
            <a:off x="5565400" y="2138363"/>
            <a:ext cx="1826000" cy="4338637"/>
          </a:xfrm>
          <a:prstGeom prst="rect">
            <a:avLst/>
          </a:prstGeom>
        </p:spPr>
      </p:pic>
    </p:spTree>
    <p:extLst>
      <p:ext uri="{BB962C8B-B14F-4D97-AF65-F5344CB8AC3E}">
        <p14:creationId xmlns:p14="http://schemas.microsoft.com/office/powerpoint/2010/main" val="24577729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Auxilliary</a:t>
            </a:r>
            <a:r>
              <a:rPr lang="en-US" dirty="0" smtClean="0"/>
              <a:t> lambda function to test </a:t>
            </a:r>
            <a:r>
              <a:rPr lang="en-US" dirty="0" err="1" smtClean="0"/>
              <a:t>xpaths</a:t>
            </a:r>
            <a:endParaRPr lang="en-US" dirty="0"/>
          </a:p>
        </p:txBody>
      </p:sp>
      <p:sp>
        <p:nvSpPr>
          <p:cNvPr id="3" name="Content Placeholder 2"/>
          <p:cNvSpPr>
            <a:spLocks noGrp="1"/>
          </p:cNvSpPr>
          <p:nvPr>
            <p:ph idx="1"/>
          </p:nvPr>
        </p:nvSpPr>
        <p:spPr/>
        <p:txBody>
          <a:bodyPr/>
          <a:lstStyle/>
          <a:p>
            <a:r>
              <a:rPr lang="en-US" dirty="0" smtClean="0"/>
              <a:t>Testing </a:t>
            </a:r>
            <a:r>
              <a:rPr lang="en-US" dirty="0" err="1" smtClean="0"/>
              <a:t>xpaths</a:t>
            </a:r>
            <a:r>
              <a:rPr lang="en-US" dirty="0" smtClean="0"/>
              <a:t> can be a lot of typing</a:t>
            </a:r>
          </a:p>
          <a:p>
            <a:pPr>
              <a:buFont typeface="Wingdings" panose="05000000000000000000" pitchFamily="2" charset="2"/>
              <a:buChar char="§"/>
            </a:pPr>
            <a:r>
              <a:rPr lang="en-US" dirty="0" err="1"/>
              <a:t>response.xpath</a:t>
            </a:r>
            <a:r>
              <a:rPr lang="en-US" dirty="0"/>
              <a:t>('//</a:t>
            </a:r>
            <a:r>
              <a:rPr lang="en-US" dirty="0" err="1"/>
              <a:t>ul</a:t>
            </a:r>
            <a:r>
              <a:rPr lang="en-US" dirty="0"/>
              <a:t>[@class="directory-</a:t>
            </a:r>
            <a:r>
              <a:rPr lang="en-US" dirty="0" err="1"/>
              <a:t>url</a:t>
            </a:r>
            <a:r>
              <a:rPr lang="en-US" dirty="0"/>
              <a:t>"]/li')</a:t>
            </a:r>
            <a:endParaRPr lang="en-US" dirty="0" smtClean="0"/>
          </a:p>
          <a:p>
            <a:r>
              <a:rPr lang="en-US" dirty="0" smtClean="0"/>
              <a:t>Instead define</a:t>
            </a:r>
            <a:endParaRPr lang="en-US" dirty="0"/>
          </a:p>
          <a:p>
            <a:pPr>
              <a:buFont typeface="Wingdings" panose="05000000000000000000" pitchFamily="2" charset="2"/>
              <a:buChar char="§"/>
            </a:pPr>
            <a:r>
              <a:rPr lang="en-US" dirty="0" err="1" smtClean="0"/>
              <a:t>xp</a:t>
            </a:r>
            <a:r>
              <a:rPr lang="en-US" dirty="0" smtClean="0"/>
              <a:t> = lambda x: </a:t>
            </a:r>
            <a:r>
              <a:rPr lang="en-US" dirty="0" err="1" smtClean="0"/>
              <a:t>response.xpath</a:t>
            </a:r>
            <a:r>
              <a:rPr lang="en-US" dirty="0" smtClean="0"/>
              <a:t>(x)</a:t>
            </a:r>
            <a:r>
              <a:rPr lang="en-US" dirty="0" smtClean="0">
                <a:solidFill>
                  <a:schemeClr val="bg1">
                    <a:lumMod val="65000"/>
                  </a:schemeClr>
                </a:solidFill>
              </a:rPr>
              <a:t>.</a:t>
            </a:r>
            <a:r>
              <a:rPr lang="en-US" dirty="0" err="1" smtClean="0">
                <a:solidFill>
                  <a:schemeClr val="bg1">
                    <a:lumMod val="65000"/>
                  </a:schemeClr>
                </a:solidFill>
              </a:rPr>
              <a:t>extract_first</a:t>
            </a:r>
            <a:r>
              <a:rPr lang="en-US" dirty="0" smtClean="0">
                <a:solidFill>
                  <a:schemeClr val="bg1">
                    <a:lumMod val="65000"/>
                  </a:schemeClr>
                </a:solidFill>
              </a:rPr>
              <a:t>() </a:t>
            </a:r>
          </a:p>
          <a:p>
            <a:endParaRPr lang="en-US" dirty="0"/>
          </a:p>
          <a:p>
            <a:r>
              <a:rPr lang="en-US" dirty="0" smtClean="0"/>
              <a:t>Then instead you just have to type the path to test</a:t>
            </a:r>
          </a:p>
          <a:p>
            <a:pPr>
              <a:buFont typeface="Wingdings" panose="05000000000000000000" pitchFamily="2" charset="2"/>
              <a:buChar char="§"/>
            </a:pPr>
            <a:r>
              <a:rPr lang="en-US" dirty="0" err="1" smtClean="0"/>
              <a:t>xp</a:t>
            </a:r>
            <a:r>
              <a:rPr lang="en-US" dirty="0"/>
              <a:t> ('//</a:t>
            </a:r>
            <a:r>
              <a:rPr lang="en-US" dirty="0" err="1"/>
              <a:t>ul</a:t>
            </a:r>
            <a:r>
              <a:rPr lang="en-US" dirty="0"/>
              <a:t>[@class="directory-</a:t>
            </a:r>
            <a:r>
              <a:rPr lang="en-US" dirty="0" err="1"/>
              <a:t>url</a:t>
            </a:r>
            <a:r>
              <a:rPr lang="en-US" dirty="0"/>
              <a:t>"]/li')</a:t>
            </a:r>
          </a:p>
        </p:txBody>
      </p:sp>
    </p:spTree>
    <p:extLst>
      <p:ext uri="{BB962C8B-B14F-4D97-AF65-F5344CB8AC3E}">
        <p14:creationId xmlns:p14="http://schemas.microsoft.com/office/powerpoint/2010/main" val="366336546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8893175" cy="781050"/>
          </a:xfrm>
        </p:spPr>
        <p:txBody>
          <a:bodyPr/>
          <a:lstStyle/>
          <a:p>
            <a:r>
              <a:rPr lang="en-US" dirty="0" err="1" smtClean="0"/>
              <a:t>Xpath</a:t>
            </a:r>
            <a:r>
              <a:rPr lang="en-US" dirty="0" smtClean="0"/>
              <a:t> syntax -Python 3 direct support</a:t>
            </a:r>
            <a:endParaRPr lang="en-US" dirty="0"/>
          </a:p>
        </p:txBody>
      </p:sp>
      <p:sp>
        <p:nvSpPr>
          <p:cNvPr id="4" name="TextBox 3"/>
          <p:cNvSpPr txBox="1"/>
          <p:nvPr/>
        </p:nvSpPr>
        <p:spPr>
          <a:xfrm>
            <a:off x="609600" y="6453027"/>
            <a:ext cx="5245347" cy="307777"/>
          </a:xfrm>
          <a:prstGeom prst="rect">
            <a:avLst/>
          </a:prstGeom>
          <a:noFill/>
        </p:spPr>
        <p:txBody>
          <a:bodyPr wrap="none" rtlCol="0">
            <a:spAutoFit/>
          </a:bodyPr>
          <a:lstStyle/>
          <a:p>
            <a:r>
              <a:rPr lang="en-US" sz="1400" baseline="0" dirty="0"/>
              <a:t>https://docs.python.org/3/library/xml.etree.elementtree.html</a:t>
            </a: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Arial" panose="020B0604020202020204" pitchFamily="34" charset="0"/>
              </a:rPr>
              <a:t>20.5.2.2. Supported XPath 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Arial" panose="020B0604020202020204" pitchFamily="34" charset="0"/>
              </a:rPr>
              <a:t>Predicates (expressions within square brackets) must be preceded by a tag name, an asterisk, or another predicate. </a:t>
            </a:r>
            <a:r>
              <a:rPr kumimoji="0" lang="en-US" altLang="en-US" sz="1000" b="0" i="0" u="none" strike="noStrike" cap="none" normalizeH="0" baseline="0" smtClean="0">
                <a:ln>
                  <a:noFill/>
                </a:ln>
                <a:solidFill>
                  <a:schemeClr val="tx1"/>
                </a:solidFill>
                <a:effectLst/>
                <a:latin typeface="Arial Unicode MS" panose="020B0604020202020204" pitchFamily="34" charset="-128"/>
              </a:rPr>
              <a:t>position</a:t>
            </a:r>
            <a:r>
              <a:rPr kumimoji="0" lang="en-US" altLang="en-US" sz="400" b="0" i="0" u="none" strike="noStrike" cap="none" normalizeH="0" baseline="0" smtClean="0">
                <a:ln>
                  <a:noFill/>
                </a:ln>
                <a:solidFill>
                  <a:schemeClr val="tx1"/>
                </a:solidFill>
                <a:effectLst/>
              </a:rPr>
              <a:t> predicates must be preceded by a tag name.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1" y="2362200"/>
            <a:ext cx="9154754" cy="3795712"/>
          </a:xfrm>
          <a:prstGeom prst="rect">
            <a:avLst/>
          </a:prstGeom>
        </p:spPr>
      </p:pic>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214696376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7650"/>
            <a:ext cx="8893175" cy="781050"/>
          </a:xfrm>
        </p:spPr>
        <p:txBody>
          <a:bodyPr/>
          <a:lstStyle/>
          <a:p>
            <a:r>
              <a:rPr lang="en-US" dirty="0" err="1" smtClean="0"/>
              <a:t>Xpath</a:t>
            </a:r>
            <a:r>
              <a:rPr lang="en-US" dirty="0" smtClean="0"/>
              <a:t> syntax -Python 3 direct support</a:t>
            </a:r>
            <a:endParaRPr lang="en-US" dirty="0"/>
          </a:p>
        </p:txBody>
      </p:sp>
      <p:sp>
        <p:nvSpPr>
          <p:cNvPr id="4" name="TextBox 3"/>
          <p:cNvSpPr txBox="1"/>
          <p:nvPr/>
        </p:nvSpPr>
        <p:spPr>
          <a:xfrm>
            <a:off x="609600" y="6453027"/>
            <a:ext cx="5245347" cy="307777"/>
          </a:xfrm>
          <a:prstGeom prst="rect">
            <a:avLst/>
          </a:prstGeom>
          <a:noFill/>
        </p:spPr>
        <p:txBody>
          <a:bodyPr wrap="none" rtlCol="0">
            <a:spAutoFit/>
          </a:bodyPr>
          <a:lstStyle/>
          <a:p>
            <a:r>
              <a:rPr lang="en-US" sz="1400" baseline="0" dirty="0"/>
              <a:t>https://docs.python.org/3/library/xml.etree.elementtree.html</a:t>
            </a:r>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Arial" panose="020B0604020202020204" pitchFamily="34" charset="0"/>
              </a:rPr>
              <a:t>20.5.2.2. Supported XPath 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Arial" panose="020B0604020202020204" pitchFamily="34" charset="0"/>
              </a:rPr>
              <a:t>Predicates (expressions within square brackets) must be preceded by a tag name, an asterisk, or another predicate. </a:t>
            </a:r>
            <a:r>
              <a:rPr kumimoji="0" lang="en-US" altLang="en-US" sz="1000" b="0" i="0" u="none" strike="noStrike" cap="none" normalizeH="0" baseline="0" smtClean="0">
                <a:ln>
                  <a:noFill/>
                </a:ln>
                <a:solidFill>
                  <a:schemeClr val="tx1"/>
                </a:solidFill>
                <a:effectLst/>
                <a:latin typeface="Arial Unicode MS" panose="020B0604020202020204" pitchFamily="34" charset="-128"/>
              </a:rPr>
              <a:t>position</a:t>
            </a:r>
            <a:r>
              <a:rPr kumimoji="0" lang="en-US" altLang="en-US" sz="400" b="0" i="0" u="none" strike="noStrike" cap="none" normalizeH="0" baseline="0" smtClean="0">
                <a:ln>
                  <a:noFill/>
                </a:ln>
                <a:solidFill>
                  <a:schemeClr val="tx1"/>
                </a:solidFill>
                <a:effectLst/>
              </a:rPr>
              <a:t> predicates must be preceded by a tag name.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Content Placeholder 7"/>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76200" y="2488385"/>
            <a:ext cx="9045575" cy="3507601"/>
          </a:xfrm>
          <a:prstGeom prst="rect">
            <a:avLst/>
          </a:prstGeom>
        </p:spPr>
      </p:pic>
    </p:spTree>
    <p:extLst>
      <p:ext uri="{BB962C8B-B14F-4D97-AF65-F5344CB8AC3E}">
        <p14:creationId xmlns:p14="http://schemas.microsoft.com/office/powerpoint/2010/main" val="162982169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xpathtester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http://www.xpathtester.com/xpath</a:t>
            </a:r>
          </a:p>
        </p:txBody>
      </p:sp>
      <p:sp>
        <p:nvSpPr>
          <p:cNvPr id="4" name="TextBox 3"/>
          <p:cNvSpPr txBox="1"/>
          <p:nvPr/>
        </p:nvSpPr>
        <p:spPr>
          <a:xfrm>
            <a:off x="990600" y="6453027"/>
            <a:ext cx="3869457" cy="369332"/>
          </a:xfrm>
          <a:prstGeom prst="rect">
            <a:avLst/>
          </a:prstGeom>
          <a:noFill/>
        </p:spPr>
        <p:txBody>
          <a:bodyPr wrap="none" rtlCol="0">
            <a:spAutoFit/>
          </a:bodyPr>
          <a:lstStyle/>
          <a:p>
            <a:r>
              <a:rPr lang="en-US" baseline="0" dirty="0"/>
              <a:t>http://www.xpathtester.com/xpath</a:t>
            </a:r>
          </a:p>
        </p:txBody>
      </p:sp>
      <p:pic>
        <p:nvPicPr>
          <p:cNvPr id="5" name="Picture 4"/>
          <p:cNvPicPr>
            <a:picLocks noChangeAspect="1"/>
          </p:cNvPicPr>
          <p:nvPr/>
        </p:nvPicPr>
        <p:blipFill>
          <a:blip r:embed="rId2"/>
          <a:stretch>
            <a:fillRect/>
          </a:stretch>
        </p:blipFill>
        <p:spPr>
          <a:xfrm>
            <a:off x="762000" y="1752600"/>
            <a:ext cx="4886324" cy="4793630"/>
          </a:xfrm>
          <a:prstGeom prst="rect">
            <a:avLst/>
          </a:prstGeom>
        </p:spPr>
      </p:pic>
      <p:pic>
        <p:nvPicPr>
          <p:cNvPr id="6" name="Picture 5"/>
          <p:cNvPicPr>
            <a:picLocks noChangeAspect="1"/>
          </p:cNvPicPr>
          <p:nvPr/>
        </p:nvPicPr>
        <p:blipFill>
          <a:blip r:embed="rId3"/>
          <a:stretch>
            <a:fillRect/>
          </a:stretch>
        </p:blipFill>
        <p:spPr>
          <a:xfrm>
            <a:off x="5225569" y="3067050"/>
            <a:ext cx="3842231" cy="3105150"/>
          </a:xfrm>
          <a:prstGeom prst="rect">
            <a:avLst/>
          </a:prstGeom>
        </p:spPr>
      </p:pic>
    </p:spTree>
    <p:extLst>
      <p:ext uri="{BB962C8B-B14F-4D97-AF65-F5344CB8AC3E}">
        <p14:creationId xmlns:p14="http://schemas.microsoft.com/office/powerpoint/2010/main" val="125679779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xml.py (emailed to you)</a:t>
            </a:r>
            <a:endParaRPr lang="en-US" dirty="0"/>
          </a:p>
        </p:txBody>
      </p:sp>
      <p:sp>
        <p:nvSpPr>
          <p:cNvPr id="3" name="Content Placeholder 2"/>
          <p:cNvSpPr>
            <a:spLocks noGrp="1"/>
          </p:cNvSpPr>
          <p:nvPr>
            <p:ph idx="1"/>
          </p:nvPr>
        </p:nvSpPr>
        <p:spPr/>
        <p:txBody>
          <a:bodyPr/>
          <a:lstStyle/>
          <a:p>
            <a:r>
              <a:rPr lang="en-US" dirty="0"/>
              <a:t>import </a:t>
            </a:r>
            <a:r>
              <a:rPr lang="en-US" dirty="0" err="1"/>
              <a:t>xml.etree.ElementTree</a:t>
            </a:r>
            <a:r>
              <a:rPr lang="en-US" dirty="0"/>
              <a:t> as ET</a:t>
            </a:r>
          </a:p>
          <a:p>
            <a:r>
              <a:rPr lang="en-US" dirty="0"/>
              <a:t>#tree = </a:t>
            </a:r>
            <a:r>
              <a:rPr lang="en-US" dirty="0" err="1"/>
              <a:t>ET.parse</a:t>
            </a:r>
            <a:r>
              <a:rPr lang="en-US" dirty="0"/>
              <a:t>('country_data.xml')</a:t>
            </a:r>
          </a:p>
          <a:p>
            <a:r>
              <a:rPr lang="en-US" dirty="0"/>
              <a:t>#root = </a:t>
            </a:r>
            <a:r>
              <a:rPr lang="en-US" dirty="0" err="1"/>
              <a:t>tree.getroot</a:t>
            </a:r>
            <a:r>
              <a:rPr lang="en-US" dirty="0"/>
              <a:t>()</a:t>
            </a:r>
          </a:p>
          <a:p>
            <a:endParaRPr lang="en-US" dirty="0"/>
          </a:p>
          <a:p>
            <a:r>
              <a:rPr lang="en-US" dirty="0"/>
              <a:t>a = </a:t>
            </a:r>
            <a:r>
              <a:rPr lang="en-US" dirty="0" err="1"/>
              <a:t>ET.Element</a:t>
            </a:r>
            <a:r>
              <a:rPr lang="en-US" dirty="0"/>
              <a:t>('a')</a:t>
            </a:r>
          </a:p>
          <a:p>
            <a:r>
              <a:rPr lang="en-US" dirty="0"/>
              <a:t>b = </a:t>
            </a:r>
            <a:r>
              <a:rPr lang="en-US" dirty="0" err="1"/>
              <a:t>ET.SubElement</a:t>
            </a:r>
            <a:r>
              <a:rPr lang="en-US" dirty="0"/>
              <a:t>(a, 'b')</a:t>
            </a:r>
          </a:p>
          <a:p>
            <a:r>
              <a:rPr lang="en-US" dirty="0"/>
              <a:t>c = </a:t>
            </a:r>
            <a:r>
              <a:rPr lang="en-US" dirty="0" err="1"/>
              <a:t>ET.SubElement</a:t>
            </a:r>
            <a:r>
              <a:rPr lang="en-US" dirty="0"/>
              <a:t>(a, 'c')</a:t>
            </a:r>
          </a:p>
          <a:p>
            <a:r>
              <a:rPr lang="en-US" dirty="0"/>
              <a:t>d = </a:t>
            </a:r>
            <a:r>
              <a:rPr lang="en-US" dirty="0" err="1"/>
              <a:t>ET.SubElement</a:t>
            </a:r>
            <a:r>
              <a:rPr lang="en-US" dirty="0"/>
              <a:t>(c, 'd')</a:t>
            </a:r>
          </a:p>
          <a:p>
            <a:r>
              <a:rPr lang="en-US" dirty="0" err="1"/>
              <a:t>ET.dump</a:t>
            </a:r>
            <a:r>
              <a:rPr lang="en-US" dirty="0"/>
              <a:t>(a)</a:t>
            </a:r>
          </a:p>
          <a:p>
            <a:endParaRPr lang="en-US" dirty="0"/>
          </a:p>
        </p:txBody>
      </p:sp>
      <p:sp>
        <p:nvSpPr>
          <p:cNvPr id="4" name="TextBox 3"/>
          <p:cNvSpPr txBox="1"/>
          <p:nvPr/>
        </p:nvSpPr>
        <p:spPr>
          <a:xfrm>
            <a:off x="1066800" y="6400800"/>
            <a:ext cx="4538422" cy="276999"/>
          </a:xfrm>
          <a:prstGeom prst="rect">
            <a:avLst/>
          </a:prstGeom>
          <a:noFill/>
        </p:spPr>
        <p:txBody>
          <a:bodyPr wrap="none" rtlCol="0">
            <a:spAutoFit/>
          </a:bodyPr>
          <a:lstStyle/>
          <a:p>
            <a:r>
              <a:rPr lang="en-US" dirty="0"/>
              <a:t>https://docs.python.org/3/library/xml.etree.elementtree.html</a:t>
            </a:r>
          </a:p>
        </p:txBody>
      </p:sp>
    </p:spTree>
    <p:extLst>
      <p:ext uri="{BB962C8B-B14F-4D97-AF65-F5344CB8AC3E}">
        <p14:creationId xmlns:p14="http://schemas.microsoft.com/office/powerpoint/2010/main" val="253724247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Xml.py – test the </a:t>
            </a:r>
            <a:r>
              <a:rPr lang="en-US" dirty="0" err="1" smtClean="0"/>
              <a:t>xpath</a:t>
            </a:r>
            <a:r>
              <a:rPr lang="en-US" dirty="0" smtClean="0"/>
              <a:t> tutorial</a:t>
            </a:r>
            <a:endParaRPr lang="en-US" dirty="0"/>
          </a:p>
        </p:txBody>
      </p:sp>
      <p:sp>
        <p:nvSpPr>
          <p:cNvPr id="3" name="Content Placeholder 2"/>
          <p:cNvSpPr>
            <a:spLocks noGrp="1"/>
          </p:cNvSpPr>
          <p:nvPr>
            <p:ph idx="1"/>
          </p:nvPr>
        </p:nvSpPr>
        <p:spPr/>
        <p:txBody>
          <a:bodyPr/>
          <a:lstStyle/>
          <a:p>
            <a:pPr>
              <a:spcBef>
                <a:spcPts val="300"/>
              </a:spcBef>
            </a:pPr>
            <a:r>
              <a:rPr lang="en-US" sz="1800" dirty="0"/>
              <a:t>import </a:t>
            </a:r>
            <a:r>
              <a:rPr lang="en-US" sz="1800" dirty="0" err="1"/>
              <a:t>xml.etree.ElementTree</a:t>
            </a:r>
            <a:r>
              <a:rPr lang="en-US" sz="1800" dirty="0"/>
              <a:t> as </a:t>
            </a:r>
            <a:r>
              <a:rPr lang="en-US" sz="1800" dirty="0" smtClean="0"/>
              <a:t>ET</a:t>
            </a:r>
            <a:endParaRPr lang="en-US" sz="1800" dirty="0"/>
          </a:p>
          <a:p>
            <a:pPr>
              <a:spcBef>
                <a:spcPts val="300"/>
              </a:spcBef>
            </a:pPr>
            <a:r>
              <a:rPr lang="en-US" sz="1800" dirty="0" err="1"/>
              <a:t>my_string</a:t>
            </a:r>
            <a:r>
              <a:rPr lang="en-US" sz="1800" dirty="0"/>
              <a:t>="""</a:t>
            </a:r>
          </a:p>
          <a:p>
            <a:pPr>
              <a:spcBef>
                <a:spcPts val="300"/>
              </a:spcBef>
            </a:pPr>
            <a:r>
              <a:rPr lang="en-US" sz="1800" dirty="0"/>
              <a:t>     &lt;AAA&gt;</a:t>
            </a:r>
          </a:p>
          <a:p>
            <a:pPr>
              <a:spcBef>
                <a:spcPts val="300"/>
              </a:spcBef>
            </a:pPr>
            <a:r>
              <a:rPr lang="en-US" sz="1800" dirty="0"/>
              <a:t>          &lt;BBB&gt;</a:t>
            </a:r>
          </a:p>
          <a:p>
            <a:pPr>
              <a:spcBef>
                <a:spcPts val="300"/>
              </a:spcBef>
            </a:pPr>
            <a:r>
              <a:rPr lang="en-US" sz="1800" dirty="0"/>
              <a:t>               &lt;CCC/&gt;</a:t>
            </a:r>
          </a:p>
          <a:p>
            <a:pPr>
              <a:spcBef>
                <a:spcPts val="300"/>
              </a:spcBef>
            </a:pPr>
            <a:r>
              <a:rPr lang="en-US" sz="1800" dirty="0"/>
              <a:t>               &lt;DDD/&gt;</a:t>
            </a:r>
          </a:p>
          <a:p>
            <a:pPr>
              <a:spcBef>
                <a:spcPts val="300"/>
              </a:spcBef>
            </a:pPr>
            <a:r>
              <a:rPr lang="en-US" sz="1800" dirty="0"/>
              <a:t>          &lt;/BBB&gt;</a:t>
            </a:r>
          </a:p>
          <a:p>
            <a:pPr>
              <a:spcBef>
                <a:spcPts val="300"/>
              </a:spcBef>
            </a:pPr>
            <a:r>
              <a:rPr lang="en-US" sz="1800" dirty="0"/>
              <a:t>          &lt;XXX&gt;</a:t>
            </a:r>
          </a:p>
          <a:p>
            <a:pPr>
              <a:spcBef>
                <a:spcPts val="300"/>
              </a:spcBef>
            </a:pPr>
            <a:r>
              <a:rPr lang="en-US" sz="1800" dirty="0"/>
              <a:t>               &lt;DDD&gt;</a:t>
            </a:r>
          </a:p>
          <a:p>
            <a:pPr>
              <a:spcBef>
                <a:spcPts val="300"/>
              </a:spcBef>
            </a:pPr>
            <a:r>
              <a:rPr lang="en-US" sz="1800" dirty="0" smtClean="0"/>
              <a:t>…</a:t>
            </a:r>
            <a:endParaRPr lang="en-US" sz="1800" dirty="0"/>
          </a:p>
          <a:p>
            <a:pPr>
              <a:spcBef>
                <a:spcPts val="300"/>
              </a:spcBef>
            </a:pPr>
            <a:r>
              <a:rPr lang="en-US" sz="1800" dirty="0"/>
              <a:t>     &lt;/AAA&gt;</a:t>
            </a:r>
          </a:p>
          <a:p>
            <a:pPr>
              <a:spcBef>
                <a:spcPts val="300"/>
              </a:spcBef>
            </a:pPr>
            <a:r>
              <a:rPr lang="en-US" sz="1800" dirty="0"/>
              <a:t>"""</a:t>
            </a:r>
          </a:p>
          <a:p>
            <a:pPr>
              <a:spcBef>
                <a:spcPts val="300"/>
              </a:spcBef>
            </a:pPr>
            <a:r>
              <a:rPr lang="en-US" sz="1800" dirty="0"/>
              <a:t>root = </a:t>
            </a:r>
            <a:r>
              <a:rPr lang="en-US" sz="1800" dirty="0" err="1"/>
              <a:t>ET.fromstring</a:t>
            </a:r>
            <a:r>
              <a:rPr lang="en-US" sz="1800" dirty="0"/>
              <a:t>(</a:t>
            </a:r>
            <a:r>
              <a:rPr lang="en-US" sz="1800" dirty="0" err="1"/>
              <a:t>my_string</a:t>
            </a:r>
            <a:r>
              <a:rPr lang="en-US" sz="1800" dirty="0"/>
              <a:t>)</a:t>
            </a:r>
          </a:p>
          <a:p>
            <a:pPr>
              <a:spcBef>
                <a:spcPts val="300"/>
              </a:spcBef>
            </a:pPr>
            <a:r>
              <a:rPr lang="en-US" sz="1800" dirty="0" err="1"/>
              <a:t>ET.dump</a:t>
            </a:r>
            <a:r>
              <a:rPr lang="en-US" sz="1800" dirty="0"/>
              <a:t>(root)</a:t>
            </a:r>
          </a:p>
          <a:p>
            <a:pPr>
              <a:spcBef>
                <a:spcPts val="300"/>
              </a:spcBef>
            </a:pPr>
            <a:r>
              <a:rPr lang="en-US" sz="1800" dirty="0"/>
              <a:t>path=".//CCC/.."</a:t>
            </a:r>
          </a:p>
          <a:p>
            <a:pPr>
              <a:spcBef>
                <a:spcPts val="300"/>
              </a:spcBef>
            </a:pPr>
            <a:r>
              <a:rPr lang="en-US" sz="1800" dirty="0"/>
              <a:t>print(</a:t>
            </a:r>
            <a:r>
              <a:rPr lang="en-US" sz="1800" dirty="0" err="1"/>
              <a:t>root.findall</a:t>
            </a:r>
            <a:r>
              <a:rPr lang="en-US" sz="1800" dirty="0"/>
              <a:t>(path))</a:t>
            </a:r>
          </a:p>
        </p:txBody>
      </p:sp>
    </p:spTree>
    <p:extLst>
      <p:ext uri="{BB962C8B-B14F-4D97-AF65-F5344CB8AC3E}">
        <p14:creationId xmlns:p14="http://schemas.microsoft.com/office/powerpoint/2010/main" val="248697441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47650"/>
            <a:ext cx="2720975" cy="781050"/>
          </a:xfrm>
        </p:spPr>
        <p:txBody>
          <a:bodyPr/>
          <a:lstStyle/>
          <a:p>
            <a:r>
              <a:rPr lang="en-US" dirty="0" smtClean="0"/>
              <a:t>Login then scrape</a:t>
            </a:r>
            <a:endParaRPr lang="en-US" dirty="0"/>
          </a:p>
        </p:txBody>
      </p:sp>
      <p:sp>
        <p:nvSpPr>
          <p:cNvPr id="3" name="Content Placeholder 2"/>
          <p:cNvSpPr>
            <a:spLocks noGrp="1"/>
          </p:cNvSpPr>
          <p:nvPr>
            <p:ph idx="1"/>
          </p:nvPr>
        </p:nvSpPr>
        <p:spPr>
          <a:xfrm>
            <a:off x="838200" y="247650"/>
            <a:ext cx="7759700" cy="6229350"/>
          </a:xfrm>
        </p:spPr>
        <p:txBody>
          <a:bodyPr/>
          <a:lstStyle/>
          <a:p>
            <a:pPr>
              <a:spcBef>
                <a:spcPts val="400"/>
              </a:spcBef>
            </a:pPr>
            <a:r>
              <a:rPr lang="en-US" sz="1800" dirty="0"/>
              <a:t>import </a:t>
            </a:r>
            <a:r>
              <a:rPr lang="en-US" sz="1800" dirty="0" err="1"/>
              <a:t>scrapy</a:t>
            </a:r>
            <a:endParaRPr lang="en-US" sz="1800" dirty="0"/>
          </a:p>
          <a:p>
            <a:pPr>
              <a:spcBef>
                <a:spcPts val="400"/>
              </a:spcBef>
            </a:pPr>
            <a:r>
              <a:rPr lang="en-US" sz="1800" dirty="0"/>
              <a:t>from </a:t>
            </a:r>
            <a:r>
              <a:rPr lang="en-US" sz="1800" dirty="0" err="1"/>
              <a:t>scrapy.linkextractors</a:t>
            </a:r>
            <a:r>
              <a:rPr lang="en-US" sz="1800" dirty="0"/>
              <a:t> import </a:t>
            </a:r>
            <a:r>
              <a:rPr lang="en-US" sz="1800" dirty="0" err="1"/>
              <a:t>LinkExtractor</a:t>
            </a:r>
            <a:endParaRPr lang="en-US" sz="1800" dirty="0"/>
          </a:p>
          <a:p>
            <a:pPr>
              <a:spcBef>
                <a:spcPts val="400"/>
              </a:spcBef>
            </a:pPr>
            <a:r>
              <a:rPr lang="en-US" sz="1800" dirty="0"/>
              <a:t>from </a:t>
            </a:r>
            <a:r>
              <a:rPr lang="en-US" sz="1800" dirty="0" err="1"/>
              <a:t>scrapy.spiders</a:t>
            </a:r>
            <a:r>
              <a:rPr lang="en-US" sz="1800" dirty="0"/>
              <a:t> import </a:t>
            </a:r>
            <a:r>
              <a:rPr lang="en-US" sz="1800" dirty="0" err="1"/>
              <a:t>CrawlSpider</a:t>
            </a:r>
            <a:r>
              <a:rPr lang="en-US" sz="1800" dirty="0"/>
              <a:t>, Rule</a:t>
            </a:r>
          </a:p>
          <a:p>
            <a:pPr>
              <a:spcBef>
                <a:spcPts val="400"/>
              </a:spcBef>
            </a:pPr>
            <a:endParaRPr lang="en-US" sz="1800" dirty="0"/>
          </a:p>
          <a:p>
            <a:pPr>
              <a:spcBef>
                <a:spcPts val="400"/>
              </a:spcBef>
            </a:pPr>
            <a:r>
              <a:rPr lang="en-US" sz="1800" dirty="0"/>
              <a:t>class </a:t>
            </a:r>
            <a:r>
              <a:rPr lang="en-US" sz="1800" dirty="0" err="1"/>
              <a:t>LoginSpider</a:t>
            </a:r>
            <a:r>
              <a:rPr lang="en-US" sz="1800" dirty="0"/>
              <a:t>(</a:t>
            </a:r>
            <a:r>
              <a:rPr lang="en-US" sz="1800" dirty="0" err="1"/>
              <a:t>CrawlSpider</a:t>
            </a:r>
            <a:r>
              <a:rPr lang="en-US" sz="1800" dirty="0"/>
              <a:t>):</a:t>
            </a:r>
          </a:p>
          <a:p>
            <a:pPr>
              <a:spcBef>
                <a:spcPts val="400"/>
              </a:spcBef>
            </a:pPr>
            <a:r>
              <a:rPr lang="en-US" sz="1800" dirty="0"/>
              <a:t>    name = 'login'</a:t>
            </a:r>
          </a:p>
          <a:p>
            <a:pPr>
              <a:spcBef>
                <a:spcPts val="400"/>
              </a:spcBef>
            </a:pPr>
            <a:r>
              <a:rPr lang="en-US" sz="1800" dirty="0"/>
              <a:t>    </a:t>
            </a:r>
            <a:r>
              <a:rPr lang="en-US" sz="1800" dirty="0" err="1"/>
              <a:t>allowed_domains</a:t>
            </a:r>
            <a:r>
              <a:rPr lang="en-US" sz="1800" dirty="0"/>
              <a:t> = ['www.example.com']</a:t>
            </a:r>
          </a:p>
          <a:p>
            <a:pPr>
              <a:spcBef>
                <a:spcPts val="400"/>
              </a:spcBef>
            </a:pPr>
            <a:r>
              <a:rPr lang="en-US" sz="1800" dirty="0"/>
              <a:t>    </a:t>
            </a:r>
          </a:p>
          <a:p>
            <a:pPr>
              <a:spcBef>
                <a:spcPts val="400"/>
              </a:spcBef>
            </a:pPr>
            <a:r>
              <a:rPr lang="en-US" sz="1800" dirty="0"/>
              <a:t>    rules = (</a:t>
            </a:r>
          </a:p>
          <a:p>
            <a:pPr>
              <a:spcBef>
                <a:spcPts val="400"/>
              </a:spcBef>
            </a:pPr>
            <a:r>
              <a:rPr lang="en-US" sz="1800" dirty="0"/>
              <a:t>        Rule(</a:t>
            </a:r>
            <a:r>
              <a:rPr lang="en-US" sz="1800" dirty="0" err="1"/>
              <a:t>LinkExtractor</a:t>
            </a:r>
            <a:r>
              <a:rPr lang="en-US" sz="1800" dirty="0"/>
              <a:t>(allow=</a:t>
            </a:r>
            <a:r>
              <a:rPr lang="en-US" sz="1800" dirty="0" err="1"/>
              <a:t>r'Items</a:t>
            </a:r>
            <a:r>
              <a:rPr lang="en-US" sz="1800" dirty="0"/>
              <a:t>/'), callback='</a:t>
            </a:r>
            <a:r>
              <a:rPr lang="en-US" sz="1800" dirty="0" err="1"/>
              <a:t>parse_item</a:t>
            </a:r>
            <a:r>
              <a:rPr lang="en-US" sz="1800" dirty="0"/>
              <a:t>', follow=True),</a:t>
            </a:r>
          </a:p>
          <a:p>
            <a:pPr>
              <a:spcBef>
                <a:spcPts val="400"/>
              </a:spcBef>
            </a:pPr>
            <a:r>
              <a:rPr lang="en-US" sz="1800" dirty="0"/>
              <a:t>    )</a:t>
            </a:r>
          </a:p>
          <a:p>
            <a:pPr>
              <a:spcBef>
                <a:spcPts val="400"/>
              </a:spcBef>
            </a:pPr>
            <a:r>
              <a:rPr lang="en-US" sz="1800" dirty="0"/>
              <a:t>    </a:t>
            </a:r>
          </a:p>
          <a:p>
            <a:pPr>
              <a:spcBef>
                <a:spcPts val="400"/>
              </a:spcBef>
            </a:pPr>
            <a:r>
              <a:rPr lang="en-US" sz="1800" dirty="0"/>
              <a:t>    </a:t>
            </a:r>
            <a:r>
              <a:rPr lang="en-US" sz="1800" dirty="0" err="1"/>
              <a:t>def</a:t>
            </a:r>
            <a:r>
              <a:rPr lang="en-US" sz="1800" dirty="0"/>
              <a:t> </a:t>
            </a:r>
            <a:r>
              <a:rPr lang="en-US" sz="1800" dirty="0" err="1"/>
              <a:t>start_requests</a:t>
            </a:r>
            <a:r>
              <a:rPr lang="en-US" sz="1800" dirty="0"/>
              <a:t>(self):</a:t>
            </a:r>
          </a:p>
          <a:p>
            <a:pPr>
              <a:spcBef>
                <a:spcPts val="400"/>
              </a:spcBef>
            </a:pPr>
            <a:r>
              <a:rPr lang="en-US" sz="1800" dirty="0"/>
              <a:t>        return [</a:t>
            </a:r>
            <a:r>
              <a:rPr lang="en-US" sz="1800" dirty="0" err="1"/>
              <a:t>scrapy.FormRequest</a:t>
            </a:r>
            <a:r>
              <a:rPr lang="en-US" sz="1800" dirty="0"/>
              <a:t>("http://www.example.com/login",</a:t>
            </a:r>
          </a:p>
          <a:p>
            <a:pPr>
              <a:spcBef>
                <a:spcPts val="400"/>
              </a:spcBef>
            </a:pPr>
            <a:r>
              <a:rPr lang="en-US" sz="1800" dirty="0"/>
              <a:t>        </a:t>
            </a:r>
            <a:r>
              <a:rPr lang="en-US" sz="1800" dirty="0" err="1"/>
              <a:t>formdata</a:t>
            </a:r>
            <a:r>
              <a:rPr lang="en-US" sz="1800" dirty="0"/>
              <a:t>={'user': 'john', 'pass': 'secret'},</a:t>
            </a:r>
          </a:p>
          <a:p>
            <a:pPr>
              <a:spcBef>
                <a:spcPts val="400"/>
              </a:spcBef>
            </a:pPr>
            <a:r>
              <a:rPr lang="en-US" sz="1800" dirty="0"/>
              <a:t>        callback=</a:t>
            </a:r>
            <a:r>
              <a:rPr lang="en-US" sz="1800" dirty="0" err="1"/>
              <a:t>self.logged_in</a:t>
            </a:r>
            <a:r>
              <a:rPr lang="en-US" sz="1800" dirty="0"/>
              <a:t>)]</a:t>
            </a:r>
          </a:p>
          <a:p>
            <a:pPr>
              <a:spcBef>
                <a:spcPts val="400"/>
              </a:spcBef>
            </a:pPr>
            <a:r>
              <a:rPr lang="en-US" sz="1800" dirty="0"/>
              <a:t>    </a:t>
            </a:r>
            <a:r>
              <a:rPr lang="en-US" sz="1800" dirty="0" err="1"/>
              <a:t>def</a:t>
            </a:r>
            <a:r>
              <a:rPr lang="en-US" sz="1800" dirty="0"/>
              <a:t> </a:t>
            </a:r>
            <a:r>
              <a:rPr lang="en-US" sz="1800" dirty="0" err="1"/>
              <a:t>logged_in</a:t>
            </a:r>
            <a:r>
              <a:rPr lang="en-US" sz="1800" dirty="0"/>
              <a:t>(self, response):</a:t>
            </a:r>
          </a:p>
          <a:p>
            <a:pPr>
              <a:spcBef>
                <a:spcPts val="400"/>
              </a:spcBef>
            </a:pPr>
            <a:r>
              <a:rPr lang="en-US" sz="1800" dirty="0"/>
              <a:t>        # here you would extract links to follow and return Requests for</a:t>
            </a:r>
          </a:p>
          <a:p>
            <a:pPr>
              <a:spcBef>
                <a:spcPts val="400"/>
              </a:spcBef>
            </a:pPr>
            <a:r>
              <a:rPr lang="en-US" sz="1800" dirty="0"/>
              <a:t>        # each of them, with another callback</a:t>
            </a:r>
          </a:p>
          <a:p>
            <a:pPr>
              <a:spcBef>
                <a:spcPts val="400"/>
              </a:spcBef>
            </a:pPr>
            <a:r>
              <a:rPr lang="en-US" sz="1800" dirty="0"/>
              <a:t>        pass</a:t>
            </a:r>
          </a:p>
          <a:p>
            <a:pPr>
              <a:spcBef>
                <a:spcPts val="400"/>
              </a:spcBef>
            </a:pPr>
            <a:endParaRPr lang="en-US" sz="1800" dirty="0"/>
          </a:p>
          <a:p>
            <a:pPr>
              <a:spcBef>
                <a:spcPts val="400"/>
              </a:spcBef>
            </a:pPr>
            <a:endParaRPr lang="en-US" sz="1800" dirty="0"/>
          </a:p>
          <a:p>
            <a:pPr>
              <a:spcBef>
                <a:spcPts val="400"/>
              </a:spcBef>
            </a:pPr>
            <a:endParaRPr lang="en-US" sz="1800" dirty="0"/>
          </a:p>
          <a:p>
            <a:pPr>
              <a:spcBef>
                <a:spcPts val="400"/>
              </a:spcBef>
            </a:pPr>
            <a:r>
              <a:rPr lang="en-US" sz="1800" dirty="0"/>
              <a:t>    </a:t>
            </a:r>
            <a:r>
              <a:rPr lang="en-US" sz="1800" dirty="0" err="1"/>
              <a:t>def</a:t>
            </a:r>
            <a:r>
              <a:rPr lang="en-US" sz="1800" dirty="0"/>
              <a:t> </a:t>
            </a:r>
            <a:r>
              <a:rPr lang="en-US" sz="1800" dirty="0" err="1"/>
              <a:t>parse_item</a:t>
            </a:r>
            <a:r>
              <a:rPr lang="en-US" sz="1800" dirty="0"/>
              <a:t>(self, response):</a:t>
            </a:r>
          </a:p>
          <a:p>
            <a:pPr>
              <a:spcBef>
                <a:spcPts val="400"/>
              </a:spcBef>
            </a:pPr>
            <a:r>
              <a:rPr lang="en-US" sz="1800" dirty="0"/>
              <a:t>        i = {}</a:t>
            </a:r>
          </a:p>
          <a:p>
            <a:pPr>
              <a:spcBef>
                <a:spcPts val="400"/>
              </a:spcBef>
            </a:pPr>
            <a:r>
              <a:rPr lang="en-US" sz="1800" dirty="0"/>
              <a:t>        #i['</a:t>
            </a:r>
            <a:r>
              <a:rPr lang="en-US" sz="1800" dirty="0" err="1"/>
              <a:t>domain_id</a:t>
            </a:r>
            <a:r>
              <a:rPr lang="en-US" sz="1800" dirty="0"/>
              <a:t>'] = </a:t>
            </a:r>
            <a:r>
              <a:rPr lang="en-US" sz="1800" dirty="0" err="1"/>
              <a:t>response.xpath</a:t>
            </a:r>
            <a:r>
              <a:rPr lang="en-US" sz="1800" dirty="0"/>
              <a:t>('//input[@id="</a:t>
            </a:r>
            <a:r>
              <a:rPr lang="en-US" sz="1800" dirty="0" err="1"/>
              <a:t>sid</a:t>
            </a:r>
            <a:r>
              <a:rPr lang="en-US" sz="1800" dirty="0"/>
              <a:t>"]/@value').extract()</a:t>
            </a:r>
          </a:p>
          <a:p>
            <a:pPr>
              <a:spcBef>
                <a:spcPts val="400"/>
              </a:spcBef>
            </a:pPr>
            <a:r>
              <a:rPr lang="en-US" sz="1800" dirty="0"/>
              <a:t>        #i['name'] = </a:t>
            </a:r>
            <a:r>
              <a:rPr lang="en-US" sz="1800" dirty="0" err="1"/>
              <a:t>response.xpath</a:t>
            </a:r>
            <a:r>
              <a:rPr lang="en-US" sz="1800" dirty="0"/>
              <a:t>('//div[@id="name"]').extract()</a:t>
            </a:r>
          </a:p>
          <a:p>
            <a:pPr>
              <a:spcBef>
                <a:spcPts val="400"/>
              </a:spcBef>
            </a:pPr>
            <a:r>
              <a:rPr lang="en-US" sz="1800" dirty="0"/>
              <a:t>        #i['description'] = </a:t>
            </a:r>
            <a:r>
              <a:rPr lang="en-US" sz="1800" dirty="0" err="1"/>
              <a:t>response.xpath</a:t>
            </a:r>
            <a:r>
              <a:rPr lang="en-US" sz="1800" dirty="0"/>
              <a:t>('//div[@id="description"]').extract()</a:t>
            </a:r>
          </a:p>
          <a:p>
            <a:pPr>
              <a:spcBef>
                <a:spcPts val="400"/>
              </a:spcBef>
            </a:pPr>
            <a:r>
              <a:rPr lang="en-US" sz="1800" dirty="0"/>
              <a:t>        return i</a:t>
            </a:r>
          </a:p>
        </p:txBody>
      </p:sp>
    </p:spTree>
    <p:extLst>
      <p:ext uri="{BB962C8B-B14F-4D97-AF65-F5344CB8AC3E}">
        <p14:creationId xmlns:p14="http://schemas.microsoft.com/office/powerpoint/2010/main" val="153554581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27.3. </a:t>
            </a:r>
            <a:r>
              <a:rPr lang="en-US" dirty="0" err="1"/>
              <a:t>pdb</a:t>
            </a:r>
            <a:r>
              <a:rPr lang="en-US" dirty="0"/>
              <a:t> — The Python </a:t>
            </a:r>
            <a:r>
              <a:rPr lang="en-US" dirty="0" smtClean="0"/>
              <a:t>Debugger</a:t>
            </a:r>
            <a:endParaRPr lang="en-US" dirty="0"/>
          </a:p>
        </p:txBody>
      </p:sp>
      <p:sp>
        <p:nvSpPr>
          <p:cNvPr id="3" name="Content Placeholder 2"/>
          <p:cNvSpPr>
            <a:spLocks noGrp="1"/>
          </p:cNvSpPr>
          <p:nvPr>
            <p:ph idx="1"/>
          </p:nvPr>
        </p:nvSpPr>
        <p:spPr/>
        <p:txBody>
          <a:bodyPr/>
          <a:lstStyle/>
          <a:p>
            <a:r>
              <a:rPr lang="en-US" dirty="0" smtClean="0"/>
              <a:t>Source </a:t>
            </a:r>
            <a:r>
              <a:rPr lang="en-US" dirty="0"/>
              <a:t>code: </a:t>
            </a:r>
            <a:r>
              <a:rPr lang="en-US" dirty="0" smtClean="0"/>
              <a:t>Lib/pdb.py</a:t>
            </a:r>
            <a:endParaRPr lang="en-US" dirty="0"/>
          </a:p>
          <a:p>
            <a:r>
              <a:rPr lang="en-US" dirty="0"/>
              <a:t>The module </a:t>
            </a:r>
            <a:r>
              <a:rPr lang="en-US" dirty="0" err="1"/>
              <a:t>pdb</a:t>
            </a:r>
            <a:r>
              <a:rPr lang="en-US" dirty="0"/>
              <a:t> defines an interactive source code debugger for Python programs. It supports setting (conditional) breakpoints and single stepping at the source line level, inspection of stack frames, source code listing, and evaluation of arbitrary Python code in the context of any stack frame. It also supports post-mortem debugging and can be called under program control</a:t>
            </a:r>
            <a:r>
              <a:rPr lang="en-US" dirty="0" smtClean="0"/>
              <a:t>.</a:t>
            </a:r>
            <a:endParaRPr lang="en-US" dirty="0"/>
          </a:p>
          <a:p>
            <a:r>
              <a:rPr lang="en-US" dirty="0"/>
              <a:t>The debugger is extensible – it is actually defined as the class </a:t>
            </a:r>
            <a:r>
              <a:rPr lang="en-US" dirty="0" err="1"/>
              <a:t>Pdb</a:t>
            </a:r>
            <a:r>
              <a:rPr lang="en-US" dirty="0"/>
              <a:t>. This is currently undocumented but easily understood by reading the source. The extension interface uses the modules </a:t>
            </a:r>
            <a:r>
              <a:rPr lang="en-US" dirty="0" err="1"/>
              <a:t>bdb</a:t>
            </a:r>
            <a:r>
              <a:rPr lang="en-US" dirty="0"/>
              <a:t> and cmd.</a:t>
            </a:r>
          </a:p>
          <a:p>
            <a:endParaRPr lang="en-US" dirty="0"/>
          </a:p>
          <a:p>
            <a:r>
              <a:rPr lang="en-US" dirty="0"/>
              <a:t>The debugger’s prompt is (</a:t>
            </a:r>
            <a:r>
              <a:rPr lang="en-US" dirty="0" err="1"/>
              <a:t>Pdb</a:t>
            </a:r>
            <a:r>
              <a:rPr lang="en-US" dirty="0"/>
              <a:t>).</a:t>
            </a:r>
          </a:p>
        </p:txBody>
      </p:sp>
    </p:spTree>
    <p:extLst>
      <p:ext uri="{BB962C8B-B14F-4D97-AF65-F5344CB8AC3E}">
        <p14:creationId xmlns:p14="http://schemas.microsoft.com/office/powerpoint/2010/main" val="25627776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https://scrapy.org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Documentation – pdf and online</a:t>
            </a:r>
          </a:p>
          <a:p>
            <a:r>
              <a:rPr lang="en-US" dirty="0"/>
              <a:t>FAQ - https://doc.scrapy.org/en/1.3/faq.html</a:t>
            </a:r>
          </a:p>
        </p:txBody>
      </p:sp>
      <p:pic>
        <p:nvPicPr>
          <p:cNvPr id="4" name="Picture 3"/>
          <p:cNvPicPr>
            <a:picLocks noChangeAspect="1"/>
          </p:cNvPicPr>
          <p:nvPr/>
        </p:nvPicPr>
        <p:blipFill>
          <a:blip r:embed="rId2"/>
          <a:stretch>
            <a:fillRect/>
          </a:stretch>
        </p:blipFill>
        <p:spPr>
          <a:xfrm>
            <a:off x="381000" y="1219200"/>
            <a:ext cx="8618858" cy="3438524"/>
          </a:xfrm>
          <a:prstGeom prst="rect">
            <a:avLst/>
          </a:prstGeom>
        </p:spPr>
      </p:pic>
    </p:spTree>
    <p:extLst>
      <p:ext uri="{BB962C8B-B14F-4D97-AF65-F5344CB8AC3E}">
        <p14:creationId xmlns:p14="http://schemas.microsoft.com/office/powerpoint/2010/main" val="3749769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67200" y="1220788"/>
            <a:ext cx="4330700" cy="5256212"/>
          </a:xfrm>
        </p:spPr>
        <p:txBody>
          <a:bodyPr/>
          <a:lstStyle/>
          <a:p>
            <a:endParaRPr lang="en-US" dirty="0"/>
          </a:p>
        </p:txBody>
      </p:sp>
      <p:pic>
        <p:nvPicPr>
          <p:cNvPr id="4" name="Picture 3"/>
          <p:cNvPicPr>
            <a:picLocks noChangeAspect="1"/>
          </p:cNvPicPr>
          <p:nvPr/>
        </p:nvPicPr>
        <p:blipFill>
          <a:blip r:embed="rId2"/>
          <a:stretch>
            <a:fillRect/>
          </a:stretch>
        </p:blipFill>
        <p:spPr>
          <a:xfrm>
            <a:off x="762000" y="223837"/>
            <a:ext cx="3372540" cy="6405563"/>
          </a:xfrm>
          <a:prstGeom prst="rect">
            <a:avLst/>
          </a:prstGeom>
        </p:spPr>
      </p:pic>
    </p:spTree>
    <p:extLst>
      <p:ext uri="{BB962C8B-B14F-4D97-AF65-F5344CB8AC3E}">
        <p14:creationId xmlns:p14="http://schemas.microsoft.com/office/powerpoint/2010/main" val="9468089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425" y="-76200"/>
            <a:ext cx="8283575" cy="781050"/>
          </a:xfrm>
        </p:spPr>
        <p:txBody>
          <a:bodyPr/>
          <a:lstStyle/>
          <a:p>
            <a:r>
              <a:rPr lang="en-US" dirty="0" smtClean="0"/>
              <a:t>Using </a:t>
            </a:r>
            <a:r>
              <a:rPr lang="en-US" dirty="0" err="1" smtClean="0"/>
              <a:t>BeautifulSoup</a:t>
            </a:r>
            <a:r>
              <a:rPr lang="en-US" dirty="0" smtClean="0"/>
              <a:t> with </a:t>
            </a:r>
            <a:r>
              <a:rPr lang="en-US" dirty="0" err="1" smtClean="0"/>
              <a:t>Scrapy</a:t>
            </a:r>
            <a:endParaRPr lang="en-US" dirty="0"/>
          </a:p>
        </p:txBody>
      </p:sp>
      <p:sp>
        <p:nvSpPr>
          <p:cNvPr id="3" name="Content Placeholder 2"/>
          <p:cNvSpPr>
            <a:spLocks noGrp="1"/>
          </p:cNvSpPr>
          <p:nvPr>
            <p:ph idx="1"/>
          </p:nvPr>
        </p:nvSpPr>
        <p:spPr>
          <a:xfrm>
            <a:off x="860425" y="896938"/>
            <a:ext cx="7759700" cy="5256212"/>
          </a:xfrm>
        </p:spPr>
        <p:txBody>
          <a:bodyPr/>
          <a:lstStyle/>
          <a:p>
            <a:pPr>
              <a:spcBef>
                <a:spcPts val="600"/>
              </a:spcBef>
            </a:pPr>
            <a:r>
              <a:rPr lang="en-US" sz="2000" dirty="0"/>
              <a:t>from bs4 import </a:t>
            </a:r>
            <a:r>
              <a:rPr lang="en-US" sz="2000" dirty="0" err="1"/>
              <a:t>BeautifulSoup</a:t>
            </a:r>
            <a:endParaRPr lang="en-US" sz="2000" dirty="0"/>
          </a:p>
          <a:p>
            <a:pPr>
              <a:spcBef>
                <a:spcPts val="600"/>
              </a:spcBef>
            </a:pPr>
            <a:r>
              <a:rPr lang="en-US" sz="2000" dirty="0"/>
              <a:t>import </a:t>
            </a:r>
            <a:r>
              <a:rPr lang="en-US" sz="2000" dirty="0" err="1" smtClean="0"/>
              <a:t>scrapy</a:t>
            </a:r>
            <a:endParaRPr lang="en-US" sz="2000" dirty="0"/>
          </a:p>
          <a:p>
            <a:pPr>
              <a:spcBef>
                <a:spcPts val="600"/>
              </a:spcBef>
            </a:pPr>
            <a:r>
              <a:rPr lang="en-US" sz="2000" dirty="0"/>
              <a:t>class </a:t>
            </a:r>
            <a:r>
              <a:rPr lang="en-US" sz="2000" dirty="0" err="1"/>
              <a:t>ExampleSpider</a:t>
            </a:r>
            <a:r>
              <a:rPr lang="en-US" sz="2000" dirty="0"/>
              <a:t>(</a:t>
            </a:r>
            <a:r>
              <a:rPr lang="en-US" sz="2000" dirty="0" err="1"/>
              <a:t>scrapy.Spider</a:t>
            </a:r>
            <a:r>
              <a:rPr lang="en-US" sz="2000" dirty="0"/>
              <a:t>):</a:t>
            </a:r>
          </a:p>
          <a:p>
            <a:pPr>
              <a:spcBef>
                <a:spcPts val="600"/>
              </a:spcBef>
            </a:pPr>
            <a:r>
              <a:rPr lang="en-US" sz="2000" dirty="0"/>
              <a:t>    name = "example"</a:t>
            </a:r>
          </a:p>
          <a:p>
            <a:pPr>
              <a:spcBef>
                <a:spcPts val="600"/>
              </a:spcBef>
            </a:pPr>
            <a:r>
              <a:rPr lang="en-US" sz="2000" dirty="0"/>
              <a:t>    </a:t>
            </a:r>
            <a:r>
              <a:rPr lang="en-US" sz="2000" dirty="0" err="1"/>
              <a:t>allowed_domains</a:t>
            </a:r>
            <a:r>
              <a:rPr lang="en-US" sz="2000" dirty="0"/>
              <a:t> = ["example.com"]</a:t>
            </a:r>
          </a:p>
          <a:p>
            <a:pPr>
              <a:spcBef>
                <a:spcPts val="600"/>
              </a:spcBef>
            </a:pPr>
            <a:r>
              <a:rPr lang="en-US" sz="2000" dirty="0"/>
              <a:t>    </a:t>
            </a:r>
            <a:r>
              <a:rPr lang="en-US" sz="2000" dirty="0" err="1"/>
              <a:t>start_urls</a:t>
            </a:r>
            <a:r>
              <a:rPr lang="en-US" sz="2000" dirty="0"/>
              <a:t> = (</a:t>
            </a:r>
          </a:p>
          <a:p>
            <a:pPr>
              <a:spcBef>
                <a:spcPts val="600"/>
              </a:spcBef>
            </a:pPr>
            <a:r>
              <a:rPr lang="en-US" sz="2000" dirty="0"/>
              <a:t>        'http://www.example.com/',</a:t>
            </a:r>
          </a:p>
          <a:p>
            <a:pPr>
              <a:spcBef>
                <a:spcPts val="600"/>
              </a:spcBef>
            </a:pPr>
            <a:r>
              <a:rPr lang="en-US" sz="2000" dirty="0"/>
              <a:t>    </a:t>
            </a:r>
            <a:r>
              <a:rPr lang="en-US" sz="2000" dirty="0" smtClean="0"/>
              <a:t>)</a:t>
            </a:r>
            <a:endParaRPr lang="en-US" sz="2000" dirty="0"/>
          </a:p>
          <a:p>
            <a:pPr>
              <a:spcBef>
                <a:spcPts val="600"/>
              </a:spcBef>
            </a:pPr>
            <a:r>
              <a:rPr lang="en-US" sz="2000" dirty="0"/>
              <a:t>    </a:t>
            </a:r>
            <a:r>
              <a:rPr lang="en-US" sz="2000" dirty="0" err="1"/>
              <a:t>def</a:t>
            </a:r>
            <a:r>
              <a:rPr lang="en-US" sz="2000" dirty="0"/>
              <a:t> parse(self, response):</a:t>
            </a:r>
          </a:p>
          <a:p>
            <a:pPr>
              <a:spcBef>
                <a:spcPts val="600"/>
              </a:spcBef>
            </a:pPr>
            <a:r>
              <a:rPr lang="en-US" sz="2000" dirty="0"/>
              <a:t>        # use </a:t>
            </a:r>
            <a:r>
              <a:rPr lang="en-US" sz="2000" dirty="0" err="1"/>
              <a:t>lxml</a:t>
            </a:r>
            <a:r>
              <a:rPr lang="en-US" sz="2000" dirty="0"/>
              <a:t> to get decent HTML parsing speed</a:t>
            </a:r>
          </a:p>
          <a:p>
            <a:pPr>
              <a:spcBef>
                <a:spcPts val="600"/>
              </a:spcBef>
            </a:pPr>
            <a:r>
              <a:rPr lang="en-US" sz="2000" dirty="0"/>
              <a:t>        soup = </a:t>
            </a:r>
            <a:r>
              <a:rPr lang="en-US" sz="2000" dirty="0" err="1"/>
              <a:t>BeautifulSoup</a:t>
            </a:r>
            <a:r>
              <a:rPr lang="en-US" sz="2000" dirty="0"/>
              <a:t>(</a:t>
            </a:r>
            <a:r>
              <a:rPr lang="en-US" sz="2000" dirty="0" err="1"/>
              <a:t>response.text</a:t>
            </a:r>
            <a:r>
              <a:rPr lang="en-US" sz="2000" dirty="0"/>
              <a:t>, '</a:t>
            </a:r>
            <a:r>
              <a:rPr lang="en-US" sz="2000" dirty="0" err="1"/>
              <a:t>lxml</a:t>
            </a:r>
            <a:r>
              <a:rPr lang="en-US" sz="2000" dirty="0"/>
              <a:t>')</a:t>
            </a:r>
          </a:p>
          <a:p>
            <a:pPr>
              <a:spcBef>
                <a:spcPts val="600"/>
              </a:spcBef>
            </a:pPr>
            <a:r>
              <a:rPr lang="en-US" sz="2000" dirty="0"/>
              <a:t>        yield {</a:t>
            </a:r>
          </a:p>
          <a:p>
            <a:pPr>
              <a:spcBef>
                <a:spcPts val="600"/>
              </a:spcBef>
            </a:pPr>
            <a:r>
              <a:rPr lang="en-US" sz="2000" dirty="0"/>
              <a:t>            "</a:t>
            </a:r>
            <a:r>
              <a:rPr lang="en-US" sz="2000" dirty="0" err="1"/>
              <a:t>url</a:t>
            </a:r>
            <a:r>
              <a:rPr lang="en-US" sz="2000" dirty="0"/>
              <a:t>": response.url,</a:t>
            </a:r>
          </a:p>
          <a:p>
            <a:pPr>
              <a:spcBef>
                <a:spcPts val="600"/>
              </a:spcBef>
            </a:pPr>
            <a:r>
              <a:rPr lang="en-US" sz="2000" dirty="0"/>
              <a:t>            "title": soup.h1.string</a:t>
            </a:r>
          </a:p>
          <a:p>
            <a:r>
              <a:rPr lang="en-US" sz="2000" dirty="0"/>
              <a:t>        }</a:t>
            </a:r>
          </a:p>
        </p:txBody>
      </p:sp>
      <p:sp>
        <p:nvSpPr>
          <p:cNvPr id="4" name="TextBox 3"/>
          <p:cNvSpPr txBox="1"/>
          <p:nvPr/>
        </p:nvSpPr>
        <p:spPr>
          <a:xfrm>
            <a:off x="1752600" y="6477000"/>
            <a:ext cx="4271234" cy="369332"/>
          </a:xfrm>
          <a:prstGeom prst="rect">
            <a:avLst/>
          </a:prstGeom>
          <a:noFill/>
        </p:spPr>
        <p:txBody>
          <a:bodyPr wrap="none" rtlCol="0">
            <a:spAutoFit/>
          </a:bodyPr>
          <a:lstStyle/>
          <a:p>
            <a:r>
              <a:rPr lang="en-US" baseline="0" dirty="0"/>
              <a:t>https://doc.scrapy.org/en/1.3/faq.html</a:t>
            </a:r>
          </a:p>
        </p:txBody>
      </p:sp>
    </p:spTree>
    <p:extLst>
      <p:ext uri="{BB962C8B-B14F-4D97-AF65-F5344CB8AC3E}">
        <p14:creationId xmlns:p14="http://schemas.microsoft.com/office/powerpoint/2010/main" val="39589719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20788"/>
            <a:ext cx="8610600" cy="5256212"/>
          </a:xfrm>
        </p:spPr>
        <p:txBody>
          <a:bodyPr/>
          <a:lstStyle/>
          <a:p>
            <a:r>
              <a:rPr lang="en-US" sz="2000" dirty="0"/>
              <a:t>pip install </a:t>
            </a:r>
            <a:r>
              <a:rPr lang="en-US" sz="2000" dirty="0" err="1"/>
              <a:t>scrapy</a:t>
            </a:r>
            <a:endParaRPr lang="en-US" sz="2000" dirty="0"/>
          </a:p>
          <a:p>
            <a:r>
              <a:rPr lang="en-US" sz="2000" dirty="0" smtClean="0"/>
              <a:t>cat </a:t>
            </a:r>
            <a:r>
              <a:rPr lang="en-US" sz="2000" dirty="0"/>
              <a:t>&gt; myspider.py &lt;&lt;EOF</a:t>
            </a:r>
          </a:p>
          <a:p>
            <a:r>
              <a:rPr lang="en-US" sz="2000" dirty="0"/>
              <a:t>import </a:t>
            </a:r>
            <a:r>
              <a:rPr lang="en-US" sz="2000" dirty="0" err="1"/>
              <a:t>scrapy</a:t>
            </a:r>
            <a:endParaRPr lang="en-US" sz="2000" dirty="0"/>
          </a:p>
          <a:p>
            <a:endParaRPr lang="en-US" sz="2000" dirty="0"/>
          </a:p>
          <a:p>
            <a:r>
              <a:rPr lang="en-US" sz="2000" dirty="0"/>
              <a:t>class </a:t>
            </a:r>
            <a:r>
              <a:rPr lang="en-US" sz="2000" dirty="0" err="1"/>
              <a:t>BlogSpider</a:t>
            </a:r>
            <a:r>
              <a:rPr lang="en-US" sz="2000" dirty="0"/>
              <a:t>(</a:t>
            </a:r>
            <a:r>
              <a:rPr lang="en-US" sz="2000" dirty="0" err="1"/>
              <a:t>scrapy.Spider</a:t>
            </a:r>
            <a:r>
              <a:rPr lang="en-US" sz="2000" dirty="0"/>
              <a:t>):</a:t>
            </a:r>
          </a:p>
          <a:p>
            <a:r>
              <a:rPr lang="en-US" sz="2000" dirty="0"/>
              <a:t>    name = '</a:t>
            </a:r>
            <a:r>
              <a:rPr lang="en-US" sz="2000" dirty="0" err="1"/>
              <a:t>blogspider</a:t>
            </a:r>
            <a:r>
              <a:rPr lang="en-US" sz="2000" dirty="0"/>
              <a:t>'</a:t>
            </a:r>
          </a:p>
          <a:p>
            <a:r>
              <a:rPr lang="en-US" sz="2000" dirty="0"/>
              <a:t>    </a:t>
            </a:r>
            <a:r>
              <a:rPr lang="en-US" sz="2000" dirty="0" err="1"/>
              <a:t>start_urls</a:t>
            </a:r>
            <a:r>
              <a:rPr lang="en-US" sz="2000" dirty="0"/>
              <a:t> = ['https://blog.scrapinghub.com']</a:t>
            </a:r>
          </a:p>
          <a:p>
            <a:endParaRPr lang="en-US" sz="2000" dirty="0"/>
          </a:p>
          <a:p>
            <a:r>
              <a:rPr lang="en-US" sz="2000" dirty="0"/>
              <a:t>    </a:t>
            </a:r>
            <a:r>
              <a:rPr lang="en-US" sz="2000" dirty="0" err="1"/>
              <a:t>def</a:t>
            </a:r>
            <a:r>
              <a:rPr lang="en-US" sz="2000" dirty="0"/>
              <a:t> parse(self, </a:t>
            </a:r>
            <a:r>
              <a:rPr lang="en-US" sz="2000" dirty="0" smtClean="0"/>
              <a:t>res):</a:t>
            </a:r>
            <a:endParaRPr lang="en-US" sz="2000" dirty="0"/>
          </a:p>
          <a:p>
            <a:r>
              <a:rPr lang="en-US" sz="2000" dirty="0"/>
              <a:t>        for title in </a:t>
            </a:r>
            <a:r>
              <a:rPr lang="en-US" sz="2000" dirty="0" smtClean="0"/>
              <a:t>res.css</a:t>
            </a:r>
            <a:r>
              <a:rPr lang="en-US" sz="2000" dirty="0"/>
              <a:t>('h2.entry-title'):</a:t>
            </a:r>
          </a:p>
          <a:p>
            <a:r>
              <a:rPr lang="en-US" sz="2000" dirty="0"/>
              <a:t>            yield {'title': title.css('a ::text').</a:t>
            </a:r>
            <a:r>
              <a:rPr lang="en-US" sz="2000" dirty="0" err="1"/>
              <a:t>extract_first</a:t>
            </a:r>
            <a:r>
              <a:rPr lang="en-US" sz="2000" dirty="0" smtClean="0"/>
              <a:t>()}</a:t>
            </a:r>
            <a:endParaRPr lang="en-US" sz="2000" dirty="0"/>
          </a:p>
          <a:p>
            <a:r>
              <a:rPr lang="en-US" sz="2000" dirty="0"/>
              <a:t>        </a:t>
            </a:r>
            <a:r>
              <a:rPr lang="en-US" sz="2000" dirty="0" err="1"/>
              <a:t>next_page</a:t>
            </a:r>
            <a:r>
              <a:rPr lang="en-US" sz="2000" dirty="0"/>
              <a:t> = </a:t>
            </a:r>
            <a:r>
              <a:rPr lang="en-US" sz="2000" dirty="0" smtClean="0"/>
              <a:t>res.css</a:t>
            </a:r>
            <a:r>
              <a:rPr lang="en-US" sz="2000" dirty="0"/>
              <a:t>('</a:t>
            </a:r>
            <a:r>
              <a:rPr lang="en-US" sz="2000" dirty="0" err="1"/>
              <a:t>div.prev</a:t>
            </a:r>
            <a:r>
              <a:rPr lang="en-US" sz="2000" dirty="0"/>
              <a:t>-post &gt; </a:t>
            </a:r>
            <a:r>
              <a:rPr lang="en-US" sz="2000" dirty="0" smtClean="0"/>
              <a:t>a::</a:t>
            </a:r>
            <a:r>
              <a:rPr lang="en-US" sz="2000" dirty="0"/>
              <a:t>attr(href</a:t>
            </a:r>
            <a:r>
              <a:rPr lang="en-US" sz="2000" dirty="0" smtClean="0"/>
              <a:t>)'). </a:t>
            </a:r>
            <a:r>
              <a:rPr lang="en-US" sz="2000" dirty="0" err="1" smtClean="0"/>
              <a:t>extract_first</a:t>
            </a:r>
            <a:r>
              <a:rPr lang="en-US" sz="2000" dirty="0" smtClean="0"/>
              <a:t> ()</a:t>
            </a:r>
            <a:endParaRPr lang="en-US" sz="2000" dirty="0"/>
          </a:p>
          <a:p>
            <a:r>
              <a:rPr lang="en-US" sz="2000" dirty="0"/>
              <a:t>        if </a:t>
            </a:r>
            <a:r>
              <a:rPr lang="en-US" sz="2000" dirty="0" err="1"/>
              <a:t>next_page</a:t>
            </a:r>
            <a:r>
              <a:rPr lang="en-US" sz="2000" dirty="0" smtClean="0"/>
              <a:t>: … (</a:t>
            </a:r>
            <a:r>
              <a:rPr lang="en-US" sz="2000" dirty="0" smtClean="0">
                <a:solidFill>
                  <a:srgbClr val="FF0000"/>
                </a:solidFill>
              </a:rPr>
              <a:t>next slide</a:t>
            </a:r>
            <a:r>
              <a:rPr lang="en-US" sz="2000" dirty="0" smtClean="0"/>
              <a:t>)</a:t>
            </a:r>
            <a:endParaRPr lang="en-US" sz="2000" dirty="0"/>
          </a:p>
        </p:txBody>
      </p:sp>
      <p:sp>
        <p:nvSpPr>
          <p:cNvPr id="5" name="Title 1"/>
          <p:cNvSpPr txBox="1">
            <a:spLocks/>
          </p:cNvSpPr>
          <p:nvPr/>
        </p:nvSpPr>
        <p:spPr bwMode="auto">
          <a:xfrm>
            <a:off x="762000" y="304800"/>
            <a:ext cx="8283575"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a:lstStyle>
          <a:p>
            <a:r>
              <a:rPr lang="en-US" kern="0" baseline="0" dirty="0" smtClean="0"/>
              <a:t>Build and run your web spiders</a:t>
            </a:r>
            <a:endParaRPr lang="en-US" kern="0" baseline="0" dirty="0"/>
          </a:p>
        </p:txBody>
      </p:sp>
    </p:spTree>
    <p:extLst>
      <p:ext uri="{BB962C8B-B14F-4D97-AF65-F5344CB8AC3E}">
        <p14:creationId xmlns:p14="http://schemas.microsoft.com/office/powerpoint/2010/main" val="16707598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219200"/>
            <a:ext cx="8826500" cy="5256212"/>
          </a:xfrm>
        </p:spPr>
        <p:txBody>
          <a:bodyPr/>
          <a:lstStyle/>
          <a:p>
            <a:r>
              <a:rPr lang="en-US" sz="2000" dirty="0" err="1"/>
              <a:t>def</a:t>
            </a:r>
            <a:r>
              <a:rPr lang="en-US" sz="2000" dirty="0"/>
              <a:t> parse(self, response):</a:t>
            </a:r>
          </a:p>
          <a:p>
            <a:r>
              <a:rPr lang="en-US" sz="2000" dirty="0"/>
              <a:t>        for title in response.css('h2.entry-title'):</a:t>
            </a:r>
          </a:p>
          <a:p>
            <a:r>
              <a:rPr lang="en-US" sz="2000" dirty="0"/>
              <a:t>            yield {'title': title.css('a ::text').</a:t>
            </a:r>
            <a:r>
              <a:rPr lang="en-US" sz="2000" dirty="0" err="1"/>
              <a:t>extract_first</a:t>
            </a:r>
            <a:r>
              <a:rPr lang="en-US" sz="2000" dirty="0"/>
              <a:t>()}</a:t>
            </a:r>
          </a:p>
          <a:p>
            <a:endParaRPr lang="en-US" sz="2000" dirty="0"/>
          </a:p>
          <a:p>
            <a:r>
              <a:rPr lang="en-US" sz="2000" dirty="0"/>
              <a:t>        </a:t>
            </a:r>
            <a:r>
              <a:rPr lang="en-US" sz="1800" dirty="0" err="1"/>
              <a:t>next_page</a:t>
            </a:r>
            <a:r>
              <a:rPr lang="en-US" sz="1800" dirty="0"/>
              <a:t> = response.css('</a:t>
            </a:r>
            <a:r>
              <a:rPr lang="en-US" sz="1800" dirty="0" err="1"/>
              <a:t>div.prev</a:t>
            </a:r>
            <a:r>
              <a:rPr lang="en-US" sz="1800" dirty="0"/>
              <a:t>-post &gt; a ::</a:t>
            </a:r>
            <a:r>
              <a:rPr lang="en-US" sz="1800" dirty="0" err="1"/>
              <a:t>attr</a:t>
            </a:r>
            <a:r>
              <a:rPr lang="en-US" sz="1800" dirty="0"/>
              <a:t>(</a:t>
            </a:r>
            <a:r>
              <a:rPr lang="en-US" sz="1800" dirty="0" err="1"/>
              <a:t>href</a:t>
            </a:r>
            <a:r>
              <a:rPr lang="en-US" sz="1800" dirty="0" smtClean="0"/>
              <a:t>)'). </a:t>
            </a:r>
            <a:r>
              <a:rPr lang="en-US" sz="1800" dirty="0" err="1" smtClean="0"/>
              <a:t>extract_first</a:t>
            </a:r>
            <a:r>
              <a:rPr lang="en-US" sz="1800" dirty="0"/>
              <a:t>()</a:t>
            </a:r>
          </a:p>
          <a:p>
            <a:r>
              <a:rPr lang="en-US" sz="2000" dirty="0"/>
              <a:t>        if </a:t>
            </a:r>
            <a:r>
              <a:rPr lang="en-US" sz="2000" dirty="0" err="1"/>
              <a:t>next_page</a:t>
            </a:r>
            <a:r>
              <a:rPr lang="en-US" sz="2000" dirty="0"/>
              <a:t>:</a:t>
            </a:r>
          </a:p>
          <a:p>
            <a:r>
              <a:rPr lang="en-US" sz="2000" dirty="0"/>
              <a:t>            yield </a:t>
            </a:r>
            <a:r>
              <a:rPr lang="en-US" sz="2000" dirty="0" err="1"/>
              <a:t>scrapy.Request</a:t>
            </a:r>
            <a:r>
              <a:rPr lang="en-US" sz="2000" dirty="0"/>
              <a:t>(</a:t>
            </a:r>
            <a:r>
              <a:rPr lang="en-US" sz="2000" dirty="0" err="1"/>
              <a:t>response.urljoin</a:t>
            </a:r>
            <a:r>
              <a:rPr lang="en-US" sz="2000" dirty="0"/>
              <a:t>(</a:t>
            </a:r>
            <a:r>
              <a:rPr lang="en-US" sz="2000" dirty="0" err="1"/>
              <a:t>next_page</a:t>
            </a:r>
            <a:r>
              <a:rPr lang="en-US" sz="2000" dirty="0"/>
              <a:t>), callback=</a:t>
            </a:r>
            <a:r>
              <a:rPr lang="en-US" sz="2000" dirty="0" err="1"/>
              <a:t>self.parse</a:t>
            </a:r>
            <a:r>
              <a:rPr lang="en-US" sz="2000" dirty="0"/>
              <a:t>)</a:t>
            </a:r>
          </a:p>
          <a:p>
            <a:r>
              <a:rPr lang="en-US" sz="2000" dirty="0"/>
              <a:t>EOF</a:t>
            </a:r>
          </a:p>
          <a:p>
            <a:r>
              <a:rPr lang="en-US" sz="2000" dirty="0"/>
              <a:t> </a:t>
            </a:r>
            <a:r>
              <a:rPr lang="en-US" sz="2000" dirty="0" err="1"/>
              <a:t>scrapy</a:t>
            </a:r>
            <a:r>
              <a:rPr lang="en-US" sz="2000" dirty="0"/>
              <a:t> </a:t>
            </a:r>
            <a:r>
              <a:rPr lang="en-US" sz="2000" dirty="0" err="1"/>
              <a:t>runspider</a:t>
            </a:r>
            <a:r>
              <a:rPr lang="en-US" sz="2000" dirty="0"/>
              <a:t> myspider.py</a:t>
            </a:r>
          </a:p>
          <a:p>
            <a:endParaRPr lang="en-US" sz="2000" dirty="0"/>
          </a:p>
        </p:txBody>
      </p:sp>
    </p:spTree>
    <p:extLst>
      <p:ext uri="{BB962C8B-B14F-4D97-AF65-F5344CB8AC3E}">
        <p14:creationId xmlns:p14="http://schemas.microsoft.com/office/powerpoint/2010/main" val="41182014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83575" cy="781050"/>
          </a:xfrm>
        </p:spPr>
        <p:txBody>
          <a:bodyPr/>
          <a:lstStyle/>
          <a:p>
            <a:r>
              <a:rPr lang="en-US" dirty="0"/>
              <a:t>Deploy them to </a:t>
            </a:r>
            <a:r>
              <a:rPr lang="en-US" u="sng" dirty="0" err="1">
                <a:hlinkClick r:id="rId2"/>
              </a:rPr>
              <a:t>Scrapy</a:t>
            </a:r>
            <a:r>
              <a:rPr lang="en-US" u="sng" dirty="0">
                <a:hlinkClick r:id="rId2"/>
              </a:rPr>
              <a:t> </a:t>
            </a:r>
            <a:r>
              <a:rPr lang="en-US" u="sng" dirty="0" smtClean="0">
                <a:hlinkClick r:id="rId2"/>
              </a:rPr>
              <a:t>Cloud</a:t>
            </a:r>
            <a:r>
              <a:rPr lang="en-US" u="sng" dirty="0" smtClean="0"/>
              <a:t> </a:t>
            </a:r>
            <a:endParaRPr lang="en-US" dirty="0"/>
          </a:p>
        </p:txBody>
      </p:sp>
      <p:sp>
        <p:nvSpPr>
          <p:cNvPr id="3" name="Content Placeholder 2"/>
          <p:cNvSpPr>
            <a:spLocks noGrp="1"/>
          </p:cNvSpPr>
          <p:nvPr>
            <p:ph idx="1"/>
          </p:nvPr>
        </p:nvSpPr>
        <p:spPr>
          <a:xfrm>
            <a:off x="381000" y="990600"/>
            <a:ext cx="8610600" cy="5256212"/>
          </a:xfrm>
        </p:spPr>
        <p:txBody>
          <a:bodyPr/>
          <a:lstStyle/>
          <a:p>
            <a:pPr>
              <a:spcBef>
                <a:spcPts val="600"/>
              </a:spcBef>
            </a:pPr>
            <a:r>
              <a:rPr lang="en-US" sz="1800" dirty="0"/>
              <a:t> pip install </a:t>
            </a:r>
            <a:r>
              <a:rPr lang="en-US" sz="1800" dirty="0" err="1"/>
              <a:t>shub</a:t>
            </a:r>
            <a:endParaRPr lang="en-US" sz="1800" dirty="0"/>
          </a:p>
          <a:p>
            <a:pPr>
              <a:spcBef>
                <a:spcPts val="600"/>
              </a:spcBef>
            </a:pPr>
            <a:r>
              <a:rPr lang="en-US" sz="1800" dirty="0"/>
              <a:t> </a:t>
            </a:r>
            <a:r>
              <a:rPr lang="en-US" sz="1800" dirty="0" err="1"/>
              <a:t>shub</a:t>
            </a:r>
            <a:r>
              <a:rPr lang="en-US" sz="1800" dirty="0"/>
              <a:t> login</a:t>
            </a:r>
          </a:p>
          <a:p>
            <a:pPr>
              <a:spcBef>
                <a:spcPts val="600"/>
              </a:spcBef>
            </a:pPr>
            <a:r>
              <a:rPr lang="en-US" sz="1800" dirty="0"/>
              <a:t>Insert your </a:t>
            </a:r>
            <a:r>
              <a:rPr lang="en-US" sz="1800" dirty="0" err="1"/>
              <a:t>Scrapinghub</a:t>
            </a:r>
            <a:r>
              <a:rPr lang="en-US" sz="1800" dirty="0"/>
              <a:t> API Key: &lt;API_KEY&gt;</a:t>
            </a:r>
          </a:p>
          <a:p>
            <a:pPr>
              <a:spcBef>
                <a:spcPts val="600"/>
              </a:spcBef>
            </a:pPr>
            <a:endParaRPr lang="en-US" sz="1800" dirty="0"/>
          </a:p>
          <a:p>
            <a:pPr>
              <a:spcBef>
                <a:spcPts val="600"/>
              </a:spcBef>
            </a:pPr>
            <a:r>
              <a:rPr lang="en-US" sz="1800" dirty="0"/>
              <a:t># Deploy the spider to </a:t>
            </a:r>
            <a:r>
              <a:rPr lang="en-US" sz="1800" dirty="0" err="1"/>
              <a:t>Scrapy</a:t>
            </a:r>
            <a:r>
              <a:rPr lang="en-US" sz="1800" dirty="0"/>
              <a:t> Cloud</a:t>
            </a:r>
          </a:p>
          <a:p>
            <a:pPr>
              <a:spcBef>
                <a:spcPts val="600"/>
              </a:spcBef>
            </a:pPr>
            <a:r>
              <a:rPr lang="en-US" sz="1800" dirty="0"/>
              <a:t> </a:t>
            </a:r>
            <a:r>
              <a:rPr lang="en-US" sz="1800" dirty="0" err="1"/>
              <a:t>shub</a:t>
            </a:r>
            <a:r>
              <a:rPr lang="en-US" sz="1800" dirty="0"/>
              <a:t> deploy</a:t>
            </a:r>
          </a:p>
          <a:p>
            <a:pPr>
              <a:spcBef>
                <a:spcPts val="600"/>
              </a:spcBef>
            </a:pPr>
            <a:endParaRPr lang="en-US" sz="1800" dirty="0"/>
          </a:p>
          <a:p>
            <a:pPr>
              <a:spcBef>
                <a:spcPts val="600"/>
              </a:spcBef>
            </a:pPr>
            <a:r>
              <a:rPr lang="en-US" sz="1800" dirty="0"/>
              <a:t># Schedule the spider for execution</a:t>
            </a:r>
          </a:p>
          <a:p>
            <a:pPr>
              <a:spcBef>
                <a:spcPts val="600"/>
              </a:spcBef>
            </a:pPr>
            <a:r>
              <a:rPr lang="en-US" sz="1800" dirty="0"/>
              <a:t> </a:t>
            </a:r>
            <a:r>
              <a:rPr lang="en-US" sz="1800" dirty="0" err="1"/>
              <a:t>shub</a:t>
            </a:r>
            <a:r>
              <a:rPr lang="en-US" sz="1800" dirty="0"/>
              <a:t> schedule </a:t>
            </a:r>
            <a:r>
              <a:rPr lang="en-US" sz="1800" dirty="0" err="1"/>
              <a:t>blogspider</a:t>
            </a:r>
            <a:r>
              <a:rPr lang="en-US" sz="1800" dirty="0"/>
              <a:t> </a:t>
            </a:r>
          </a:p>
          <a:p>
            <a:pPr>
              <a:spcBef>
                <a:spcPts val="600"/>
              </a:spcBef>
            </a:pPr>
            <a:r>
              <a:rPr lang="en-US" sz="1800" dirty="0"/>
              <a:t>Spider </a:t>
            </a:r>
            <a:r>
              <a:rPr lang="en-US" sz="1800" dirty="0" err="1"/>
              <a:t>blogspider</a:t>
            </a:r>
            <a:r>
              <a:rPr lang="en-US" sz="1800" dirty="0"/>
              <a:t> scheduled, watch it running here:</a:t>
            </a:r>
          </a:p>
          <a:p>
            <a:pPr>
              <a:spcBef>
                <a:spcPts val="600"/>
              </a:spcBef>
            </a:pPr>
            <a:r>
              <a:rPr lang="en-US" sz="1800" dirty="0"/>
              <a:t>https://app.scrapinghub.com/p/26731/job/1/8</a:t>
            </a:r>
          </a:p>
          <a:p>
            <a:pPr>
              <a:spcBef>
                <a:spcPts val="600"/>
              </a:spcBef>
            </a:pPr>
            <a:endParaRPr lang="en-US" sz="1800" dirty="0"/>
          </a:p>
          <a:p>
            <a:pPr>
              <a:spcBef>
                <a:spcPts val="600"/>
              </a:spcBef>
            </a:pPr>
            <a:r>
              <a:rPr lang="en-US" sz="1800" dirty="0"/>
              <a:t># Retrieve the scraped data</a:t>
            </a:r>
          </a:p>
          <a:p>
            <a:pPr>
              <a:spcBef>
                <a:spcPts val="600"/>
              </a:spcBef>
            </a:pPr>
            <a:r>
              <a:rPr lang="en-US" sz="1800" dirty="0"/>
              <a:t> </a:t>
            </a:r>
            <a:r>
              <a:rPr lang="en-US" sz="1800" dirty="0" err="1"/>
              <a:t>shub</a:t>
            </a:r>
            <a:r>
              <a:rPr lang="en-US" sz="1800" dirty="0"/>
              <a:t> items 26731/1/8</a:t>
            </a:r>
          </a:p>
          <a:p>
            <a:pPr>
              <a:spcBef>
                <a:spcPts val="600"/>
              </a:spcBef>
            </a:pPr>
            <a:r>
              <a:rPr lang="en-US" sz="1800" dirty="0"/>
              <a:t>{"title": "Improved </a:t>
            </a:r>
            <a:r>
              <a:rPr lang="en-US" sz="1800" dirty="0" err="1"/>
              <a:t>Frontera</a:t>
            </a:r>
            <a:r>
              <a:rPr lang="en-US" sz="1800" dirty="0"/>
              <a:t>: Web Crawling at Scale with Python 3 Support"}</a:t>
            </a:r>
          </a:p>
          <a:p>
            <a:pPr>
              <a:spcBef>
                <a:spcPts val="600"/>
              </a:spcBef>
            </a:pPr>
            <a:r>
              <a:rPr lang="en-US" sz="1800" dirty="0"/>
              <a:t>{"title": "How to Crawl the Web Politely with </a:t>
            </a:r>
            <a:r>
              <a:rPr lang="en-US" sz="1800" dirty="0" err="1"/>
              <a:t>Scrapy</a:t>
            </a:r>
            <a:r>
              <a:rPr lang="en-US" sz="1800" dirty="0" smtClean="0"/>
              <a:t>"} ...</a:t>
            </a:r>
            <a:endParaRPr lang="en-US" sz="1800" dirty="0"/>
          </a:p>
        </p:txBody>
      </p:sp>
    </p:spTree>
    <p:extLst>
      <p:ext uri="{BB962C8B-B14F-4D97-AF65-F5344CB8AC3E}">
        <p14:creationId xmlns:p14="http://schemas.microsoft.com/office/powerpoint/2010/main" val="1664577735"/>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2500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66139</TotalTime>
  <Pages>35</Pages>
  <Words>1479</Words>
  <Application>Microsoft Office PowerPoint</Application>
  <PresentationFormat>Letter Paper (8.5x11 in)</PresentationFormat>
  <Paragraphs>301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Unicode MS</vt:lpstr>
      <vt:lpstr>Arial</vt:lpstr>
      <vt:lpstr>Century Gothic</vt:lpstr>
      <vt:lpstr>Courier New</vt:lpstr>
      <vt:lpstr>Helvetica</vt:lpstr>
      <vt:lpstr>Times New Roman</vt:lpstr>
      <vt:lpstr>Wingdings</vt:lpstr>
      <vt:lpstr>white212</vt:lpstr>
      <vt:lpstr>CSCE  590 Web Scraping – XPaths</vt:lpstr>
      <vt:lpstr>Overview</vt:lpstr>
      <vt:lpstr>Auxilliary lambda function to test xpaths</vt:lpstr>
      <vt:lpstr>https://scrapy.org</vt:lpstr>
      <vt:lpstr>PowerPoint Presentation</vt:lpstr>
      <vt:lpstr>Using BeautifulSoup with Scrapy</vt:lpstr>
      <vt:lpstr>PowerPoint Presentation</vt:lpstr>
      <vt:lpstr>PowerPoint Presentation</vt:lpstr>
      <vt:lpstr>Deploy them to Scrapy Cloud </vt:lpstr>
      <vt:lpstr>Architecture Overview</vt:lpstr>
      <vt:lpstr>PowerPoint Presentation</vt:lpstr>
      <vt:lpstr>Xpath</vt:lpstr>
      <vt:lpstr>XPATH Tutorial</vt:lpstr>
      <vt:lpstr>List of XPaths</vt:lpstr>
      <vt:lpstr>XPATH as filesystem – full vs relative</vt:lpstr>
      <vt:lpstr>XPATH as filesystem – // and *</vt:lpstr>
      <vt:lpstr>XPATH -Further conditions inside [ ]</vt:lpstr>
      <vt:lpstr>Attributes</vt:lpstr>
      <vt:lpstr>Any Attributes / no attributes</vt:lpstr>
      <vt:lpstr>Attribute values</vt:lpstr>
      <vt:lpstr>Node counting</vt:lpstr>
      <vt:lpstr>Playing with names of selected elements</vt:lpstr>
      <vt:lpstr>Combining XPaths with |</vt:lpstr>
      <vt:lpstr>Child axis Default</vt:lpstr>
      <vt:lpstr>Parent</vt:lpstr>
      <vt:lpstr>Ancestor axis</vt:lpstr>
      <vt:lpstr>PowerPoint Presentation</vt:lpstr>
      <vt:lpstr>PowerPoint Presentation</vt:lpstr>
      <vt:lpstr>Siblings</vt:lpstr>
      <vt:lpstr>Xpath syntax -Python 3 direct support</vt:lpstr>
      <vt:lpstr>Xpath syntax -Python 3 direct support</vt:lpstr>
      <vt:lpstr>xpathtester</vt:lpstr>
      <vt:lpstr>xml.py (emailed to you)</vt:lpstr>
      <vt:lpstr>Xml.py – test the xpath tutorial</vt:lpstr>
      <vt:lpstr>Login then scrape</vt:lpstr>
      <vt:lpstr>27.3. pdb — The Python Debugger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540</cp:revision>
  <cp:lastPrinted>2017-03-16T12:22:42Z</cp:lastPrinted>
  <dcterms:created xsi:type="dcterms:W3CDTF">1998-08-11T09:19:24Z</dcterms:created>
  <dcterms:modified xsi:type="dcterms:W3CDTF">2017-03-16T12:28:40Z</dcterms:modified>
</cp:coreProperties>
</file>