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4"/>
  </p:notesMasterIdLst>
  <p:handoutMasterIdLst>
    <p:handoutMasterId r:id="rId15"/>
  </p:handoutMasterIdLst>
  <p:sldIdLst>
    <p:sldId id="453" r:id="rId2"/>
    <p:sldId id="764" r:id="rId3"/>
    <p:sldId id="819" r:id="rId4"/>
    <p:sldId id="825" r:id="rId5"/>
    <p:sldId id="826" r:id="rId6"/>
    <p:sldId id="827" r:id="rId7"/>
    <p:sldId id="820" r:id="rId8"/>
    <p:sldId id="823" r:id="rId9"/>
    <p:sldId id="824" r:id="rId10"/>
    <p:sldId id="828" r:id="rId11"/>
    <p:sldId id="829" r:id="rId12"/>
    <p:sldId id="779" r:id="rId13"/>
  </p:sldIdLst>
  <p:sldSz cx="9144000" cy="6858000" type="letter"/>
  <p:notesSz cx="9296400" cy="70104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6">
          <p15:clr>
            <a:srgbClr val="A4A3A4"/>
          </p15:clr>
        </p15:guide>
        <p15:guide id="2" pos="55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9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00000"/>
    <a:srgbClr val="FFCC00"/>
    <a:srgbClr val="FF0000"/>
    <a:srgbClr val="FFCCCC"/>
    <a:srgbClr val="CCCCFF"/>
    <a:srgbClr val="CCECFF"/>
    <a:srgbClr val="9999FF"/>
    <a:srgbClr val="FFFF99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3193" autoAdjust="0"/>
  </p:normalViewPr>
  <p:slideViewPr>
    <p:cSldViewPr>
      <p:cViewPr varScale="1">
        <p:scale>
          <a:sx n="62" d="100"/>
          <a:sy n="62" d="100"/>
        </p:scale>
        <p:origin x="364" y="28"/>
      </p:cViewPr>
      <p:guideLst>
        <p:guide orient="horz" pos="96"/>
        <p:guide pos="55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98" y="-67"/>
      </p:cViewPr>
      <p:guideLst>
        <p:guide orient="horz" pos="2209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4263655" y="6677179"/>
            <a:ext cx="772297" cy="258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932" tIns="44766" rIns="87932" bIns="44766">
            <a:spAutoFit/>
          </a:bodyPr>
          <a:lstStyle>
            <a:lvl1pPr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1pPr>
            <a:lvl2pPr marL="742950" indent="-28575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 baseline="0"/>
              <a:t>Page </a:t>
            </a:r>
            <a:fld id="{F450CFED-EF5E-4415-B51C-A0E9C179C8CD}" type="slidenum">
              <a:rPr lang="en-US" altLang="en-US" sz="1200" b="0" baseline="0"/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 baseline="0"/>
          </a:p>
        </p:txBody>
      </p:sp>
    </p:spTree>
    <p:extLst>
      <p:ext uri="{BB962C8B-B14F-4D97-AF65-F5344CB8AC3E}">
        <p14:creationId xmlns:p14="http://schemas.microsoft.com/office/powerpoint/2010/main" val="275453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162" y="3332212"/>
            <a:ext cx="6816078" cy="3152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129" tIns="44766" rIns="91129" bIns="447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4241223" y="6677179"/>
            <a:ext cx="813956" cy="258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932" tIns="44766" rIns="87932" bIns="44766">
            <a:spAutoFit/>
          </a:bodyPr>
          <a:lstStyle>
            <a:lvl1pPr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1pPr>
            <a:lvl2pPr marL="742950" indent="-28575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 baseline="0" smtClean="0">
                <a:latin typeface="Century Gothic" panose="020B0502020202020204" pitchFamily="34" charset="0"/>
              </a:rPr>
              <a:t>Page </a:t>
            </a:r>
            <a:fld id="{B91792B0-B2BC-4CA8-BAAB-407D9A47B5E6}" type="slidenum">
              <a:rPr lang="en-US" altLang="en-US" sz="1200" b="0" baseline="0" smtClean="0">
                <a:latin typeface="Century Gothic" panose="020B0502020202020204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 baseline="0" smtClean="0">
              <a:latin typeface="Century Gothic" panose="020B0502020202020204" pitchFamily="34" charset="0"/>
            </a:endParaRP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0363" y="530225"/>
            <a:ext cx="3495675" cy="2620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15054075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6400800"/>
            <a:ext cx="3657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79" tIns="44446" rIns="90479" bIns="44446"/>
          <a:lstStyle/>
          <a:p>
            <a:pPr algn="ctr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baseline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Click to edit Master subtitle style</a:t>
            </a:r>
          </a:p>
        </p:txBody>
      </p:sp>
      <p:sp>
        <p:nvSpPr>
          <p:cNvPr id="348162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5019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65125"/>
            <a:ext cx="77724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02728662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50717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247650"/>
            <a:ext cx="2206625" cy="6197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72237" cy="6197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640096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90513" y="1220788"/>
            <a:ext cx="8307387" cy="5224462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6738444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33846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9529774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67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613" y="1220788"/>
            <a:ext cx="4078287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86171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93021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29334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0658831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114355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425845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220788"/>
            <a:ext cx="7759700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47650"/>
            <a:ext cx="8283575" cy="7810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19075" y="6400800"/>
            <a:ext cx="60483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wrap="none" lIns="45715" tIns="45715" rIns="45715" bIns="45715" anchor="ctr">
            <a:spAutoFit/>
          </a:bodyPr>
          <a:lstStyle>
            <a:lvl1pPr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400" b="0" baseline="0" smtClean="0">
                <a:solidFill>
                  <a:schemeClr val="hlink"/>
                </a:solidFill>
              </a:rPr>
              <a:t>– </a:t>
            </a:r>
            <a:fld id="{208554D1-E6DA-49FC-AFA6-7404D89CA477}" type="slidenum">
              <a:rPr lang="en-US" altLang="en-US" sz="1400" b="0" baseline="0" smtClean="0">
                <a:solidFill>
                  <a:schemeClr val="hlink"/>
                </a:solidFill>
              </a:rPr>
              <a:pPr algn="ctr">
                <a:lnSpc>
                  <a:spcPct val="90000"/>
                </a:lnSpc>
                <a:defRPr/>
              </a:pPr>
              <a:t>‹#›</a:t>
            </a:fld>
            <a:r>
              <a:rPr lang="en-US" altLang="en-US" sz="1400" b="0" baseline="0" smtClean="0">
                <a:solidFill>
                  <a:schemeClr val="hlink"/>
                </a:solidFill>
              </a:rPr>
              <a:t> –</a:t>
            </a:r>
            <a:endParaRPr lang="en-US" altLang="en-US" sz="1400" b="0" baseline="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5943600" y="6495578"/>
            <a:ext cx="3126744" cy="286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715" tIns="45715" rIns="45715" bIns="45715" anchor="ctr">
            <a:spAutoFit/>
          </a:bodyPr>
          <a:lstStyle>
            <a:lvl1pPr eaLnBrk="0" hangingPunct="0"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1pPr>
            <a:lvl2pPr marL="742950" indent="-285750" eaLnBrk="0" hangingPunct="0"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2pPr>
            <a:lvl3pPr marL="1143000" indent="-228600" eaLnBrk="0" hangingPunct="0"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3pPr>
            <a:lvl4pPr marL="1600200" indent="-228600" eaLnBrk="0" hangingPunct="0"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4pPr>
            <a:lvl5pPr marL="2057400" indent="-228600" eaLnBrk="0" hangingPunct="0"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400" b="0" baseline="0" dirty="0" smtClean="0">
                <a:solidFill>
                  <a:schemeClr val="hlink"/>
                </a:solidFill>
              </a:rPr>
              <a:t>CSCE 590 Web Scraping Spring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3" r:id="rId1"/>
    <p:sldLayoutId id="2147484072" r:id="rId2"/>
    <p:sldLayoutId id="2147484073" r:id="rId3"/>
    <p:sldLayoutId id="2147484074" r:id="rId4"/>
    <p:sldLayoutId id="2147484075" r:id="rId5"/>
    <p:sldLayoutId id="2147484076" r:id="rId6"/>
    <p:sldLayoutId id="2147484077" r:id="rId7"/>
    <p:sldLayoutId id="2147484078" r:id="rId8"/>
    <p:sldLayoutId id="2147484079" r:id="rId9"/>
    <p:sldLayoutId id="2147484080" r:id="rId10"/>
    <p:sldLayoutId id="2147484081" r:id="rId11"/>
    <p:sldLayoutId id="2147484082" r:id="rId12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defRPr sz="2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n"/>
        <a:defRPr sz="2000" b="1">
          <a:solidFill>
            <a:schemeClr val="tx2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2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crapy.org/doc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.scrapy.org/en/1.3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scrapinghub.com/scrapy-cloud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7166640" y="6477000"/>
            <a:ext cx="1686358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400" baseline="0" dirty="0" smtClean="0">
                <a:latin typeface="Courier New" panose="02070309020205020404" pitchFamily="49" charset="0"/>
              </a:rPr>
              <a:t>March </a:t>
            </a:r>
            <a:r>
              <a:rPr lang="en-US" altLang="en-US" sz="1400" baseline="0" dirty="0" smtClean="0">
                <a:latin typeface="Courier New" panose="02070309020205020404" pitchFamily="49" charset="0"/>
              </a:rPr>
              <a:t>16, </a:t>
            </a:r>
            <a:r>
              <a:rPr lang="en-US" altLang="en-US" sz="1400" baseline="0" dirty="0" smtClean="0">
                <a:latin typeface="Courier New" panose="02070309020205020404" pitchFamily="49" charset="0"/>
              </a:rPr>
              <a:t>2017</a:t>
            </a:r>
            <a:endParaRPr lang="en-US" altLang="en-US" sz="1400" baseline="0" dirty="0">
              <a:latin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740775" cy="781050"/>
          </a:xfrm>
        </p:spPr>
        <p:txBody>
          <a:bodyPr/>
          <a:lstStyle/>
          <a:p>
            <a:r>
              <a:rPr lang="en-US" dirty="0" smtClean="0"/>
              <a:t>CSCE  590 Web Scraping – </a:t>
            </a:r>
            <a:r>
              <a:rPr lang="en-US" dirty="0" err="1" smtClean="0"/>
              <a:t>Scrapy</a:t>
            </a:r>
            <a:r>
              <a:rPr lang="en-US" dirty="0" smtClean="0"/>
              <a:t> III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539" y="990600"/>
            <a:ext cx="7056461" cy="3945327"/>
          </a:xfrm>
          <a:prstGeom prst="rect">
            <a:avLst/>
          </a:prstGeom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33400" y="4267200"/>
            <a:ext cx="640397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2"/>
                </a:solidFill>
                <a:latin typeface="+mn-lt"/>
              </a:defRPr>
            </a:lvl4pPr>
            <a:lvl5pPr marL="2451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9083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365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8227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2799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kern="0" baseline="0" dirty="0" smtClean="0"/>
              <a:t>Topics </a:t>
            </a:r>
          </a:p>
          <a:p>
            <a:pPr lvl="1" eaLnBrk="1" hangingPunct="1">
              <a:defRPr/>
            </a:pPr>
            <a:r>
              <a:rPr lang="en-US" kern="0" baseline="0" dirty="0" smtClean="0"/>
              <a:t>The </a:t>
            </a:r>
            <a:r>
              <a:rPr lang="en-US" kern="0" baseline="0" dirty="0" err="1" smtClean="0"/>
              <a:t>Scrapy</a:t>
            </a:r>
            <a:r>
              <a:rPr lang="en-US" kern="0" baseline="0" dirty="0" smtClean="0"/>
              <a:t> framework revisited</a:t>
            </a:r>
          </a:p>
          <a:p>
            <a:pPr eaLnBrk="1" hangingPunct="1">
              <a:defRPr/>
            </a:pPr>
            <a:r>
              <a:rPr lang="en-US" kern="0" baseline="0" dirty="0" smtClean="0"/>
              <a:t>Readings:</a:t>
            </a:r>
          </a:p>
          <a:p>
            <a:pPr lvl="1" eaLnBrk="1" hangingPunct="1">
              <a:defRPr/>
            </a:pPr>
            <a:r>
              <a:rPr lang="en-US" altLang="en-US" kern="0" baseline="0" dirty="0" err="1" smtClean="0"/>
              <a:t>Scrapy</a:t>
            </a:r>
            <a:r>
              <a:rPr lang="en-US" altLang="en-US" kern="0" baseline="0" dirty="0" smtClean="0"/>
              <a:t> </a:t>
            </a:r>
            <a:r>
              <a:rPr lang="en-US" altLang="en-US" kern="0" baseline="0" dirty="0"/>
              <a:t>User manual </a:t>
            </a:r>
            <a:r>
              <a:rPr lang="en-US" altLang="en-US" kern="0" baseline="0" dirty="0" smtClean="0"/>
              <a:t>– </a:t>
            </a:r>
          </a:p>
          <a:p>
            <a:pPr lvl="2" eaLnBrk="1" hangingPunct="1">
              <a:defRPr/>
            </a:pPr>
            <a:r>
              <a:rPr lang="en-US" altLang="en-US" kern="0" baseline="0" dirty="0" smtClean="0">
                <a:hlinkClick r:id="rId3"/>
              </a:rPr>
              <a:t>https</a:t>
            </a:r>
            <a:r>
              <a:rPr lang="en-US" altLang="en-US" kern="0" baseline="0" dirty="0">
                <a:hlinkClick r:id="rId3"/>
              </a:rPr>
              <a:t>://scrapy.org/doc</a:t>
            </a:r>
            <a:r>
              <a:rPr lang="en-US" altLang="en-US" kern="0" baseline="0" dirty="0" smtClean="0">
                <a:hlinkClick r:id="rId3"/>
              </a:rPr>
              <a:t>/</a:t>
            </a:r>
            <a:endParaRPr lang="en-US" altLang="en-US" kern="0" baseline="0" dirty="0" smtClean="0"/>
          </a:p>
          <a:p>
            <a:pPr lvl="2" eaLnBrk="1" hangingPunct="1">
              <a:defRPr/>
            </a:pPr>
            <a:r>
              <a:rPr lang="en-US" altLang="en-US" kern="0" baseline="0" dirty="0">
                <a:hlinkClick r:id="rId4"/>
              </a:rPr>
              <a:t>https://doc.scrapy.org/en/1.3</a:t>
            </a:r>
            <a:r>
              <a:rPr lang="en-US" altLang="en-US" kern="0" baseline="0" dirty="0" smtClean="0">
                <a:hlinkClick r:id="rId4"/>
              </a:rPr>
              <a:t>/</a:t>
            </a:r>
            <a:r>
              <a:rPr lang="en-US" altLang="en-US" kern="0" baseline="0" dirty="0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1225" y="0"/>
            <a:ext cx="5311775" cy="781050"/>
          </a:xfrm>
        </p:spPr>
        <p:txBody>
          <a:bodyPr/>
          <a:lstStyle/>
          <a:p>
            <a:r>
              <a:rPr lang="en-US" dirty="0" smtClean="0"/>
              <a:t>Architecture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685800"/>
            <a:ext cx="8658225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121066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20788"/>
            <a:ext cx="8763000" cy="5256212"/>
          </a:xfrm>
        </p:spPr>
        <p:txBody>
          <a:bodyPr/>
          <a:lstStyle/>
          <a:p>
            <a:r>
              <a:rPr lang="en-US" sz="1800" dirty="0"/>
              <a:t>The data flow in </a:t>
            </a:r>
            <a:r>
              <a:rPr lang="en-US" sz="1800" dirty="0" err="1"/>
              <a:t>Scrapy</a:t>
            </a:r>
            <a:r>
              <a:rPr lang="en-US" sz="1800" dirty="0"/>
              <a:t> is controlled by the execution engine, and goes like this</a:t>
            </a:r>
            <a:r>
              <a:rPr lang="en-US" sz="1800" dirty="0" smtClean="0"/>
              <a:t>:</a:t>
            </a:r>
            <a:endParaRPr lang="en-US" sz="18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The </a:t>
            </a:r>
            <a:r>
              <a:rPr lang="en-US" sz="1600" dirty="0"/>
              <a:t>Engine gets the initial Requests to crawl from the Spider.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The </a:t>
            </a:r>
            <a:r>
              <a:rPr lang="en-US" sz="1600" dirty="0"/>
              <a:t>Engine schedules the Requests in the Scheduler and asks for the next Requests to crawl.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The </a:t>
            </a:r>
            <a:r>
              <a:rPr lang="en-US" sz="1600" dirty="0"/>
              <a:t>Scheduler returns the next Requests to the Engine.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The </a:t>
            </a:r>
            <a:r>
              <a:rPr lang="en-US" sz="1600" dirty="0"/>
              <a:t>Engine sends the Requests to the Downloader, passing through the Downloader </a:t>
            </a:r>
            <a:r>
              <a:rPr lang="en-US" sz="1600" dirty="0" err="1"/>
              <a:t>Middlewares</a:t>
            </a:r>
            <a:r>
              <a:rPr lang="en-US" sz="1600" dirty="0"/>
              <a:t> (see </a:t>
            </a:r>
            <a:r>
              <a:rPr lang="en-US" sz="1600" dirty="0" err="1"/>
              <a:t>process_request</a:t>
            </a:r>
            <a:r>
              <a:rPr lang="en-US" sz="1600" dirty="0"/>
              <a:t>()).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Once </a:t>
            </a:r>
            <a:r>
              <a:rPr lang="en-US" sz="1600" dirty="0"/>
              <a:t>the page finishes downloading the Downloader generates a Response (with that page) and sends it to the Engine, passing through the Downloader </a:t>
            </a:r>
            <a:r>
              <a:rPr lang="en-US" sz="1600" dirty="0" err="1"/>
              <a:t>Middlewares</a:t>
            </a:r>
            <a:r>
              <a:rPr lang="en-US" sz="1600" dirty="0"/>
              <a:t> (see </a:t>
            </a:r>
            <a:r>
              <a:rPr lang="en-US" sz="1600" dirty="0" err="1"/>
              <a:t>process_response</a:t>
            </a:r>
            <a:r>
              <a:rPr lang="en-US" sz="1600" dirty="0"/>
              <a:t>()).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The </a:t>
            </a:r>
            <a:r>
              <a:rPr lang="en-US" sz="1600" dirty="0"/>
              <a:t>Engine receives the Response from the Downloader and sends it to the Spider for processing, passing through the Spider Middleware (see </a:t>
            </a:r>
            <a:r>
              <a:rPr lang="en-US" sz="1600" dirty="0" err="1"/>
              <a:t>process_spider_input</a:t>
            </a:r>
            <a:r>
              <a:rPr lang="en-US" sz="1600" dirty="0"/>
              <a:t>()).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The </a:t>
            </a:r>
            <a:r>
              <a:rPr lang="en-US" sz="1600" dirty="0"/>
              <a:t>Spider processes the Response and returns scraped items and new Requests (to follow) to the Engine, passing through the Spider Middleware (see </a:t>
            </a:r>
            <a:r>
              <a:rPr lang="en-US" sz="1600" dirty="0" err="1"/>
              <a:t>process_spider_output</a:t>
            </a:r>
            <a:r>
              <a:rPr lang="en-US" sz="1600" dirty="0"/>
              <a:t>()).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The </a:t>
            </a:r>
            <a:r>
              <a:rPr lang="en-US" sz="1600" dirty="0"/>
              <a:t>Engine sends processed items to Item Pipelines, then send processed Requests to the Scheduler and asks for possible next Requests to crawl.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The </a:t>
            </a:r>
            <a:r>
              <a:rPr lang="en-US" sz="1600" dirty="0"/>
              <a:t>process repeats (from step 1) until there are no more requests from the Scheduler.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18122589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&gt;&gt;&gt; </a:t>
            </a:r>
            <a:r>
              <a:rPr lang="en-US" dirty="0" err="1">
                <a:effectLst/>
              </a:rPr>
              <a:t>response.xpath</a:t>
            </a:r>
            <a:r>
              <a:rPr lang="en-US" dirty="0">
                <a:effectLst/>
              </a:rPr>
              <a:t>('//title')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[&lt;Selector </a:t>
            </a:r>
            <a:r>
              <a:rPr lang="en-US" dirty="0" err="1">
                <a:effectLst/>
              </a:rPr>
              <a:t>xpath</a:t>
            </a:r>
            <a:r>
              <a:rPr lang="en-US" dirty="0">
                <a:effectLst/>
              </a:rPr>
              <a:t>='//title' data='&lt;title&gt;Quotes to Scrape&lt;/title</a:t>
            </a:r>
            <a:r>
              <a:rPr lang="en-US" dirty="0" smtClean="0">
                <a:effectLst/>
              </a:rPr>
              <a:t>&gt;'&gt;]</a:t>
            </a:r>
          </a:p>
          <a:p>
            <a:r>
              <a:rPr lang="en-US" dirty="0" smtClean="0">
                <a:effectLst/>
              </a:rPr>
              <a:t>&gt;&gt;&gt; </a:t>
            </a:r>
            <a:r>
              <a:rPr lang="en-US" dirty="0" err="1">
                <a:effectLst/>
              </a:rPr>
              <a:t>response.xpath</a:t>
            </a:r>
            <a:r>
              <a:rPr lang="en-US" dirty="0">
                <a:effectLst/>
              </a:rPr>
              <a:t>('//title/text()').</a:t>
            </a:r>
            <a:r>
              <a:rPr lang="en-US" dirty="0" err="1">
                <a:effectLst/>
              </a:rPr>
              <a:t>extract_first</a:t>
            </a:r>
            <a:r>
              <a:rPr lang="en-US" dirty="0">
                <a:effectLst/>
              </a:rPr>
              <a:t>()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'Quotes to Scrape'</a:t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0" y="6477000"/>
            <a:ext cx="31365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600" baseline="0" dirty="0"/>
              <a:t>https://</a:t>
            </a:r>
            <a:r>
              <a:rPr lang="en-US" altLang="en-US" sz="1600" baseline="0" dirty="0" smtClean="0"/>
              <a:t>doc.scrapy.org/en/1.3/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388173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83575" cy="781050"/>
          </a:xfrm>
        </p:spPr>
        <p:txBody>
          <a:bodyPr/>
          <a:lstStyle/>
          <a:p>
            <a:r>
              <a:rPr lang="en-US" dirty="0"/>
              <a:t>O</a:t>
            </a:r>
            <a:r>
              <a:rPr lang="en-US" dirty="0" smtClean="0"/>
              <a:t>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781050"/>
            <a:ext cx="8664574" cy="5467350"/>
          </a:xfrm>
        </p:spPr>
        <p:txBody>
          <a:bodyPr/>
          <a:lstStyle/>
          <a:p>
            <a:r>
              <a:rPr lang="en-US" sz="2000" dirty="0" smtClean="0"/>
              <a:t>Last Time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 err="1" smtClean="0"/>
              <a:t>Scrapy</a:t>
            </a:r>
            <a:r>
              <a:rPr lang="en-US" sz="2000" dirty="0" smtClean="0"/>
              <a:t> yet again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Review of some slides  from lecture 14 before the break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Quotes-spider, author-spider, login-then-scrape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Scrappy commands: </a:t>
            </a:r>
            <a:r>
              <a:rPr lang="en-US" sz="1800" dirty="0" err="1" smtClean="0"/>
              <a:t>startproject</a:t>
            </a:r>
            <a:r>
              <a:rPr lang="en-US" sz="1800" dirty="0" smtClean="0"/>
              <a:t>, </a:t>
            </a:r>
            <a:r>
              <a:rPr lang="en-US" sz="1800" dirty="0" err="1" smtClean="0"/>
              <a:t>genspider</a:t>
            </a:r>
            <a:r>
              <a:rPr lang="en-US" sz="1800" dirty="0" smtClean="0"/>
              <a:t>, shell, crawl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dirty="0"/>
              <a:t>Spider </a:t>
            </a:r>
            <a:r>
              <a:rPr lang="en-US" sz="1600" dirty="0" smtClean="0"/>
              <a:t>templates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 smtClean="0"/>
              <a:t>Debugging example from </a:t>
            </a:r>
            <a:r>
              <a:rPr lang="en-US" sz="2000" dirty="0" err="1" smtClean="0"/>
              <a:t>Stackoverflow</a:t>
            </a:r>
            <a:endParaRPr lang="en-US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 smtClean="0"/>
              <a:t>Yahoo/finance – site analysis</a:t>
            </a:r>
          </a:p>
          <a:p>
            <a:r>
              <a:rPr lang="en-US" sz="2000" dirty="0" smtClean="0"/>
              <a:t>Today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 err="1" smtClean="0"/>
              <a:t>Scrapy</a:t>
            </a:r>
            <a:r>
              <a:rPr lang="en-US" sz="2000" dirty="0" smtClean="0"/>
              <a:t> one more time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58460078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Auxilliary</a:t>
            </a:r>
            <a:r>
              <a:rPr lang="en-US" dirty="0" smtClean="0"/>
              <a:t> lambda function to test </a:t>
            </a:r>
            <a:r>
              <a:rPr lang="en-US" dirty="0" err="1" smtClean="0"/>
              <a:t>xpaths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Testing </a:t>
            </a:r>
            <a:r>
              <a:rPr lang="en-US" dirty="0" err="1" smtClean="0"/>
              <a:t>xpaths</a:t>
            </a:r>
            <a:r>
              <a:rPr lang="en-US" dirty="0" smtClean="0"/>
              <a:t> can be a lot of typing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/>
              <a:t>response.xpath</a:t>
            </a:r>
            <a:r>
              <a:rPr lang="en-US" dirty="0"/>
              <a:t>('//</a:t>
            </a:r>
            <a:r>
              <a:rPr lang="en-US" dirty="0" err="1"/>
              <a:t>ul</a:t>
            </a:r>
            <a:r>
              <a:rPr lang="en-US" dirty="0"/>
              <a:t>[@class="directory-</a:t>
            </a:r>
            <a:r>
              <a:rPr lang="en-US" dirty="0" err="1"/>
              <a:t>url</a:t>
            </a:r>
            <a:r>
              <a:rPr lang="en-US" dirty="0"/>
              <a:t>"]/li')</a:t>
            </a:r>
            <a:endParaRPr lang="en-US" dirty="0" smtClean="0"/>
          </a:p>
          <a:p>
            <a:r>
              <a:rPr lang="en-US" dirty="0" smtClean="0"/>
              <a:t>Instead define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/>
              <a:t>xp</a:t>
            </a:r>
            <a:r>
              <a:rPr lang="en-US" dirty="0" smtClean="0"/>
              <a:t> = lambda x: </a:t>
            </a:r>
            <a:r>
              <a:rPr lang="en-US" dirty="0" err="1" smtClean="0"/>
              <a:t>response.xpath</a:t>
            </a:r>
            <a:r>
              <a:rPr lang="en-US" dirty="0" smtClean="0"/>
              <a:t>(x)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extract_first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() </a:t>
            </a:r>
          </a:p>
          <a:p>
            <a:endParaRPr lang="en-US" dirty="0"/>
          </a:p>
          <a:p>
            <a:r>
              <a:rPr lang="en-US" dirty="0" smtClean="0"/>
              <a:t>Then instead you just have to type the path to test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/>
              <a:t>xp</a:t>
            </a:r>
            <a:r>
              <a:rPr lang="en-US" dirty="0"/>
              <a:t> ('//</a:t>
            </a:r>
            <a:r>
              <a:rPr lang="en-US" dirty="0" err="1"/>
              <a:t>ul</a:t>
            </a:r>
            <a:r>
              <a:rPr lang="en-US" dirty="0"/>
              <a:t>[@class="directory-</a:t>
            </a:r>
            <a:r>
              <a:rPr lang="en-US" dirty="0" err="1"/>
              <a:t>url</a:t>
            </a:r>
            <a:r>
              <a:rPr lang="en-US" dirty="0"/>
              <a:t>"]/li')</a:t>
            </a:r>
          </a:p>
        </p:txBody>
      </p:sp>
    </p:spTree>
    <p:extLst>
      <p:ext uri="{BB962C8B-B14F-4D97-AF65-F5344CB8AC3E}">
        <p14:creationId xmlns:p14="http://schemas.microsoft.com/office/powerpoint/2010/main" val="366336546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https://scrapy.org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Documentation – pdf and online</a:t>
            </a:r>
          </a:p>
          <a:p>
            <a:r>
              <a:rPr lang="en-US" dirty="0"/>
              <a:t>FAQ - https://doc.scrapy.org/en/1.3/faq.html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219200"/>
            <a:ext cx="8618858" cy="3438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7692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00" y="1220788"/>
            <a:ext cx="4330700" cy="525621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23837"/>
            <a:ext cx="3372540" cy="640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808905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425" y="-76200"/>
            <a:ext cx="8283575" cy="781050"/>
          </a:xfrm>
        </p:spPr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BeautifulSoup</a:t>
            </a:r>
            <a:r>
              <a:rPr lang="en-US" dirty="0" smtClean="0"/>
              <a:t> with </a:t>
            </a:r>
            <a:r>
              <a:rPr lang="en-US" dirty="0" err="1" smtClean="0"/>
              <a:t>Scrapy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0425" y="896938"/>
            <a:ext cx="7759700" cy="525621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/>
              <a:t>from bs4 import </a:t>
            </a:r>
            <a:r>
              <a:rPr lang="en-US" sz="2000" dirty="0" err="1"/>
              <a:t>BeautifulSoup</a:t>
            </a:r>
            <a:endParaRPr lang="en-US" sz="2000" dirty="0"/>
          </a:p>
          <a:p>
            <a:pPr>
              <a:spcBef>
                <a:spcPts val="600"/>
              </a:spcBef>
            </a:pPr>
            <a:r>
              <a:rPr lang="en-US" sz="2000" dirty="0"/>
              <a:t>import </a:t>
            </a:r>
            <a:r>
              <a:rPr lang="en-US" sz="2000" dirty="0" err="1" smtClean="0"/>
              <a:t>scrapy</a:t>
            </a:r>
            <a:endParaRPr lang="en-US" sz="2000" dirty="0"/>
          </a:p>
          <a:p>
            <a:pPr>
              <a:spcBef>
                <a:spcPts val="600"/>
              </a:spcBef>
            </a:pPr>
            <a:r>
              <a:rPr lang="en-US" sz="2000" dirty="0"/>
              <a:t>class </a:t>
            </a:r>
            <a:r>
              <a:rPr lang="en-US" sz="2000" dirty="0" err="1"/>
              <a:t>ExampleSpider</a:t>
            </a:r>
            <a:r>
              <a:rPr lang="en-US" sz="2000" dirty="0"/>
              <a:t>(</a:t>
            </a:r>
            <a:r>
              <a:rPr lang="en-US" sz="2000" dirty="0" err="1"/>
              <a:t>scrapy.Spider</a:t>
            </a:r>
            <a:r>
              <a:rPr lang="en-US" sz="2000" dirty="0"/>
              <a:t>):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    name = "example"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    </a:t>
            </a:r>
            <a:r>
              <a:rPr lang="en-US" sz="2000" dirty="0" err="1"/>
              <a:t>allowed_domains</a:t>
            </a:r>
            <a:r>
              <a:rPr lang="en-US" sz="2000" dirty="0"/>
              <a:t> = ["example.com"]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    </a:t>
            </a:r>
            <a:r>
              <a:rPr lang="en-US" sz="2000" dirty="0" err="1"/>
              <a:t>start_urls</a:t>
            </a:r>
            <a:r>
              <a:rPr lang="en-US" sz="2000" dirty="0"/>
              <a:t> = (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        'http://www.example.com/',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    </a:t>
            </a:r>
            <a:r>
              <a:rPr lang="en-US" sz="2000" dirty="0" smtClean="0"/>
              <a:t>)</a:t>
            </a:r>
            <a:endParaRPr lang="en-US" sz="2000" dirty="0"/>
          </a:p>
          <a:p>
            <a:pPr>
              <a:spcBef>
                <a:spcPts val="600"/>
              </a:spcBef>
            </a:pPr>
            <a:r>
              <a:rPr lang="en-US" sz="2000" dirty="0"/>
              <a:t>    </a:t>
            </a:r>
            <a:r>
              <a:rPr lang="en-US" sz="2000" dirty="0" err="1"/>
              <a:t>def</a:t>
            </a:r>
            <a:r>
              <a:rPr lang="en-US" sz="2000" dirty="0"/>
              <a:t> parse(self, response):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        # use </a:t>
            </a:r>
            <a:r>
              <a:rPr lang="en-US" sz="2000" dirty="0" err="1"/>
              <a:t>lxml</a:t>
            </a:r>
            <a:r>
              <a:rPr lang="en-US" sz="2000" dirty="0"/>
              <a:t> to get decent HTML parsing speed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        soup = </a:t>
            </a:r>
            <a:r>
              <a:rPr lang="en-US" sz="2000" dirty="0" err="1"/>
              <a:t>BeautifulSoup</a:t>
            </a:r>
            <a:r>
              <a:rPr lang="en-US" sz="2000" dirty="0"/>
              <a:t>(</a:t>
            </a:r>
            <a:r>
              <a:rPr lang="en-US" sz="2000" dirty="0" err="1"/>
              <a:t>response.text</a:t>
            </a:r>
            <a:r>
              <a:rPr lang="en-US" sz="2000" dirty="0"/>
              <a:t>, '</a:t>
            </a:r>
            <a:r>
              <a:rPr lang="en-US" sz="2000" dirty="0" err="1"/>
              <a:t>lxml</a:t>
            </a:r>
            <a:r>
              <a:rPr lang="en-US" sz="2000" dirty="0"/>
              <a:t>')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        yield {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            "</a:t>
            </a:r>
            <a:r>
              <a:rPr lang="en-US" sz="2000" dirty="0" err="1"/>
              <a:t>url</a:t>
            </a:r>
            <a:r>
              <a:rPr lang="en-US" sz="2000" dirty="0"/>
              <a:t>": response.url,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            "title": soup.h1.string</a:t>
            </a:r>
          </a:p>
          <a:p>
            <a:r>
              <a:rPr lang="en-US" sz="2000" dirty="0"/>
              <a:t>        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52600" y="6477000"/>
            <a:ext cx="4271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0" dirty="0"/>
              <a:t>https://doc.scrapy.org/en/1.3/faq.html</a:t>
            </a:r>
          </a:p>
        </p:txBody>
      </p:sp>
    </p:spTree>
    <p:extLst>
      <p:ext uri="{BB962C8B-B14F-4D97-AF65-F5344CB8AC3E}">
        <p14:creationId xmlns:p14="http://schemas.microsoft.com/office/powerpoint/2010/main" val="3958971971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20788"/>
            <a:ext cx="8610600" cy="5256212"/>
          </a:xfrm>
        </p:spPr>
        <p:txBody>
          <a:bodyPr/>
          <a:lstStyle/>
          <a:p>
            <a:r>
              <a:rPr lang="en-US" sz="2000" dirty="0"/>
              <a:t>pip install </a:t>
            </a:r>
            <a:r>
              <a:rPr lang="en-US" sz="2000" dirty="0" err="1"/>
              <a:t>scrapy</a:t>
            </a:r>
            <a:endParaRPr lang="en-US" sz="2000" dirty="0"/>
          </a:p>
          <a:p>
            <a:r>
              <a:rPr lang="en-US" sz="2000" dirty="0" smtClean="0"/>
              <a:t>cat </a:t>
            </a:r>
            <a:r>
              <a:rPr lang="en-US" sz="2000" dirty="0"/>
              <a:t>&gt; myspider.py &lt;&lt;EOF</a:t>
            </a:r>
          </a:p>
          <a:p>
            <a:r>
              <a:rPr lang="en-US" sz="2000" dirty="0"/>
              <a:t>import </a:t>
            </a:r>
            <a:r>
              <a:rPr lang="en-US" sz="2000" dirty="0" err="1"/>
              <a:t>scrapy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class </a:t>
            </a:r>
            <a:r>
              <a:rPr lang="en-US" sz="2000" dirty="0" err="1"/>
              <a:t>BlogSpider</a:t>
            </a:r>
            <a:r>
              <a:rPr lang="en-US" sz="2000" dirty="0"/>
              <a:t>(</a:t>
            </a:r>
            <a:r>
              <a:rPr lang="en-US" sz="2000" dirty="0" err="1"/>
              <a:t>scrapy.Spider</a:t>
            </a:r>
            <a:r>
              <a:rPr lang="en-US" sz="2000" dirty="0"/>
              <a:t>):</a:t>
            </a:r>
          </a:p>
          <a:p>
            <a:r>
              <a:rPr lang="en-US" sz="2000" dirty="0"/>
              <a:t>    name = '</a:t>
            </a:r>
            <a:r>
              <a:rPr lang="en-US" sz="2000" dirty="0" err="1"/>
              <a:t>blogspider</a:t>
            </a:r>
            <a:r>
              <a:rPr lang="en-US" sz="2000" dirty="0"/>
              <a:t>'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start_urls</a:t>
            </a:r>
            <a:r>
              <a:rPr lang="en-US" sz="2000" dirty="0"/>
              <a:t> = ['https://blog.scrapinghub.com']</a:t>
            </a:r>
          </a:p>
          <a:p>
            <a:endParaRPr lang="en-US" sz="2000" dirty="0"/>
          </a:p>
          <a:p>
            <a:r>
              <a:rPr lang="en-US" sz="2000" dirty="0"/>
              <a:t>    </a:t>
            </a:r>
            <a:r>
              <a:rPr lang="en-US" sz="2000" dirty="0" err="1"/>
              <a:t>def</a:t>
            </a:r>
            <a:r>
              <a:rPr lang="en-US" sz="2000" dirty="0"/>
              <a:t> parse(self, </a:t>
            </a:r>
            <a:r>
              <a:rPr lang="en-US" sz="2000" dirty="0" smtClean="0"/>
              <a:t>res):</a:t>
            </a:r>
            <a:endParaRPr lang="en-US" sz="2000" dirty="0"/>
          </a:p>
          <a:p>
            <a:r>
              <a:rPr lang="en-US" sz="2000" dirty="0"/>
              <a:t>        for title in </a:t>
            </a:r>
            <a:r>
              <a:rPr lang="en-US" sz="2000" dirty="0" smtClean="0"/>
              <a:t>res.css</a:t>
            </a:r>
            <a:r>
              <a:rPr lang="en-US" sz="2000" dirty="0"/>
              <a:t>('h2.entry-title'):</a:t>
            </a:r>
          </a:p>
          <a:p>
            <a:r>
              <a:rPr lang="en-US" sz="2000" dirty="0"/>
              <a:t>            yield {'title': title.css('a ::text').</a:t>
            </a:r>
            <a:r>
              <a:rPr lang="en-US" sz="2000" dirty="0" err="1"/>
              <a:t>extract_first</a:t>
            </a:r>
            <a:r>
              <a:rPr lang="en-US" sz="2000" dirty="0" smtClean="0"/>
              <a:t>()}</a:t>
            </a:r>
            <a:endParaRPr lang="en-US" sz="2000" dirty="0"/>
          </a:p>
          <a:p>
            <a:r>
              <a:rPr lang="en-US" sz="2000" dirty="0"/>
              <a:t>        </a:t>
            </a:r>
            <a:r>
              <a:rPr lang="en-US" sz="2000" dirty="0" err="1"/>
              <a:t>next_page</a:t>
            </a:r>
            <a:r>
              <a:rPr lang="en-US" sz="2000" dirty="0"/>
              <a:t> = </a:t>
            </a:r>
            <a:r>
              <a:rPr lang="en-US" sz="2000" dirty="0" smtClean="0"/>
              <a:t>res.css</a:t>
            </a:r>
            <a:r>
              <a:rPr lang="en-US" sz="2000" dirty="0"/>
              <a:t>('</a:t>
            </a:r>
            <a:r>
              <a:rPr lang="en-US" sz="2000" dirty="0" err="1"/>
              <a:t>div.prev</a:t>
            </a:r>
            <a:r>
              <a:rPr lang="en-US" sz="2000" dirty="0"/>
              <a:t>-post &gt; </a:t>
            </a:r>
            <a:r>
              <a:rPr lang="en-US" sz="2000" dirty="0" smtClean="0"/>
              <a:t>a::</a:t>
            </a:r>
            <a:r>
              <a:rPr lang="en-US" sz="2000" dirty="0"/>
              <a:t>attr(href</a:t>
            </a:r>
            <a:r>
              <a:rPr lang="en-US" sz="2000" dirty="0" smtClean="0"/>
              <a:t>)'). </a:t>
            </a:r>
            <a:r>
              <a:rPr lang="en-US" sz="2000" dirty="0" err="1" smtClean="0"/>
              <a:t>extract_first</a:t>
            </a:r>
            <a:r>
              <a:rPr lang="en-US" sz="2000" dirty="0" smtClean="0"/>
              <a:t> ()</a:t>
            </a:r>
            <a:endParaRPr lang="en-US" sz="2000" dirty="0"/>
          </a:p>
          <a:p>
            <a:r>
              <a:rPr lang="en-US" sz="2000" dirty="0"/>
              <a:t>        if </a:t>
            </a:r>
            <a:r>
              <a:rPr lang="en-US" sz="2000" dirty="0" err="1"/>
              <a:t>next_page</a:t>
            </a:r>
            <a:r>
              <a:rPr lang="en-US" sz="2000" dirty="0" smtClean="0"/>
              <a:t>: … (</a:t>
            </a:r>
            <a:r>
              <a:rPr lang="en-US" sz="2000" dirty="0" smtClean="0">
                <a:solidFill>
                  <a:srgbClr val="FF0000"/>
                </a:solidFill>
              </a:rPr>
              <a:t>next slide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762000" y="304800"/>
            <a:ext cx="8283575" cy="7810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hlink"/>
                </a:solidFill>
                <a:latin typeface="Helvetica" pitchFamily="34" charset="0"/>
              </a:defRPr>
            </a:lvl2pPr>
            <a:lvl3pPr algn="l" rtl="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hlink"/>
                </a:solidFill>
                <a:latin typeface="Helvetica" pitchFamily="34" charset="0"/>
              </a:defRPr>
            </a:lvl3pPr>
            <a:lvl4pPr algn="l" rtl="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hlink"/>
                </a:solidFill>
                <a:latin typeface="Helvetica" pitchFamily="34" charset="0"/>
              </a:defRPr>
            </a:lvl4pPr>
            <a:lvl5pPr algn="l" rtl="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hlink"/>
                </a:solidFill>
                <a:latin typeface="Helvetica" pitchFamily="34" charset="0"/>
              </a:defRPr>
            </a:lvl5pPr>
            <a:lvl6pPr marL="457200" algn="l" rtl="0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hlink"/>
                </a:solidFill>
                <a:latin typeface="Helvetica" pitchFamily="34" charset="0"/>
              </a:defRPr>
            </a:lvl6pPr>
            <a:lvl7pPr marL="914400" algn="l" rtl="0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hlink"/>
                </a:solidFill>
                <a:latin typeface="Helvetica" pitchFamily="34" charset="0"/>
              </a:defRPr>
            </a:lvl7pPr>
            <a:lvl8pPr marL="1371600" algn="l" rtl="0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hlink"/>
                </a:solidFill>
                <a:latin typeface="Helvetica" pitchFamily="34" charset="0"/>
              </a:defRPr>
            </a:lvl8pPr>
            <a:lvl9pPr marL="1828800" algn="l" rtl="0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hlink"/>
                </a:solidFill>
                <a:latin typeface="Helvetica" pitchFamily="34" charset="0"/>
              </a:defRPr>
            </a:lvl9pPr>
          </a:lstStyle>
          <a:p>
            <a:r>
              <a:rPr lang="en-US" kern="0" baseline="0" dirty="0" smtClean="0"/>
              <a:t>Build and run your web spiders</a:t>
            </a:r>
            <a:endParaRPr lang="en-US" kern="0" baseline="0" dirty="0"/>
          </a:p>
        </p:txBody>
      </p:sp>
    </p:spTree>
    <p:extLst>
      <p:ext uri="{BB962C8B-B14F-4D97-AF65-F5344CB8AC3E}">
        <p14:creationId xmlns:p14="http://schemas.microsoft.com/office/powerpoint/2010/main" val="1670759836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826500" cy="5256212"/>
          </a:xfrm>
        </p:spPr>
        <p:txBody>
          <a:bodyPr/>
          <a:lstStyle/>
          <a:p>
            <a:r>
              <a:rPr lang="en-US" sz="2000" dirty="0" err="1"/>
              <a:t>def</a:t>
            </a:r>
            <a:r>
              <a:rPr lang="en-US" sz="2000" dirty="0"/>
              <a:t> parse(self, response):</a:t>
            </a:r>
          </a:p>
          <a:p>
            <a:r>
              <a:rPr lang="en-US" sz="2000" dirty="0"/>
              <a:t>        for title in response.css('h2.entry-title'):</a:t>
            </a:r>
          </a:p>
          <a:p>
            <a:r>
              <a:rPr lang="en-US" sz="2000" dirty="0"/>
              <a:t>            yield {'title': title.css('a ::text').</a:t>
            </a:r>
            <a:r>
              <a:rPr lang="en-US" sz="2000" dirty="0" err="1"/>
              <a:t>extract_first</a:t>
            </a:r>
            <a:r>
              <a:rPr lang="en-US" sz="2000" dirty="0"/>
              <a:t>()}</a:t>
            </a:r>
          </a:p>
          <a:p>
            <a:endParaRPr lang="en-US" sz="2000" dirty="0"/>
          </a:p>
          <a:p>
            <a:r>
              <a:rPr lang="en-US" sz="2000" dirty="0"/>
              <a:t>        </a:t>
            </a:r>
            <a:r>
              <a:rPr lang="en-US" sz="1800" dirty="0" err="1"/>
              <a:t>next_page</a:t>
            </a:r>
            <a:r>
              <a:rPr lang="en-US" sz="1800" dirty="0"/>
              <a:t> = response.css('</a:t>
            </a:r>
            <a:r>
              <a:rPr lang="en-US" sz="1800" dirty="0" err="1"/>
              <a:t>div.prev</a:t>
            </a:r>
            <a:r>
              <a:rPr lang="en-US" sz="1800" dirty="0"/>
              <a:t>-post &gt; a ::</a:t>
            </a:r>
            <a:r>
              <a:rPr lang="en-US" sz="1800" dirty="0" err="1"/>
              <a:t>attr</a:t>
            </a:r>
            <a:r>
              <a:rPr lang="en-US" sz="1800" dirty="0"/>
              <a:t>(</a:t>
            </a:r>
            <a:r>
              <a:rPr lang="en-US" sz="1800" dirty="0" err="1"/>
              <a:t>href</a:t>
            </a:r>
            <a:r>
              <a:rPr lang="en-US" sz="1800" dirty="0" smtClean="0"/>
              <a:t>)'). </a:t>
            </a:r>
            <a:r>
              <a:rPr lang="en-US" sz="1800" dirty="0" err="1" smtClean="0"/>
              <a:t>extract_first</a:t>
            </a:r>
            <a:r>
              <a:rPr lang="en-US" sz="1800" dirty="0"/>
              <a:t>()</a:t>
            </a:r>
          </a:p>
          <a:p>
            <a:r>
              <a:rPr lang="en-US" sz="2000" dirty="0"/>
              <a:t>        if </a:t>
            </a:r>
            <a:r>
              <a:rPr lang="en-US" sz="2000" dirty="0" err="1"/>
              <a:t>next_page</a:t>
            </a:r>
            <a:r>
              <a:rPr lang="en-US" sz="2000" dirty="0"/>
              <a:t>:</a:t>
            </a:r>
          </a:p>
          <a:p>
            <a:r>
              <a:rPr lang="en-US" sz="2000" dirty="0"/>
              <a:t>            yield </a:t>
            </a:r>
            <a:r>
              <a:rPr lang="en-US" sz="2000" dirty="0" err="1"/>
              <a:t>scrapy.Request</a:t>
            </a:r>
            <a:r>
              <a:rPr lang="en-US" sz="2000" dirty="0"/>
              <a:t>(</a:t>
            </a:r>
            <a:r>
              <a:rPr lang="en-US" sz="2000" dirty="0" err="1"/>
              <a:t>response.urljoin</a:t>
            </a:r>
            <a:r>
              <a:rPr lang="en-US" sz="2000" dirty="0"/>
              <a:t>(</a:t>
            </a:r>
            <a:r>
              <a:rPr lang="en-US" sz="2000" dirty="0" err="1"/>
              <a:t>next_page</a:t>
            </a:r>
            <a:r>
              <a:rPr lang="en-US" sz="2000" dirty="0"/>
              <a:t>), callback=</a:t>
            </a:r>
            <a:r>
              <a:rPr lang="en-US" sz="2000" dirty="0" err="1"/>
              <a:t>self.parse</a:t>
            </a:r>
            <a:r>
              <a:rPr lang="en-US" sz="2000" dirty="0"/>
              <a:t>)</a:t>
            </a:r>
          </a:p>
          <a:p>
            <a:r>
              <a:rPr lang="en-US" sz="2000" dirty="0"/>
              <a:t>EOF</a:t>
            </a:r>
          </a:p>
          <a:p>
            <a:r>
              <a:rPr lang="en-US" sz="2000" dirty="0"/>
              <a:t> </a:t>
            </a:r>
            <a:r>
              <a:rPr lang="en-US" sz="2000" dirty="0" err="1"/>
              <a:t>scrapy</a:t>
            </a:r>
            <a:r>
              <a:rPr lang="en-US" sz="2000" dirty="0"/>
              <a:t> </a:t>
            </a:r>
            <a:r>
              <a:rPr lang="en-US" sz="2000" dirty="0" err="1"/>
              <a:t>runspider</a:t>
            </a:r>
            <a:r>
              <a:rPr lang="en-US" sz="2000" dirty="0"/>
              <a:t> myspider.py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18201499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8283575" cy="781050"/>
          </a:xfrm>
        </p:spPr>
        <p:txBody>
          <a:bodyPr/>
          <a:lstStyle/>
          <a:p>
            <a:r>
              <a:rPr lang="en-US" dirty="0"/>
              <a:t>Deploy them to </a:t>
            </a:r>
            <a:r>
              <a:rPr lang="en-US" u="sng" dirty="0" err="1">
                <a:hlinkClick r:id="rId2"/>
              </a:rPr>
              <a:t>Scrapy</a:t>
            </a:r>
            <a:r>
              <a:rPr lang="en-US" u="sng" dirty="0">
                <a:hlinkClick r:id="rId2"/>
              </a:rPr>
              <a:t> </a:t>
            </a:r>
            <a:r>
              <a:rPr lang="en-US" u="sng" dirty="0" smtClean="0">
                <a:hlinkClick r:id="rId2"/>
              </a:rPr>
              <a:t>Cloud</a:t>
            </a:r>
            <a:r>
              <a:rPr lang="en-US" u="sng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610600" cy="525621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1800" dirty="0"/>
              <a:t> pip install </a:t>
            </a:r>
            <a:r>
              <a:rPr lang="en-US" sz="1800" dirty="0" err="1"/>
              <a:t>shub</a:t>
            </a:r>
            <a:endParaRPr lang="en-US" sz="1800" dirty="0"/>
          </a:p>
          <a:p>
            <a:pPr>
              <a:spcBef>
                <a:spcPts val="600"/>
              </a:spcBef>
            </a:pPr>
            <a:r>
              <a:rPr lang="en-US" sz="1800" dirty="0"/>
              <a:t> </a:t>
            </a:r>
            <a:r>
              <a:rPr lang="en-US" sz="1800" dirty="0" err="1"/>
              <a:t>shub</a:t>
            </a:r>
            <a:r>
              <a:rPr lang="en-US" sz="1800" dirty="0"/>
              <a:t> login</a:t>
            </a:r>
          </a:p>
          <a:p>
            <a:pPr>
              <a:spcBef>
                <a:spcPts val="600"/>
              </a:spcBef>
            </a:pPr>
            <a:r>
              <a:rPr lang="en-US" sz="1800" dirty="0"/>
              <a:t>Insert your </a:t>
            </a:r>
            <a:r>
              <a:rPr lang="en-US" sz="1800" dirty="0" err="1"/>
              <a:t>Scrapinghub</a:t>
            </a:r>
            <a:r>
              <a:rPr lang="en-US" sz="1800" dirty="0"/>
              <a:t> API Key: &lt;API_KEY&gt;</a:t>
            </a:r>
          </a:p>
          <a:p>
            <a:pPr>
              <a:spcBef>
                <a:spcPts val="600"/>
              </a:spcBef>
            </a:pPr>
            <a:endParaRPr lang="en-US" sz="1800" dirty="0"/>
          </a:p>
          <a:p>
            <a:pPr>
              <a:spcBef>
                <a:spcPts val="600"/>
              </a:spcBef>
            </a:pPr>
            <a:r>
              <a:rPr lang="en-US" sz="1800" dirty="0"/>
              <a:t># Deploy the spider to </a:t>
            </a:r>
            <a:r>
              <a:rPr lang="en-US" sz="1800" dirty="0" err="1"/>
              <a:t>Scrapy</a:t>
            </a:r>
            <a:r>
              <a:rPr lang="en-US" sz="1800" dirty="0"/>
              <a:t> Cloud</a:t>
            </a:r>
          </a:p>
          <a:p>
            <a:pPr>
              <a:spcBef>
                <a:spcPts val="600"/>
              </a:spcBef>
            </a:pPr>
            <a:r>
              <a:rPr lang="en-US" sz="1800" dirty="0"/>
              <a:t> </a:t>
            </a:r>
            <a:r>
              <a:rPr lang="en-US" sz="1800" dirty="0" err="1"/>
              <a:t>shub</a:t>
            </a:r>
            <a:r>
              <a:rPr lang="en-US" sz="1800" dirty="0"/>
              <a:t> deploy</a:t>
            </a:r>
          </a:p>
          <a:p>
            <a:pPr>
              <a:spcBef>
                <a:spcPts val="600"/>
              </a:spcBef>
            </a:pPr>
            <a:endParaRPr lang="en-US" sz="1800" dirty="0"/>
          </a:p>
          <a:p>
            <a:pPr>
              <a:spcBef>
                <a:spcPts val="600"/>
              </a:spcBef>
            </a:pPr>
            <a:r>
              <a:rPr lang="en-US" sz="1800" dirty="0"/>
              <a:t># Schedule the spider for execution</a:t>
            </a:r>
          </a:p>
          <a:p>
            <a:pPr>
              <a:spcBef>
                <a:spcPts val="600"/>
              </a:spcBef>
            </a:pPr>
            <a:r>
              <a:rPr lang="en-US" sz="1800" dirty="0"/>
              <a:t> </a:t>
            </a:r>
            <a:r>
              <a:rPr lang="en-US" sz="1800" dirty="0" err="1"/>
              <a:t>shub</a:t>
            </a:r>
            <a:r>
              <a:rPr lang="en-US" sz="1800" dirty="0"/>
              <a:t> schedule </a:t>
            </a:r>
            <a:r>
              <a:rPr lang="en-US" sz="1800" dirty="0" err="1"/>
              <a:t>blogspider</a:t>
            </a:r>
            <a:r>
              <a:rPr lang="en-US" sz="1800" dirty="0"/>
              <a:t> </a:t>
            </a:r>
          </a:p>
          <a:p>
            <a:pPr>
              <a:spcBef>
                <a:spcPts val="600"/>
              </a:spcBef>
            </a:pPr>
            <a:r>
              <a:rPr lang="en-US" sz="1800" dirty="0"/>
              <a:t>Spider </a:t>
            </a:r>
            <a:r>
              <a:rPr lang="en-US" sz="1800" dirty="0" err="1"/>
              <a:t>blogspider</a:t>
            </a:r>
            <a:r>
              <a:rPr lang="en-US" sz="1800" dirty="0"/>
              <a:t> scheduled, watch it running here:</a:t>
            </a:r>
          </a:p>
          <a:p>
            <a:pPr>
              <a:spcBef>
                <a:spcPts val="600"/>
              </a:spcBef>
            </a:pPr>
            <a:r>
              <a:rPr lang="en-US" sz="1800" dirty="0"/>
              <a:t>https://app.scrapinghub.com/p/26731/job/1/8</a:t>
            </a:r>
          </a:p>
          <a:p>
            <a:pPr>
              <a:spcBef>
                <a:spcPts val="600"/>
              </a:spcBef>
            </a:pPr>
            <a:endParaRPr lang="en-US" sz="1800" dirty="0"/>
          </a:p>
          <a:p>
            <a:pPr>
              <a:spcBef>
                <a:spcPts val="600"/>
              </a:spcBef>
            </a:pPr>
            <a:r>
              <a:rPr lang="en-US" sz="1800" dirty="0"/>
              <a:t># Retrieve the scraped data</a:t>
            </a:r>
          </a:p>
          <a:p>
            <a:pPr>
              <a:spcBef>
                <a:spcPts val="600"/>
              </a:spcBef>
            </a:pPr>
            <a:r>
              <a:rPr lang="en-US" sz="1800" dirty="0"/>
              <a:t> </a:t>
            </a:r>
            <a:r>
              <a:rPr lang="en-US" sz="1800" dirty="0" err="1"/>
              <a:t>shub</a:t>
            </a:r>
            <a:r>
              <a:rPr lang="en-US" sz="1800" dirty="0"/>
              <a:t> items 26731/1/8</a:t>
            </a:r>
          </a:p>
          <a:p>
            <a:pPr>
              <a:spcBef>
                <a:spcPts val="600"/>
              </a:spcBef>
            </a:pPr>
            <a:r>
              <a:rPr lang="en-US" sz="1800" dirty="0"/>
              <a:t>{"title": "Improved </a:t>
            </a:r>
            <a:r>
              <a:rPr lang="en-US" sz="1800" dirty="0" err="1"/>
              <a:t>Frontera</a:t>
            </a:r>
            <a:r>
              <a:rPr lang="en-US" sz="1800" dirty="0"/>
              <a:t>: Web Crawling at Scale with Python 3 Support"}</a:t>
            </a:r>
          </a:p>
          <a:p>
            <a:pPr>
              <a:spcBef>
                <a:spcPts val="600"/>
              </a:spcBef>
            </a:pPr>
            <a:r>
              <a:rPr lang="en-US" sz="1800" dirty="0"/>
              <a:t>{"title": "How to Crawl the Web Politely with </a:t>
            </a:r>
            <a:r>
              <a:rPr lang="en-US" sz="1800" dirty="0" err="1"/>
              <a:t>Scrapy</a:t>
            </a:r>
            <a:r>
              <a:rPr lang="en-US" sz="1800" dirty="0" smtClean="0"/>
              <a:t>"} ...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6457773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21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white21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white21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21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Settings\mmm\Application Data\Microsoft\Templates\white212.pot</Template>
  <TotalTime>65343</TotalTime>
  <Pages>35</Pages>
  <Words>665</Words>
  <Application>Microsoft Office PowerPoint</Application>
  <PresentationFormat>Letter Paper (8.5x11 in)</PresentationFormat>
  <Paragraphs>109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Century Gothic</vt:lpstr>
      <vt:lpstr>Courier New</vt:lpstr>
      <vt:lpstr>Helvetica</vt:lpstr>
      <vt:lpstr>Times New Roman</vt:lpstr>
      <vt:lpstr>Wingdings</vt:lpstr>
      <vt:lpstr>white212</vt:lpstr>
      <vt:lpstr>CSCE  590 Web Scraping – Scrapy III</vt:lpstr>
      <vt:lpstr>Overview</vt:lpstr>
      <vt:lpstr>Auxilliary lambda function to test xpaths</vt:lpstr>
      <vt:lpstr>https://scrapy.org</vt:lpstr>
      <vt:lpstr>PowerPoint Presentation</vt:lpstr>
      <vt:lpstr>Using BeautifulSoup with Scrapy</vt:lpstr>
      <vt:lpstr>PowerPoint Presentation</vt:lpstr>
      <vt:lpstr>PowerPoint Presentation</vt:lpstr>
      <vt:lpstr>Deploy them to Scrapy Cloud </vt:lpstr>
      <vt:lpstr>Architecture Overview</vt:lpstr>
      <vt:lpstr>PowerPoint Presentation</vt:lpstr>
      <vt:lpstr>Xpath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212 Computer Architecture</dc:title>
  <dc:creator>Manton Matthews</dc:creator>
  <cp:lastModifiedBy>MATTHEWS, MANTON M</cp:lastModifiedBy>
  <cp:revision>529</cp:revision>
  <cp:lastPrinted>2017-03-14T12:21:55Z</cp:lastPrinted>
  <dcterms:created xsi:type="dcterms:W3CDTF">1998-08-11T09:19:24Z</dcterms:created>
  <dcterms:modified xsi:type="dcterms:W3CDTF">2017-03-15T22:36:33Z</dcterms:modified>
</cp:coreProperties>
</file>