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42"/>
  </p:notesMasterIdLst>
  <p:handoutMasterIdLst>
    <p:handoutMasterId r:id="rId43"/>
  </p:handoutMasterIdLst>
  <p:sldIdLst>
    <p:sldId id="453" r:id="rId2"/>
    <p:sldId id="764" r:id="rId3"/>
    <p:sldId id="801" r:id="rId4"/>
    <p:sldId id="810" r:id="rId5"/>
    <p:sldId id="811" r:id="rId6"/>
    <p:sldId id="812" r:id="rId7"/>
    <p:sldId id="813" r:id="rId8"/>
    <p:sldId id="820" r:id="rId9"/>
    <p:sldId id="807" r:id="rId10"/>
    <p:sldId id="808" r:id="rId11"/>
    <p:sldId id="809" r:id="rId12"/>
    <p:sldId id="800" r:id="rId13"/>
    <p:sldId id="799" r:id="rId14"/>
    <p:sldId id="772" r:id="rId15"/>
    <p:sldId id="787" r:id="rId16"/>
    <p:sldId id="802" r:id="rId17"/>
    <p:sldId id="803" r:id="rId18"/>
    <p:sldId id="804" r:id="rId19"/>
    <p:sldId id="805" r:id="rId20"/>
    <p:sldId id="806" r:id="rId21"/>
    <p:sldId id="789" r:id="rId22"/>
    <p:sldId id="798" r:id="rId23"/>
    <p:sldId id="790" r:id="rId24"/>
    <p:sldId id="791" r:id="rId25"/>
    <p:sldId id="792" r:id="rId26"/>
    <p:sldId id="814" r:id="rId27"/>
    <p:sldId id="819" r:id="rId28"/>
    <p:sldId id="815" r:id="rId29"/>
    <p:sldId id="816" r:id="rId30"/>
    <p:sldId id="817" r:id="rId31"/>
    <p:sldId id="818" r:id="rId32"/>
    <p:sldId id="786" r:id="rId33"/>
    <p:sldId id="793" r:id="rId34"/>
    <p:sldId id="794" r:id="rId35"/>
    <p:sldId id="795" r:id="rId36"/>
    <p:sldId id="796" r:id="rId37"/>
    <p:sldId id="821" r:id="rId38"/>
    <p:sldId id="822" r:id="rId39"/>
    <p:sldId id="823" r:id="rId40"/>
    <p:sldId id="779" r:id="rId41"/>
  </p:sldIdLst>
  <p:sldSz cx="9144000" cy="6858000" type="letter"/>
  <p:notesSz cx="9296400" cy="70104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b="1" kern="1200" baseline="-25000">
        <a:solidFill>
          <a:schemeClr val="tx1"/>
        </a:solidFill>
        <a:latin typeface="Helvetica"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b="1" kern="1200" baseline="-25000">
        <a:solidFill>
          <a:schemeClr val="tx1"/>
        </a:solidFill>
        <a:latin typeface="Helvetica"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b="1" kern="1200" baseline="-25000">
        <a:solidFill>
          <a:schemeClr val="tx1"/>
        </a:solidFill>
        <a:latin typeface="Helvetica"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b="1" kern="1200" baseline="-25000">
        <a:solidFill>
          <a:schemeClr val="tx1"/>
        </a:solidFill>
        <a:latin typeface="Helvetica"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b="1" kern="1200" baseline="-25000">
        <a:solidFill>
          <a:schemeClr val="tx1"/>
        </a:solidFill>
        <a:latin typeface="Helvetica" panose="020B0604020202020204" pitchFamily="34" charset="0"/>
        <a:ea typeface="+mn-ea"/>
        <a:cs typeface="Arial" panose="020B0604020202020204" pitchFamily="34" charset="0"/>
      </a:defRPr>
    </a:lvl5pPr>
    <a:lvl6pPr marL="2286000" algn="l" defTabSz="914400" rtl="0" eaLnBrk="1" latinLnBrk="0" hangingPunct="1">
      <a:defRPr b="1" kern="1200" baseline="-25000">
        <a:solidFill>
          <a:schemeClr val="tx1"/>
        </a:solidFill>
        <a:latin typeface="Helvetica" panose="020B0604020202020204" pitchFamily="34" charset="0"/>
        <a:ea typeface="+mn-ea"/>
        <a:cs typeface="Arial" panose="020B0604020202020204" pitchFamily="34" charset="0"/>
      </a:defRPr>
    </a:lvl6pPr>
    <a:lvl7pPr marL="2743200" algn="l" defTabSz="914400" rtl="0" eaLnBrk="1" latinLnBrk="0" hangingPunct="1">
      <a:defRPr b="1" kern="1200" baseline="-25000">
        <a:solidFill>
          <a:schemeClr val="tx1"/>
        </a:solidFill>
        <a:latin typeface="Helvetica" panose="020B0604020202020204" pitchFamily="34" charset="0"/>
        <a:ea typeface="+mn-ea"/>
        <a:cs typeface="Arial" panose="020B0604020202020204" pitchFamily="34" charset="0"/>
      </a:defRPr>
    </a:lvl7pPr>
    <a:lvl8pPr marL="3200400" algn="l" defTabSz="914400" rtl="0" eaLnBrk="1" latinLnBrk="0" hangingPunct="1">
      <a:defRPr b="1" kern="1200" baseline="-25000">
        <a:solidFill>
          <a:schemeClr val="tx1"/>
        </a:solidFill>
        <a:latin typeface="Helvetica" panose="020B0604020202020204" pitchFamily="34" charset="0"/>
        <a:ea typeface="+mn-ea"/>
        <a:cs typeface="Arial" panose="020B0604020202020204" pitchFamily="34" charset="0"/>
      </a:defRPr>
    </a:lvl8pPr>
    <a:lvl9pPr marL="3657600" algn="l" defTabSz="914400" rtl="0" eaLnBrk="1" latinLnBrk="0" hangingPunct="1">
      <a:defRPr b="1" kern="1200" baseline="-25000">
        <a:solidFill>
          <a:schemeClr val="tx1"/>
        </a:solidFill>
        <a:latin typeface="Helvetica"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96">
          <p15:clr>
            <a:srgbClr val="A4A3A4"/>
          </p15:clr>
        </p15:guide>
        <p15:guide id="2" pos="5568">
          <p15:clr>
            <a:srgbClr val="A4A3A4"/>
          </p15:clr>
        </p15:guide>
      </p15:sldGuideLst>
    </p:ext>
    <p:ext uri="{2D200454-40CA-4A62-9FC3-DE9A4176ACB9}">
      <p15:notesGuideLst xmlns:p15="http://schemas.microsoft.com/office/powerpoint/2012/main">
        <p15:guide id="1" orient="horz" pos="2209" userDrawn="1">
          <p15:clr>
            <a:srgbClr val="A4A3A4"/>
          </p15:clr>
        </p15:guide>
        <p15:guide id="2" pos="292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0000"/>
    <a:srgbClr val="FFCC00"/>
    <a:srgbClr val="FF0000"/>
    <a:srgbClr val="FFCCCC"/>
    <a:srgbClr val="CCCCFF"/>
    <a:srgbClr val="CCECFF"/>
    <a:srgbClr val="9999FF"/>
    <a:srgbClr val="FFFF99"/>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3193" autoAdjust="0"/>
  </p:normalViewPr>
  <p:slideViewPr>
    <p:cSldViewPr>
      <p:cViewPr varScale="1">
        <p:scale>
          <a:sx n="62" d="100"/>
          <a:sy n="62" d="100"/>
        </p:scale>
        <p:origin x="952" y="48"/>
      </p:cViewPr>
      <p:guideLst>
        <p:guide orient="horz" pos="96"/>
        <p:guide pos="556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1" d="100"/>
          <a:sy n="81" d="100"/>
        </p:scale>
        <p:origin x="-298" y="-67"/>
      </p:cViewPr>
      <p:guideLst>
        <p:guide orient="horz" pos="2209"/>
        <p:guide pos="292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ChangeArrowheads="1"/>
          </p:cNvSpPr>
          <p:nvPr/>
        </p:nvSpPr>
        <p:spPr bwMode="auto">
          <a:xfrm>
            <a:off x="4263655" y="6677179"/>
            <a:ext cx="772297" cy="258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932" tIns="44766" rIns="87932" bIns="44766">
            <a:spAutoFit/>
          </a:bodyPr>
          <a:lstStyle>
            <a:lvl1pPr defTabSz="868363" eaLnBrk="0" hangingPunct="0">
              <a:defRPr b="1" baseline="-25000">
                <a:solidFill>
                  <a:schemeClr val="tx1"/>
                </a:solidFill>
                <a:latin typeface="Helvetica" panose="020B0604020202020204" pitchFamily="34" charset="0"/>
                <a:cs typeface="Arial" panose="020B0604020202020204" pitchFamily="34" charset="0"/>
              </a:defRPr>
            </a:lvl1pPr>
            <a:lvl2pPr marL="742950" indent="-285750" defTabSz="868363" eaLnBrk="0" hangingPunct="0">
              <a:defRPr b="1" baseline="-25000">
                <a:solidFill>
                  <a:schemeClr val="tx1"/>
                </a:solidFill>
                <a:latin typeface="Helvetica" panose="020B0604020202020204" pitchFamily="34" charset="0"/>
                <a:cs typeface="Arial" panose="020B0604020202020204" pitchFamily="34" charset="0"/>
              </a:defRPr>
            </a:lvl2pPr>
            <a:lvl3pPr marL="1143000" indent="-228600" defTabSz="868363" eaLnBrk="0" hangingPunct="0">
              <a:defRPr b="1" baseline="-25000">
                <a:solidFill>
                  <a:schemeClr val="tx1"/>
                </a:solidFill>
                <a:latin typeface="Helvetica" panose="020B0604020202020204" pitchFamily="34" charset="0"/>
                <a:cs typeface="Arial" panose="020B0604020202020204" pitchFamily="34" charset="0"/>
              </a:defRPr>
            </a:lvl3pPr>
            <a:lvl4pPr marL="1600200" indent="-228600" defTabSz="868363" eaLnBrk="0" hangingPunct="0">
              <a:defRPr b="1" baseline="-25000">
                <a:solidFill>
                  <a:schemeClr val="tx1"/>
                </a:solidFill>
                <a:latin typeface="Helvetica" panose="020B0604020202020204" pitchFamily="34" charset="0"/>
                <a:cs typeface="Arial" panose="020B0604020202020204" pitchFamily="34" charset="0"/>
              </a:defRPr>
            </a:lvl4pPr>
            <a:lvl5pPr marL="2057400" indent="-228600" defTabSz="868363" eaLnBrk="0" hangingPunct="0">
              <a:defRPr b="1" baseline="-25000">
                <a:solidFill>
                  <a:schemeClr val="tx1"/>
                </a:solidFill>
                <a:latin typeface="Helvetica" panose="020B0604020202020204" pitchFamily="34" charset="0"/>
                <a:cs typeface="Arial" panose="020B0604020202020204" pitchFamily="34" charset="0"/>
              </a:defRPr>
            </a:lvl5pPr>
            <a:lvl6pPr marL="2514600" indent="-228600" defTabSz="868363" eaLnBrk="0" fontAlgn="base" hangingPunct="0">
              <a:spcBef>
                <a:spcPct val="0"/>
              </a:spcBef>
              <a:spcAft>
                <a:spcPct val="0"/>
              </a:spcAft>
              <a:defRPr b="1" baseline="-25000">
                <a:solidFill>
                  <a:schemeClr val="tx1"/>
                </a:solidFill>
                <a:latin typeface="Helvetica" panose="020B0604020202020204" pitchFamily="34" charset="0"/>
                <a:cs typeface="Arial" panose="020B0604020202020204" pitchFamily="34" charset="0"/>
              </a:defRPr>
            </a:lvl6pPr>
            <a:lvl7pPr marL="2971800" indent="-228600" defTabSz="868363" eaLnBrk="0" fontAlgn="base" hangingPunct="0">
              <a:spcBef>
                <a:spcPct val="0"/>
              </a:spcBef>
              <a:spcAft>
                <a:spcPct val="0"/>
              </a:spcAft>
              <a:defRPr b="1" baseline="-25000">
                <a:solidFill>
                  <a:schemeClr val="tx1"/>
                </a:solidFill>
                <a:latin typeface="Helvetica" panose="020B0604020202020204" pitchFamily="34" charset="0"/>
                <a:cs typeface="Arial" panose="020B0604020202020204" pitchFamily="34" charset="0"/>
              </a:defRPr>
            </a:lvl7pPr>
            <a:lvl8pPr marL="3429000" indent="-228600" defTabSz="868363" eaLnBrk="0" fontAlgn="base" hangingPunct="0">
              <a:spcBef>
                <a:spcPct val="0"/>
              </a:spcBef>
              <a:spcAft>
                <a:spcPct val="0"/>
              </a:spcAft>
              <a:defRPr b="1" baseline="-25000">
                <a:solidFill>
                  <a:schemeClr val="tx1"/>
                </a:solidFill>
                <a:latin typeface="Helvetica" panose="020B0604020202020204" pitchFamily="34" charset="0"/>
                <a:cs typeface="Arial" panose="020B0604020202020204" pitchFamily="34" charset="0"/>
              </a:defRPr>
            </a:lvl8pPr>
            <a:lvl9pPr marL="3886200" indent="-228600" defTabSz="868363" eaLnBrk="0" fontAlgn="base" hangingPunct="0">
              <a:spcBef>
                <a:spcPct val="0"/>
              </a:spcBef>
              <a:spcAft>
                <a:spcPct val="0"/>
              </a:spcAft>
              <a:defRPr b="1" baseline="-25000">
                <a:solidFill>
                  <a:schemeClr val="tx1"/>
                </a:solidFill>
                <a:latin typeface="Helvetica" panose="020B0604020202020204" pitchFamily="34" charset="0"/>
                <a:cs typeface="Arial" panose="020B0604020202020204" pitchFamily="34" charset="0"/>
              </a:defRPr>
            </a:lvl9pPr>
          </a:lstStyle>
          <a:p>
            <a:pPr algn="ctr">
              <a:lnSpc>
                <a:spcPct val="90000"/>
              </a:lnSpc>
              <a:defRPr/>
            </a:pPr>
            <a:r>
              <a:rPr lang="en-US" altLang="en-US" sz="1200" b="0" baseline="0"/>
              <a:t>Page </a:t>
            </a:r>
            <a:fld id="{F450CFED-EF5E-4415-B51C-A0E9C179C8CD}" type="slidenum">
              <a:rPr lang="en-US" altLang="en-US" sz="1200" b="0" baseline="0"/>
              <a:pPr algn="ctr">
                <a:lnSpc>
                  <a:spcPct val="90000"/>
                </a:lnSpc>
                <a:defRPr/>
              </a:pPr>
              <a:t>‹#›</a:t>
            </a:fld>
            <a:endParaRPr lang="en-US" altLang="en-US" sz="1200" b="0" baseline="0"/>
          </a:p>
        </p:txBody>
      </p:sp>
    </p:spTree>
    <p:extLst>
      <p:ext uri="{BB962C8B-B14F-4D97-AF65-F5344CB8AC3E}">
        <p14:creationId xmlns:p14="http://schemas.microsoft.com/office/powerpoint/2010/main" val="2754539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40162" y="3332212"/>
            <a:ext cx="6816078" cy="3152050"/>
          </a:xfrm>
          <a:prstGeom prst="rect">
            <a:avLst/>
          </a:prstGeom>
          <a:noFill/>
          <a:ln w="12700">
            <a:noFill/>
            <a:miter lim="800000"/>
            <a:headEnd/>
            <a:tailEnd/>
          </a:ln>
          <a:effectLst/>
        </p:spPr>
        <p:txBody>
          <a:bodyPr vert="horz" wrap="square" lIns="91129" tIns="44766" rIns="91129" bIns="44766" numCol="1" anchor="t" anchorCtr="0" compatLnSpc="1">
            <a:prstTxWarp prst="textNoShape">
              <a:avLst/>
            </a:prstTxWarp>
          </a:bodyPr>
          <a:lstStyle/>
          <a:p>
            <a:pPr lvl="0"/>
            <a:r>
              <a:rPr lang="en-US" noProof="0" smtClean="0"/>
              <a:t>Body Text</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5059" name="Rectangle 3"/>
          <p:cNvSpPr>
            <a:spLocks noChangeArrowheads="1"/>
          </p:cNvSpPr>
          <p:nvPr/>
        </p:nvSpPr>
        <p:spPr bwMode="auto">
          <a:xfrm>
            <a:off x="4241223" y="6677179"/>
            <a:ext cx="813956" cy="258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87932" tIns="44766" rIns="87932" bIns="44766">
            <a:spAutoFit/>
          </a:bodyPr>
          <a:lstStyle>
            <a:lvl1pPr defTabSz="868363" eaLnBrk="0" hangingPunct="0">
              <a:defRPr b="1" baseline="-25000">
                <a:solidFill>
                  <a:schemeClr val="tx1"/>
                </a:solidFill>
                <a:latin typeface="Helvetica" panose="020B0604020202020204" pitchFamily="34" charset="0"/>
                <a:cs typeface="Arial" panose="020B0604020202020204" pitchFamily="34" charset="0"/>
              </a:defRPr>
            </a:lvl1pPr>
            <a:lvl2pPr marL="742950" indent="-285750" defTabSz="868363" eaLnBrk="0" hangingPunct="0">
              <a:defRPr b="1" baseline="-25000">
                <a:solidFill>
                  <a:schemeClr val="tx1"/>
                </a:solidFill>
                <a:latin typeface="Helvetica" panose="020B0604020202020204" pitchFamily="34" charset="0"/>
                <a:cs typeface="Arial" panose="020B0604020202020204" pitchFamily="34" charset="0"/>
              </a:defRPr>
            </a:lvl2pPr>
            <a:lvl3pPr marL="1143000" indent="-228600" defTabSz="868363" eaLnBrk="0" hangingPunct="0">
              <a:defRPr b="1" baseline="-25000">
                <a:solidFill>
                  <a:schemeClr val="tx1"/>
                </a:solidFill>
                <a:latin typeface="Helvetica" panose="020B0604020202020204" pitchFamily="34" charset="0"/>
                <a:cs typeface="Arial" panose="020B0604020202020204" pitchFamily="34" charset="0"/>
              </a:defRPr>
            </a:lvl3pPr>
            <a:lvl4pPr marL="1600200" indent="-228600" defTabSz="868363" eaLnBrk="0" hangingPunct="0">
              <a:defRPr b="1" baseline="-25000">
                <a:solidFill>
                  <a:schemeClr val="tx1"/>
                </a:solidFill>
                <a:latin typeface="Helvetica" panose="020B0604020202020204" pitchFamily="34" charset="0"/>
                <a:cs typeface="Arial" panose="020B0604020202020204" pitchFamily="34" charset="0"/>
              </a:defRPr>
            </a:lvl4pPr>
            <a:lvl5pPr marL="2057400" indent="-228600" defTabSz="868363" eaLnBrk="0" hangingPunct="0">
              <a:defRPr b="1" baseline="-25000">
                <a:solidFill>
                  <a:schemeClr val="tx1"/>
                </a:solidFill>
                <a:latin typeface="Helvetica" panose="020B0604020202020204" pitchFamily="34" charset="0"/>
                <a:cs typeface="Arial" panose="020B0604020202020204" pitchFamily="34" charset="0"/>
              </a:defRPr>
            </a:lvl5pPr>
            <a:lvl6pPr marL="2514600" indent="-228600" defTabSz="868363" eaLnBrk="0" fontAlgn="base" hangingPunct="0">
              <a:spcBef>
                <a:spcPct val="0"/>
              </a:spcBef>
              <a:spcAft>
                <a:spcPct val="0"/>
              </a:spcAft>
              <a:defRPr b="1" baseline="-25000">
                <a:solidFill>
                  <a:schemeClr val="tx1"/>
                </a:solidFill>
                <a:latin typeface="Helvetica" panose="020B0604020202020204" pitchFamily="34" charset="0"/>
                <a:cs typeface="Arial" panose="020B0604020202020204" pitchFamily="34" charset="0"/>
              </a:defRPr>
            </a:lvl6pPr>
            <a:lvl7pPr marL="2971800" indent="-228600" defTabSz="868363" eaLnBrk="0" fontAlgn="base" hangingPunct="0">
              <a:spcBef>
                <a:spcPct val="0"/>
              </a:spcBef>
              <a:spcAft>
                <a:spcPct val="0"/>
              </a:spcAft>
              <a:defRPr b="1" baseline="-25000">
                <a:solidFill>
                  <a:schemeClr val="tx1"/>
                </a:solidFill>
                <a:latin typeface="Helvetica" panose="020B0604020202020204" pitchFamily="34" charset="0"/>
                <a:cs typeface="Arial" panose="020B0604020202020204" pitchFamily="34" charset="0"/>
              </a:defRPr>
            </a:lvl7pPr>
            <a:lvl8pPr marL="3429000" indent="-228600" defTabSz="868363" eaLnBrk="0" fontAlgn="base" hangingPunct="0">
              <a:spcBef>
                <a:spcPct val="0"/>
              </a:spcBef>
              <a:spcAft>
                <a:spcPct val="0"/>
              </a:spcAft>
              <a:defRPr b="1" baseline="-25000">
                <a:solidFill>
                  <a:schemeClr val="tx1"/>
                </a:solidFill>
                <a:latin typeface="Helvetica" panose="020B0604020202020204" pitchFamily="34" charset="0"/>
                <a:cs typeface="Arial" panose="020B0604020202020204" pitchFamily="34" charset="0"/>
              </a:defRPr>
            </a:lvl8pPr>
            <a:lvl9pPr marL="3886200" indent="-228600" defTabSz="868363" eaLnBrk="0" fontAlgn="base" hangingPunct="0">
              <a:spcBef>
                <a:spcPct val="0"/>
              </a:spcBef>
              <a:spcAft>
                <a:spcPct val="0"/>
              </a:spcAft>
              <a:defRPr b="1" baseline="-25000">
                <a:solidFill>
                  <a:schemeClr val="tx1"/>
                </a:solidFill>
                <a:latin typeface="Helvetica" panose="020B0604020202020204" pitchFamily="34" charset="0"/>
                <a:cs typeface="Arial" panose="020B0604020202020204" pitchFamily="34" charset="0"/>
              </a:defRPr>
            </a:lvl9pPr>
          </a:lstStyle>
          <a:p>
            <a:pPr algn="ctr">
              <a:lnSpc>
                <a:spcPct val="90000"/>
              </a:lnSpc>
              <a:defRPr/>
            </a:pPr>
            <a:r>
              <a:rPr lang="en-US" altLang="en-US" sz="1200" b="0" baseline="0" smtClean="0">
                <a:latin typeface="Century Gothic" panose="020B0502020202020204" pitchFamily="34" charset="0"/>
              </a:rPr>
              <a:t>Page </a:t>
            </a:r>
            <a:fld id="{B91792B0-B2BC-4CA8-BAAB-407D9A47B5E6}" type="slidenum">
              <a:rPr lang="en-US" altLang="en-US" sz="1200" b="0" baseline="0" smtClean="0">
                <a:latin typeface="Century Gothic" panose="020B0502020202020204" pitchFamily="34" charset="0"/>
              </a:rPr>
              <a:pPr algn="ctr">
                <a:lnSpc>
                  <a:spcPct val="90000"/>
                </a:lnSpc>
                <a:defRPr/>
              </a:pPr>
              <a:t>‹#›</a:t>
            </a:fld>
            <a:endParaRPr lang="en-US" altLang="en-US" sz="1200" b="0" baseline="0" smtClean="0">
              <a:latin typeface="Century Gothic" panose="020B0502020202020204" pitchFamily="34" charset="0"/>
            </a:endParaRPr>
          </a:p>
        </p:txBody>
      </p:sp>
      <p:sp>
        <p:nvSpPr>
          <p:cNvPr id="4100" name="Rectangle 4"/>
          <p:cNvSpPr>
            <a:spLocks noGrp="1" noRot="1" noChangeAspect="1" noChangeArrowheads="1" noTextEdit="1"/>
          </p:cNvSpPr>
          <p:nvPr>
            <p:ph type="sldImg" idx="2"/>
          </p:nvPr>
        </p:nvSpPr>
        <p:spPr bwMode="auto">
          <a:xfrm>
            <a:off x="2900363" y="530225"/>
            <a:ext cx="3495675" cy="26209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150540750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Century Gothic"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p:nvSpPr>
        <p:spPr bwMode="auto">
          <a:xfrm>
            <a:off x="0" y="6400800"/>
            <a:ext cx="3657600" cy="304800"/>
          </a:xfrm>
          <a:prstGeom prst="rect">
            <a:avLst/>
          </a:prstGeom>
          <a:noFill/>
          <a:ln w="9525">
            <a:noFill/>
            <a:miter lim="800000"/>
            <a:headEnd/>
            <a:tailEnd/>
          </a:ln>
          <a:effectLst/>
        </p:spPr>
        <p:txBody>
          <a:bodyPr lIns="90479" tIns="44446" rIns="90479" bIns="44446"/>
          <a:lstStyle/>
          <a:p>
            <a:pPr algn="ctr" eaLnBrk="1" hangingPunct="1">
              <a:lnSpc>
                <a:spcPct val="95000"/>
              </a:lnSpc>
              <a:spcBef>
                <a:spcPct val="50000"/>
              </a:spcBef>
              <a:buClr>
                <a:schemeClr val="hlink"/>
              </a:buClr>
              <a:buFont typeface="Wingdings" pitchFamily="2" charset="2"/>
              <a:buNone/>
              <a:defRPr/>
            </a:pPr>
            <a:r>
              <a:rPr lang="en-US" baseline="0">
                <a:solidFill>
                  <a:schemeClr val="tx2"/>
                </a:solidFill>
                <a:effectLst>
                  <a:outerShdw blurRad="38100" dist="38100" dir="2700000" algn="tl">
                    <a:srgbClr val="C0C0C0"/>
                  </a:outerShdw>
                </a:effectLst>
                <a:latin typeface="Times New Roman" pitchFamily="18" charset="0"/>
                <a:cs typeface="+mn-cs"/>
              </a:rPr>
              <a:t>Click to edit Master subtitle style</a:t>
            </a:r>
          </a:p>
        </p:txBody>
      </p:sp>
      <p:sp>
        <p:nvSpPr>
          <p:cNvPr id="348162" name="Rectangle 2"/>
          <p:cNvSpPr>
            <a:spLocks noGrp="1" noChangeArrowheads="1"/>
          </p:cNvSpPr>
          <p:nvPr>
            <p:ph type="subTitle" sz="quarter" idx="1"/>
          </p:nvPr>
        </p:nvSpPr>
        <p:spPr>
          <a:xfrm>
            <a:off x="1371600" y="2501900"/>
            <a:ext cx="6400800" cy="1752600"/>
          </a:xfrm>
        </p:spPr>
        <p:txBody>
          <a:bodyPr/>
          <a:lstStyle>
            <a:lvl1pPr marL="0" indent="0" algn="ctr">
              <a:defRPr/>
            </a:lvl1pPr>
          </a:lstStyle>
          <a:p>
            <a:r>
              <a:rPr lang="en-US"/>
              <a:t>Click to edit Master subtitle style</a:t>
            </a:r>
          </a:p>
        </p:txBody>
      </p:sp>
      <p:sp>
        <p:nvSpPr>
          <p:cNvPr id="348163" name="Rectangle 3"/>
          <p:cNvSpPr>
            <a:spLocks noGrp="1" noChangeArrowheads="1"/>
          </p:cNvSpPr>
          <p:nvPr>
            <p:ph type="ctrTitle" sz="quarter"/>
          </p:nvPr>
        </p:nvSpPr>
        <p:spPr>
          <a:xfrm>
            <a:off x="685800" y="365125"/>
            <a:ext cx="7772400" cy="1143000"/>
          </a:xfrm>
          <a:effectLst>
            <a:outerShdw dist="71842" dir="2700000" algn="ctr" rotWithShape="0">
              <a:schemeClr val="bg2"/>
            </a:outerShdw>
          </a:effectLst>
        </p:spPr>
        <p:txBody>
          <a:bodyPr lIns="92066" tIns="46033" rIns="92066" bIns="46033"/>
          <a:lstStyle>
            <a:lvl1pPr>
              <a:defRPr>
                <a:effectLst>
                  <a:outerShdw blurRad="38100" dist="38100" dir="2700000" algn="tl">
                    <a:srgbClr val="C0C0C0"/>
                  </a:outerShdw>
                </a:effectLst>
              </a:defRPr>
            </a:lvl1pPr>
          </a:lstStyle>
          <a:p>
            <a:r>
              <a:rPr lang="en-US"/>
              <a:t>Click to edit Master title style</a:t>
            </a:r>
          </a:p>
        </p:txBody>
      </p:sp>
    </p:spTree>
    <p:extLst>
      <p:ext uri="{BB962C8B-B14F-4D97-AF65-F5344CB8AC3E}">
        <p14:creationId xmlns:p14="http://schemas.microsoft.com/office/powerpoint/2010/main" val="3602728662"/>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48507172"/>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247650"/>
            <a:ext cx="2206625" cy="619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90513" y="247650"/>
            <a:ext cx="6472237" cy="619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3640096"/>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04813" y="247650"/>
            <a:ext cx="8716962" cy="78105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90513" y="1220788"/>
            <a:ext cx="8307387" cy="5224462"/>
          </a:xfrm>
        </p:spPr>
        <p:txBody>
          <a:bodyPr/>
          <a:lstStyle/>
          <a:p>
            <a:pPr lvl="0"/>
            <a:endParaRPr lang="en-US" noProof="0" smtClean="0"/>
          </a:p>
        </p:txBody>
      </p:sp>
    </p:spTree>
    <p:extLst>
      <p:ext uri="{BB962C8B-B14F-4D97-AF65-F5344CB8AC3E}">
        <p14:creationId xmlns:p14="http://schemas.microsoft.com/office/powerpoint/2010/main" val="6738444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9933846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959529774"/>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90513" y="1220788"/>
            <a:ext cx="4076700"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519613" y="1220788"/>
            <a:ext cx="4078287" cy="52244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3986171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919930216"/>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13293342"/>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0658831"/>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01143556"/>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64258452"/>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7138" name="Rectangle 2"/>
          <p:cNvSpPr>
            <a:spLocks noGrp="1" noChangeArrowheads="1"/>
          </p:cNvSpPr>
          <p:nvPr>
            <p:ph type="body" idx="1"/>
          </p:nvPr>
        </p:nvSpPr>
        <p:spPr bwMode="auto">
          <a:xfrm>
            <a:off x="838200" y="1220788"/>
            <a:ext cx="7759700" cy="5256212"/>
          </a:xfrm>
          <a:prstGeom prst="rect">
            <a:avLst/>
          </a:prstGeom>
          <a:noFill/>
          <a:ln w="9525">
            <a:noFill/>
            <a:miter lim="800000"/>
            <a:headEnd/>
            <a:tailEnd/>
          </a:ln>
          <a:effectLst/>
        </p:spPr>
        <p:txBody>
          <a:bodyPr vert="horz" wrap="square" lIns="90479" tIns="44446" rIns="90479" bIns="4444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027" name="Rectangle 3"/>
          <p:cNvSpPr>
            <a:spLocks noGrp="1" noChangeArrowheads="1"/>
          </p:cNvSpPr>
          <p:nvPr>
            <p:ph type="title"/>
          </p:nvPr>
        </p:nvSpPr>
        <p:spPr bwMode="auto">
          <a:xfrm>
            <a:off x="838200" y="247650"/>
            <a:ext cx="8283575" cy="781050"/>
          </a:xfrm>
          <a:prstGeom prst="rect">
            <a:avLst/>
          </a:prstGeom>
          <a:noFill/>
          <a:ln>
            <a:noFill/>
          </a:ln>
          <a:effectLst>
            <a:outerShdw dist="53882" dir="2700000" algn="ctr" rotWithShape="0">
              <a:srgbClr val="969696"/>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1028" name="Text Box 4"/>
          <p:cNvSpPr txBox="1">
            <a:spLocks noChangeArrowheads="1"/>
          </p:cNvSpPr>
          <p:nvPr/>
        </p:nvSpPr>
        <p:spPr bwMode="auto">
          <a:xfrm>
            <a:off x="219075" y="6400800"/>
            <a:ext cx="604838"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type="none" w="sm" len="sm"/>
              </a14:hiddenLine>
            </a:ext>
          </a:extLst>
        </p:spPr>
        <p:txBody>
          <a:bodyPr wrap="none" lIns="45715" tIns="45715" rIns="45715" bIns="45715" anchor="ctr">
            <a:spAutoFit/>
          </a:bodyPr>
          <a:lstStyle>
            <a:lvl1pPr eaLnBrk="0" hangingPunct="0">
              <a:defRPr b="1" baseline="-25000">
                <a:solidFill>
                  <a:schemeClr val="tx1"/>
                </a:solidFill>
                <a:latin typeface="Helvetica" panose="020B0604020202020204" pitchFamily="34" charset="0"/>
                <a:cs typeface="Arial" panose="020B0604020202020204" pitchFamily="34" charset="0"/>
              </a:defRPr>
            </a:lvl1pPr>
            <a:lvl2pPr marL="742950" indent="-285750" eaLnBrk="0" hangingPunct="0">
              <a:defRPr b="1" baseline="-25000">
                <a:solidFill>
                  <a:schemeClr val="tx1"/>
                </a:solidFill>
                <a:latin typeface="Helvetica" panose="020B0604020202020204" pitchFamily="34" charset="0"/>
                <a:cs typeface="Arial" panose="020B0604020202020204" pitchFamily="34" charset="0"/>
              </a:defRPr>
            </a:lvl2pPr>
            <a:lvl3pPr marL="1143000" indent="-228600" eaLnBrk="0" hangingPunct="0">
              <a:defRPr b="1" baseline="-25000">
                <a:solidFill>
                  <a:schemeClr val="tx1"/>
                </a:solidFill>
                <a:latin typeface="Helvetica" panose="020B0604020202020204" pitchFamily="34" charset="0"/>
                <a:cs typeface="Arial" panose="020B0604020202020204" pitchFamily="34" charset="0"/>
              </a:defRPr>
            </a:lvl3pPr>
            <a:lvl4pPr marL="1600200" indent="-228600" eaLnBrk="0" hangingPunct="0">
              <a:defRPr b="1" baseline="-25000">
                <a:solidFill>
                  <a:schemeClr val="tx1"/>
                </a:solidFill>
                <a:latin typeface="Helvetica" panose="020B0604020202020204" pitchFamily="34" charset="0"/>
                <a:cs typeface="Arial" panose="020B0604020202020204" pitchFamily="34" charset="0"/>
              </a:defRPr>
            </a:lvl4pPr>
            <a:lvl5pPr marL="2057400" indent="-228600" eaLnBrk="0" hangingPunct="0">
              <a:defRPr b="1" baseline="-25000">
                <a:solidFill>
                  <a:schemeClr val="tx1"/>
                </a:solidFill>
                <a:latin typeface="Helvetica" panose="020B0604020202020204" pitchFamily="34" charset="0"/>
                <a:cs typeface="Arial" panose="020B0604020202020204" pitchFamily="34" charset="0"/>
              </a:defRPr>
            </a:lvl5pPr>
            <a:lvl6pPr marL="2514600" indent="-228600" eaLnBrk="0" fontAlgn="base" hangingPunct="0">
              <a:spcBef>
                <a:spcPct val="0"/>
              </a:spcBef>
              <a:spcAft>
                <a:spcPct val="0"/>
              </a:spcAft>
              <a:defRPr b="1" baseline="-25000">
                <a:solidFill>
                  <a:schemeClr val="tx1"/>
                </a:solidFill>
                <a:latin typeface="Helvetica" panose="020B0604020202020204" pitchFamily="34" charset="0"/>
                <a:cs typeface="Arial" panose="020B0604020202020204" pitchFamily="34" charset="0"/>
              </a:defRPr>
            </a:lvl6pPr>
            <a:lvl7pPr marL="2971800" indent="-228600" eaLnBrk="0" fontAlgn="base" hangingPunct="0">
              <a:spcBef>
                <a:spcPct val="0"/>
              </a:spcBef>
              <a:spcAft>
                <a:spcPct val="0"/>
              </a:spcAft>
              <a:defRPr b="1" baseline="-25000">
                <a:solidFill>
                  <a:schemeClr val="tx1"/>
                </a:solidFill>
                <a:latin typeface="Helvetica" panose="020B0604020202020204" pitchFamily="34" charset="0"/>
                <a:cs typeface="Arial" panose="020B0604020202020204" pitchFamily="34" charset="0"/>
              </a:defRPr>
            </a:lvl7pPr>
            <a:lvl8pPr marL="3429000" indent="-228600" eaLnBrk="0" fontAlgn="base" hangingPunct="0">
              <a:spcBef>
                <a:spcPct val="0"/>
              </a:spcBef>
              <a:spcAft>
                <a:spcPct val="0"/>
              </a:spcAft>
              <a:defRPr b="1" baseline="-25000">
                <a:solidFill>
                  <a:schemeClr val="tx1"/>
                </a:solidFill>
                <a:latin typeface="Helvetica" panose="020B0604020202020204" pitchFamily="34" charset="0"/>
                <a:cs typeface="Arial" panose="020B0604020202020204" pitchFamily="34" charset="0"/>
              </a:defRPr>
            </a:lvl8pPr>
            <a:lvl9pPr marL="3886200" indent="-228600" eaLnBrk="0" fontAlgn="base" hangingPunct="0">
              <a:spcBef>
                <a:spcPct val="0"/>
              </a:spcBef>
              <a:spcAft>
                <a:spcPct val="0"/>
              </a:spcAft>
              <a:defRPr b="1" baseline="-25000">
                <a:solidFill>
                  <a:schemeClr val="tx1"/>
                </a:solidFill>
                <a:latin typeface="Helvetica" panose="020B0604020202020204" pitchFamily="34" charset="0"/>
                <a:cs typeface="Arial" panose="020B0604020202020204" pitchFamily="34" charset="0"/>
              </a:defRPr>
            </a:lvl9pPr>
          </a:lstStyle>
          <a:p>
            <a:pPr algn="ctr">
              <a:lnSpc>
                <a:spcPct val="90000"/>
              </a:lnSpc>
              <a:defRPr/>
            </a:pPr>
            <a:r>
              <a:rPr lang="en-US" altLang="en-US" sz="1400" b="0" baseline="0" smtClean="0">
                <a:solidFill>
                  <a:schemeClr val="hlink"/>
                </a:solidFill>
              </a:rPr>
              <a:t>– </a:t>
            </a:r>
            <a:fld id="{208554D1-E6DA-49FC-AFA6-7404D89CA477}" type="slidenum">
              <a:rPr lang="en-US" altLang="en-US" sz="1400" b="0" baseline="0" smtClean="0">
                <a:solidFill>
                  <a:schemeClr val="hlink"/>
                </a:solidFill>
              </a:rPr>
              <a:pPr algn="ctr">
                <a:lnSpc>
                  <a:spcPct val="90000"/>
                </a:lnSpc>
                <a:defRPr/>
              </a:pPr>
              <a:t>‹#›</a:t>
            </a:fld>
            <a:r>
              <a:rPr lang="en-US" altLang="en-US" sz="1400" b="0" baseline="0" smtClean="0">
                <a:solidFill>
                  <a:schemeClr val="hlink"/>
                </a:solidFill>
              </a:rPr>
              <a:t> –</a:t>
            </a:r>
            <a:endParaRPr lang="en-US" altLang="en-US" sz="1400" b="0" baseline="0" smtClean="0"/>
          </a:p>
        </p:txBody>
      </p:sp>
      <p:sp>
        <p:nvSpPr>
          <p:cNvPr id="1029" name="Rectangle 5"/>
          <p:cNvSpPr>
            <a:spLocks noChangeArrowheads="1"/>
          </p:cNvSpPr>
          <p:nvPr/>
        </p:nvSpPr>
        <p:spPr bwMode="auto">
          <a:xfrm>
            <a:off x="5943600" y="6495578"/>
            <a:ext cx="3126744" cy="2862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9050">
                <a:solidFill>
                  <a:srgbClr val="000000"/>
                </a:solidFill>
                <a:miter lim="800000"/>
                <a:headEnd/>
                <a:tailEnd/>
              </a14:hiddenLine>
            </a:ext>
          </a:extLst>
        </p:spPr>
        <p:txBody>
          <a:bodyPr wrap="none" lIns="45715" tIns="45715" rIns="45715" bIns="45715" anchor="ctr">
            <a:spAutoFit/>
          </a:bodyPr>
          <a:lstStyle>
            <a:lvl1pPr eaLnBrk="0" hangingPunct="0">
              <a:defRPr b="1" baseline="-25000">
                <a:solidFill>
                  <a:schemeClr val="tx1"/>
                </a:solidFill>
                <a:latin typeface="Helvetica" pitchFamily="34" charset="0"/>
                <a:cs typeface="Arial" charset="0"/>
              </a:defRPr>
            </a:lvl1pPr>
            <a:lvl2pPr marL="742950" indent="-285750" eaLnBrk="0" hangingPunct="0">
              <a:defRPr b="1" baseline="-25000">
                <a:solidFill>
                  <a:schemeClr val="tx1"/>
                </a:solidFill>
                <a:latin typeface="Helvetica" pitchFamily="34" charset="0"/>
                <a:cs typeface="Arial" charset="0"/>
              </a:defRPr>
            </a:lvl2pPr>
            <a:lvl3pPr marL="1143000" indent="-228600" eaLnBrk="0" hangingPunct="0">
              <a:defRPr b="1" baseline="-25000">
                <a:solidFill>
                  <a:schemeClr val="tx1"/>
                </a:solidFill>
                <a:latin typeface="Helvetica" pitchFamily="34" charset="0"/>
                <a:cs typeface="Arial" charset="0"/>
              </a:defRPr>
            </a:lvl3pPr>
            <a:lvl4pPr marL="1600200" indent="-228600" eaLnBrk="0" hangingPunct="0">
              <a:defRPr b="1" baseline="-25000">
                <a:solidFill>
                  <a:schemeClr val="tx1"/>
                </a:solidFill>
                <a:latin typeface="Helvetica" pitchFamily="34" charset="0"/>
                <a:cs typeface="Arial" charset="0"/>
              </a:defRPr>
            </a:lvl4pPr>
            <a:lvl5pPr marL="2057400" indent="-228600" eaLnBrk="0" hangingPunct="0">
              <a:defRPr b="1" baseline="-25000">
                <a:solidFill>
                  <a:schemeClr val="tx1"/>
                </a:solidFill>
                <a:latin typeface="Helvetica" pitchFamily="34" charset="0"/>
                <a:cs typeface="Arial" charset="0"/>
              </a:defRPr>
            </a:lvl5pPr>
            <a:lvl6pPr marL="2514600" indent="-228600" eaLnBrk="0" fontAlgn="base" hangingPunct="0">
              <a:spcBef>
                <a:spcPct val="0"/>
              </a:spcBef>
              <a:spcAft>
                <a:spcPct val="0"/>
              </a:spcAft>
              <a:defRPr b="1" baseline="-25000">
                <a:solidFill>
                  <a:schemeClr val="tx1"/>
                </a:solidFill>
                <a:latin typeface="Helvetica" pitchFamily="34" charset="0"/>
                <a:cs typeface="Arial" charset="0"/>
              </a:defRPr>
            </a:lvl6pPr>
            <a:lvl7pPr marL="2971800" indent="-228600" eaLnBrk="0" fontAlgn="base" hangingPunct="0">
              <a:spcBef>
                <a:spcPct val="0"/>
              </a:spcBef>
              <a:spcAft>
                <a:spcPct val="0"/>
              </a:spcAft>
              <a:defRPr b="1" baseline="-25000">
                <a:solidFill>
                  <a:schemeClr val="tx1"/>
                </a:solidFill>
                <a:latin typeface="Helvetica" pitchFamily="34" charset="0"/>
                <a:cs typeface="Arial" charset="0"/>
              </a:defRPr>
            </a:lvl7pPr>
            <a:lvl8pPr marL="3429000" indent="-228600" eaLnBrk="0" fontAlgn="base" hangingPunct="0">
              <a:spcBef>
                <a:spcPct val="0"/>
              </a:spcBef>
              <a:spcAft>
                <a:spcPct val="0"/>
              </a:spcAft>
              <a:defRPr b="1" baseline="-25000">
                <a:solidFill>
                  <a:schemeClr val="tx1"/>
                </a:solidFill>
                <a:latin typeface="Helvetica" pitchFamily="34" charset="0"/>
                <a:cs typeface="Arial" charset="0"/>
              </a:defRPr>
            </a:lvl8pPr>
            <a:lvl9pPr marL="3886200" indent="-228600" eaLnBrk="0" fontAlgn="base" hangingPunct="0">
              <a:spcBef>
                <a:spcPct val="0"/>
              </a:spcBef>
              <a:spcAft>
                <a:spcPct val="0"/>
              </a:spcAft>
              <a:defRPr b="1" baseline="-25000">
                <a:solidFill>
                  <a:schemeClr val="tx1"/>
                </a:solidFill>
                <a:latin typeface="Helvetica" pitchFamily="34" charset="0"/>
                <a:cs typeface="Arial" charset="0"/>
              </a:defRPr>
            </a:lvl9pPr>
          </a:lstStyle>
          <a:p>
            <a:pPr algn="ctr">
              <a:lnSpc>
                <a:spcPct val="90000"/>
              </a:lnSpc>
              <a:defRPr/>
            </a:pPr>
            <a:r>
              <a:rPr lang="en-US" altLang="en-US" sz="1400" b="0" baseline="0" dirty="0" smtClean="0">
                <a:solidFill>
                  <a:schemeClr val="hlink"/>
                </a:solidFill>
              </a:rPr>
              <a:t>CSCE 590 Web Scraping Spring 2017</a:t>
            </a:r>
          </a:p>
        </p:txBody>
      </p:sp>
    </p:spTree>
  </p:cSld>
  <p:clrMap bg1="lt1" tx1="dk1" bg2="lt2" tx2="dk2" accent1="accent1" accent2="accent2" accent3="accent3" accent4="accent4" accent5="accent5" accent6="accent6" hlink="hlink" folHlink="folHlink"/>
  <p:sldLayoutIdLst>
    <p:sldLayoutId id="2147484083" r:id="rId1"/>
    <p:sldLayoutId id="2147484072" r:id="rId2"/>
    <p:sldLayoutId id="2147484073" r:id="rId3"/>
    <p:sldLayoutId id="2147484074" r:id="rId4"/>
    <p:sldLayoutId id="2147484075" r:id="rId5"/>
    <p:sldLayoutId id="2147484076" r:id="rId6"/>
    <p:sldLayoutId id="2147484077" r:id="rId7"/>
    <p:sldLayoutId id="2147484078" r:id="rId8"/>
    <p:sldLayoutId id="2147484079" r:id="rId9"/>
    <p:sldLayoutId id="2147484080" r:id="rId10"/>
    <p:sldLayoutId id="2147484081" r:id="rId11"/>
    <p:sldLayoutId id="2147484082" r:id="rId12"/>
  </p:sldLayoutIdLst>
  <p:transition spd="med"/>
  <p:txStyles>
    <p:titleStyle>
      <a:lvl1pPr algn="l" rtl="0" eaLnBrk="0" fontAlgn="base" hangingPunct="0">
        <a:lnSpc>
          <a:spcPct val="87000"/>
        </a:lnSpc>
        <a:spcBef>
          <a:spcPct val="0"/>
        </a:spcBef>
        <a:spcAft>
          <a:spcPct val="0"/>
        </a:spcAft>
        <a:defRPr sz="3800" b="1">
          <a:solidFill>
            <a:schemeClr val="hlink"/>
          </a:solidFill>
          <a:latin typeface="+mj-lt"/>
          <a:ea typeface="+mj-ea"/>
          <a:cs typeface="+mj-cs"/>
        </a:defRPr>
      </a:lvl1pPr>
      <a:lvl2pPr algn="l" rtl="0" eaLnBrk="0" fontAlgn="base" hangingPunct="0">
        <a:lnSpc>
          <a:spcPct val="87000"/>
        </a:lnSpc>
        <a:spcBef>
          <a:spcPct val="0"/>
        </a:spcBef>
        <a:spcAft>
          <a:spcPct val="0"/>
        </a:spcAft>
        <a:defRPr sz="3800" b="1">
          <a:solidFill>
            <a:schemeClr val="hlink"/>
          </a:solidFill>
          <a:latin typeface="Helvetica" pitchFamily="34" charset="0"/>
        </a:defRPr>
      </a:lvl2pPr>
      <a:lvl3pPr algn="l" rtl="0" eaLnBrk="0" fontAlgn="base" hangingPunct="0">
        <a:lnSpc>
          <a:spcPct val="87000"/>
        </a:lnSpc>
        <a:spcBef>
          <a:spcPct val="0"/>
        </a:spcBef>
        <a:spcAft>
          <a:spcPct val="0"/>
        </a:spcAft>
        <a:defRPr sz="3800" b="1">
          <a:solidFill>
            <a:schemeClr val="hlink"/>
          </a:solidFill>
          <a:latin typeface="Helvetica" pitchFamily="34" charset="0"/>
        </a:defRPr>
      </a:lvl3pPr>
      <a:lvl4pPr algn="l" rtl="0" eaLnBrk="0" fontAlgn="base" hangingPunct="0">
        <a:lnSpc>
          <a:spcPct val="87000"/>
        </a:lnSpc>
        <a:spcBef>
          <a:spcPct val="0"/>
        </a:spcBef>
        <a:spcAft>
          <a:spcPct val="0"/>
        </a:spcAft>
        <a:defRPr sz="3800" b="1">
          <a:solidFill>
            <a:schemeClr val="hlink"/>
          </a:solidFill>
          <a:latin typeface="Helvetica" pitchFamily="34" charset="0"/>
        </a:defRPr>
      </a:lvl4pPr>
      <a:lvl5pPr algn="l" rtl="0" eaLnBrk="0" fontAlgn="base" hangingPunct="0">
        <a:lnSpc>
          <a:spcPct val="87000"/>
        </a:lnSpc>
        <a:spcBef>
          <a:spcPct val="0"/>
        </a:spcBef>
        <a:spcAft>
          <a:spcPct val="0"/>
        </a:spcAft>
        <a:defRPr sz="3800" b="1">
          <a:solidFill>
            <a:schemeClr val="hlink"/>
          </a:solidFill>
          <a:latin typeface="Helvetica" pitchFamily="34" charset="0"/>
        </a:defRPr>
      </a:lvl5pPr>
      <a:lvl6pPr marL="457200" algn="l" rtl="0" fontAlgn="base">
        <a:lnSpc>
          <a:spcPct val="87000"/>
        </a:lnSpc>
        <a:spcBef>
          <a:spcPct val="0"/>
        </a:spcBef>
        <a:spcAft>
          <a:spcPct val="0"/>
        </a:spcAft>
        <a:defRPr sz="3800" b="1">
          <a:solidFill>
            <a:schemeClr val="hlink"/>
          </a:solidFill>
          <a:latin typeface="Helvetica" pitchFamily="34" charset="0"/>
        </a:defRPr>
      </a:lvl6pPr>
      <a:lvl7pPr marL="914400" algn="l" rtl="0" fontAlgn="base">
        <a:lnSpc>
          <a:spcPct val="87000"/>
        </a:lnSpc>
        <a:spcBef>
          <a:spcPct val="0"/>
        </a:spcBef>
        <a:spcAft>
          <a:spcPct val="0"/>
        </a:spcAft>
        <a:defRPr sz="3800" b="1">
          <a:solidFill>
            <a:schemeClr val="hlink"/>
          </a:solidFill>
          <a:latin typeface="Helvetica" pitchFamily="34" charset="0"/>
        </a:defRPr>
      </a:lvl7pPr>
      <a:lvl8pPr marL="1371600" algn="l" rtl="0" fontAlgn="base">
        <a:lnSpc>
          <a:spcPct val="87000"/>
        </a:lnSpc>
        <a:spcBef>
          <a:spcPct val="0"/>
        </a:spcBef>
        <a:spcAft>
          <a:spcPct val="0"/>
        </a:spcAft>
        <a:defRPr sz="3800" b="1">
          <a:solidFill>
            <a:schemeClr val="hlink"/>
          </a:solidFill>
          <a:latin typeface="Helvetica" pitchFamily="34" charset="0"/>
        </a:defRPr>
      </a:lvl8pPr>
      <a:lvl9pPr marL="1828800" algn="l" rtl="0" fontAlgn="base">
        <a:lnSpc>
          <a:spcPct val="87000"/>
        </a:lnSpc>
        <a:spcBef>
          <a:spcPct val="0"/>
        </a:spcBef>
        <a:spcAft>
          <a:spcPct val="0"/>
        </a:spcAft>
        <a:defRPr sz="3800" b="1">
          <a:solidFill>
            <a:schemeClr val="hlink"/>
          </a:solidFill>
          <a:latin typeface="Helvetica" pitchFamily="34" charset="0"/>
        </a:defRPr>
      </a:lvl9pPr>
    </p:titleStyle>
    <p:bodyStyle>
      <a:lvl1pPr marL="385763" indent="-385763" algn="l" rtl="0" eaLnBrk="0" fontAlgn="base" hangingPunct="0">
        <a:lnSpc>
          <a:spcPct val="95000"/>
        </a:lnSpc>
        <a:spcBef>
          <a:spcPct val="50000"/>
        </a:spcBef>
        <a:spcAft>
          <a:spcPct val="0"/>
        </a:spcAft>
        <a:buClr>
          <a:schemeClr val="hlink"/>
        </a:buClr>
        <a:buFont typeface="Wingdings" panose="05000000000000000000" pitchFamily="2" charset="2"/>
        <a:defRPr sz="2400" b="1">
          <a:solidFill>
            <a:schemeClr val="tx1"/>
          </a:solidFill>
          <a:effectLst>
            <a:outerShdw blurRad="38100" dist="38100" dir="2700000" algn="tl">
              <a:srgbClr val="C0C0C0"/>
            </a:outerShdw>
          </a:effectLst>
          <a:latin typeface="+mn-lt"/>
          <a:ea typeface="+mn-ea"/>
          <a:cs typeface="+mn-cs"/>
        </a:defRPr>
      </a:lvl1pPr>
      <a:lvl2pPr marL="744538" indent="-246063" algn="l" rtl="0" eaLnBrk="0" fontAlgn="base" hangingPunct="0">
        <a:spcBef>
          <a:spcPct val="25000"/>
        </a:spcBef>
        <a:spcAft>
          <a:spcPct val="0"/>
        </a:spcAft>
        <a:buClr>
          <a:schemeClr val="hlink"/>
        </a:buClr>
        <a:buSzPct val="75000"/>
        <a:buFont typeface="Wingdings" panose="05000000000000000000" pitchFamily="2" charset="2"/>
        <a:buChar char="n"/>
        <a:defRPr sz="2000" b="1">
          <a:solidFill>
            <a:schemeClr val="tx2"/>
          </a:solidFill>
          <a:latin typeface="+mn-lt"/>
        </a:defRPr>
      </a:lvl2pPr>
      <a:lvl3pPr marL="1146175" indent="-238125" algn="l" rtl="0" eaLnBrk="0" fontAlgn="base" hangingPunct="0">
        <a:lnSpc>
          <a:spcPct val="107000"/>
        </a:lnSpc>
        <a:spcBef>
          <a:spcPct val="10000"/>
        </a:spcBef>
        <a:spcAft>
          <a:spcPct val="0"/>
        </a:spcAft>
        <a:buClr>
          <a:srgbClr val="005400"/>
        </a:buClr>
        <a:buSzPct val="90000"/>
        <a:buFont typeface="Wingdings" pitchFamily="2" charset="2"/>
        <a:buChar char="l"/>
        <a:defRPr b="1">
          <a:solidFill>
            <a:schemeClr val="tx2"/>
          </a:solidFill>
          <a:latin typeface="+mn-lt"/>
        </a:defRPr>
      </a:lvl3pPr>
      <a:lvl4pPr marL="1600200" indent="-228600" algn="l" rtl="0" eaLnBrk="0" fontAlgn="base" hangingPunct="0">
        <a:spcBef>
          <a:spcPct val="20000"/>
        </a:spcBef>
        <a:spcAft>
          <a:spcPct val="0"/>
        </a:spcAft>
        <a:buChar char="»"/>
        <a:defRPr b="1">
          <a:solidFill>
            <a:schemeClr val="tx2"/>
          </a:solidFill>
          <a:latin typeface="+mn-lt"/>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crapy.org/doc/"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https://doc.scrapy.org/en/1.3/"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tackoverflow.com/questions/39243009/scrapy-tutorial-exampl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148" name="Rectangle 4"/>
          <p:cNvSpPr>
            <a:spLocks noChangeArrowheads="1"/>
          </p:cNvSpPr>
          <p:nvPr/>
        </p:nvSpPr>
        <p:spPr bwMode="auto">
          <a:xfrm>
            <a:off x="7166640" y="6477000"/>
            <a:ext cx="1686358" cy="305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none" lIns="90487" tIns="44450" rIns="90487" bIns="44450">
            <a:spAutoFit/>
          </a:bodyPr>
          <a:lstStyle>
            <a:lvl1pPr>
              <a:lnSpc>
                <a:spcPct val="95000"/>
              </a:lnSpc>
              <a:spcBef>
                <a:spcPct val="50000"/>
              </a:spcBef>
              <a:buClr>
                <a:schemeClr val="hlink"/>
              </a:buClr>
              <a:buFont typeface="Wingdings" panose="05000000000000000000" pitchFamily="2" charset="2"/>
              <a:defRPr sz="2400" b="1">
                <a:solidFill>
                  <a:schemeClr val="tx1"/>
                </a:solidFill>
                <a:latin typeface="Helvetica" panose="020B0604020202020204" pitchFamily="34" charset="0"/>
              </a:defRPr>
            </a:lvl1pPr>
            <a:lvl2pPr marL="742950" indent="-285750">
              <a:spcBef>
                <a:spcPct val="25000"/>
              </a:spcBef>
              <a:buClr>
                <a:schemeClr val="hlink"/>
              </a:buClr>
              <a:buSzPct val="75000"/>
              <a:buFont typeface="Wingdings" panose="05000000000000000000" pitchFamily="2" charset="2"/>
              <a:buChar char="n"/>
              <a:defRPr sz="2000" b="1">
                <a:solidFill>
                  <a:schemeClr val="tx2"/>
                </a:solidFill>
                <a:latin typeface="Helvetica" panose="020B0604020202020204" pitchFamily="34" charset="0"/>
              </a:defRPr>
            </a:lvl2pPr>
            <a:lvl3pPr marL="1143000" indent="-228600">
              <a:lnSpc>
                <a:spcPct val="107000"/>
              </a:lnSpc>
              <a:spcBef>
                <a:spcPct val="10000"/>
              </a:spcBef>
              <a:buClr>
                <a:srgbClr val="005400"/>
              </a:buClr>
              <a:buSzPct val="90000"/>
              <a:buFont typeface="Wingdings" panose="05000000000000000000" pitchFamily="2" charset="2"/>
              <a:buChar char="l"/>
              <a:defRPr b="1">
                <a:solidFill>
                  <a:schemeClr val="tx2"/>
                </a:solidFill>
                <a:latin typeface="Helvetica" panose="020B0604020202020204" pitchFamily="34" charset="0"/>
              </a:defRPr>
            </a:lvl3pPr>
            <a:lvl4pPr marL="1600200" indent="-228600">
              <a:spcBef>
                <a:spcPct val="20000"/>
              </a:spcBef>
              <a:buChar char="»"/>
              <a:defRPr b="1">
                <a:solidFill>
                  <a:schemeClr val="tx2"/>
                </a:solidFill>
                <a:latin typeface="Helvetica" panose="020B0604020202020204" pitchFamily="34"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nSpc>
                <a:spcPct val="100000"/>
              </a:lnSpc>
              <a:spcBef>
                <a:spcPct val="0"/>
              </a:spcBef>
              <a:buClrTx/>
              <a:buFontTx/>
              <a:buNone/>
            </a:pPr>
            <a:r>
              <a:rPr lang="en-US" altLang="en-US" sz="1400" baseline="0" smtClean="0">
                <a:latin typeface="Courier New" panose="02070309020205020404" pitchFamily="49" charset="0"/>
              </a:rPr>
              <a:t>March 14, </a:t>
            </a:r>
            <a:r>
              <a:rPr lang="en-US" altLang="en-US" sz="1400" baseline="0" dirty="0" smtClean="0">
                <a:latin typeface="Courier New" panose="02070309020205020404" pitchFamily="49" charset="0"/>
              </a:rPr>
              <a:t>2017</a:t>
            </a:r>
            <a:endParaRPr lang="en-US" altLang="en-US" sz="1400" baseline="0" dirty="0">
              <a:latin typeface="Courier New" panose="02070309020205020404" pitchFamily="49" charset="0"/>
            </a:endParaRPr>
          </a:p>
        </p:txBody>
      </p:sp>
      <p:sp>
        <p:nvSpPr>
          <p:cNvPr id="2" name="Title 1"/>
          <p:cNvSpPr>
            <a:spLocks noGrp="1"/>
          </p:cNvSpPr>
          <p:nvPr>
            <p:ph type="title"/>
          </p:nvPr>
        </p:nvSpPr>
        <p:spPr>
          <a:xfrm>
            <a:off x="381000" y="247650"/>
            <a:ext cx="8740775" cy="781050"/>
          </a:xfrm>
        </p:spPr>
        <p:txBody>
          <a:bodyPr/>
          <a:lstStyle/>
          <a:p>
            <a:r>
              <a:rPr lang="en-US" dirty="0" smtClean="0"/>
              <a:t>CSCE  590 Web Scraping – </a:t>
            </a:r>
            <a:r>
              <a:rPr lang="en-US" dirty="0" err="1" smtClean="0"/>
              <a:t>Scrapy</a:t>
            </a:r>
            <a:r>
              <a:rPr lang="en-US" dirty="0" smtClean="0"/>
              <a:t> III</a:t>
            </a:r>
            <a:endParaRPr lang="en-US" dirty="0"/>
          </a:p>
        </p:txBody>
      </p:sp>
      <p:pic>
        <p:nvPicPr>
          <p:cNvPr id="3" name="Picture 2"/>
          <p:cNvPicPr>
            <a:picLocks noChangeAspect="1"/>
          </p:cNvPicPr>
          <p:nvPr/>
        </p:nvPicPr>
        <p:blipFill>
          <a:blip r:embed="rId2"/>
          <a:stretch>
            <a:fillRect/>
          </a:stretch>
        </p:blipFill>
        <p:spPr>
          <a:xfrm>
            <a:off x="944539" y="990600"/>
            <a:ext cx="7056461" cy="3945327"/>
          </a:xfrm>
          <a:prstGeom prst="rect">
            <a:avLst/>
          </a:prstGeom>
        </p:spPr>
      </p:pic>
      <p:sp>
        <p:nvSpPr>
          <p:cNvPr id="9" name="Rectangle 3"/>
          <p:cNvSpPr txBox="1">
            <a:spLocks noChangeArrowheads="1"/>
          </p:cNvSpPr>
          <p:nvPr/>
        </p:nvSpPr>
        <p:spPr bwMode="auto">
          <a:xfrm>
            <a:off x="533400" y="4267200"/>
            <a:ext cx="6403975" cy="1905000"/>
          </a:xfrm>
          <a:prstGeom prst="rect">
            <a:avLst/>
          </a:prstGeom>
          <a:noFill/>
          <a:ln w="9525">
            <a:noFill/>
            <a:miter lim="800000"/>
            <a:headEnd/>
            <a:tailEnd/>
          </a:ln>
          <a:effectLst/>
        </p:spPr>
        <p:txBody>
          <a:bodyPr vert="horz" wrap="square" lIns="90487" tIns="44450" rIns="90487" bIns="44450" numCol="1" anchor="t" anchorCtr="0" compatLnSpc="1">
            <a:prstTxWarp prst="textNoShape">
              <a:avLst/>
            </a:prstTxWarp>
          </a:bodyPr>
          <a:lstStyle>
            <a:lvl1pPr marL="385763" indent="-385763" algn="l" rtl="0" eaLnBrk="0" fontAlgn="base" hangingPunct="0">
              <a:lnSpc>
                <a:spcPct val="95000"/>
              </a:lnSpc>
              <a:spcBef>
                <a:spcPct val="50000"/>
              </a:spcBef>
              <a:spcAft>
                <a:spcPct val="0"/>
              </a:spcAft>
              <a:buClr>
                <a:schemeClr val="hlink"/>
              </a:buClr>
              <a:buFont typeface="Wingdings" panose="05000000000000000000" pitchFamily="2" charset="2"/>
              <a:defRPr sz="2400" b="1">
                <a:solidFill>
                  <a:schemeClr val="tx1"/>
                </a:solidFill>
                <a:effectLst>
                  <a:outerShdw blurRad="38100" dist="38100" dir="2700000" algn="tl">
                    <a:srgbClr val="C0C0C0"/>
                  </a:outerShdw>
                </a:effectLst>
                <a:latin typeface="+mn-lt"/>
                <a:ea typeface="+mn-ea"/>
                <a:cs typeface="+mn-cs"/>
              </a:defRPr>
            </a:lvl1pPr>
            <a:lvl2pPr marL="744538" indent="-246063" algn="l" rtl="0" eaLnBrk="0" fontAlgn="base" hangingPunct="0">
              <a:spcBef>
                <a:spcPct val="25000"/>
              </a:spcBef>
              <a:spcAft>
                <a:spcPct val="0"/>
              </a:spcAft>
              <a:buClr>
                <a:schemeClr val="hlink"/>
              </a:buClr>
              <a:buSzPct val="75000"/>
              <a:buFont typeface="Wingdings" panose="05000000000000000000" pitchFamily="2" charset="2"/>
              <a:buChar char="n"/>
              <a:defRPr sz="2000" b="1">
                <a:solidFill>
                  <a:schemeClr val="tx2"/>
                </a:solidFill>
                <a:latin typeface="+mn-lt"/>
              </a:defRPr>
            </a:lvl2pPr>
            <a:lvl3pPr marL="1146175" indent="-238125" algn="l" rtl="0" eaLnBrk="0" fontAlgn="base" hangingPunct="0">
              <a:lnSpc>
                <a:spcPct val="107000"/>
              </a:lnSpc>
              <a:spcBef>
                <a:spcPct val="10000"/>
              </a:spcBef>
              <a:spcAft>
                <a:spcPct val="0"/>
              </a:spcAft>
              <a:buClr>
                <a:srgbClr val="005400"/>
              </a:buClr>
              <a:buSzPct val="90000"/>
              <a:buFont typeface="Wingdings" pitchFamily="2" charset="2"/>
              <a:buChar char="l"/>
              <a:defRPr b="1">
                <a:solidFill>
                  <a:schemeClr val="tx2"/>
                </a:solidFill>
                <a:latin typeface="+mn-lt"/>
              </a:defRPr>
            </a:lvl3pPr>
            <a:lvl4pPr marL="1600200" indent="-228600" algn="l" rtl="0" eaLnBrk="0" fontAlgn="base" hangingPunct="0">
              <a:spcBef>
                <a:spcPct val="20000"/>
              </a:spcBef>
              <a:spcAft>
                <a:spcPct val="0"/>
              </a:spcAft>
              <a:buChar char="»"/>
              <a:defRPr b="1">
                <a:solidFill>
                  <a:schemeClr val="tx2"/>
                </a:solidFill>
                <a:latin typeface="+mn-lt"/>
              </a:defRPr>
            </a:lvl4pPr>
            <a:lvl5pPr marL="2451100" indent="-228600" algn="l" rtl="0" eaLnBrk="0" fontAlgn="base" hangingPunct="0">
              <a:spcBef>
                <a:spcPct val="20000"/>
              </a:spcBef>
              <a:spcAft>
                <a:spcPct val="0"/>
              </a:spcAft>
              <a:buChar char="•"/>
              <a:defRPr sz="2000">
                <a:solidFill>
                  <a:schemeClr val="tx1"/>
                </a:solidFill>
                <a:latin typeface="Times New Roman" pitchFamily="18" charset="0"/>
              </a:defRPr>
            </a:lvl5pPr>
            <a:lvl6pPr marL="2908300" indent="-228600" algn="l" rtl="0" fontAlgn="base">
              <a:spcBef>
                <a:spcPct val="20000"/>
              </a:spcBef>
              <a:spcAft>
                <a:spcPct val="0"/>
              </a:spcAft>
              <a:buChar char="•"/>
              <a:defRPr sz="2000">
                <a:solidFill>
                  <a:schemeClr val="tx1"/>
                </a:solidFill>
                <a:latin typeface="Times New Roman" pitchFamily="18" charset="0"/>
              </a:defRPr>
            </a:lvl6pPr>
            <a:lvl7pPr marL="3365500" indent="-228600" algn="l" rtl="0" fontAlgn="base">
              <a:spcBef>
                <a:spcPct val="20000"/>
              </a:spcBef>
              <a:spcAft>
                <a:spcPct val="0"/>
              </a:spcAft>
              <a:buChar char="•"/>
              <a:defRPr sz="2000">
                <a:solidFill>
                  <a:schemeClr val="tx1"/>
                </a:solidFill>
                <a:latin typeface="Times New Roman" pitchFamily="18" charset="0"/>
              </a:defRPr>
            </a:lvl7pPr>
            <a:lvl8pPr marL="3822700" indent="-228600" algn="l" rtl="0" fontAlgn="base">
              <a:spcBef>
                <a:spcPct val="20000"/>
              </a:spcBef>
              <a:spcAft>
                <a:spcPct val="0"/>
              </a:spcAft>
              <a:buChar char="•"/>
              <a:defRPr sz="2000">
                <a:solidFill>
                  <a:schemeClr val="tx1"/>
                </a:solidFill>
                <a:latin typeface="Times New Roman" pitchFamily="18" charset="0"/>
              </a:defRPr>
            </a:lvl8pPr>
            <a:lvl9pPr marL="4279900" indent="-228600" algn="l" rtl="0" fontAlgn="base">
              <a:spcBef>
                <a:spcPct val="20000"/>
              </a:spcBef>
              <a:spcAft>
                <a:spcPct val="0"/>
              </a:spcAft>
              <a:buChar char="•"/>
              <a:defRPr sz="2000">
                <a:solidFill>
                  <a:schemeClr val="tx1"/>
                </a:solidFill>
                <a:latin typeface="Times New Roman" pitchFamily="18" charset="0"/>
              </a:defRPr>
            </a:lvl9pPr>
          </a:lstStyle>
          <a:p>
            <a:pPr eaLnBrk="1" hangingPunct="1">
              <a:defRPr/>
            </a:pPr>
            <a:r>
              <a:rPr lang="en-US" kern="0" baseline="0" dirty="0" smtClean="0"/>
              <a:t>Topics </a:t>
            </a:r>
          </a:p>
          <a:p>
            <a:pPr lvl="1" eaLnBrk="1" hangingPunct="1">
              <a:defRPr/>
            </a:pPr>
            <a:r>
              <a:rPr lang="en-US" kern="0" baseline="0" dirty="0" smtClean="0"/>
              <a:t>The </a:t>
            </a:r>
            <a:r>
              <a:rPr lang="en-US" kern="0" baseline="0" dirty="0" err="1" smtClean="0"/>
              <a:t>Scrapy</a:t>
            </a:r>
            <a:r>
              <a:rPr lang="en-US" kern="0" baseline="0" dirty="0" smtClean="0"/>
              <a:t> framework revisited</a:t>
            </a:r>
          </a:p>
          <a:p>
            <a:pPr eaLnBrk="1" hangingPunct="1">
              <a:defRPr/>
            </a:pPr>
            <a:r>
              <a:rPr lang="en-US" kern="0" baseline="0" dirty="0" smtClean="0"/>
              <a:t>Readings:</a:t>
            </a:r>
          </a:p>
          <a:p>
            <a:pPr lvl="1" eaLnBrk="1" hangingPunct="1">
              <a:defRPr/>
            </a:pPr>
            <a:r>
              <a:rPr lang="en-US" altLang="en-US" kern="0" baseline="0" dirty="0" err="1" smtClean="0"/>
              <a:t>Scrapy</a:t>
            </a:r>
            <a:r>
              <a:rPr lang="en-US" altLang="en-US" kern="0" baseline="0" dirty="0" smtClean="0"/>
              <a:t> </a:t>
            </a:r>
            <a:r>
              <a:rPr lang="en-US" altLang="en-US" kern="0" baseline="0" dirty="0"/>
              <a:t>User manual </a:t>
            </a:r>
            <a:r>
              <a:rPr lang="en-US" altLang="en-US" kern="0" baseline="0" dirty="0" smtClean="0"/>
              <a:t>– </a:t>
            </a:r>
          </a:p>
          <a:p>
            <a:pPr lvl="2" eaLnBrk="1" hangingPunct="1">
              <a:defRPr/>
            </a:pPr>
            <a:r>
              <a:rPr lang="en-US" altLang="en-US" kern="0" baseline="0" dirty="0" smtClean="0">
                <a:hlinkClick r:id="rId3"/>
              </a:rPr>
              <a:t>https</a:t>
            </a:r>
            <a:r>
              <a:rPr lang="en-US" altLang="en-US" kern="0" baseline="0" dirty="0">
                <a:hlinkClick r:id="rId3"/>
              </a:rPr>
              <a:t>://scrapy.org/doc</a:t>
            </a:r>
            <a:r>
              <a:rPr lang="en-US" altLang="en-US" kern="0" baseline="0" dirty="0" smtClean="0">
                <a:hlinkClick r:id="rId3"/>
              </a:rPr>
              <a:t>/</a:t>
            </a:r>
            <a:endParaRPr lang="en-US" altLang="en-US" kern="0" baseline="0" dirty="0" smtClean="0"/>
          </a:p>
          <a:p>
            <a:pPr lvl="2" eaLnBrk="1" hangingPunct="1">
              <a:defRPr/>
            </a:pPr>
            <a:r>
              <a:rPr lang="en-US" altLang="en-US" kern="0" baseline="0" dirty="0">
                <a:hlinkClick r:id="rId4"/>
              </a:rPr>
              <a:t>https://doc.scrapy.org/en/1.3</a:t>
            </a:r>
            <a:r>
              <a:rPr lang="en-US" altLang="en-US" kern="0" baseline="0" dirty="0" smtClean="0">
                <a:hlinkClick r:id="rId4"/>
              </a:rPr>
              <a:t>/</a:t>
            </a:r>
            <a:r>
              <a:rPr lang="en-US" altLang="en-US" kern="0" baseline="0" dirty="0" smtClean="0"/>
              <a:t> </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AuthorSpider</a:t>
            </a:r>
            <a:r>
              <a:rPr lang="en-US" dirty="0"/>
              <a:t> page 2</a:t>
            </a:r>
          </a:p>
        </p:txBody>
      </p:sp>
      <p:sp>
        <p:nvSpPr>
          <p:cNvPr id="3" name="Content Placeholder 2"/>
          <p:cNvSpPr>
            <a:spLocks noGrp="1"/>
          </p:cNvSpPr>
          <p:nvPr>
            <p:ph idx="1"/>
          </p:nvPr>
        </p:nvSpPr>
        <p:spPr>
          <a:xfrm>
            <a:off x="838199" y="1220788"/>
            <a:ext cx="8283575" cy="5256212"/>
          </a:xfrm>
        </p:spPr>
        <p:txBody>
          <a:bodyPr/>
          <a:lstStyle/>
          <a:p>
            <a:r>
              <a:rPr lang="en-US" sz="2000" dirty="0" err="1"/>
              <a:t>def</a:t>
            </a:r>
            <a:r>
              <a:rPr lang="en-US" sz="2000" dirty="0"/>
              <a:t> parse(self, response):</a:t>
            </a:r>
          </a:p>
          <a:p>
            <a:r>
              <a:rPr lang="en-US" sz="2000" dirty="0"/>
              <a:t>        # follow links to author pages</a:t>
            </a:r>
          </a:p>
          <a:p>
            <a:r>
              <a:rPr lang="en-US" sz="2000" dirty="0"/>
              <a:t>        for </a:t>
            </a:r>
            <a:r>
              <a:rPr lang="en-US" sz="2000" dirty="0" err="1"/>
              <a:t>href</a:t>
            </a:r>
            <a:r>
              <a:rPr lang="en-US" sz="2000" dirty="0"/>
              <a:t> in response.css('.</a:t>
            </a:r>
            <a:r>
              <a:rPr lang="en-US" sz="2000" dirty="0" err="1"/>
              <a:t>author+a</a:t>
            </a:r>
            <a:r>
              <a:rPr lang="en-US" sz="2000" dirty="0"/>
              <a:t>::</a:t>
            </a:r>
            <a:r>
              <a:rPr lang="en-US" sz="2000" dirty="0" err="1"/>
              <a:t>attr</a:t>
            </a:r>
            <a:r>
              <a:rPr lang="en-US" sz="2000" dirty="0"/>
              <a:t>(</a:t>
            </a:r>
            <a:r>
              <a:rPr lang="en-US" sz="2000" dirty="0" err="1"/>
              <a:t>href</a:t>
            </a:r>
            <a:r>
              <a:rPr lang="en-US" sz="2000" dirty="0"/>
              <a:t>)').extract():</a:t>
            </a:r>
          </a:p>
          <a:p>
            <a:r>
              <a:rPr lang="en-US" sz="2000" dirty="0"/>
              <a:t>            yield </a:t>
            </a:r>
            <a:r>
              <a:rPr lang="en-US" sz="2000" dirty="0" err="1"/>
              <a:t>scrapy.Request</a:t>
            </a:r>
            <a:r>
              <a:rPr lang="en-US" sz="2000" dirty="0"/>
              <a:t>(</a:t>
            </a:r>
            <a:r>
              <a:rPr lang="en-US" sz="2000" dirty="0" err="1"/>
              <a:t>response.urljoin</a:t>
            </a:r>
            <a:r>
              <a:rPr lang="en-US" sz="2000" dirty="0"/>
              <a:t>(</a:t>
            </a:r>
            <a:r>
              <a:rPr lang="en-US" sz="2000" dirty="0" err="1"/>
              <a:t>href</a:t>
            </a:r>
            <a:r>
              <a:rPr lang="en-US" sz="2000" dirty="0"/>
              <a:t>),</a:t>
            </a:r>
          </a:p>
          <a:p>
            <a:r>
              <a:rPr lang="en-US" sz="2000" dirty="0"/>
              <a:t>                                 callback=</a:t>
            </a:r>
            <a:r>
              <a:rPr lang="en-US" sz="2000" dirty="0" err="1"/>
              <a:t>self.parse_author</a:t>
            </a:r>
            <a:r>
              <a:rPr lang="en-US" sz="2000" dirty="0"/>
              <a:t>)</a:t>
            </a:r>
          </a:p>
          <a:p>
            <a:r>
              <a:rPr lang="en-US" sz="2000" dirty="0"/>
              <a:t>        # follow pagination links</a:t>
            </a:r>
          </a:p>
          <a:p>
            <a:r>
              <a:rPr lang="en-US" sz="2000" dirty="0"/>
              <a:t>        </a:t>
            </a:r>
            <a:r>
              <a:rPr lang="en-US" sz="2000" dirty="0" err="1"/>
              <a:t>next_page</a:t>
            </a:r>
            <a:r>
              <a:rPr lang="en-US" sz="2000" dirty="0"/>
              <a:t> = response.css('</a:t>
            </a:r>
            <a:r>
              <a:rPr lang="en-US" sz="2000" dirty="0" err="1"/>
              <a:t>li.next</a:t>
            </a:r>
            <a:r>
              <a:rPr lang="en-US" sz="2000" dirty="0"/>
              <a:t> a::attr(href)').extract_first()</a:t>
            </a:r>
          </a:p>
          <a:p>
            <a:r>
              <a:rPr lang="en-US" sz="2000" dirty="0"/>
              <a:t>        if </a:t>
            </a:r>
            <a:r>
              <a:rPr lang="en-US" sz="2000" dirty="0" err="1"/>
              <a:t>next_page</a:t>
            </a:r>
            <a:r>
              <a:rPr lang="en-US" sz="2000" dirty="0"/>
              <a:t> is not None:</a:t>
            </a:r>
          </a:p>
          <a:p>
            <a:r>
              <a:rPr lang="en-US" sz="2000" dirty="0"/>
              <a:t>            </a:t>
            </a:r>
            <a:r>
              <a:rPr lang="en-US" sz="2000" dirty="0" err="1"/>
              <a:t>next_page</a:t>
            </a:r>
            <a:r>
              <a:rPr lang="en-US" sz="2000" dirty="0"/>
              <a:t> = </a:t>
            </a:r>
            <a:r>
              <a:rPr lang="en-US" sz="2000" dirty="0" err="1"/>
              <a:t>response.urljoin</a:t>
            </a:r>
            <a:r>
              <a:rPr lang="en-US" sz="2000" dirty="0"/>
              <a:t>(</a:t>
            </a:r>
            <a:r>
              <a:rPr lang="en-US" sz="2000" dirty="0" err="1"/>
              <a:t>next_page</a:t>
            </a:r>
            <a:r>
              <a:rPr lang="en-US" sz="2000" dirty="0"/>
              <a:t>)</a:t>
            </a:r>
          </a:p>
          <a:p>
            <a:r>
              <a:rPr lang="en-US" sz="2000" dirty="0"/>
              <a:t>            yield </a:t>
            </a:r>
            <a:r>
              <a:rPr lang="en-US" sz="2000" dirty="0" err="1"/>
              <a:t>scrapy.Request</a:t>
            </a:r>
            <a:r>
              <a:rPr lang="en-US" sz="2000" dirty="0"/>
              <a:t>(</a:t>
            </a:r>
            <a:r>
              <a:rPr lang="en-US" sz="2000" dirty="0" err="1"/>
              <a:t>next_page</a:t>
            </a:r>
            <a:r>
              <a:rPr lang="en-US" sz="2000" dirty="0"/>
              <a:t>, callback=</a:t>
            </a:r>
            <a:r>
              <a:rPr lang="en-US" sz="2000" dirty="0" err="1"/>
              <a:t>self.parse</a:t>
            </a:r>
            <a:r>
              <a:rPr lang="en-US" sz="2000" dirty="0"/>
              <a:t>)</a:t>
            </a:r>
          </a:p>
          <a:p>
            <a:endParaRPr lang="en-US" sz="2000" dirty="0"/>
          </a:p>
        </p:txBody>
      </p:sp>
    </p:spTree>
    <p:extLst>
      <p:ext uri="{BB962C8B-B14F-4D97-AF65-F5344CB8AC3E}">
        <p14:creationId xmlns:p14="http://schemas.microsoft.com/office/powerpoint/2010/main" val="562607838"/>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AuthorSpider</a:t>
            </a:r>
            <a:r>
              <a:rPr lang="en-US" dirty="0" smtClean="0"/>
              <a:t> page 3</a:t>
            </a:r>
            <a:endParaRPr lang="en-US" dirty="0"/>
          </a:p>
        </p:txBody>
      </p:sp>
      <p:sp>
        <p:nvSpPr>
          <p:cNvPr id="3" name="Content Placeholder 2"/>
          <p:cNvSpPr>
            <a:spLocks noGrp="1"/>
          </p:cNvSpPr>
          <p:nvPr>
            <p:ph idx="1"/>
          </p:nvPr>
        </p:nvSpPr>
        <p:spPr/>
        <p:txBody>
          <a:bodyPr/>
          <a:lstStyle/>
          <a:p>
            <a:r>
              <a:rPr lang="en-US" sz="2000" dirty="0" err="1"/>
              <a:t>def</a:t>
            </a:r>
            <a:r>
              <a:rPr lang="en-US" sz="2000" dirty="0"/>
              <a:t> </a:t>
            </a:r>
            <a:r>
              <a:rPr lang="en-US" sz="2000" dirty="0" err="1"/>
              <a:t>parse_author</a:t>
            </a:r>
            <a:r>
              <a:rPr lang="en-US" sz="2000" dirty="0"/>
              <a:t>(self, response):</a:t>
            </a:r>
          </a:p>
          <a:p>
            <a:r>
              <a:rPr lang="en-US" sz="2000" dirty="0"/>
              <a:t>        </a:t>
            </a:r>
            <a:r>
              <a:rPr lang="en-US" sz="2000" dirty="0" err="1"/>
              <a:t>def</a:t>
            </a:r>
            <a:r>
              <a:rPr lang="en-US" sz="2000" dirty="0"/>
              <a:t> </a:t>
            </a:r>
            <a:r>
              <a:rPr lang="en-US" sz="2000" dirty="0" err="1"/>
              <a:t>extract_with_css</a:t>
            </a:r>
            <a:r>
              <a:rPr lang="en-US" sz="2000" dirty="0"/>
              <a:t>(query):</a:t>
            </a:r>
          </a:p>
          <a:p>
            <a:r>
              <a:rPr lang="en-US" sz="2000" dirty="0"/>
              <a:t>            return response.css(query).</a:t>
            </a:r>
            <a:r>
              <a:rPr lang="en-US" sz="2000" dirty="0" err="1"/>
              <a:t>extract_first</a:t>
            </a:r>
            <a:r>
              <a:rPr lang="en-US" sz="2000" dirty="0"/>
              <a:t>().strip()</a:t>
            </a:r>
          </a:p>
          <a:p>
            <a:r>
              <a:rPr lang="en-US" sz="2000" dirty="0"/>
              <a:t>        yield {</a:t>
            </a:r>
          </a:p>
          <a:p>
            <a:r>
              <a:rPr lang="en-US" sz="2000" dirty="0"/>
              <a:t>            'name': </a:t>
            </a:r>
            <a:r>
              <a:rPr lang="en-US" sz="2000" dirty="0" err="1"/>
              <a:t>extract_with_css</a:t>
            </a:r>
            <a:r>
              <a:rPr lang="en-US" sz="2000" dirty="0"/>
              <a:t>('h3.author-title::text'),</a:t>
            </a:r>
          </a:p>
          <a:p>
            <a:r>
              <a:rPr lang="en-US" sz="2000" dirty="0"/>
              <a:t>            'birthdate': </a:t>
            </a:r>
            <a:r>
              <a:rPr lang="en-US" sz="2000" dirty="0" err="1"/>
              <a:t>extract_with_css</a:t>
            </a:r>
            <a:r>
              <a:rPr lang="en-US" sz="2000" dirty="0"/>
              <a:t>('.author-born-date::text'),</a:t>
            </a:r>
          </a:p>
          <a:p>
            <a:r>
              <a:rPr lang="en-US" sz="2000" dirty="0"/>
              <a:t>            'bio': </a:t>
            </a:r>
            <a:r>
              <a:rPr lang="en-US" sz="2000" dirty="0" err="1"/>
              <a:t>extract_with_css</a:t>
            </a:r>
            <a:r>
              <a:rPr lang="en-US" sz="2000" dirty="0"/>
              <a:t>('.author-description::text'),</a:t>
            </a:r>
          </a:p>
          <a:p>
            <a:r>
              <a:rPr lang="en-US" sz="2000" dirty="0"/>
              <a:t>        }</a:t>
            </a:r>
          </a:p>
        </p:txBody>
      </p:sp>
    </p:spTree>
    <p:extLst>
      <p:ext uri="{BB962C8B-B14F-4D97-AF65-F5344CB8AC3E}">
        <p14:creationId xmlns:p14="http://schemas.microsoft.com/office/powerpoint/2010/main" val="3656442338"/>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t>
            </a:r>
            <a:r>
              <a:rPr lang="en-US" dirty="0" err="1" smtClean="0"/>
              <a:t>crapy</a:t>
            </a:r>
            <a:r>
              <a:rPr lang="en-US" dirty="0" smtClean="0"/>
              <a:t> shell   </a:t>
            </a:r>
            <a:r>
              <a:rPr lang="en-US" dirty="0" err="1" smtClean="0"/>
              <a:t>url</a:t>
            </a:r>
            <a:r>
              <a:rPr lang="en-US" dirty="0" smtClean="0"/>
              <a:t>  | file</a:t>
            </a:r>
            <a:endParaRPr lang="en-US" dirty="0"/>
          </a:p>
        </p:txBody>
      </p:sp>
      <p:pic>
        <p:nvPicPr>
          <p:cNvPr id="4" name="Content Placeholder 3"/>
          <p:cNvPicPr>
            <a:picLocks noGrp="1" noChangeAspect="1"/>
          </p:cNvPicPr>
          <p:nvPr>
            <p:ph idx="1"/>
          </p:nvPr>
        </p:nvPicPr>
        <p:blipFill>
          <a:blip r:embed="rId2"/>
          <a:stretch>
            <a:fillRect/>
          </a:stretch>
        </p:blipFill>
        <p:spPr>
          <a:xfrm>
            <a:off x="228600" y="1676400"/>
            <a:ext cx="8758966" cy="4456898"/>
          </a:xfrm>
          <a:prstGeom prst="rect">
            <a:avLst/>
          </a:prstGeom>
        </p:spPr>
      </p:pic>
    </p:spTree>
    <p:extLst>
      <p:ext uri="{BB962C8B-B14F-4D97-AF65-F5344CB8AC3E}">
        <p14:creationId xmlns:p14="http://schemas.microsoft.com/office/powerpoint/2010/main" val="137425672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Response.attributes</a:t>
            </a:r>
            <a:r>
              <a:rPr lang="en-US" dirty="0" smtClean="0"/>
              <a:t> (right term)</a:t>
            </a:r>
            <a:endParaRPr lang="en-US" dirty="0"/>
          </a:p>
        </p:txBody>
      </p:sp>
      <p:sp>
        <p:nvSpPr>
          <p:cNvPr id="3" name="Content Placeholder 2"/>
          <p:cNvSpPr>
            <a:spLocks noGrp="1"/>
          </p:cNvSpPr>
          <p:nvPr>
            <p:ph idx="1"/>
          </p:nvPr>
        </p:nvSpPr>
        <p:spPr/>
        <p:txBody>
          <a:bodyPr/>
          <a:lstStyle/>
          <a:p>
            <a:pPr>
              <a:spcBef>
                <a:spcPts val="600"/>
              </a:spcBef>
            </a:pPr>
            <a:r>
              <a:rPr lang="en-US" sz="2000" dirty="0" smtClean="0"/>
              <a:t>body</a:t>
            </a:r>
          </a:p>
          <a:p>
            <a:pPr>
              <a:spcBef>
                <a:spcPts val="600"/>
              </a:spcBef>
            </a:pPr>
            <a:r>
              <a:rPr lang="en-US" sz="2000" dirty="0"/>
              <a:t>c</a:t>
            </a:r>
            <a:r>
              <a:rPr lang="en-US" sz="2000" dirty="0" smtClean="0"/>
              <a:t>opy</a:t>
            </a:r>
          </a:p>
          <a:p>
            <a:pPr>
              <a:spcBef>
                <a:spcPts val="600"/>
              </a:spcBef>
            </a:pPr>
            <a:r>
              <a:rPr lang="en-US" sz="2000" dirty="0" err="1"/>
              <a:t>c</a:t>
            </a:r>
            <a:r>
              <a:rPr lang="en-US" sz="2000" dirty="0" err="1" smtClean="0"/>
              <a:t>ss</a:t>
            </a:r>
            <a:endParaRPr lang="en-US" sz="2000" dirty="0" smtClean="0"/>
          </a:p>
          <a:p>
            <a:pPr>
              <a:spcBef>
                <a:spcPts val="600"/>
              </a:spcBef>
            </a:pPr>
            <a:r>
              <a:rPr lang="en-US" sz="2000" dirty="0" smtClean="0"/>
              <a:t>encoding</a:t>
            </a:r>
          </a:p>
          <a:p>
            <a:pPr>
              <a:spcBef>
                <a:spcPts val="600"/>
              </a:spcBef>
            </a:pPr>
            <a:r>
              <a:rPr lang="en-US" sz="2000" dirty="0"/>
              <a:t>f</a:t>
            </a:r>
            <a:r>
              <a:rPr lang="en-US" sz="2000" dirty="0" smtClean="0"/>
              <a:t>lags</a:t>
            </a:r>
          </a:p>
          <a:p>
            <a:pPr>
              <a:spcBef>
                <a:spcPts val="600"/>
              </a:spcBef>
            </a:pPr>
            <a:r>
              <a:rPr lang="en-US" sz="2000" dirty="0"/>
              <a:t>h</a:t>
            </a:r>
            <a:r>
              <a:rPr lang="en-US" sz="2000" dirty="0" smtClean="0"/>
              <a:t>eaders</a:t>
            </a:r>
          </a:p>
          <a:p>
            <a:pPr>
              <a:spcBef>
                <a:spcPts val="600"/>
              </a:spcBef>
            </a:pPr>
            <a:r>
              <a:rPr lang="en-US" sz="2000" dirty="0"/>
              <a:t>m</a:t>
            </a:r>
            <a:r>
              <a:rPr lang="en-US" sz="2000" dirty="0" smtClean="0"/>
              <a:t>eta</a:t>
            </a:r>
          </a:p>
          <a:p>
            <a:pPr>
              <a:spcBef>
                <a:spcPts val="600"/>
              </a:spcBef>
            </a:pPr>
            <a:r>
              <a:rPr lang="en-US" sz="2000" dirty="0"/>
              <a:t>r</a:t>
            </a:r>
            <a:r>
              <a:rPr lang="en-US" sz="2000" dirty="0" smtClean="0"/>
              <a:t>eplace </a:t>
            </a:r>
          </a:p>
          <a:p>
            <a:pPr>
              <a:spcBef>
                <a:spcPts val="600"/>
              </a:spcBef>
            </a:pPr>
            <a:r>
              <a:rPr lang="en-US" sz="2000" dirty="0"/>
              <a:t>r</a:t>
            </a:r>
            <a:r>
              <a:rPr lang="en-US" sz="2000" dirty="0" smtClean="0"/>
              <a:t>equest</a:t>
            </a:r>
          </a:p>
          <a:p>
            <a:pPr>
              <a:spcBef>
                <a:spcPts val="600"/>
              </a:spcBef>
            </a:pPr>
            <a:r>
              <a:rPr lang="en-US" sz="2000" dirty="0"/>
              <a:t>s</a:t>
            </a:r>
            <a:r>
              <a:rPr lang="en-US" sz="2000" dirty="0" smtClean="0"/>
              <a:t>elector</a:t>
            </a:r>
          </a:p>
          <a:p>
            <a:pPr>
              <a:spcBef>
                <a:spcPts val="600"/>
              </a:spcBef>
            </a:pPr>
            <a:r>
              <a:rPr lang="en-US" sz="2000" dirty="0"/>
              <a:t>s</a:t>
            </a:r>
            <a:r>
              <a:rPr lang="en-US" sz="2000" dirty="0" smtClean="0"/>
              <a:t>tatus</a:t>
            </a:r>
          </a:p>
          <a:p>
            <a:pPr>
              <a:spcBef>
                <a:spcPts val="600"/>
              </a:spcBef>
            </a:pPr>
            <a:r>
              <a:rPr lang="en-US" sz="2000" dirty="0"/>
              <a:t>t</a:t>
            </a:r>
            <a:r>
              <a:rPr lang="en-US" sz="2000" dirty="0" smtClean="0"/>
              <a:t>est </a:t>
            </a:r>
          </a:p>
          <a:p>
            <a:pPr>
              <a:spcBef>
                <a:spcPts val="600"/>
              </a:spcBef>
            </a:pPr>
            <a:r>
              <a:rPr lang="en-US" sz="2000" dirty="0" err="1" smtClean="0"/>
              <a:t>url</a:t>
            </a:r>
            <a:endParaRPr lang="en-US" sz="2000" dirty="0" smtClean="0"/>
          </a:p>
          <a:p>
            <a:pPr>
              <a:spcBef>
                <a:spcPts val="600"/>
              </a:spcBef>
            </a:pPr>
            <a:r>
              <a:rPr lang="en-US" sz="2000" dirty="0" err="1" smtClean="0"/>
              <a:t>urljoin</a:t>
            </a:r>
            <a:endParaRPr lang="en-US" sz="2000" dirty="0" smtClean="0"/>
          </a:p>
          <a:p>
            <a:pPr>
              <a:spcBef>
                <a:spcPts val="600"/>
              </a:spcBef>
            </a:pPr>
            <a:r>
              <a:rPr lang="en-US" sz="2000" dirty="0" err="1" smtClean="0"/>
              <a:t>xpath</a:t>
            </a:r>
            <a:endParaRPr lang="en-US" sz="2000" dirty="0"/>
          </a:p>
        </p:txBody>
      </p:sp>
    </p:spTree>
    <p:extLst>
      <p:ext uri="{BB962C8B-B14F-4D97-AF65-F5344CB8AC3E}">
        <p14:creationId xmlns:p14="http://schemas.microsoft.com/office/powerpoint/2010/main" val="3630580727"/>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Running the spider</a:t>
            </a:r>
            <a:endParaRPr lang="en-US" dirty="0"/>
          </a:p>
        </p:txBody>
      </p:sp>
      <p:sp>
        <p:nvSpPr>
          <p:cNvPr id="3" name="Content Placeholder 2"/>
          <p:cNvSpPr>
            <a:spLocks noGrp="1"/>
          </p:cNvSpPr>
          <p:nvPr>
            <p:ph idx="1"/>
          </p:nvPr>
        </p:nvSpPr>
        <p:spPr>
          <a:xfrm>
            <a:off x="304801" y="1220788"/>
            <a:ext cx="8816974" cy="5256212"/>
          </a:xfrm>
        </p:spPr>
        <p:txBody>
          <a:bodyPr/>
          <a:lstStyle/>
          <a:p>
            <a:r>
              <a:rPr lang="en-US" dirty="0" err="1">
                <a:effectLst/>
              </a:rPr>
              <a:t>scrapy</a:t>
            </a:r>
            <a:r>
              <a:rPr lang="en-US" dirty="0">
                <a:effectLst/>
              </a:rPr>
              <a:t> crawl </a:t>
            </a:r>
            <a:r>
              <a:rPr lang="en-US" dirty="0" smtClean="0">
                <a:effectLst/>
              </a:rPr>
              <a:t>quotes   # notes quotes </a:t>
            </a:r>
            <a:r>
              <a:rPr lang="en-US" dirty="0" smtClean="0">
                <a:effectLst/>
                <a:sym typeface="Wingdings" panose="05000000000000000000" pitchFamily="2" charset="2"/>
              </a:rPr>
              <a:t>quotes_spider.py</a:t>
            </a:r>
            <a:r>
              <a:rPr lang="en-US" dirty="0">
                <a:effectLst/>
              </a:rPr>
              <a:t/>
            </a:r>
            <a:br>
              <a:rPr lang="en-US" dirty="0">
                <a:effectLst/>
              </a:rPr>
            </a:br>
            <a:endParaRPr lang="en-US" dirty="0"/>
          </a:p>
        </p:txBody>
      </p:sp>
      <p:sp>
        <p:nvSpPr>
          <p:cNvPr id="4" name="TextBox 3"/>
          <p:cNvSpPr txBox="1"/>
          <p:nvPr/>
        </p:nvSpPr>
        <p:spPr>
          <a:xfrm>
            <a:off x="2286000" y="6477000"/>
            <a:ext cx="3136564" cy="523220"/>
          </a:xfrm>
          <a:prstGeom prst="rect">
            <a:avLst/>
          </a:prstGeom>
          <a:noFill/>
        </p:spPr>
        <p:txBody>
          <a:bodyPr wrap="none" rtlCol="0">
            <a:spAutoFit/>
          </a:bodyPr>
          <a:lstStyle/>
          <a:p>
            <a:r>
              <a:rPr lang="en-US" altLang="en-US" sz="1600" baseline="0" dirty="0"/>
              <a:t>https://</a:t>
            </a:r>
            <a:r>
              <a:rPr lang="en-US" altLang="en-US" sz="1600" baseline="0" dirty="0" smtClean="0"/>
              <a:t>doc.scrapy.org/en/1.3/</a:t>
            </a:r>
            <a:endParaRPr lang="en-US" altLang="en-US" dirty="0"/>
          </a:p>
          <a:p>
            <a:endParaRPr lang="en-US" dirty="0"/>
          </a:p>
        </p:txBody>
      </p:sp>
    </p:spTree>
    <p:extLst>
      <p:ext uri="{BB962C8B-B14F-4D97-AF65-F5344CB8AC3E}">
        <p14:creationId xmlns:p14="http://schemas.microsoft.com/office/powerpoint/2010/main" val="2150516242"/>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a:t>
            </a:r>
            <a:r>
              <a:rPr lang="en-US" dirty="0" err="1" smtClean="0"/>
              <a:t>crapy</a:t>
            </a:r>
            <a:r>
              <a:rPr lang="en-US" dirty="0" smtClean="0"/>
              <a:t> </a:t>
            </a:r>
            <a:r>
              <a:rPr lang="en-US" dirty="0" err="1" smtClean="0"/>
              <a:t>genspider</a:t>
            </a:r>
            <a:r>
              <a:rPr lang="en-US" dirty="0" smtClean="0"/>
              <a:t> –l </a:t>
            </a:r>
            <a:endParaRPr lang="en-US" dirty="0"/>
          </a:p>
        </p:txBody>
      </p:sp>
      <p:sp>
        <p:nvSpPr>
          <p:cNvPr id="3" name="Content Placeholder 2"/>
          <p:cNvSpPr>
            <a:spLocks noGrp="1"/>
          </p:cNvSpPr>
          <p:nvPr>
            <p:ph idx="1"/>
          </p:nvPr>
        </p:nvSpPr>
        <p:spPr/>
        <p:txBody>
          <a:bodyPr/>
          <a:lstStyle/>
          <a:p>
            <a:r>
              <a:rPr lang="en-US" dirty="0" smtClean="0"/>
              <a:t>Basic</a:t>
            </a:r>
          </a:p>
          <a:p>
            <a:r>
              <a:rPr lang="en-US" dirty="0" smtClean="0"/>
              <a:t>Crawl</a:t>
            </a:r>
          </a:p>
          <a:p>
            <a:r>
              <a:rPr lang="en-US" dirty="0" err="1" smtClean="0"/>
              <a:t>Cvsfeed</a:t>
            </a:r>
            <a:endParaRPr lang="en-US" dirty="0" smtClean="0"/>
          </a:p>
          <a:p>
            <a:r>
              <a:rPr lang="en-US" dirty="0" err="1" smtClean="0"/>
              <a:t>Xmlfeed</a:t>
            </a:r>
            <a:endParaRPr lang="en-US" dirty="0" smtClean="0"/>
          </a:p>
          <a:p>
            <a:endParaRPr lang="en-US" dirty="0"/>
          </a:p>
        </p:txBody>
      </p:sp>
    </p:spTree>
    <p:extLst>
      <p:ext uri="{BB962C8B-B14F-4D97-AF65-F5344CB8AC3E}">
        <p14:creationId xmlns:p14="http://schemas.microsoft.com/office/powerpoint/2010/main" val="1093772816"/>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spider template</a:t>
            </a:r>
            <a:endParaRPr lang="en-US" dirty="0"/>
          </a:p>
        </p:txBody>
      </p:sp>
      <p:sp>
        <p:nvSpPr>
          <p:cNvPr id="3" name="Content Placeholder 2"/>
          <p:cNvSpPr>
            <a:spLocks noGrp="1"/>
          </p:cNvSpPr>
          <p:nvPr>
            <p:ph idx="1"/>
          </p:nvPr>
        </p:nvSpPr>
        <p:spPr/>
        <p:txBody>
          <a:bodyPr/>
          <a:lstStyle/>
          <a:p>
            <a:r>
              <a:rPr lang="en-US" dirty="0"/>
              <a:t># -*- coding: utf-8 -*-</a:t>
            </a:r>
          </a:p>
          <a:p>
            <a:r>
              <a:rPr lang="en-US" dirty="0"/>
              <a:t>import </a:t>
            </a:r>
            <a:r>
              <a:rPr lang="en-US" dirty="0" err="1"/>
              <a:t>scrapy</a:t>
            </a:r>
            <a:endParaRPr lang="en-US" dirty="0"/>
          </a:p>
          <a:p>
            <a:endParaRPr lang="en-US" dirty="0"/>
          </a:p>
          <a:p>
            <a:r>
              <a:rPr lang="en-US" dirty="0"/>
              <a:t>class </a:t>
            </a:r>
            <a:r>
              <a:rPr lang="en-US" dirty="0" err="1"/>
              <a:t>BasicSpider</a:t>
            </a:r>
            <a:r>
              <a:rPr lang="en-US" dirty="0"/>
              <a:t>(</a:t>
            </a:r>
            <a:r>
              <a:rPr lang="en-US" dirty="0" err="1"/>
              <a:t>scrapy.Spider</a:t>
            </a:r>
            <a:r>
              <a:rPr lang="en-US" dirty="0"/>
              <a:t>):</a:t>
            </a:r>
          </a:p>
          <a:p>
            <a:r>
              <a:rPr lang="en-US" dirty="0"/>
              <a:t>    name = "basic"</a:t>
            </a:r>
          </a:p>
          <a:p>
            <a:r>
              <a:rPr lang="en-US" dirty="0"/>
              <a:t>    </a:t>
            </a:r>
            <a:r>
              <a:rPr lang="en-US" dirty="0" err="1"/>
              <a:t>allowed_domains</a:t>
            </a:r>
            <a:r>
              <a:rPr lang="en-US" dirty="0"/>
              <a:t> = ["www.yahoo.com"]</a:t>
            </a:r>
          </a:p>
          <a:p>
            <a:r>
              <a:rPr lang="en-US" dirty="0"/>
              <a:t>    </a:t>
            </a:r>
            <a:r>
              <a:rPr lang="en-US" dirty="0" err="1"/>
              <a:t>start_urls</a:t>
            </a:r>
            <a:r>
              <a:rPr lang="en-US" dirty="0"/>
              <a:t> = ['http://www.yahoo.com/']</a:t>
            </a:r>
          </a:p>
          <a:p>
            <a:endParaRPr lang="en-US" dirty="0"/>
          </a:p>
          <a:p>
            <a:r>
              <a:rPr lang="en-US" dirty="0"/>
              <a:t>    </a:t>
            </a:r>
            <a:r>
              <a:rPr lang="en-US" dirty="0" err="1"/>
              <a:t>def</a:t>
            </a:r>
            <a:r>
              <a:rPr lang="en-US" dirty="0"/>
              <a:t> parse(self, response):</a:t>
            </a:r>
          </a:p>
          <a:p>
            <a:r>
              <a:rPr lang="en-US" dirty="0"/>
              <a:t>        pass</a:t>
            </a:r>
          </a:p>
          <a:p>
            <a:endParaRPr lang="en-US" dirty="0"/>
          </a:p>
        </p:txBody>
      </p:sp>
    </p:spTree>
    <p:extLst>
      <p:ext uri="{BB962C8B-B14F-4D97-AF65-F5344CB8AC3E}">
        <p14:creationId xmlns:p14="http://schemas.microsoft.com/office/powerpoint/2010/main" val="3542317107"/>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Crawl spider template</a:t>
            </a:r>
            <a:endParaRPr lang="en-US" dirty="0"/>
          </a:p>
        </p:txBody>
      </p:sp>
      <p:sp>
        <p:nvSpPr>
          <p:cNvPr id="3" name="Content Placeholder 2"/>
          <p:cNvSpPr>
            <a:spLocks noGrp="1"/>
          </p:cNvSpPr>
          <p:nvPr>
            <p:ph idx="1"/>
          </p:nvPr>
        </p:nvSpPr>
        <p:spPr/>
        <p:txBody>
          <a:bodyPr/>
          <a:lstStyle/>
          <a:p>
            <a:r>
              <a:rPr lang="en-US" sz="2000" dirty="0"/>
              <a:t># -*- coding: utf-8 -*-</a:t>
            </a:r>
          </a:p>
          <a:p>
            <a:r>
              <a:rPr lang="en-US" sz="2000" dirty="0"/>
              <a:t>import </a:t>
            </a:r>
            <a:r>
              <a:rPr lang="en-US" sz="2000" dirty="0" err="1"/>
              <a:t>scrapy</a:t>
            </a:r>
            <a:endParaRPr lang="en-US" sz="2000" dirty="0"/>
          </a:p>
          <a:p>
            <a:r>
              <a:rPr lang="en-US" sz="2000" dirty="0"/>
              <a:t>from </a:t>
            </a:r>
            <a:r>
              <a:rPr lang="en-US" sz="2000" dirty="0" err="1"/>
              <a:t>scrapy.linkextractors</a:t>
            </a:r>
            <a:r>
              <a:rPr lang="en-US" sz="2000" dirty="0"/>
              <a:t> import </a:t>
            </a:r>
            <a:r>
              <a:rPr lang="en-US" sz="2000" dirty="0" err="1"/>
              <a:t>LinkExtractor</a:t>
            </a:r>
            <a:endParaRPr lang="en-US" sz="2000" dirty="0"/>
          </a:p>
          <a:p>
            <a:r>
              <a:rPr lang="en-US" sz="2000" dirty="0"/>
              <a:t>from </a:t>
            </a:r>
            <a:r>
              <a:rPr lang="en-US" sz="2000" dirty="0" err="1"/>
              <a:t>scrapy.spiders</a:t>
            </a:r>
            <a:r>
              <a:rPr lang="en-US" sz="2000" dirty="0"/>
              <a:t> import </a:t>
            </a:r>
            <a:r>
              <a:rPr lang="en-US" sz="2000" dirty="0" err="1"/>
              <a:t>CrawlSpider</a:t>
            </a:r>
            <a:r>
              <a:rPr lang="en-US" sz="2000" dirty="0"/>
              <a:t>, Rule</a:t>
            </a:r>
          </a:p>
          <a:p>
            <a:endParaRPr lang="en-US" sz="2000" dirty="0"/>
          </a:p>
          <a:p>
            <a:r>
              <a:rPr lang="en-US" sz="2000" dirty="0"/>
              <a:t>class </a:t>
            </a:r>
            <a:r>
              <a:rPr lang="en-US" sz="2000" dirty="0" err="1"/>
              <a:t>CrawlSpider</a:t>
            </a:r>
            <a:r>
              <a:rPr lang="en-US" sz="2000" dirty="0"/>
              <a:t>(</a:t>
            </a:r>
            <a:r>
              <a:rPr lang="en-US" sz="2000" dirty="0" err="1"/>
              <a:t>CrawlSpider</a:t>
            </a:r>
            <a:r>
              <a:rPr lang="en-US" sz="2000" dirty="0"/>
              <a:t>):</a:t>
            </a:r>
          </a:p>
          <a:p>
            <a:r>
              <a:rPr lang="en-US" sz="2000" dirty="0"/>
              <a:t>    name = 'crawl'</a:t>
            </a:r>
          </a:p>
          <a:p>
            <a:r>
              <a:rPr lang="en-US" sz="2000" dirty="0"/>
              <a:t>    </a:t>
            </a:r>
            <a:r>
              <a:rPr lang="en-US" sz="2000" dirty="0" err="1"/>
              <a:t>allowed_domains</a:t>
            </a:r>
            <a:r>
              <a:rPr lang="en-US" sz="2000" dirty="0"/>
              <a:t> = ['www.yahoo.com']</a:t>
            </a:r>
          </a:p>
          <a:p>
            <a:r>
              <a:rPr lang="en-US" sz="2000" dirty="0"/>
              <a:t>    </a:t>
            </a:r>
            <a:r>
              <a:rPr lang="en-US" sz="2000" dirty="0" err="1"/>
              <a:t>start_urls</a:t>
            </a:r>
            <a:r>
              <a:rPr lang="en-US" sz="2000" dirty="0"/>
              <a:t> = ['http://www.yahoo.com</a:t>
            </a:r>
            <a:r>
              <a:rPr lang="en-US" sz="2000" dirty="0" smtClean="0"/>
              <a:t>/']</a:t>
            </a:r>
            <a:endParaRPr lang="en-US" sz="2000" dirty="0"/>
          </a:p>
          <a:p>
            <a:r>
              <a:rPr lang="en-US" sz="2000" dirty="0"/>
              <a:t>    rules = (</a:t>
            </a:r>
          </a:p>
          <a:p>
            <a:r>
              <a:rPr lang="en-US" sz="2000" dirty="0"/>
              <a:t>        Rule(</a:t>
            </a:r>
            <a:r>
              <a:rPr lang="en-US" sz="2000" dirty="0" err="1"/>
              <a:t>LinkExtractor</a:t>
            </a:r>
            <a:r>
              <a:rPr lang="en-US" sz="2000" dirty="0"/>
              <a:t>(allow=</a:t>
            </a:r>
            <a:r>
              <a:rPr lang="en-US" sz="2000" dirty="0" err="1"/>
              <a:t>r'Items</a:t>
            </a:r>
            <a:r>
              <a:rPr lang="en-US" sz="2000" dirty="0"/>
              <a:t>/'), callback='</a:t>
            </a:r>
            <a:r>
              <a:rPr lang="en-US" sz="2000" dirty="0" err="1"/>
              <a:t>parse_item</a:t>
            </a:r>
            <a:r>
              <a:rPr lang="en-US" sz="2000" dirty="0"/>
              <a:t>', follow=True),</a:t>
            </a:r>
          </a:p>
          <a:p>
            <a:r>
              <a:rPr lang="en-US" sz="2000" dirty="0"/>
              <a:t>    )</a:t>
            </a:r>
          </a:p>
          <a:p>
            <a:endParaRPr lang="en-US" sz="2000" dirty="0"/>
          </a:p>
          <a:p>
            <a:r>
              <a:rPr lang="en-US" sz="2000" dirty="0"/>
              <a:t>    </a:t>
            </a:r>
          </a:p>
        </p:txBody>
      </p:sp>
    </p:spTree>
    <p:extLst>
      <p:ext uri="{BB962C8B-B14F-4D97-AF65-F5344CB8AC3E}">
        <p14:creationId xmlns:p14="http://schemas.microsoft.com/office/powerpoint/2010/main" val="3078910482"/>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Crawl spider template</a:t>
            </a:r>
          </a:p>
        </p:txBody>
      </p:sp>
      <p:sp>
        <p:nvSpPr>
          <p:cNvPr id="3" name="Content Placeholder 2"/>
          <p:cNvSpPr>
            <a:spLocks noGrp="1"/>
          </p:cNvSpPr>
          <p:nvPr>
            <p:ph idx="1"/>
          </p:nvPr>
        </p:nvSpPr>
        <p:spPr>
          <a:xfrm>
            <a:off x="838200" y="1220788"/>
            <a:ext cx="8305800" cy="5256212"/>
          </a:xfrm>
        </p:spPr>
        <p:txBody>
          <a:bodyPr/>
          <a:lstStyle/>
          <a:p>
            <a:r>
              <a:rPr lang="en-US" dirty="0" err="1"/>
              <a:t>def</a:t>
            </a:r>
            <a:r>
              <a:rPr lang="en-US" dirty="0"/>
              <a:t> </a:t>
            </a:r>
            <a:r>
              <a:rPr lang="en-US" dirty="0" err="1"/>
              <a:t>parse_item</a:t>
            </a:r>
            <a:r>
              <a:rPr lang="en-US" dirty="0"/>
              <a:t>(self, response):</a:t>
            </a:r>
          </a:p>
          <a:p>
            <a:r>
              <a:rPr lang="en-US" dirty="0"/>
              <a:t>        i = {}</a:t>
            </a:r>
          </a:p>
          <a:p>
            <a:r>
              <a:rPr lang="en-US" dirty="0"/>
              <a:t>        i['</a:t>
            </a:r>
            <a:r>
              <a:rPr lang="en-US" dirty="0" err="1"/>
              <a:t>domain_id</a:t>
            </a:r>
            <a:r>
              <a:rPr lang="en-US" dirty="0"/>
              <a:t>'] = </a:t>
            </a:r>
            <a:r>
              <a:rPr lang="en-US" dirty="0" err="1"/>
              <a:t>response.xpath</a:t>
            </a:r>
            <a:r>
              <a:rPr lang="en-US" dirty="0"/>
              <a:t>('//input[@id="</a:t>
            </a:r>
            <a:r>
              <a:rPr lang="en-US" dirty="0" err="1"/>
              <a:t>sid</a:t>
            </a:r>
            <a:r>
              <a:rPr lang="en-US" dirty="0"/>
              <a:t>"]/@value').extract()</a:t>
            </a:r>
          </a:p>
          <a:p>
            <a:r>
              <a:rPr lang="en-US" dirty="0"/>
              <a:t>        i['name'] = </a:t>
            </a:r>
            <a:r>
              <a:rPr lang="en-US" dirty="0" err="1"/>
              <a:t>response.xpath</a:t>
            </a:r>
            <a:r>
              <a:rPr lang="en-US" dirty="0"/>
              <a:t>('//div[@id="name"]').extract()</a:t>
            </a:r>
          </a:p>
          <a:p>
            <a:r>
              <a:rPr lang="en-US" dirty="0"/>
              <a:t>        i['description'] = </a:t>
            </a:r>
            <a:r>
              <a:rPr lang="en-US" dirty="0" err="1"/>
              <a:t>response.xpath</a:t>
            </a:r>
            <a:r>
              <a:rPr lang="en-US" dirty="0"/>
              <a:t>('//div[@id="description"]').extract()</a:t>
            </a:r>
          </a:p>
          <a:p>
            <a:r>
              <a:rPr lang="en-US" dirty="0"/>
              <a:t>        return i</a:t>
            </a:r>
          </a:p>
          <a:p>
            <a:endParaRPr lang="en-US" dirty="0"/>
          </a:p>
        </p:txBody>
      </p:sp>
    </p:spTree>
    <p:extLst>
      <p:ext uri="{BB962C8B-B14F-4D97-AF65-F5344CB8AC3E}">
        <p14:creationId xmlns:p14="http://schemas.microsoft.com/office/powerpoint/2010/main" val="2873625486"/>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Csv spider </a:t>
            </a:r>
            <a:r>
              <a:rPr lang="en-US" dirty="0"/>
              <a:t>template</a:t>
            </a:r>
          </a:p>
        </p:txBody>
      </p:sp>
      <p:sp>
        <p:nvSpPr>
          <p:cNvPr id="3" name="Content Placeholder 2"/>
          <p:cNvSpPr>
            <a:spLocks noGrp="1"/>
          </p:cNvSpPr>
          <p:nvPr>
            <p:ph idx="1"/>
          </p:nvPr>
        </p:nvSpPr>
        <p:spPr/>
        <p:txBody>
          <a:bodyPr/>
          <a:lstStyle/>
          <a:p>
            <a:r>
              <a:rPr lang="en-US" sz="2000" dirty="0"/>
              <a:t># -*- coding: utf-8 -*-</a:t>
            </a:r>
          </a:p>
          <a:p>
            <a:r>
              <a:rPr lang="en-US" sz="2000" dirty="0"/>
              <a:t>from </a:t>
            </a:r>
            <a:r>
              <a:rPr lang="en-US" sz="2000" dirty="0" err="1"/>
              <a:t>scrapy.spiders</a:t>
            </a:r>
            <a:r>
              <a:rPr lang="en-US" sz="2000" dirty="0"/>
              <a:t> import </a:t>
            </a:r>
            <a:r>
              <a:rPr lang="en-US" sz="2000" dirty="0" err="1" smtClean="0"/>
              <a:t>CSVFeedSpider</a:t>
            </a:r>
            <a:endParaRPr lang="en-US" sz="2000" dirty="0"/>
          </a:p>
          <a:p>
            <a:r>
              <a:rPr lang="en-US" sz="2000" dirty="0"/>
              <a:t>class </a:t>
            </a:r>
            <a:r>
              <a:rPr lang="en-US" sz="2000" dirty="0" err="1"/>
              <a:t>CsvfeedSpider</a:t>
            </a:r>
            <a:r>
              <a:rPr lang="en-US" sz="2000" dirty="0"/>
              <a:t>(</a:t>
            </a:r>
            <a:r>
              <a:rPr lang="en-US" sz="2000" dirty="0" err="1"/>
              <a:t>CSVFeedSpider</a:t>
            </a:r>
            <a:r>
              <a:rPr lang="en-US" sz="2000" dirty="0"/>
              <a:t>):</a:t>
            </a:r>
          </a:p>
          <a:p>
            <a:r>
              <a:rPr lang="en-US" sz="2000" dirty="0"/>
              <a:t>    name = '</a:t>
            </a:r>
            <a:r>
              <a:rPr lang="en-US" sz="2000" dirty="0" err="1"/>
              <a:t>csvfeed</a:t>
            </a:r>
            <a:r>
              <a:rPr lang="en-US" sz="2000" dirty="0"/>
              <a:t>'</a:t>
            </a:r>
          </a:p>
          <a:p>
            <a:r>
              <a:rPr lang="en-US" sz="2000" dirty="0"/>
              <a:t>    </a:t>
            </a:r>
            <a:r>
              <a:rPr lang="en-US" sz="2000" dirty="0" err="1"/>
              <a:t>allowed_domains</a:t>
            </a:r>
            <a:r>
              <a:rPr lang="en-US" sz="2000" dirty="0"/>
              <a:t> = ['www.yahoo.com']</a:t>
            </a:r>
          </a:p>
          <a:p>
            <a:r>
              <a:rPr lang="en-US" sz="2000" dirty="0"/>
              <a:t>    </a:t>
            </a:r>
            <a:r>
              <a:rPr lang="en-US" sz="2000" dirty="0" err="1"/>
              <a:t>start_urls</a:t>
            </a:r>
            <a:r>
              <a:rPr lang="en-US" sz="2000" dirty="0"/>
              <a:t> = ['http://www.yahoo.com/feed.csv']</a:t>
            </a:r>
          </a:p>
          <a:p>
            <a:r>
              <a:rPr lang="en-US" sz="2000" dirty="0"/>
              <a:t>    # headers = ['id', 'name', 'description', '</a:t>
            </a:r>
            <a:r>
              <a:rPr lang="en-US" sz="2000" dirty="0" err="1"/>
              <a:t>image_link</a:t>
            </a:r>
            <a:r>
              <a:rPr lang="en-US" sz="2000" dirty="0"/>
              <a:t>']</a:t>
            </a:r>
          </a:p>
          <a:p>
            <a:r>
              <a:rPr lang="en-US" sz="2000" dirty="0"/>
              <a:t>    # delimiter = '\t'</a:t>
            </a:r>
          </a:p>
          <a:p>
            <a:endParaRPr lang="en-US" sz="2000" dirty="0"/>
          </a:p>
          <a:p>
            <a:r>
              <a:rPr lang="en-US" sz="2000" dirty="0"/>
              <a:t>    # Do any adaptations you need here</a:t>
            </a:r>
          </a:p>
          <a:p>
            <a:r>
              <a:rPr lang="en-US" sz="2000" dirty="0"/>
              <a:t>    #</a:t>
            </a:r>
            <a:r>
              <a:rPr lang="en-US" sz="2000" dirty="0" err="1"/>
              <a:t>def</a:t>
            </a:r>
            <a:r>
              <a:rPr lang="en-US" sz="2000" dirty="0"/>
              <a:t> </a:t>
            </a:r>
            <a:r>
              <a:rPr lang="en-US" sz="2000" dirty="0" err="1"/>
              <a:t>adapt_response</a:t>
            </a:r>
            <a:r>
              <a:rPr lang="en-US" sz="2000" dirty="0"/>
              <a:t>(self, response):</a:t>
            </a:r>
          </a:p>
          <a:p>
            <a:r>
              <a:rPr lang="en-US" sz="2000" dirty="0"/>
              <a:t>    #    return response</a:t>
            </a:r>
          </a:p>
          <a:p>
            <a:endParaRPr lang="en-US" sz="2000" dirty="0"/>
          </a:p>
        </p:txBody>
      </p:sp>
    </p:spTree>
    <p:extLst>
      <p:ext uri="{BB962C8B-B14F-4D97-AF65-F5344CB8AC3E}">
        <p14:creationId xmlns:p14="http://schemas.microsoft.com/office/powerpoint/2010/main" val="316144873"/>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Scrapy</a:t>
            </a:r>
            <a:r>
              <a:rPr lang="en-US" dirty="0" smtClean="0"/>
              <a:t> Review</a:t>
            </a:r>
            <a:endParaRPr lang="en-US" dirty="0"/>
          </a:p>
        </p:txBody>
      </p:sp>
      <p:sp>
        <p:nvSpPr>
          <p:cNvPr id="3" name="Content Placeholder 2"/>
          <p:cNvSpPr>
            <a:spLocks noGrp="1"/>
          </p:cNvSpPr>
          <p:nvPr>
            <p:ph idx="1"/>
          </p:nvPr>
        </p:nvSpPr>
        <p:spPr>
          <a:xfrm>
            <a:off x="228601" y="1220788"/>
            <a:ext cx="8893174" cy="5256212"/>
          </a:xfrm>
        </p:spPr>
        <p:txBody>
          <a:bodyPr/>
          <a:lstStyle/>
          <a:p>
            <a:r>
              <a:rPr lang="en-US" dirty="0" err="1"/>
              <a:t>s</a:t>
            </a:r>
            <a:r>
              <a:rPr lang="en-US" dirty="0" err="1" smtClean="0"/>
              <a:t>crapy</a:t>
            </a:r>
            <a:r>
              <a:rPr lang="en-US" dirty="0" smtClean="0"/>
              <a:t> </a:t>
            </a:r>
            <a:r>
              <a:rPr lang="en-US" dirty="0" err="1" smtClean="0"/>
              <a:t>startproject</a:t>
            </a:r>
            <a:r>
              <a:rPr lang="en-US" dirty="0" smtClean="0"/>
              <a:t> tut3</a:t>
            </a:r>
            <a:endParaRPr lang="en-US" dirty="0"/>
          </a:p>
          <a:p>
            <a:endParaRPr lang="en-US" dirty="0" smtClean="0"/>
          </a:p>
          <a:p>
            <a:r>
              <a:rPr lang="en-US" dirty="0" err="1" smtClean="0"/>
              <a:t>scrapy</a:t>
            </a:r>
            <a:r>
              <a:rPr lang="en-US" dirty="0" smtClean="0"/>
              <a:t> </a:t>
            </a:r>
            <a:r>
              <a:rPr lang="en-US" dirty="0" err="1"/>
              <a:t>genspider</a:t>
            </a:r>
            <a:r>
              <a:rPr lang="en-US" dirty="0"/>
              <a:t> </a:t>
            </a:r>
            <a:r>
              <a:rPr lang="en-US" dirty="0" err="1"/>
              <a:t>postLoginForm</a:t>
            </a:r>
            <a:r>
              <a:rPr lang="en-US" dirty="0"/>
              <a:t>  "</a:t>
            </a:r>
            <a:r>
              <a:rPr lang="en-US" dirty="0" smtClean="0"/>
              <a:t>www.example.com”</a:t>
            </a:r>
          </a:p>
          <a:p>
            <a:endParaRPr lang="en-US" dirty="0" smtClean="0"/>
          </a:p>
          <a:p>
            <a:r>
              <a:rPr lang="en-US" dirty="0" err="1" smtClean="0"/>
              <a:t>scrapy</a:t>
            </a:r>
            <a:r>
              <a:rPr lang="en-US" dirty="0" smtClean="0"/>
              <a:t> </a:t>
            </a:r>
            <a:r>
              <a:rPr lang="en-US" dirty="0"/>
              <a:t>crawl </a:t>
            </a:r>
            <a:r>
              <a:rPr lang="en-US" dirty="0" err="1" smtClean="0"/>
              <a:t>postLoginForm</a:t>
            </a:r>
            <a:endParaRPr lang="en-US" dirty="0" smtClean="0"/>
          </a:p>
          <a:p>
            <a:endParaRPr lang="en-US" dirty="0"/>
          </a:p>
          <a:p>
            <a:r>
              <a:rPr lang="en-US" dirty="0" err="1"/>
              <a:t>s</a:t>
            </a:r>
            <a:r>
              <a:rPr lang="en-US" dirty="0" err="1" smtClean="0"/>
              <a:t>crapy</a:t>
            </a:r>
            <a:r>
              <a:rPr lang="en-US" dirty="0" smtClean="0"/>
              <a:t> shell  </a:t>
            </a:r>
            <a:r>
              <a:rPr lang="en-US" dirty="0" err="1" smtClean="0"/>
              <a:t>postLoginForm</a:t>
            </a:r>
            <a:endParaRPr lang="en-US" dirty="0"/>
          </a:p>
        </p:txBody>
      </p:sp>
    </p:spTree>
    <p:extLst>
      <p:ext uri="{BB962C8B-B14F-4D97-AF65-F5344CB8AC3E}">
        <p14:creationId xmlns:p14="http://schemas.microsoft.com/office/powerpoint/2010/main" val="584600787"/>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Csv spider </a:t>
            </a:r>
            <a:r>
              <a:rPr lang="en-US" dirty="0" smtClean="0"/>
              <a:t>template continued</a:t>
            </a:r>
            <a:endParaRPr lang="en-US" dirty="0"/>
          </a:p>
        </p:txBody>
      </p:sp>
      <p:sp>
        <p:nvSpPr>
          <p:cNvPr id="3" name="Content Placeholder 2"/>
          <p:cNvSpPr>
            <a:spLocks noGrp="1"/>
          </p:cNvSpPr>
          <p:nvPr>
            <p:ph idx="1"/>
          </p:nvPr>
        </p:nvSpPr>
        <p:spPr/>
        <p:txBody>
          <a:bodyPr/>
          <a:lstStyle/>
          <a:p>
            <a:r>
              <a:rPr lang="en-US" dirty="0"/>
              <a:t> </a:t>
            </a:r>
            <a:r>
              <a:rPr lang="en-US" dirty="0" err="1"/>
              <a:t>def</a:t>
            </a:r>
            <a:r>
              <a:rPr lang="en-US" dirty="0"/>
              <a:t> </a:t>
            </a:r>
            <a:r>
              <a:rPr lang="en-US" dirty="0" err="1"/>
              <a:t>parse_row</a:t>
            </a:r>
            <a:r>
              <a:rPr lang="en-US" dirty="0"/>
              <a:t>(self, response, row):</a:t>
            </a:r>
          </a:p>
          <a:p>
            <a:r>
              <a:rPr lang="en-US" dirty="0"/>
              <a:t>        i = {}</a:t>
            </a:r>
          </a:p>
          <a:p>
            <a:r>
              <a:rPr lang="en-US" dirty="0"/>
              <a:t>        #i['</a:t>
            </a:r>
            <a:r>
              <a:rPr lang="en-US" dirty="0" err="1"/>
              <a:t>url</a:t>
            </a:r>
            <a:r>
              <a:rPr lang="en-US" dirty="0"/>
              <a:t>'] = row['</a:t>
            </a:r>
            <a:r>
              <a:rPr lang="en-US" dirty="0" err="1"/>
              <a:t>url</a:t>
            </a:r>
            <a:r>
              <a:rPr lang="en-US" dirty="0"/>
              <a:t>']</a:t>
            </a:r>
          </a:p>
          <a:p>
            <a:r>
              <a:rPr lang="en-US" dirty="0"/>
              <a:t>        #i['name'] = row['name']</a:t>
            </a:r>
          </a:p>
          <a:p>
            <a:r>
              <a:rPr lang="en-US" dirty="0"/>
              <a:t>        #i['description'] = row['description']</a:t>
            </a:r>
          </a:p>
          <a:p>
            <a:r>
              <a:rPr lang="en-US" dirty="0"/>
              <a:t>        return i</a:t>
            </a:r>
          </a:p>
          <a:p>
            <a:endParaRPr lang="en-US" dirty="0"/>
          </a:p>
        </p:txBody>
      </p:sp>
    </p:spTree>
    <p:extLst>
      <p:ext uri="{BB962C8B-B14F-4D97-AF65-F5344CB8AC3E}">
        <p14:creationId xmlns:p14="http://schemas.microsoft.com/office/powerpoint/2010/main" val="2720041354"/>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Fragile projects – break if </a:t>
            </a:r>
          </a:p>
        </p:txBody>
      </p:sp>
      <p:sp>
        <p:nvSpPr>
          <p:cNvPr id="3" name="Content Placeholder 2"/>
          <p:cNvSpPr>
            <a:spLocks noGrp="1"/>
          </p:cNvSpPr>
          <p:nvPr>
            <p:ph idx="1"/>
          </p:nvPr>
        </p:nvSpPr>
        <p:spPr/>
        <p:txBody>
          <a:bodyPr/>
          <a:lstStyle/>
          <a:p>
            <a:endParaRPr lang="en-US" dirty="0"/>
          </a:p>
          <a:p>
            <a:pPr>
              <a:buFont typeface="Wingdings" panose="05000000000000000000" pitchFamily="2" charset="2"/>
              <a:buChar char="§"/>
            </a:pPr>
            <a:r>
              <a:rPr lang="en-US" dirty="0" smtClean="0"/>
              <a:t>website changes format</a:t>
            </a:r>
          </a:p>
          <a:p>
            <a:pPr>
              <a:buFont typeface="Wingdings" panose="05000000000000000000" pitchFamily="2" charset="2"/>
              <a:buChar char="§"/>
            </a:pPr>
            <a:r>
              <a:rPr lang="en-US" dirty="0" smtClean="0"/>
              <a:t>Browser updates version (selenium only ???)</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801384311"/>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example from </a:t>
            </a:r>
            <a:r>
              <a:rPr lang="en-US" dirty="0" err="1" smtClean="0"/>
              <a:t>Stackoverflow</a:t>
            </a:r>
            <a:endParaRPr lang="en-US" dirty="0"/>
          </a:p>
        </p:txBody>
      </p:sp>
      <p:sp>
        <p:nvSpPr>
          <p:cNvPr id="3" name="Content Placeholder 2"/>
          <p:cNvSpPr>
            <a:spLocks noGrp="1"/>
          </p:cNvSpPr>
          <p:nvPr>
            <p:ph idx="1"/>
          </p:nvPr>
        </p:nvSpPr>
        <p:spPr/>
        <p:txBody>
          <a:bodyPr/>
          <a:lstStyle/>
          <a:p>
            <a:r>
              <a:rPr lang="en-US" dirty="0">
                <a:hlinkClick r:id="rId2"/>
              </a:rPr>
              <a:t>http://</a:t>
            </a:r>
            <a:r>
              <a:rPr lang="en-US" dirty="0" smtClean="0">
                <a:hlinkClick r:id="rId2"/>
              </a:rPr>
              <a:t>stackoverflow.com/questions/39243009/scrapy-tutorial-example</a:t>
            </a:r>
            <a:endParaRPr lang="en-US" dirty="0" smtClean="0"/>
          </a:p>
          <a:p>
            <a:endParaRPr lang="en-US" dirty="0"/>
          </a:p>
          <a:p>
            <a:r>
              <a:rPr lang="en-US" dirty="0" smtClean="0"/>
              <a:t>Fragile scraping project</a:t>
            </a:r>
          </a:p>
          <a:p>
            <a:r>
              <a:rPr lang="en-US" dirty="0" smtClean="0"/>
              <a:t>Diagnosis</a:t>
            </a:r>
          </a:p>
          <a:p>
            <a:pPr marL="457200" indent="-457200">
              <a:buFont typeface="+mj-lt"/>
              <a:buAutoNum type="arabicPeriod"/>
            </a:pPr>
            <a:r>
              <a:rPr lang="en-US" dirty="0" smtClean="0"/>
              <a:t>Run</a:t>
            </a:r>
          </a:p>
          <a:p>
            <a:pPr marL="457200" indent="-457200">
              <a:buFont typeface="+mj-lt"/>
              <a:buAutoNum type="arabicPeriod"/>
            </a:pPr>
            <a:r>
              <a:rPr lang="en-US" dirty="0" smtClean="0"/>
              <a:t>Run in </a:t>
            </a:r>
            <a:r>
              <a:rPr lang="en-US" dirty="0" err="1" smtClean="0"/>
              <a:t>scrapy</a:t>
            </a:r>
            <a:r>
              <a:rPr lang="en-US" dirty="0" smtClean="0"/>
              <a:t> shell</a:t>
            </a:r>
          </a:p>
          <a:p>
            <a:pPr marL="815975" lvl="1" indent="-457200">
              <a:buFont typeface="Wingdings" panose="05000000000000000000" pitchFamily="2" charset="2"/>
              <a:buChar char="§"/>
            </a:pPr>
            <a:r>
              <a:rPr lang="en-US" dirty="0"/>
              <a:t>v</a:t>
            </a:r>
            <a:r>
              <a:rPr lang="en-US" dirty="0" smtClean="0"/>
              <a:t>iew(response) – to see what the browser would show</a:t>
            </a:r>
          </a:p>
          <a:p>
            <a:pPr marL="457200" indent="-457200">
              <a:buFont typeface="+mj-lt"/>
              <a:buAutoNum type="arabicPeriod"/>
            </a:pPr>
            <a:r>
              <a:rPr lang="en-US" dirty="0" smtClean="0"/>
              <a:t>Fix searches to adjust to changes in website</a:t>
            </a: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1388502339"/>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Debugging Fragile scraper</a:t>
            </a:r>
            <a:endParaRPr lang="en-US" dirty="0"/>
          </a:p>
        </p:txBody>
      </p:sp>
      <p:sp>
        <p:nvSpPr>
          <p:cNvPr id="3" name="Content Placeholder 2"/>
          <p:cNvSpPr>
            <a:spLocks noGrp="1"/>
          </p:cNvSpPr>
          <p:nvPr>
            <p:ph idx="1"/>
          </p:nvPr>
        </p:nvSpPr>
        <p:spPr/>
        <p:txBody>
          <a:bodyPr/>
          <a:lstStyle/>
          <a:p>
            <a:endParaRPr lang="en-US" dirty="0"/>
          </a:p>
        </p:txBody>
      </p:sp>
      <p:pic>
        <p:nvPicPr>
          <p:cNvPr id="5" name="Picture 4"/>
          <p:cNvPicPr>
            <a:picLocks noChangeAspect="1"/>
          </p:cNvPicPr>
          <p:nvPr/>
        </p:nvPicPr>
        <p:blipFill>
          <a:blip r:embed="rId2"/>
          <a:stretch>
            <a:fillRect/>
          </a:stretch>
        </p:blipFill>
        <p:spPr>
          <a:xfrm>
            <a:off x="446799" y="1752600"/>
            <a:ext cx="8437912" cy="3428999"/>
          </a:xfrm>
          <a:prstGeom prst="rect">
            <a:avLst/>
          </a:prstGeom>
        </p:spPr>
      </p:pic>
    </p:spTree>
    <p:extLst>
      <p:ext uri="{BB962C8B-B14F-4D97-AF65-F5344CB8AC3E}">
        <p14:creationId xmlns:p14="http://schemas.microsoft.com/office/powerpoint/2010/main" val="825470273"/>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Debugging Fragile scraper</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527211" y="1376362"/>
            <a:ext cx="7559514" cy="4414838"/>
          </a:xfrm>
          <a:prstGeom prst="rect">
            <a:avLst/>
          </a:prstGeom>
        </p:spPr>
      </p:pic>
    </p:spTree>
    <p:extLst>
      <p:ext uri="{BB962C8B-B14F-4D97-AF65-F5344CB8AC3E}">
        <p14:creationId xmlns:p14="http://schemas.microsoft.com/office/powerpoint/2010/main" val="581143781"/>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Debugging Fragile </a:t>
            </a:r>
            <a:r>
              <a:rPr lang="en-US" dirty="0" smtClean="0"/>
              <a:t>scraper results</a:t>
            </a:r>
            <a:endParaRPr lang="en-US" dirty="0"/>
          </a:p>
        </p:txBody>
      </p:sp>
      <p:pic>
        <p:nvPicPr>
          <p:cNvPr id="4" name="Content Placeholder 3"/>
          <p:cNvPicPr>
            <a:picLocks noGrp="1" noChangeAspect="1"/>
          </p:cNvPicPr>
          <p:nvPr>
            <p:ph idx="1"/>
          </p:nvPr>
        </p:nvPicPr>
        <p:blipFill>
          <a:blip r:embed="rId2"/>
          <a:stretch>
            <a:fillRect/>
          </a:stretch>
        </p:blipFill>
        <p:spPr>
          <a:xfrm>
            <a:off x="969962" y="2958306"/>
            <a:ext cx="7496175" cy="1781175"/>
          </a:xfrm>
          <a:prstGeom prst="rect">
            <a:avLst/>
          </a:prstGeom>
        </p:spPr>
      </p:pic>
    </p:spTree>
    <p:extLst>
      <p:ext uri="{BB962C8B-B14F-4D97-AF65-F5344CB8AC3E}">
        <p14:creationId xmlns:p14="http://schemas.microsoft.com/office/powerpoint/2010/main" val="3698896073"/>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Debug </a:t>
            </a:r>
            <a:r>
              <a:rPr lang="en-US" dirty="0" err="1" smtClean="0"/>
              <a:t>xpath</a:t>
            </a:r>
            <a:r>
              <a:rPr lang="en-US" dirty="0" smtClean="0"/>
              <a:t> expressions with </a:t>
            </a:r>
            <a:r>
              <a:rPr lang="en-US" dirty="0" err="1" smtClean="0"/>
              <a:t>Scrapy</a:t>
            </a:r>
            <a:r>
              <a:rPr lang="en-US" dirty="0" smtClean="0"/>
              <a:t> Shell</a:t>
            </a:r>
            <a:endParaRPr lang="en-US" dirty="0"/>
          </a:p>
        </p:txBody>
      </p:sp>
      <p:pic>
        <p:nvPicPr>
          <p:cNvPr id="4" name="Content Placeholder 3"/>
          <p:cNvPicPr>
            <a:picLocks noGrp="1" noChangeAspect="1"/>
          </p:cNvPicPr>
          <p:nvPr>
            <p:ph idx="1"/>
          </p:nvPr>
        </p:nvPicPr>
        <p:blipFill>
          <a:blip r:embed="rId2"/>
          <a:stretch>
            <a:fillRect/>
          </a:stretch>
        </p:blipFill>
        <p:spPr>
          <a:xfrm>
            <a:off x="144144" y="2286000"/>
            <a:ext cx="8923656" cy="2610644"/>
          </a:xfrm>
          <a:prstGeom prst="rect">
            <a:avLst/>
          </a:prstGeom>
        </p:spPr>
      </p:pic>
    </p:spTree>
    <p:extLst>
      <p:ext uri="{BB962C8B-B14F-4D97-AF65-F5344CB8AC3E}">
        <p14:creationId xmlns:p14="http://schemas.microsoft.com/office/powerpoint/2010/main" val="3139843645"/>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Auxilliary</a:t>
            </a:r>
            <a:r>
              <a:rPr lang="en-US" dirty="0" smtClean="0"/>
              <a:t> lambda function to test </a:t>
            </a:r>
            <a:r>
              <a:rPr lang="en-US" dirty="0" err="1" smtClean="0"/>
              <a:t>xpaths</a:t>
            </a:r>
            <a:endParaRPr lang="en-US" dirty="0"/>
          </a:p>
        </p:txBody>
      </p:sp>
      <p:sp>
        <p:nvSpPr>
          <p:cNvPr id="3" name="Content Placeholder 2"/>
          <p:cNvSpPr>
            <a:spLocks noGrp="1"/>
          </p:cNvSpPr>
          <p:nvPr>
            <p:ph idx="1"/>
          </p:nvPr>
        </p:nvSpPr>
        <p:spPr/>
        <p:txBody>
          <a:bodyPr/>
          <a:lstStyle/>
          <a:p>
            <a:r>
              <a:rPr lang="en-US" dirty="0" smtClean="0"/>
              <a:t>Testing </a:t>
            </a:r>
            <a:r>
              <a:rPr lang="en-US" dirty="0" err="1" smtClean="0"/>
              <a:t>xpaths</a:t>
            </a:r>
            <a:r>
              <a:rPr lang="en-US" dirty="0" smtClean="0"/>
              <a:t> can be a lot of typing</a:t>
            </a:r>
          </a:p>
          <a:p>
            <a:pPr>
              <a:buFont typeface="Wingdings" panose="05000000000000000000" pitchFamily="2" charset="2"/>
              <a:buChar char="§"/>
            </a:pPr>
            <a:r>
              <a:rPr lang="en-US" dirty="0" err="1"/>
              <a:t>response.xpath</a:t>
            </a:r>
            <a:r>
              <a:rPr lang="en-US" dirty="0"/>
              <a:t>('//</a:t>
            </a:r>
            <a:r>
              <a:rPr lang="en-US" dirty="0" err="1"/>
              <a:t>ul</a:t>
            </a:r>
            <a:r>
              <a:rPr lang="en-US" dirty="0"/>
              <a:t>[@class="directory-</a:t>
            </a:r>
            <a:r>
              <a:rPr lang="en-US" dirty="0" err="1"/>
              <a:t>url</a:t>
            </a:r>
            <a:r>
              <a:rPr lang="en-US" dirty="0"/>
              <a:t>"]/li')</a:t>
            </a:r>
            <a:endParaRPr lang="en-US" dirty="0" smtClean="0"/>
          </a:p>
          <a:p>
            <a:r>
              <a:rPr lang="en-US" dirty="0" smtClean="0"/>
              <a:t>Instead define</a:t>
            </a:r>
            <a:endParaRPr lang="en-US" dirty="0"/>
          </a:p>
          <a:p>
            <a:pPr>
              <a:buFont typeface="Wingdings" panose="05000000000000000000" pitchFamily="2" charset="2"/>
              <a:buChar char="§"/>
            </a:pPr>
            <a:r>
              <a:rPr lang="en-US" dirty="0" err="1" smtClean="0"/>
              <a:t>xp</a:t>
            </a:r>
            <a:r>
              <a:rPr lang="en-US" dirty="0" smtClean="0"/>
              <a:t> = lambda x: </a:t>
            </a:r>
            <a:r>
              <a:rPr lang="en-US" dirty="0" err="1" smtClean="0"/>
              <a:t>response.xpath</a:t>
            </a:r>
            <a:r>
              <a:rPr lang="en-US" dirty="0" smtClean="0"/>
              <a:t>(x)</a:t>
            </a:r>
            <a:r>
              <a:rPr lang="en-US" dirty="0" smtClean="0">
                <a:solidFill>
                  <a:schemeClr val="bg1">
                    <a:lumMod val="65000"/>
                  </a:schemeClr>
                </a:solidFill>
              </a:rPr>
              <a:t>.</a:t>
            </a:r>
            <a:r>
              <a:rPr lang="en-US" dirty="0" err="1" smtClean="0">
                <a:solidFill>
                  <a:schemeClr val="bg1">
                    <a:lumMod val="65000"/>
                  </a:schemeClr>
                </a:solidFill>
              </a:rPr>
              <a:t>extract_first</a:t>
            </a:r>
            <a:r>
              <a:rPr lang="en-US" dirty="0" smtClean="0">
                <a:solidFill>
                  <a:schemeClr val="bg1">
                    <a:lumMod val="65000"/>
                  </a:schemeClr>
                </a:solidFill>
              </a:rPr>
              <a:t>() </a:t>
            </a:r>
          </a:p>
          <a:p>
            <a:endParaRPr lang="en-US" dirty="0"/>
          </a:p>
          <a:p>
            <a:r>
              <a:rPr lang="en-US" dirty="0" smtClean="0"/>
              <a:t>Then instead you just have to type the path to test</a:t>
            </a:r>
          </a:p>
          <a:p>
            <a:pPr>
              <a:buFont typeface="Wingdings" panose="05000000000000000000" pitchFamily="2" charset="2"/>
              <a:buChar char="§"/>
            </a:pPr>
            <a:r>
              <a:rPr lang="en-US" dirty="0" err="1" smtClean="0"/>
              <a:t>xp</a:t>
            </a:r>
            <a:r>
              <a:rPr lang="en-US" dirty="0"/>
              <a:t> ('//</a:t>
            </a:r>
            <a:r>
              <a:rPr lang="en-US" dirty="0" err="1"/>
              <a:t>ul</a:t>
            </a:r>
            <a:r>
              <a:rPr lang="en-US" dirty="0"/>
              <a:t>[@class="directory-</a:t>
            </a:r>
            <a:r>
              <a:rPr lang="en-US" dirty="0" err="1"/>
              <a:t>url</a:t>
            </a:r>
            <a:r>
              <a:rPr lang="en-US" dirty="0"/>
              <a:t>"]/li')</a:t>
            </a:r>
          </a:p>
        </p:txBody>
      </p:sp>
    </p:spTree>
    <p:extLst>
      <p:ext uri="{BB962C8B-B14F-4D97-AF65-F5344CB8AC3E}">
        <p14:creationId xmlns:p14="http://schemas.microsoft.com/office/powerpoint/2010/main" val="3663365461"/>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Corrected version</a:t>
            </a:r>
            <a:endParaRPr lang="en-US" dirty="0"/>
          </a:p>
        </p:txBody>
      </p:sp>
      <p:sp>
        <p:nvSpPr>
          <p:cNvPr id="3" name="Content Placeholder 2"/>
          <p:cNvSpPr>
            <a:spLocks noGrp="1"/>
          </p:cNvSpPr>
          <p:nvPr>
            <p:ph idx="1"/>
          </p:nvPr>
        </p:nvSpPr>
        <p:spPr>
          <a:xfrm>
            <a:off x="838199" y="1220788"/>
            <a:ext cx="8283575" cy="5256212"/>
          </a:xfrm>
        </p:spPr>
        <p:txBody>
          <a:bodyPr/>
          <a:lstStyle/>
          <a:p>
            <a:r>
              <a:rPr lang="en-US" sz="2000" dirty="0"/>
              <a:t>import </a:t>
            </a:r>
            <a:r>
              <a:rPr lang="en-US" sz="2000" dirty="0" err="1"/>
              <a:t>scrapy</a:t>
            </a:r>
            <a:endParaRPr lang="en-US" sz="2000" dirty="0"/>
          </a:p>
          <a:p>
            <a:endParaRPr lang="en-US" sz="2000" dirty="0"/>
          </a:p>
          <a:p>
            <a:r>
              <a:rPr lang="en-US" sz="2000" dirty="0"/>
              <a:t>class </a:t>
            </a:r>
            <a:r>
              <a:rPr lang="en-US" sz="2000" dirty="0" err="1"/>
              <a:t>MozSpider</a:t>
            </a:r>
            <a:r>
              <a:rPr lang="en-US" sz="2000" dirty="0"/>
              <a:t>(</a:t>
            </a:r>
            <a:r>
              <a:rPr lang="en-US" sz="2000" dirty="0" err="1"/>
              <a:t>scrapy.Spider</a:t>
            </a:r>
            <a:r>
              <a:rPr lang="en-US" sz="2000" dirty="0"/>
              <a:t>):</a:t>
            </a:r>
          </a:p>
          <a:p>
            <a:r>
              <a:rPr lang="en-US" sz="2000" dirty="0"/>
              <a:t>    name = "</a:t>
            </a:r>
            <a:r>
              <a:rPr lang="en-US" sz="2000" dirty="0" err="1"/>
              <a:t>moz</a:t>
            </a:r>
            <a:r>
              <a:rPr lang="en-US" sz="2000" dirty="0"/>
              <a:t>"</a:t>
            </a:r>
          </a:p>
          <a:p>
            <a:r>
              <a:rPr lang="en-US" sz="2000" dirty="0"/>
              <a:t>    </a:t>
            </a:r>
            <a:r>
              <a:rPr lang="en-US" sz="2000" dirty="0" err="1"/>
              <a:t>allowed_domains</a:t>
            </a:r>
            <a:r>
              <a:rPr lang="en-US" sz="2000" dirty="0"/>
              <a:t> = ["www.dmoz.org"]</a:t>
            </a:r>
          </a:p>
          <a:p>
            <a:r>
              <a:rPr lang="en-US" sz="2000" dirty="0"/>
              <a:t>    </a:t>
            </a:r>
            <a:r>
              <a:rPr lang="en-US" sz="2000" dirty="0" err="1"/>
              <a:t>start_urls</a:t>
            </a:r>
            <a:r>
              <a:rPr lang="en-US" sz="2000" dirty="0"/>
              <a:t> = ['http://www.dmoz.org/Computers/Programming/Languages/Python/Books/',</a:t>
            </a:r>
          </a:p>
          <a:p>
            <a:r>
              <a:rPr lang="en-US" sz="2000" dirty="0"/>
              <a:t>                  'http://www.dmoz.org/Computers/Programming/Languages/Python/Resources/']</a:t>
            </a:r>
          </a:p>
          <a:p>
            <a:endParaRPr lang="en-US" sz="2000" dirty="0"/>
          </a:p>
        </p:txBody>
      </p:sp>
    </p:spTree>
    <p:extLst>
      <p:ext uri="{BB962C8B-B14F-4D97-AF65-F5344CB8AC3E}">
        <p14:creationId xmlns:p14="http://schemas.microsoft.com/office/powerpoint/2010/main" val="1325802076"/>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199" y="1220788"/>
            <a:ext cx="8283575" cy="5256212"/>
          </a:xfrm>
        </p:spPr>
        <p:txBody>
          <a:bodyPr/>
          <a:lstStyle/>
          <a:p>
            <a:r>
              <a:rPr lang="en-US" sz="2000" dirty="0"/>
              <a:t> </a:t>
            </a:r>
            <a:r>
              <a:rPr lang="en-US" sz="2000" dirty="0" err="1"/>
              <a:t>def</a:t>
            </a:r>
            <a:r>
              <a:rPr lang="en-US" sz="2000" dirty="0"/>
              <a:t> parse(self, response):</a:t>
            </a:r>
          </a:p>
          <a:p>
            <a:r>
              <a:rPr lang="en-US" sz="2000" dirty="0"/>
              <a:t>        sites = </a:t>
            </a:r>
            <a:r>
              <a:rPr lang="en-US" sz="2000" dirty="0" err="1"/>
              <a:t>response.xpath</a:t>
            </a:r>
            <a:r>
              <a:rPr lang="en-US" sz="2000" dirty="0"/>
              <a:t>('//div[@class="title-and-</a:t>
            </a:r>
            <a:r>
              <a:rPr lang="en-US" sz="2000" dirty="0" err="1"/>
              <a:t>desc</a:t>
            </a:r>
            <a:r>
              <a:rPr lang="en-US" sz="2000" dirty="0"/>
              <a:t>"]')</a:t>
            </a:r>
          </a:p>
          <a:p>
            <a:r>
              <a:rPr lang="en-US" sz="2000" dirty="0"/>
              <a:t>        for site in sites:</a:t>
            </a:r>
          </a:p>
          <a:p>
            <a:r>
              <a:rPr lang="en-US" sz="2000" dirty="0"/>
              <a:t>            name = </a:t>
            </a:r>
            <a:r>
              <a:rPr lang="en-US" sz="2000" dirty="0" err="1"/>
              <a:t>site.xpath</a:t>
            </a:r>
            <a:r>
              <a:rPr lang="en-US" sz="2000" dirty="0"/>
              <a:t>('a/div[@class="site-title"]/text()').</a:t>
            </a:r>
            <a:r>
              <a:rPr lang="en-US" sz="2000" dirty="0" err="1"/>
              <a:t>extract_first</a:t>
            </a:r>
            <a:r>
              <a:rPr lang="en-US" sz="2000" dirty="0"/>
              <a:t>()</a:t>
            </a:r>
          </a:p>
          <a:p>
            <a:r>
              <a:rPr lang="en-US" sz="2000" dirty="0"/>
              <a:t>            </a:t>
            </a:r>
            <a:r>
              <a:rPr lang="en-US" sz="2000" dirty="0" err="1"/>
              <a:t>url</a:t>
            </a:r>
            <a:r>
              <a:rPr lang="en-US" sz="2000" dirty="0"/>
              <a:t> = </a:t>
            </a:r>
            <a:r>
              <a:rPr lang="en-US" sz="2000" dirty="0" err="1"/>
              <a:t>site.xpath</a:t>
            </a:r>
            <a:r>
              <a:rPr lang="en-US" sz="2000" dirty="0"/>
              <a:t>('a/@</a:t>
            </a:r>
            <a:r>
              <a:rPr lang="en-US" sz="2000" dirty="0" err="1"/>
              <a:t>href</a:t>
            </a:r>
            <a:r>
              <a:rPr lang="en-US" sz="2000" dirty="0"/>
              <a:t>').</a:t>
            </a:r>
            <a:r>
              <a:rPr lang="en-US" sz="2000" dirty="0" err="1"/>
              <a:t>extract_first</a:t>
            </a:r>
            <a:r>
              <a:rPr lang="en-US" sz="2000" dirty="0"/>
              <a:t>()</a:t>
            </a:r>
          </a:p>
          <a:p>
            <a:r>
              <a:rPr lang="en-US" sz="2000" dirty="0"/>
              <a:t>            description = </a:t>
            </a:r>
            <a:r>
              <a:rPr lang="en-US" sz="2000" dirty="0" err="1"/>
              <a:t>site.xpath</a:t>
            </a:r>
            <a:r>
              <a:rPr lang="en-US" sz="2000" dirty="0"/>
              <a:t>('div[@class="site-</a:t>
            </a:r>
            <a:r>
              <a:rPr lang="en-US" sz="2000" dirty="0" err="1"/>
              <a:t>descr</a:t>
            </a:r>
            <a:r>
              <a:rPr lang="en-US" sz="2000" dirty="0"/>
              <a:t> "]/text()').</a:t>
            </a:r>
            <a:r>
              <a:rPr lang="en-US" sz="2000" dirty="0" err="1"/>
              <a:t>extract_first</a:t>
            </a:r>
            <a:r>
              <a:rPr lang="en-US" sz="2000" dirty="0"/>
              <a:t>().strip()</a:t>
            </a:r>
          </a:p>
          <a:p>
            <a:endParaRPr lang="en-US" sz="2000" dirty="0"/>
          </a:p>
          <a:p>
            <a:r>
              <a:rPr lang="en-US" sz="2000" dirty="0"/>
              <a:t>            yield{'</a:t>
            </a:r>
            <a:r>
              <a:rPr lang="en-US" sz="2000" dirty="0" err="1"/>
              <a:t>Name':name</a:t>
            </a:r>
            <a:r>
              <a:rPr lang="en-US" sz="2000" dirty="0"/>
              <a:t>, 'URL':</a:t>
            </a:r>
            <a:r>
              <a:rPr lang="en-US" sz="2000" dirty="0" err="1"/>
              <a:t>url</a:t>
            </a:r>
            <a:r>
              <a:rPr lang="en-US" sz="2000" dirty="0"/>
              <a:t>, '</a:t>
            </a:r>
            <a:r>
              <a:rPr lang="en-US" sz="2000" dirty="0" err="1"/>
              <a:t>Description':description</a:t>
            </a:r>
            <a:r>
              <a:rPr lang="en-US" sz="2000" dirty="0"/>
              <a:t>}</a:t>
            </a:r>
          </a:p>
        </p:txBody>
      </p:sp>
    </p:spTree>
    <p:extLst>
      <p:ext uri="{BB962C8B-B14F-4D97-AF65-F5344CB8AC3E}">
        <p14:creationId xmlns:p14="http://schemas.microsoft.com/office/powerpoint/2010/main" val="402522772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Scrapy</a:t>
            </a:r>
            <a:r>
              <a:rPr lang="en-US" dirty="0" smtClean="0"/>
              <a:t> Tutorial </a:t>
            </a:r>
            <a:r>
              <a:rPr lang="en-US" dirty="0" err="1" smtClean="0"/>
              <a:t>Quotes_spider</a:t>
            </a:r>
            <a:endParaRPr lang="en-US" dirty="0"/>
          </a:p>
        </p:txBody>
      </p:sp>
      <p:sp>
        <p:nvSpPr>
          <p:cNvPr id="3" name="Content Placeholder 2"/>
          <p:cNvSpPr>
            <a:spLocks noGrp="1"/>
          </p:cNvSpPr>
          <p:nvPr>
            <p:ph idx="1"/>
          </p:nvPr>
        </p:nvSpPr>
        <p:spPr/>
        <p:txBody>
          <a:bodyPr/>
          <a:lstStyle/>
          <a:p>
            <a:r>
              <a:rPr lang="en-US" dirty="0">
                <a:effectLst/>
              </a:rPr>
              <a:t>import </a:t>
            </a:r>
            <a:r>
              <a:rPr lang="en-US" dirty="0" err="1">
                <a:effectLst/>
              </a:rPr>
              <a:t>scrapy</a:t>
            </a:r>
            <a:r>
              <a:rPr lang="en-US" dirty="0">
                <a:effectLst/>
              </a:rPr>
              <a:t/>
            </a:r>
            <a:br>
              <a:rPr lang="en-US" dirty="0">
                <a:effectLst/>
              </a:rPr>
            </a:br>
            <a:r>
              <a:rPr lang="en-US" dirty="0">
                <a:effectLst/>
              </a:rPr>
              <a:t>class </a:t>
            </a:r>
            <a:r>
              <a:rPr lang="en-US" dirty="0" err="1">
                <a:effectLst/>
              </a:rPr>
              <a:t>QuotesSpider</a:t>
            </a:r>
            <a:r>
              <a:rPr lang="en-US" dirty="0">
                <a:effectLst/>
              </a:rPr>
              <a:t>(</a:t>
            </a:r>
            <a:r>
              <a:rPr lang="en-US" dirty="0" err="1">
                <a:effectLst/>
              </a:rPr>
              <a:t>scrapy.Spider</a:t>
            </a:r>
            <a:r>
              <a:rPr lang="en-US" dirty="0">
                <a:effectLst/>
              </a:rPr>
              <a:t>):</a:t>
            </a:r>
            <a:br>
              <a:rPr lang="en-US" dirty="0">
                <a:effectLst/>
              </a:rPr>
            </a:br>
            <a:r>
              <a:rPr lang="en-US" dirty="0">
                <a:effectLst/>
              </a:rPr>
              <a:t>name = "quotes"</a:t>
            </a:r>
            <a:br>
              <a:rPr lang="en-US" dirty="0">
                <a:effectLst/>
              </a:rPr>
            </a:br>
            <a:r>
              <a:rPr lang="en-US" dirty="0" err="1">
                <a:effectLst/>
              </a:rPr>
              <a:t>start_urls</a:t>
            </a:r>
            <a:r>
              <a:rPr lang="en-US" dirty="0">
                <a:effectLst/>
              </a:rPr>
              <a:t> = [</a:t>
            </a:r>
            <a:br>
              <a:rPr lang="en-US" dirty="0">
                <a:effectLst/>
              </a:rPr>
            </a:br>
            <a:r>
              <a:rPr lang="en-US" dirty="0" smtClean="0">
                <a:effectLst/>
              </a:rPr>
              <a:t>	'http</a:t>
            </a:r>
            <a:r>
              <a:rPr lang="en-US" dirty="0">
                <a:effectLst/>
              </a:rPr>
              <a:t>://quotes.toscrape.com/page/1/',</a:t>
            </a:r>
            <a:br>
              <a:rPr lang="en-US" dirty="0">
                <a:effectLst/>
              </a:rPr>
            </a:br>
            <a:r>
              <a:rPr lang="en-US" dirty="0" smtClean="0">
                <a:effectLst/>
              </a:rPr>
              <a:t>	'http</a:t>
            </a:r>
            <a:r>
              <a:rPr lang="en-US" dirty="0">
                <a:effectLst/>
              </a:rPr>
              <a:t>://quotes.toscrape.com/page/2/',</a:t>
            </a:r>
            <a:br>
              <a:rPr lang="en-US" dirty="0">
                <a:effectLst/>
              </a:rPr>
            </a:br>
            <a:r>
              <a:rPr lang="en-US" dirty="0" smtClean="0">
                <a:effectLst/>
              </a:rPr>
              <a:t>]</a:t>
            </a:r>
          </a:p>
          <a:p>
            <a:r>
              <a:rPr lang="en-US" dirty="0">
                <a:effectLst/>
              </a:rPr>
              <a:t/>
            </a:r>
            <a:br>
              <a:rPr lang="en-US" dirty="0">
                <a:effectLst/>
              </a:rPr>
            </a:br>
            <a:r>
              <a:rPr lang="en-US" dirty="0" err="1">
                <a:effectLst/>
              </a:rPr>
              <a:t>def</a:t>
            </a:r>
            <a:r>
              <a:rPr lang="en-US" dirty="0">
                <a:effectLst/>
              </a:rPr>
              <a:t> parse(self, response):</a:t>
            </a:r>
            <a:br>
              <a:rPr lang="en-US" dirty="0">
                <a:effectLst/>
              </a:rPr>
            </a:br>
            <a:r>
              <a:rPr lang="en-US" dirty="0" smtClean="0">
                <a:effectLst/>
              </a:rPr>
              <a:t>	page </a:t>
            </a:r>
            <a:r>
              <a:rPr lang="en-US" dirty="0">
                <a:effectLst/>
              </a:rPr>
              <a:t>= </a:t>
            </a:r>
            <a:r>
              <a:rPr lang="en-US" dirty="0" err="1">
                <a:effectLst/>
              </a:rPr>
              <a:t>response.url.split</a:t>
            </a:r>
            <a:r>
              <a:rPr lang="en-US" dirty="0">
                <a:effectLst/>
              </a:rPr>
              <a:t>("/")[-2]</a:t>
            </a:r>
            <a:br>
              <a:rPr lang="en-US" dirty="0">
                <a:effectLst/>
              </a:rPr>
            </a:br>
            <a:r>
              <a:rPr lang="en-US" dirty="0" smtClean="0">
                <a:effectLst/>
              </a:rPr>
              <a:t>	filename </a:t>
            </a:r>
            <a:r>
              <a:rPr lang="en-US" dirty="0">
                <a:effectLst/>
              </a:rPr>
              <a:t>= 'quotes-</a:t>
            </a:r>
            <a:r>
              <a:rPr lang="en-US" i="1" dirty="0">
                <a:effectLst/>
              </a:rPr>
              <a:t>%s</a:t>
            </a:r>
            <a:r>
              <a:rPr lang="en-US" dirty="0">
                <a:effectLst/>
              </a:rPr>
              <a:t>.html' % page</a:t>
            </a:r>
            <a:br>
              <a:rPr lang="en-US" dirty="0">
                <a:effectLst/>
              </a:rPr>
            </a:br>
            <a:r>
              <a:rPr lang="en-US" dirty="0" smtClean="0">
                <a:effectLst/>
              </a:rPr>
              <a:t>	with </a:t>
            </a:r>
            <a:r>
              <a:rPr lang="en-US" dirty="0">
                <a:effectLst/>
              </a:rPr>
              <a:t>open(filename, '</a:t>
            </a:r>
            <a:r>
              <a:rPr lang="en-US" dirty="0" err="1">
                <a:effectLst/>
              </a:rPr>
              <a:t>wb</a:t>
            </a:r>
            <a:r>
              <a:rPr lang="en-US" dirty="0">
                <a:effectLst/>
              </a:rPr>
              <a:t>') as f:</a:t>
            </a:r>
            <a:br>
              <a:rPr lang="en-US" dirty="0">
                <a:effectLst/>
              </a:rPr>
            </a:br>
            <a:r>
              <a:rPr lang="en-US" dirty="0" smtClean="0">
                <a:effectLst/>
              </a:rPr>
              <a:t>		</a:t>
            </a:r>
            <a:r>
              <a:rPr lang="en-US" dirty="0" err="1" smtClean="0">
                <a:effectLst/>
              </a:rPr>
              <a:t>f.write</a:t>
            </a:r>
            <a:r>
              <a:rPr lang="en-US" dirty="0" smtClean="0">
                <a:effectLst/>
              </a:rPr>
              <a:t>(</a:t>
            </a:r>
            <a:r>
              <a:rPr lang="en-US" dirty="0" err="1" smtClean="0">
                <a:effectLst/>
              </a:rPr>
              <a:t>response.body</a:t>
            </a:r>
            <a:r>
              <a:rPr lang="en-US" dirty="0">
                <a:effectLst/>
              </a:rPr>
              <a:t>)</a:t>
            </a:r>
            <a:br>
              <a:rPr lang="en-US" dirty="0">
                <a:effectLst/>
              </a:rPr>
            </a:br>
            <a:endParaRPr lang="en-US" dirty="0"/>
          </a:p>
        </p:txBody>
      </p:sp>
      <p:sp>
        <p:nvSpPr>
          <p:cNvPr id="4" name="TextBox 3"/>
          <p:cNvSpPr txBox="1"/>
          <p:nvPr/>
        </p:nvSpPr>
        <p:spPr>
          <a:xfrm>
            <a:off x="2286000" y="6477000"/>
            <a:ext cx="3136564" cy="523220"/>
          </a:xfrm>
          <a:prstGeom prst="rect">
            <a:avLst/>
          </a:prstGeom>
          <a:noFill/>
        </p:spPr>
        <p:txBody>
          <a:bodyPr wrap="none" rtlCol="0">
            <a:spAutoFit/>
          </a:bodyPr>
          <a:lstStyle/>
          <a:p>
            <a:r>
              <a:rPr lang="en-US" altLang="en-US" sz="1600" baseline="0" dirty="0"/>
              <a:t>https://</a:t>
            </a:r>
            <a:r>
              <a:rPr lang="en-US" altLang="en-US" sz="1600" baseline="0" dirty="0" smtClean="0"/>
              <a:t>doc.scrapy.org/en/1.3/</a:t>
            </a:r>
            <a:endParaRPr lang="en-US" altLang="en-US" dirty="0"/>
          </a:p>
          <a:p>
            <a:endParaRPr lang="en-US" dirty="0"/>
          </a:p>
        </p:txBody>
      </p:sp>
    </p:spTree>
    <p:extLst>
      <p:ext uri="{BB962C8B-B14F-4D97-AF65-F5344CB8AC3E}">
        <p14:creationId xmlns:p14="http://schemas.microsoft.com/office/powerpoint/2010/main" val="1326829693"/>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Login then scrape</a:t>
            </a:r>
            <a:endParaRPr lang="en-US" dirty="0"/>
          </a:p>
        </p:txBody>
      </p:sp>
      <p:sp>
        <p:nvSpPr>
          <p:cNvPr id="3" name="Content Placeholder 2"/>
          <p:cNvSpPr>
            <a:spLocks noGrp="1"/>
          </p:cNvSpPr>
          <p:nvPr>
            <p:ph idx="1"/>
          </p:nvPr>
        </p:nvSpPr>
        <p:spPr>
          <a:xfrm>
            <a:off x="838200" y="1220788"/>
            <a:ext cx="8153400" cy="5256212"/>
          </a:xfrm>
        </p:spPr>
        <p:txBody>
          <a:bodyPr/>
          <a:lstStyle/>
          <a:p>
            <a:r>
              <a:rPr lang="en-US" sz="2000" dirty="0"/>
              <a:t># -*- coding: utf-8 -*-</a:t>
            </a:r>
          </a:p>
          <a:p>
            <a:r>
              <a:rPr lang="en-US" sz="2000" dirty="0"/>
              <a:t>import </a:t>
            </a:r>
            <a:r>
              <a:rPr lang="en-US" sz="2000" dirty="0" err="1"/>
              <a:t>scrapy</a:t>
            </a:r>
            <a:endParaRPr lang="en-US" sz="2000" dirty="0"/>
          </a:p>
          <a:p>
            <a:r>
              <a:rPr lang="en-US" sz="2000" dirty="0"/>
              <a:t>from </a:t>
            </a:r>
            <a:r>
              <a:rPr lang="en-US" sz="2000" dirty="0" err="1"/>
              <a:t>scrapy.linkextractors</a:t>
            </a:r>
            <a:r>
              <a:rPr lang="en-US" sz="2000" dirty="0"/>
              <a:t> import </a:t>
            </a:r>
            <a:r>
              <a:rPr lang="en-US" sz="2000" dirty="0" err="1"/>
              <a:t>LinkExtractor</a:t>
            </a:r>
            <a:endParaRPr lang="en-US" sz="2000" dirty="0"/>
          </a:p>
          <a:p>
            <a:r>
              <a:rPr lang="en-US" sz="2000" dirty="0"/>
              <a:t>from </a:t>
            </a:r>
            <a:r>
              <a:rPr lang="en-US" sz="2000" dirty="0" err="1"/>
              <a:t>scrapy.spiders</a:t>
            </a:r>
            <a:r>
              <a:rPr lang="en-US" sz="2000" dirty="0"/>
              <a:t> import </a:t>
            </a:r>
            <a:r>
              <a:rPr lang="en-US" sz="2000" dirty="0" err="1"/>
              <a:t>CrawlSpider</a:t>
            </a:r>
            <a:r>
              <a:rPr lang="en-US" sz="2000" dirty="0"/>
              <a:t>, Rule</a:t>
            </a:r>
          </a:p>
          <a:p>
            <a:endParaRPr lang="en-US" sz="2000" dirty="0"/>
          </a:p>
          <a:p>
            <a:r>
              <a:rPr lang="en-US" sz="2000" dirty="0"/>
              <a:t>class </a:t>
            </a:r>
            <a:r>
              <a:rPr lang="en-US" sz="2000" dirty="0" err="1"/>
              <a:t>LoginSpider</a:t>
            </a:r>
            <a:r>
              <a:rPr lang="en-US" sz="2000" dirty="0"/>
              <a:t>(</a:t>
            </a:r>
            <a:r>
              <a:rPr lang="en-US" sz="2000" dirty="0" err="1"/>
              <a:t>CrawlSpider</a:t>
            </a:r>
            <a:r>
              <a:rPr lang="en-US" sz="2000" dirty="0"/>
              <a:t>):</a:t>
            </a:r>
          </a:p>
          <a:p>
            <a:r>
              <a:rPr lang="en-US" sz="2000" dirty="0"/>
              <a:t>    name = 'login'</a:t>
            </a:r>
          </a:p>
          <a:p>
            <a:r>
              <a:rPr lang="en-US" sz="2000" dirty="0"/>
              <a:t>    </a:t>
            </a:r>
            <a:r>
              <a:rPr lang="en-US" sz="2000" dirty="0" err="1"/>
              <a:t>allowed_domains</a:t>
            </a:r>
            <a:r>
              <a:rPr lang="en-US" sz="2000" dirty="0"/>
              <a:t> = ['www.example.com']</a:t>
            </a:r>
          </a:p>
          <a:p>
            <a:r>
              <a:rPr lang="en-US" sz="2000" dirty="0"/>
              <a:t>    </a:t>
            </a:r>
          </a:p>
          <a:p>
            <a:r>
              <a:rPr lang="en-US" sz="2000" dirty="0"/>
              <a:t>    rules = (</a:t>
            </a:r>
          </a:p>
          <a:p>
            <a:r>
              <a:rPr lang="en-US" sz="2000" dirty="0"/>
              <a:t>        Rule(</a:t>
            </a:r>
            <a:r>
              <a:rPr lang="en-US" sz="2000" dirty="0" err="1"/>
              <a:t>LinkExtractor</a:t>
            </a:r>
            <a:r>
              <a:rPr lang="en-US" sz="2000" dirty="0"/>
              <a:t>(allow=</a:t>
            </a:r>
            <a:r>
              <a:rPr lang="en-US" sz="2000" dirty="0" err="1"/>
              <a:t>r'Items</a:t>
            </a:r>
            <a:r>
              <a:rPr lang="en-US" sz="2000" dirty="0"/>
              <a:t>/'), callback='</a:t>
            </a:r>
            <a:r>
              <a:rPr lang="en-US" sz="2000" dirty="0" err="1"/>
              <a:t>parse_item</a:t>
            </a:r>
            <a:r>
              <a:rPr lang="en-US" sz="2000" dirty="0"/>
              <a:t>', follow=True),</a:t>
            </a:r>
          </a:p>
          <a:p>
            <a:r>
              <a:rPr lang="en-US" sz="2000" dirty="0"/>
              <a:t>    )</a:t>
            </a:r>
          </a:p>
          <a:p>
            <a:r>
              <a:rPr lang="en-US" sz="2000" dirty="0"/>
              <a:t>    </a:t>
            </a:r>
          </a:p>
          <a:p>
            <a:r>
              <a:rPr lang="en-US" sz="2000" dirty="0"/>
              <a:t>    </a:t>
            </a:r>
          </a:p>
        </p:txBody>
      </p:sp>
    </p:spTree>
    <p:extLst>
      <p:ext uri="{BB962C8B-B14F-4D97-AF65-F5344CB8AC3E}">
        <p14:creationId xmlns:p14="http://schemas.microsoft.com/office/powerpoint/2010/main" val="598618655"/>
      </p:ext>
    </p:extLst>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Login the scrape page 2</a:t>
            </a:r>
            <a:endParaRPr lang="en-US" dirty="0"/>
          </a:p>
        </p:txBody>
      </p:sp>
      <p:sp>
        <p:nvSpPr>
          <p:cNvPr id="3" name="Content Placeholder 2"/>
          <p:cNvSpPr>
            <a:spLocks noGrp="1"/>
          </p:cNvSpPr>
          <p:nvPr>
            <p:ph idx="1"/>
          </p:nvPr>
        </p:nvSpPr>
        <p:spPr>
          <a:xfrm>
            <a:off x="838199" y="1220788"/>
            <a:ext cx="8283575" cy="5256212"/>
          </a:xfrm>
        </p:spPr>
        <p:txBody>
          <a:bodyPr/>
          <a:lstStyle/>
          <a:p>
            <a:r>
              <a:rPr lang="en-US" sz="2000" dirty="0" err="1"/>
              <a:t>def</a:t>
            </a:r>
            <a:r>
              <a:rPr lang="en-US" sz="2000" dirty="0"/>
              <a:t> </a:t>
            </a:r>
            <a:r>
              <a:rPr lang="en-US" sz="2000" dirty="0" err="1"/>
              <a:t>start_requests</a:t>
            </a:r>
            <a:r>
              <a:rPr lang="en-US" sz="2000" dirty="0"/>
              <a:t>(self):</a:t>
            </a:r>
          </a:p>
          <a:p>
            <a:r>
              <a:rPr lang="en-US" sz="2000" dirty="0"/>
              <a:t>        return [</a:t>
            </a:r>
            <a:r>
              <a:rPr lang="en-US" sz="2000" dirty="0" err="1"/>
              <a:t>scrapy.FormRequest</a:t>
            </a:r>
            <a:r>
              <a:rPr lang="en-US" sz="2000" dirty="0"/>
              <a:t>("http://www.example.com/login",</a:t>
            </a:r>
          </a:p>
          <a:p>
            <a:r>
              <a:rPr lang="en-US" sz="2000" dirty="0"/>
              <a:t>        </a:t>
            </a:r>
            <a:r>
              <a:rPr lang="en-US" sz="2000" dirty="0" err="1"/>
              <a:t>formdata</a:t>
            </a:r>
            <a:r>
              <a:rPr lang="en-US" sz="2000" dirty="0"/>
              <a:t>={'user': 'john', 'pass': 'secret'},</a:t>
            </a:r>
          </a:p>
          <a:p>
            <a:r>
              <a:rPr lang="en-US" sz="2000" dirty="0"/>
              <a:t>        callback=</a:t>
            </a:r>
            <a:r>
              <a:rPr lang="en-US" sz="2000" dirty="0" err="1"/>
              <a:t>self.logged_in</a:t>
            </a:r>
            <a:r>
              <a:rPr lang="en-US" sz="2000" dirty="0"/>
              <a:t>)]</a:t>
            </a:r>
          </a:p>
          <a:p>
            <a:r>
              <a:rPr lang="en-US" sz="2000" dirty="0"/>
              <a:t>    </a:t>
            </a:r>
            <a:r>
              <a:rPr lang="en-US" sz="2000" dirty="0" err="1"/>
              <a:t>def</a:t>
            </a:r>
            <a:r>
              <a:rPr lang="en-US" sz="2000" dirty="0"/>
              <a:t> </a:t>
            </a:r>
            <a:r>
              <a:rPr lang="en-US" sz="2000" dirty="0" err="1"/>
              <a:t>logged_in</a:t>
            </a:r>
            <a:r>
              <a:rPr lang="en-US" sz="2000" dirty="0"/>
              <a:t>(self, response):</a:t>
            </a:r>
          </a:p>
          <a:p>
            <a:r>
              <a:rPr lang="en-US" sz="2000" dirty="0"/>
              <a:t>        # here you would extract links to follow and return Requests </a:t>
            </a:r>
            <a:endParaRPr lang="en-US" sz="2000" dirty="0" smtClean="0"/>
          </a:p>
          <a:p>
            <a:r>
              <a:rPr lang="en-US" sz="2000" dirty="0"/>
              <a:t>	</a:t>
            </a:r>
            <a:r>
              <a:rPr lang="en-US" sz="2000" dirty="0" smtClean="0"/>
              <a:t>   # for each </a:t>
            </a:r>
            <a:r>
              <a:rPr lang="en-US" sz="2000" dirty="0"/>
              <a:t>of them, with another callback</a:t>
            </a:r>
          </a:p>
          <a:p>
            <a:r>
              <a:rPr lang="en-US" sz="2000" dirty="0"/>
              <a:t>        </a:t>
            </a:r>
            <a:r>
              <a:rPr lang="en-US" sz="2000" dirty="0" smtClean="0"/>
              <a:t>pass</a:t>
            </a:r>
            <a:endParaRPr lang="en-US" sz="2000" dirty="0"/>
          </a:p>
          <a:p>
            <a:endParaRPr lang="en-US" sz="2000" dirty="0"/>
          </a:p>
          <a:p>
            <a:r>
              <a:rPr lang="en-US" sz="2000" dirty="0"/>
              <a:t>    </a:t>
            </a:r>
            <a:r>
              <a:rPr lang="en-US" sz="2000" dirty="0" err="1"/>
              <a:t>def</a:t>
            </a:r>
            <a:r>
              <a:rPr lang="en-US" sz="2000" dirty="0"/>
              <a:t> </a:t>
            </a:r>
            <a:r>
              <a:rPr lang="en-US" sz="2000" dirty="0" err="1"/>
              <a:t>parse_item</a:t>
            </a:r>
            <a:r>
              <a:rPr lang="en-US" sz="2000" dirty="0"/>
              <a:t>(self, response):</a:t>
            </a:r>
          </a:p>
          <a:p>
            <a:r>
              <a:rPr lang="en-US" sz="2000" dirty="0"/>
              <a:t> </a:t>
            </a:r>
            <a:r>
              <a:rPr lang="en-US" sz="2000" dirty="0" smtClean="0"/>
              <a:t>	   pass</a:t>
            </a:r>
            <a:endParaRPr lang="en-US" sz="2000" dirty="0"/>
          </a:p>
        </p:txBody>
      </p:sp>
    </p:spTree>
    <p:extLst>
      <p:ext uri="{BB962C8B-B14F-4D97-AF65-F5344CB8AC3E}">
        <p14:creationId xmlns:p14="http://schemas.microsoft.com/office/powerpoint/2010/main" val="205901898"/>
      </p:ext>
    </p:extLst>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scrapy</a:t>
            </a:r>
            <a:r>
              <a:rPr lang="en-US" dirty="0"/>
              <a:t> shell "www.yahoo.com/finance"</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334991341"/>
      </p:ext>
    </p:extLst>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Finance.yahoo.com</a:t>
            </a:r>
            <a:endParaRPr lang="en-US" dirty="0"/>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1" y="1371600"/>
            <a:ext cx="9060546" cy="5410199"/>
          </a:xfrm>
          <a:prstGeom prst="rect">
            <a:avLst/>
          </a:prstGeom>
        </p:spPr>
      </p:pic>
    </p:spTree>
    <p:extLst>
      <p:ext uri="{BB962C8B-B14F-4D97-AF65-F5344CB8AC3E}">
        <p14:creationId xmlns:p14="http://schemas.microsoft.com/office/powerpoint/2010/main" val="1690801245"/>
      </p:ext>
    </p:extLst>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838200"/>
            <a:ext cx="8883396" cy="5967412"/>
          </a:xfrm>
          <a:prstGeom prst="rect">
            <a:avLst/>
          </a:prstGeom>
        </p:spPr>
      </p:pic>
    </p:spTree>
    <p:extLst>
      <p:ext uri="{BB962C8B-B14F-4D97-AF65-F5344CB8AC3E}">
        <p14:creationId xmlns:p14="http://schemas.microsoft.com/office/powerpoint/2010/main" val="1987096423"/>
      </p:ext>
    </p:extLst>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 Element Firefox/Firebug</a:t>
            </a:r>
            <a:endParaRPr lang="en-US" dirty="0"/>
          </a:p>
        </p:txBody>
      </p:sp>
      <p:sp>
        <p:nvSpPr>
          <p:cNvPr id="3" name="Content Placeholder 2"/>
          <p:cNvSpPr>
            <a:spLocks noGrp="1"/>
          </p:cNvSpPr>
          <p:nvPr>
            <p:ph idx="1"/>
          </p:nvPr>
        </p:nvSpPr>
        <p:spPr/>
        <p:txBody>
          <a:bodyPr/>
          <a:lstStyle/>
          <a:p>
            <a:r>
              <a:rPr lang="en-US" dirty="0" smtClean="0"/>
              <a:t>Position mouse over element then right-click</a:t>
            </a:r>
            <a:endParaRPr lang="en-US" dirty="0"/>
          </a:p>
        </p:txBody>
      </p:sp>
      <p:pic>
        <p:nvPicPr>
          <p:cNvPr id="4" name="Picture 3"/>
          <p:cNvPicPr>
            <a:picLocks noChangeAspect="1"/>
          </p:cNvPicPr>
          <p:nvPr/>
        </p:nvPicPr>
        <p:blipFill>
          <a:blip r:embed="rId2"/>
          <a:stretch>
            <a:fillRect/>
          </a:stretch>
        </p:blipFill>
        <p:spPr>
          <a:xfrm>
            <a:off x="836141" y="2801424"/>
            <a:ext cx="8055031" cy="3886199"/>
          </a:xfrm>
          <a:prstGeom prst="rect">
            <a:avLst/>
          </a:prstGeom>
        </p:spPr>
      </p:pic>
    </p:spTree>
    <p:extLst>
      <p:ext uri="{BB962C8B-B14F-4D97-AF65-F5344CB8AC3E}">
        <p14:creationId xmlns:p14="http://schemas.microsoft.com/office/powerpoint/2010/main" val="4010918314"/>
      </p:ext>
    </p:extLst>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0" y="2152595"/>
            <a:ext cx="9101137" cy="2771830"/>
          </a:xfrm>
          <a:prstGeom prst="rect">
            <a:avLst/>
          </a:prstGeom>
        </p:spPr>
      </p:pic>
    </p:spTree>
    <p:extLst>
      <p:ext uri="{BB962C8B-B14F-4D97-AF65-F5344CB8AC3E}">
        <p14:creationId xmlns:p14="http://schemas.microsoft.com/office/powerpoint/2010/main" val="3098470928"/>
      </p:ext>
    </p:extLst>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770833407"/>
      </p:ext>
    </p:extLst>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27.3. </a:t>
            </a:r>
            <a:r>
              <a:rPr lang="en-US" dirty="0" err="1"/>
              <a:t>pdb</a:t>
            </a:r>
            <a:r>
              <a:rPr lang="en-US" dirty="0"/>
              <a:t> — The Python </a:t>
            </a:r>
            <a:r>
              <a:rPr lang="en-US" dirty="0" smtClean="0"/>
              <a:t>Debugger</a:t>
            </a:r>
            <a:endParaRPr lang="en-US" dirty="0"/>
          </a:p>
        </p:txBody>
      </p:sp>
      <p:sp>
        <p:nvSpPr>
          <p:cNvPr id="3" name="Content Placeholder 2"/>
          <p:cNvSpPr>
            <a:spLocks noGrp="1"/>
          </p:cNvSpPr>
          <p:nvPr>
            <p:ph idx="1"/>
          </p:nvPr>
        </p:nvSpPr>
        <p:spPr/>
        <p:txBody>
          <a:bodyPr/>
          <a:lstStyle/>
          <a:p>
            <a:r>
              <a:rPr lang="en-US" dirty="0" smtClean="0"/>
              <a:t>Source </a:t>
            </a:r>
            <a:r>
              <a:rPr lang="en-US" dirty="0"/>
              <a:t>code: </a:t>
            </a:r>
            <a:r>
              <a:rPr lang="en-US" dirty="0" smtClean="0"/>
              <a:t>Lib/pdb.py</a:t>
            </a:r>
            <a:endParaRPr lang="en-US" dirty="0"/>
          </a:p>
          <a:p>
            <a:r>
              <a:rPr lang="en-US" dirty="0"/>
              <a:t>The module </a:t>
            </a:r>
            <a:r>
              <a:rPr lang="en-US" dirty="0" err="1"/>
              <a:t>pdb</a:t>
            </a:r>
            <a:r>
              <a:rPr lang="en-US" dirty="0"/>
              <a:t> defines an interactive source code debugger for Python programs. It supports setting (conditional) breakpoints and single stepping at the source line level, inspection of stack frames, source code listing, and evaluation of arbitrary Python code in the context of any stack frame. It also supports post-mortem debugging and can be called under program control</a:t>
            </a:r>
            <a:r>
              <a:rPr lang="en-US" dirty="0" smtClean="0"/>
              <a:t>.</a:t>
            </a:r>
            <a:endParaRPr lang="en-US" dirty="0"/>
          </a:p>
          <a:p>
            <a:r>
              <a:rPr lang="en-US" dirty="0"/>
              <a:t>The debugger is extensible – it is actually defined as the class </a:t>
            </a:r>
            <a:r>
              <a:rPr lang="en-US" dirty="0" err="1"/>
              <a:t>Pdb</a:t>
            </a:r>
            <a:r>
              <a:rPr lang="en-US" dirty="0"/>
              <a:t>. This is currently undocumented but easily understood by reading the source. The extension interface uses the modules </a:t>
            </a:r>
            <a:r>
              <a:rPr lang="en-US" dirty="0" err="1"/>
              <a:t>bdb</a:t>
            </a:r>
            <a:r>
              <a:rPr lang="en-US" dirty="0"/>
              <a:t> and cmd.</a:t>
            </a:r>
          </a:p>
          <a:p>
            <a:endParaRPr lang="en-US" dirty="0"/>
          </a:p>
          <a:p>
            <a:r>
              <a:rPr lang="en-US" dirty="0"/>
              <a:t>The debugger’s prompt is (</a:t>
            </a:r>
            <a:r>
              <a:rPr lang="en-US" dirty="0" err="1"/>
              <a:t>Pdb</a:t>
            </a:r>
            <a:r>
              <a:rPr lang="en-US" dirty="0"/>
              <a:t>). </a:t>
            </a:r>
          </a:p>
        </p:txBody>
      </p:sp>
    </p:spTree>
    <p:extLst>
      <p:ext uri="{BB962C8B-B14F-4D97-AF65-F5344CB8AC3E}">
        <p14:creationId xmlns:p14="http://schemas.microsoft.com/office/powerpoint/2010/main" val="1747363064"/>
      </p:ext>
    </p:extLst>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usage of </a:t>
            </a:r>
            <a:r>
              <a:rPr lang="en-US" dirty="0" err="1" smtClean="0"/>
              <a:t>pdb</a:t>
            </a:r>
            <a:endParaRPr lang="en-US" dirty="0"/>
          </a:p>
        </p:txBody>
      </p:sp>
      <p:sp>
        <p:nvSpPr>
          <p:cNvPr id="3" name="Content Placeholder 2"/>
          <p:cNvSpPr>
            <a:spLocks noGrp="1"/>
          </p:cNvSpPr>
          <p:nvPr>
            <p:ph idx="1"/>
          </p:nvPr>
        </p:nvSpPr>
        <p:spPr/>
        <p:txBody>
          <a:bodyPr/>
          <a:lstStyle/>
          <a:p>
            <a:r>
              <a:rPr lang="en-US" dirty="0"/>
              <a:t>&gt;&gt;&gt; import </a:t>
            </a:r>
            <a:r>
              <a:rPr lang="en-US" dirty="0" err="1"/>
              <a:t>pdb</a:t>
            </a:r>
            <a:endParaRPr lang="en-US" dirty="0"/>
          </a:p>
          <a:p>
            <a:r>
              <a:rPr lang="en-US" dirty="0"/>
              <a:t>&gt;&gt;&gt; import </a:t>
            </a:r>
            <a:r>
              <a:rPr lang="en-US" dirty="0" err="1"/>
              <a:t>mymodule</a:t>
            </a:r>
            <a:endParaRPr lang="en-US" dirty="0"/>
          </a:p>
          <a:p>
            <a:r>
              <a:rPr lang="en-US" dirty="0"/>
              <a:t>&gt;&gt;&gt; </a:t>
            </a:r>
            <a:r>
              <a:rPr lang="en-US" dirty="0" err="1"/>
              <a:t>pdb.run</a:t>
            </a:r>
            <a:r>
              <a:rPr lang="en-US" dirty="0"/>
              <a:t>('</a:t>
            </a:r>
            <a:r>
              <a:rPr lang="en-US" dirty="0" err="1"/>
              <a:t>mymodule.test</a:t>
            </a:r>
            <a:r>
              <a:rPr lang="en-US" dirty="0"/>
              <a:t>()')</a:t>
            </a:r>
          </a:p>
          <a:p>
            <a:r>
              <a:rPr lang="en-US" dirty="0"/>
              <a:t>&gt; &lt;string&gt;(0)?()</a:t>
            </a:r>
          </a:p>
          <a:p>
            <a:r>
              <a:rPr lang="en-US" dirty="0"/>
              <a:t>(</a:t>
            </a:r>
            <a:r>
              <a:rPr lang="en-US" dirty="0" err="1"/>
              <a:t>Pdb</a:t>
            </a:r>
            <a:r>
              <a:rPr lang="en-US" dirty="0"/>
              <a:t>) continue</a:t>
            </a:r>
          </a:p>
          <a:p>
            <a:r>
              <a:rPr lang="en-US" dirty="0"/>
              <a:t>&gt; &lt;string&gt;(1)?()</a:t>
            </a:r>
          </a:p>
          <a:p>
            <a:r>
              <a:rPr lang="en-US" dirty="0"/>
              <a:t>(</a:t>
            </a:r>
            <a:r>
              <a:rPr lang="en-US" dirty="0" err="1"/>
              <a:t>Pdb</a:t>
            </a:r>
            <a:r>
              <a:rPr lang="en-US" dirty="0"/>
              <a:t>) continue</a:t>
            </a:r>
          </a:p>
          <a:p>
            <a:r>
              <a:rPr lang="en-US" dirty="0" err="1"/>
              <a:t>NameError</a:t>
            </a:r>
            <a:r>
              <a:rPr lang="en-US" dirty="0"/>
              <a:t>: 'spam'</a:t>
            </a:r>
          </a:p>
          <a:p>
            <a:r>
              <a:rPr lang="en-US" dirty="0"/>
              <a:t>&gt; &lt;string&gt;(1)?()</a:t>
            </a:r>
          </a:p>
          <a:p>
            <a:r>
              <a:rPr lang="en-US" dirty="0"/>
              <a:t>(</a:t>
            </a:r>
            <a:r>
              <a:rPr lang="en-US" dirty="0" err="1"/>
              <a:t>Pdb</a:t>
            </a:r>
            <a:r>
              <a:rPr lang="en-US" dirty="0"/>
              <a:t>)</a:t>
            </a:r>
          </a:p>
        </p:txBody>
      </p:sp>
    </p:spTree>
    <p:extLst>
      <p:ext uri="{BB962C8B-B14F-4D97-AF65-F5344CB8AC3E}">
        <p14:creationId xmlns:p14="http://schemas.microsoft.com/office/powerpoint/2010/main" val="2218182971"/>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7650"/>
            <a:ext cx="8740775" cy="781050"/>
          </a:xfrm>
        </p:spPr>
        <p:txBody>
          <a:bodyPr/>
          <a:lstStyle/>
          <a:p>
            <a:r>
              <a:rPr lang="en-US" dirty="0" smtClean="0"/>
              <a:t>quotes </a:t>
            </a:r>
            <a:r>
              <a:rPr lang="en-US" dirty="0"/>
              <a:t>in http://</a:t>
            </a:r>
            <a:r>
              <a:rPr lang="en-US" dirty="0" smtClean="0"/>
              <a:t>quotes.toscrape.com</a:t>
            </a:r>
            <a:endParaRPr lang="en-US" dirty="0"/>
          </a:p>
        </p:txBody>
      </p:sp>
      <p:sp>
        <p:nvSpPr>
          <p:cNvPr id="3" name="Content Placeholder 2"/>
          <p:cNvSpPr>
            <a:spLocks noGrp="1"/>
          </p:cNvSpPr>
          <p:nvPr>
            <p:ph idx="1"/>
          </p:nvPr>
        </p:nvSpPr>
        <p:spPr>
          <a:xfrm>
            <a:off x="838200" y="1220788"/>
            <a:ext cx="8153400" cy="5256212"/>
          </a:xfrm>
        </p:spPr>
        <p:txBody>
          <a:bodyPr/>
          <a:lstStyle/>
          <a:p>
            <a:r>
              <a:rPr lang="en-US" sz="1800" dirty="0">
                <a:effectLst/>
              </a:rPr>
              <a:t>&lt;div class="quote"&gt;</a:t>
            </a:r>
            <a:br>
              <a:rPr lang="en-US" sz="1800" dirty="0">
                <a:effectLst/>
              </a:rPr>
            </a:br>
            <a:r>
              <a:rPr lang="en-US" sz="1800" dirty="0">
                <a:effectLst/>
              </a:rPr>
              <a:t>&lt;span class="text"&gt;“The world as we have created it is a process of </a:t>
            </a:r>
            <a:r>
              <a:rPr lang="en-US" sz="1800" dirty="0" smtClean="0">
                <a:effectLst/>
              </a:rPr>
              <a:t>	our</a:t>
            </a:r>
            <a:r>
              <a:rPr lang="en-US" sz="1800" dirty="0">
                <a:effectLst/>
              </a:rPr>
              <a:t> </a:t>
            </a:r>
            <a:r>
              <a:rPr lang="en-US" sz="1800" dirty="0" smtClean="0">
                <a:effectLst/>
              </a:rPr>
              <a:t>thinking</a:t>
            </a:r>
            <a:r>
              <a:rPr lang="en-US" sz="1800" dirty="0">
                <a:effectLst/>
              </a:rPr>
              <a:t>. It cannot be changed without changing our </a:t>
            </a:r>
            <a:r>
              <a:rPr lang="en-US" sz="1800" dirty="0" smtClean="0">
                <a:effectLst/>
              </a:rPr>
              <a:t>	thinking</a:t>
            </a:r>
            <a:r>
              <a:rPr lang="en-US" sz="1800" dirty="0">
                <a:effectLst/>
              </a:rPr>
              <a:t>.”&lt;/span&gt;</a:t>
            </a:r>
            <a:br>
              <a:rPr lang="en-US" sz="1800" dirty="0">
                <a:effectLst/>
              </a:rPr>
            </a:br>
            <a:r>
              <a:rPr lang="en-US" sz="1800" dirty="0">
                <a:effectLst/>
              </a:rPr>
              <a:t>&lt;span&gt;</a:t>
            </a:r>
            <a:br>
              <a:rPr lang="en-US" sz="1800" dirty="0">
                <a:effectLst/>
              </a:rPr>
            </a:br>
            <a:r>
              <a:rPr lang="en-US" sz="1800" dirty="0" smtClean="0">
                <a:effectLst/>
              </a:rPr>
              <a:t>	by </a:t>
            </a:r>
            <a:r>
              <a:rPr lang="en-US" sz="1800" dirty="0">
                <a:effectLst/>
              </a:rPr>
              <a:t>&lt;small class="author"&gt;Albert Einstein&lt;/small&gt;</a:t>
            </a:r>
            <a:br>
              <a:rPr lang="en-US" sz="1800" dirty="0">
                <a:effectLst/>
              </a:rPr>
            </a:br>
            <a:r>
              <a:rPr lang="en-US" sz="1800" dirty="0" smtClean="0">
                <a:effectLst/>
              </a:rPr>
              <a:t>	&lt;</a:t>
            </a:r>
            <a:r>
              <a:rPr lang="en-US" sz="1800" dirty="0">
                <a:effectLst/>
              </a:rPr>
              <a:t>a </a:t>
            </a:r>
            <a:r>
              <a:rPr lang="en-US" sz="1800" dirty="0" err="1">
                <a:effectLst/>
              </a:rPr>
              <a:t>href</a:t>
            </a:r>
            <a:r>
              <a:rPr lang="en-US" sz="1800" dirty="0">
                <a:effectLst/>
              </a:rPr>
              <a:t>="/author/Albert-Einstein"&gt;(about)&lt;/a&gt;</a:t>
            </a:r>
            <a:br>
              <a:rPr lang="en-US" sz="1800" dirty="0">
                <a:effectLst/>
              </a:rPr>
            </a:br>
            <a:r>
              <a:rPr lang="en-US" sz="1800" dirty="0">
                <a:effectLst/>
              </a:rPr>
              <a:t>&lt;/span&gt;</a:t>
            </a:r>
            <a:br>
              <a:rPr lang="en-US" sz="1800" dirty="0">
                <a:effectLst/>
              </a:rPr>
            </a:br>
            <a:r>
              <a:rPr lang="en-US" sz="1800" dirty="0">
                <a:effectLst/>
              </a:rPr>
              <a:t>&lt;div class="tags"&gt;</a:t>
            </a:r>
            <a:br>
              <a:rPr lang="en-US" sz="1800" dirty="0">
                <a:effectLst/>
              </a:rPr>
            </a:br>
            <a:r>
              <a:rPr lang="en-US" sz="1800" dirty="0">
                <a:effectLst/>
              </a:rPr>
              <a:t>Tags:</a:t>
            </a:r>
            <a:br>
              <a:rPr lang="en-US" sz="1800" dirty="0">
                <a:effectLst/>
              </a:rPr>
            </a:br>
            <a:r>
              <a:rPr lang="en-US" sz="1800" dirty="0">
                <a:effectLst/>
              </a:rPr>
              <a:t>&lt;a class="tag" </a:t>
            </a:r>
            <a:r>
              <a:rPr lang="en-US" sz="1800" dirty="0" err="1">
                <a:effectLst/>
              </a:rPr>
              <a:t>href</a:t>
            </a:r>
            <a:r>
              <a:rPr lang="en-US" sz="1800" dirty="0">
                <a:effectLst/>
              </a:rPr>
              <a:t>="/tag/change/page/1/"&gt;change&lt;/a&gt;</a:t>
            </a:r>
            <a:br>
              <a:rPr lang="en-US" sz="1800" dirty="0">
                <a:effectLst/>
              </a:rPr>
            </a:br>
            <a:r>
              <a:rPr lang="en-US" sz="1800" dirty="0">
                <a:effectLst/>
              </a:rPr>
              <a:t>&lt;a class="tag" </a:t>
            </a:r>
            <a:r>
              <a:rPr lang="en-US" sz="1800" dirty="0" err="1">
                <a:effectLst/>
              </a:rPr>
              <a:t>href</a:t>
            </a:r>
            <a:r>
              <a:rPr lang="en-US" sz="1800" dirty="0">
                <a:effectLst/>
              </a:rPr>
              <a:t>="/tag/deep-thoughts/page/1/"&gt;deep-thoughts&lt;/a&gt;</a:t>
            </a:r>
            <a:br>
              <a:rPr lang="en-US" sz="1800" dirty="0">
                <a:effectLst/>
              </a:rPr>
            </a:br>
            <a:r>
              <a:rPr lang="en-US" sz="1800" dirty="0">
                <a:effectLst/>
              </a:rPr>
              <a:t>&lt;a class="tag" </a:t>
            </a:r>
            <a:r>
              <a:rPr lang="en-US" sz="1800" dirty="0" err="1">
                <a:effectLst/>
              </a:rPr>
              <a:t>href</a:t>
            </a:r>
            <a:r>
              <a:rPr lang="en-US" sz="1800" dirty="0">
                <a:effectLst/>
              </a:rPr>
              <a:t>="/tag/thinking/page/1/"&gt;thinking&lt;/a&gt;</a:t>
            </a:r>
            <a:br>
              <a:rPr lang="en-US" sz="1800" dirty="0">
                <a:effectLst/>
              </a:rPr>
            </a:br>
            <a:r>
              <a:rPr lang="en-US" sz="1800" dirty="0">
                <a:effectLst/>
              </a:rPr>
              <a:t>&lt;a class="tag" </a:t>
            </a:r>
            <a:r>
              <a:rPr lang="en-US" sz="1800" dirty="0" err="1">
                <a:effectLst/>
              </a:rPr>
              <a:t>href</a:t>
            </a:r>
            <a:r>
              <a:rPr lang="en-US" sz="1800" dirty="0">
                <a:effectLst/>
              </a:rPr>
              <a:t>="/tag/world/page/1/"&gt;world&lt;/a</a:t>
            </a:r>
            <a:r>
              <a:rPr lang="en-US" sz="1800" dirty="0" smtClean="0">
                <a:effectLst/>
              </a:rPr>
              <a:t>&gt;</a:t>
            </a:r>
          </a:p>
          <a:p>
            <a:r>
              <a:rPr lang="en-US" sz="1800" dirty="0">
                <a:effectLst/>
              </a:rPr>
              <a:t>	</a:t>
            </a:r>
            <a:r>
              <a:rPr lang="en-US" sz="1800" dirty="0" smtClean="0">
                <a:effectLst/>
              </a:rPr>
              <a:t>&lt;/div&gt;</a:t>
            </a:r>
          </a:p>
          <a:p>
            <a:r>
              <a:rPr lang="en-US" sz="1800" dirty="0" smtClean="0">
                <a:effectLst/>
              </a:rPr>
              <a:t>&lt;/div&gt;</a:t>
            </a:r>
            <a:r>
              <a:rPr lang="en-US" sz="1800" dirty="0">
                <a:effectLst/>
              </a:rPr>
              <a:t/>
            </a:r>
            <a:br>
              <a:rPr lang="en-US" sz="1800" dirty="0">
                <a:effectLst/>
              </a:rPr>
            </a:br>
            <a:endParaRPr lang="en-US" sz="1800" dirty="0"/>
          </a:p>
        </p:txBody>
      </p:sp>
    </p:spTree>
    <p:extLst>
      <p:ext uri="{BB962C8B-B14F-4D97-AF65-F5344CB8AC3E}">
        <p14:creationId xmlns:p14="http://schemas.microsoft.com/office/powerpoint/2010/main" val="119145727"/>
      </p:ext>
    </p:extLst>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Xpath</a:t>
            </a:r>
            <a:endParaRPr lang="en-US" dirty="0"/>
          </a:p>
        </p:txBody>
      </p:sp>
      <p:sp>
        <p:nvSpPr>
          <p:cNvPr id="3" name="Content Placeholder 2"/>
          <p:cNvSpPr>
            <a:spLocks noGrp="1"/>
          </p:cNvSpPr>
          <p:nvPr>
            <p:ph idx="1"/>
          </p:nvPr>
        </p:nvSpPr>
        <p:spPr/>
        <p:txBody>
          <a:bodyPr/>
          <a:lstStyle/>
          <a:p>
            <a:r>
              <a:rPr lang="en-US" dirty="0">
                <a:effectLst/>
              </a:rPr>
              <a:t>&gt;&gt;&gt; </a:t>
            </a:r>
            <a:r>
              <a:rPr lang="en-US" dirty="0" err="1">
                <a:effectLst/>
              </a:rPr>
              <a:t>response.xpath</a:t>
            </a:r>
            <a:r>
              <a:rPr lang="en-US" dirty="0">
                <a:effectLst/>
              </a:rPr>
              <a:t>('//title')</a:t>
            </a:r>
            <a:br>
              <a:rPr lang="en-US" dirty="0">
                <a:effectLst/>
              </a:rPr>
            </a:br>
            <a:r>
              <a:rPr lang="en-US" dirty="0">
                <a:effectLst/>
              </a:rPr>
              <a:t>[&lt;Selector </a:t>
            </a:r>
            <a:r>
              <a:rPr lang="en-US" dirty="0" err="1">
                <a:effectLst/>
              </a:rPr>
              <a:t>xpath</a:t>
            </a:r>
            <a:r>
              <a:rPr lang="en-US" dirty="0">
                <a:effectLst/>
              </a:rPr>
              <a:t>='//title' data='&lt;title&gt;Quotes to Scrape&lt;/title</a:t>
            </a:r>
            <a:r>
              <a:rPr lang="en-US" dirty="0" smtClean="0">
                <a:effectLst/>
              </a:rPr>
              <a:t>&gt;'&gt;]</a:t>
            </a:r>
          </a:p>
          <a:p>
            <a:r>
              <a:rPr lang="en-US" dirty="0" smtClean="0">
                <a:effectLst/>
              </a:rPr>
              <a:t>&gt;&gt;&gt; </a:t>
            </a:r>
            <a:r>
              <a:rPr lang="en-US" dirty="0" err="1">
                <a:effectLst/>
              </a:rPr>
              <a:t>response.xpath</a:t>
            </a:r>
            <a:r>
              <a:rPr lang="en-US" dirty="0">
                <a:effectLst/>
              </a:rPr>
              <a:t>('//title/text()').</a:t>
            </a:r>
            <a:r>
              <a:rPr lang="en-US" dirty="0" err="1">
                <a:effectLst/>
              </a:rPr>
              <a:t>extract_first</a:t>
            </a:r>
            <a:r>
              <a:rPr lang="en-US" dirty="0">
                <a:effectLst/>
              </a:rPr>
              <a:t>()</a:t>
            </a:r>
            <a:br>
              <a:rPr lang="en-US" dirty="0">
                <a:effectLst/>
              </a:rPr>
            </a:br>
            <a:r>
              <a:rPr lang="en-US" dirty="0">
                <a:effectLst/>
              </a:rPr>
              <a:t>'Quotes to Scrape'</a:t>
            </a:r>
            <a:br>
              <a:rPr lang="en-US" dirty="0">
                <a:effectLst/>
              </a:rPr>
            </a:br>
            <a:endParaRPr lang="en-US" dirty="0"/>
          </a:p>
        </p:txBody>
      </p:sp>
      <p:sp>
        <p:nvSpPr>
          <p:cNvPr id="4" name="TextBox 3"/>
          <p:cNvSpPr txBox="1"/>
          <p:nvPr/>
        </p:nvSpPr>
        <p:spPr>
          <a:xfrm>
            <a:off x="2286000" y="6477000"/>
            <a:ext cx="3136564" cy="523220"/>
          </a:xfrm>
          <a:prstGeom prst="rect">
            <a:avLst/>
          </a:prstGeom>
          <a:noFill/>
        </p:spPr>
        <p:txBody>
          <a:bodyPr wrap="none" rtlCol="0">
            <a:spAutoFit/>
          </a:bodyPr>
          <a:lstStyle/>
          <a:p>
            <a:r>
              <a:rPr lang="en-US" altLang="en-US" sz="1600" baseline="0" dirty="0"/>
              <a:t>https://</a:t>
            </a:r>
            <a:r>
              <a:rPr lang="en-US" altLang="en-US" sz="1600" baseline="0" dirty="0" smtClean="0"/>
              <a:t>doc.scrapy.org/en/1.3/</a:t>
            </a:r>
            <a:endParaRPr lang="en-US" altLang="en-US" dirty="0"/>
          </a:p>
          <a:p>
            <a:endParaRPr lang="en-US" dirty="0"/>
          </a:p>
        </p:txBody>
      </p:sp>
    </p:spTree>
    <p:extLst>
      <p:ext uri="{BB962C8B-B14F-4D97-AF65-F5344CB8AC3E}">
        <p14:creationId xmlns:p14="http://schemas.microsoft.com/office/powerpoint/2010/main" val="210838817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7650"/>
            <a:ext cx="8740775" cy="781050"/>
          </a:xfrm>
        </p:spPr>
        <p:txBody>
          <a:bodyPr/>
          <a:lstStyle/>
          <a:p>
            <a:r>
              <a:rPr lang="en-US" sz="3200" dirty="0"/>
              <a:t>$ </a:t>
            </a:r>
            <a:r>
              <a:rPr lang="en-US" sz="3200" dirty="0" err="1"/>
              <a:t>scrapy</a:t>
            </a:r>
            <a:r>
              <a:rPr lang="en-US" sz="3200" dirty="0"/>
              <a:t> shell 'http://quotes.toscrape.com</a:t>
            </a:r>
            <a:r>
              <a:rPr lang="en-US" dirty="0" smtClean="0"/>
              <a:t>'</a:t>
            </a:r>
            <a:endParaRPr lang="en-US" dirty="0"/>
          </a:p>
        </p:txBody>
      </p:sp>
      <p:sp>
        <p:nvSpPr>
          <p:cNvPr id="3" name="Content Placeholder 2"/>
          <p:cNvSpPr>
            <a:spLocks noGrp="1"/>
          </p:cNvSpPr>
          <p:nvPr>
            <p:ph idx="1"/>
          </p:nvPr>
        </p:nvSpPr>
        <p:spPr>
          <a:xfrm>
            <a:off x="380999" y="1220788"/>
            <a:ext cx="8740775" cy="5256212"/>
          </a:xfrm>
        </p:spPr>
        <p:txBody>
          <a:bodyPr/>
          <a:lstStyle/>
          <a:p>
            <a:r>
              <a:rPr lang="en-US" dirty="0">
                <a:effectLst/>
              </a:rPr>
              <a:t>&gt;&gt;&gt; quote = response.css("</a:t>
            </a:r>
            <a:r>
              <a:rPr lang="en-US" dirty="0" err="1">
                <a:effectLst/>
              </a:rPr>
              <a:t>div.quote</a:t>
            </a:r>
            <a:r>
              <a:rPr lang="en-US" dirty="0">
                <a:effectLst/>
              </a:rPr>
              <a:t>")[0]</a:t>
            </a:r>
            <a:br>
              <a:rPr lang="en-US" dirty="0">
                <a:effectLst/>
              </a:rPr>
            </a:br>
            <a:endParaRPr lang="en-US" dirty="0" smtClean="0">
              <a:effectLst/>
            </a:endParaRPr>
          </a:p>
          <a:p>
            <a:r>
              <a:rPr lang="en-US" dirty="0">
                <a:effectLst/>
              </a:rPr>
              <a:t>&gt;&gt;&gt; title = quote.css("</a:t>
            </a:r>
            <a:r>
              <a:rPr lang="en-US" dirty="0" err="1">
                <a:effectLst/>
              </a:rPr>
              <a:t>span.text</a:t>
            </a:r>
            <a:r>
              <a:rPr lang="en-US" dirty="0">
                <a:effectLst/>
              </a:rPr>
              <a:t>::text").</a:t>
            </a:r>
            <a:r>
              <a:rPr lang="en-US" dirty="0" err="1">
                <a:effectLst/>
              </a:rPr>
              <a:t>extract_first</a:t>
            </a:r>
            <a:r>
              <a:rPr lang="en-US" dirty="0">
                <a:effectLst/>
              </a:rPr>
              <a:t>()</a:t>
            </a:r>
            <a:br>
              <a:rPr lang="en-US" dirty="0">
                <a:effectLst/>
              </a:rPr>
            </a:br>
            <a:endParaRPr lang="en-US" dirty="0" smtClean="0">
              <a:effectLst/>
            </a:endParaRPr>
          </a:p>
          <a:p>
            <a:r>
              <a:rPr lang="en-US" dirty="0" smtClean="0">
                <a:effectLst/>
              </a:rPr>
              <a:t>&gt;&gt;&gt; </a:t>
            </a:r>
            <a:r>
              <a:rPr lang="en-US" dirty="0">
                <a:effectLst/>
              </a:rPr>
              <a:t>title</a:t>
            </a:r>
            <a:br>
              <a:rPr lang="en-US" dirty="0">
                <a:effectLst/>
              </a:rPr>
            </a:br>
            <a:r>
              <a:rPr lang="en-US" dirty="0">
                <a:effectLst/>
              </a:rPr>
              <a:t>'“The world as we have created it is a process of our thinking. It cannot be changed without changing our thinking.”'</a:t>
            </a:r>
            <a:br>
              <a:rPr lang="en-US" dirty="0">
                <a:effectLst/>
              </a:rPr>
            </a:br>
            <a:endParaRPr lang="en-US" dirty="0" smtClean="0">
              <a:effectLst/>
            </a:endParaRPr>
          </a:p>
          <a:p>
            <a:r>
              <a:rPr lang="en-US" dirty="0" smtClean="0">
                <a:effectLst/>
              </a:rPr>
              <a:t>&gt;&gt;&gt; </a:t>
            </a:r>
            <a:r>
              <a:rPr lang="en-US" dirty="0">
                <a:effectLst/>
              </a:rPr>
              <a:t>author = quote.css("</a:t>
            </a:r>
            <a:r>
              <a:rPr lang="en-US" dirty="0" err="1">
                <a:effectLst/>
              </a:rPr>
              <a:t>small.author</a:t>
            </a:r>
            <a:r>
              <a:rPr lang="en-US" dirty="0">
                <a:effectLst/>
              </a:rPr>
              <a:t>::text").</a:t>
            </a:r>
            <a:r>
              <a:rPr lang="en-US" dirty="0" err="1">
                <a:effectLst/>
              </a:rPr>
              <a:t>extract_first</a:t>
            </a:r>
            <a:r>
              <a:rPr lang="en-US" dirty="0">
                <a:effectLst/>
              </a:rPr>
              <a:t>()</a:t>
            </a:r>
            <a:br>
              <a:rPr lang="en-US" dirty="0">
                <a:effectLst/>
              </a:rPr>
            </a:br>
            <a:endParaRPr lang="en-US" dirty="0" smtClean="0">
              <a:effectLst/>
            </a:endParaRPr>
          </a:p>
          <a:p>
            <a:r>
              <a:rPr lang="en-US" dirty="0" smtClean="0">
                <a:effectLst/>
              </a:rPr>
              <a:t>&gt;&gt;&gt; </a:t>
            </a:r>
            <a:r>
              <a:rPr lang="en-US" dirty="0">
                <a:effectLst/>
              </a:rPr>
              <a:t>author</a:t>
            </a:r>
            <a:br>
              <a:rPr lang="en-US" dirty="0">
                <a:effectLst/>
              </a:rPr>
            </a:br>
            <a:r>
              <a:rPr lang="en-US" dirty="0">
                <a:effectLst/>
              </a:rPr>
              <a:t>'Albert Einstein'</a:t>
            </a:r>
            <a:br>
              <a:rPr lang="en-US" dirty="0">
                <a:effectLst/>
              </a:rPr>
            </a:br>
            <a:endParaRPr lang="en-US" dirty="0"/>
          </a:p>
        </p:txBody>
      </p:sp>
      <p:sp>
        <p:nvSpPr>
          <p:cNvPr id="4" name="TextBox 3"/>
          <p:cNvSpPr txBox="1"/>
          <p:nvPr/>
        </p:nvSpPr>
        <p:spPr>
          <a:xfrm>
            <a:off x="2286000" y="6477000"/>
            <a:ext cx="3136564" cy="523220"/>
          </a:xfrm>
          <a:prstGeom prst="rect">
            <a:avLst/>
          </a:prstGeom>
          <a:noFill/>
        </p:spPr>
        <p:txBody>
          <a:bodyPr wrap="none" rtlCol="0">
            <a:spAutoFit/>
          </a:bodyPr>
          <a:lstStyle/>
          <a:p>
            <a:r>
              <a:rPr lang="en-US" altLang="en-US" sz="1600" baseline="0" dirty="0"/>
              <a:t>https://</a:t>
            </a:r>
            <a:r>
              <a:rPr lang="en-US" altLang="en-US" sz="1600" baseline="0" dirty="0" smtClean="0"/>
              <a:t>doc.scrapy.org/en/1.3/</a:t>
            </a:r>
            <a:endParaRPr lang="en-US" altLang="en-US" dirty="0"/>
          </a:p>
          <a:p>
            <a:endParaRPr lang="en-US" dirty="0"/>
          </a:p>
        </p:txBody>
      </p:sp>
    </p:spTree>
    <p:extLst>
      <p:ext uri="{BB962C8B-B14F-4D97-AF65-F5344CB8AC3E}">
        <p14:creationId xmlns:p14="http://schemas.microsoft.com/office/powerpoint/2010/main" val="361402319"/>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effectLst/>
              </a:rPr>
              <a:t>&gt;&gt;&gt; tags = quote.css("</a:t>
            </a:r>
            <a:r>
              <a:rPr lang="en-US" dirty="0" err="1">
                <a:effectLst/>
              </a:rPr>
              <a:t>div.tags</a:t>
            </a:r>
            <a:r>
              <a:rPr lang="en-US" dirty="0">
                <a:effectLst/>
              </a:rPr>
              <a:t> </a:t>
            </a:r>
            <a:r>
              <a:rPr lang="en-US" dirty="0" err="1">
                <a:effectLst/>
              </a:rPr>
              <a:t>a.tag</a:t>
            </a:r>
            <a:r>
              <a:rPr lang="en-US" dirty="0">
                <a:effectLst/>
              </a:rPr>
              <a:t>::text").extract()</a:t>
            </a:r>
            <a:br>
              <a:rPr lang="en-US" dirty="0">
                <a:effectLst/>
              </a:rPr>
            </a:br>
            <a:endParaRPr lang="en-US" dirty="0" smtClean="0">
              <a:effectLst/>
            </a:endParaRPr>
          </a:p>
          <a:p>
            <a:r>
              <a:rPr lang="en-US" dirty="0" smtClean="0">
                <a:effectLst/>
              </a:rPr>
              <a:t>&gt;&gt;&gt; </a:t>
            </a:r>
            <a:r>
              <a:rPr lang="en-US" dirty="0">
                <a:effectLst/>
              </a:rPr>
              <a:t>tags</a:t>
            </a:r>
            <a:br>
              <a:rPr lang="en-US" dirty="0">
                <a:effectLst/>
              </a:rPr>
            </a:br>
            <a:r>
              <a:rPr lang="en-US" dirty="0">
                <a:effectLst/>
              </a:rPr>
              <a:t>['change', 'deep-thoughts', 'thinking', 'world']</a:t>
            </a:r>
            <a:br>
              <a:rPr lang="en-US" dirty="0">
                <a:effectLst/>
              </a:rPr>
            </a:br>
            <a:endParaRPr lang="en-US" dirty="0"/>
          </a:p>
        </p:txBody>
      </p:sp>
      <p:sp>
        <p:nvSpPr>
          <p:cNvPr id="4" name="TextBox 3"/>
          <p:cNvSpPr txBox="1"/>
          <p:nvPr/>
        </p:nvSpPr>
        <p:spPr>
          <a:xfrm>
            <a:off x="2286000" y="6477000"/>
            <a:ext cx="3136564" cy="523220"/>
          </a:xfrm>
          <a:prstGeom prst="rect">
            <a:avLst/>
          </a:prstGeom>
          <a:noFill/>
        </p:spPr>
        <p:txBody>
          <a:bodyPr wrap="none" rtlCol="0">
            <a:spAutoFit/>
          </a:bodyPr>
          <a:lstStyle/>
          <a:p>
            <a:r>
              <a:rPr lang="en-US" altLang="en-US" sz="1600" baseline="0" dirty="0"/>
              <a:t>https://</a:t>
            </a:r>
            <a:r>
              <a:rPr lang="en-US" altLang="en-US" sz="1600" baseline="0" dirty="0" smtClean="0"/>
              <a:t>doc.scrapy.org/en/1.3/</a:t>
            </a:r>
            <a:endParaRPr lang="en-US" altLang="en-US" dirty="0"/>
          </a:p>
          <a:p>
            <a:endParaRPr lang="en-US" dirty="0"/>
          </a:p>
        </p:txBody>
      </p:sp>
    </p:spTree>
    <p:extLst>
      <p:ext uri="{BB962C8B-B14F-4D97-AF65-F5344CB8AC3E}">
        <p14:creationId xmlns:p14="http://schemas.microsoft.com/office/powerpoint/2010/main" val="180981238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000" dirty="0">
                <a:effectLst/>
              </a:rPr>
              <a:t>&gt;&gt;&gt; for quote in response.css("</a:t>
            </a:r>
            <a:r>
              <a:rPr lang="en-US" sz="2000" dirty="0" err="1">
                <a:effectLst/>
              </a:rPr>
              <a:t>div.quote</a:t>
            </a:r>
            <a:r>
              <a:rPr lang="en-US" sz="2000" dirty="0">
                <a:effectLst/>
              </a:rPr>
              <a:t>"):</a:t>
            </a:r>
            <a:br>
              <a:rPr lang="en-US" sz="2000" dirty="0">
                <a:effectLst/>
              </a:rPr>
            </a:br>
            <a:r>
              <a:rPr lang="en-US" sz="2000" dirty="0">
                <a:effectLst/>
              </a:rPr>
              <a:t>... text = quote.css("</a:t>
            </a:r>
            <a:r>
              <a:rPr lang="en-US" sz="2000" dirty="0" err="1">
                <a:effectLst/>
              </a:rPr>
              <a:t>span.text</a:t>
            </a:r>
            <a:r>
              <a:rPr lang="en-US" sz="2000" dirty="0">
                <a:effectLst/>
              </a:rPr>
              <a:t>::text").</a:t>
            </a:r>
            <a:r>
              <a:rPr lang="en-US" sz="2000" dirty="0" err="1">
                <a:effectLst/>
              </a:rPr>
              <a:t>extract_first</a:t>
            </a:r>
            <a:r>
              <a:rPr lang="en-US" sz="2000" dirty="0">
                <a:effectLst/>
              </a:rPr>
              <a:t>()</a:t>
            </a:r>
            <a:br>
              <a:rPr lang="en-US" sz="2000" dirty="0">
                <a:effectLst/>
              </a:rPr>
            </a:br>
            <a:r>
              <a:rPr lang="en-US" sz="2000" dirty="0">
                <a:effectLst/>
              </a:rPr>
              <a:t>... author = quote.css("</a:t>
            </a:r>
            <a:r>
              <a:rPr lang="en-US" sz="2000" dirty="0" err="1">
                <a:effectLst/>
              </a:rPr>
              <a:t>small.author</a:t>
            </a:r>
            <a:r>
              <a:rPr lang="en-US" sz="2000" dirty="0">
                <a:effectLst/>
              </a:rPr>
              <a:t>::text").</a:t>
            </a:r>
            <a:r>
              <a:rPr lang="en-US" sz="2000" dirty="0" err="1">
                <a:effectLst/>
              </a:rPr>
              <a:t>extract_first</a:t>
            </a:r>
            <a:r>
              <a:rPr lang="en-US" sz="2000" dirty="0">
                <a:effectLst/>
              </a:rPr>
              <a:t>()</a:t>
            </a:r>
            <a:br>
              <a:rPr lang="en-US" sz="2000" dirty="0">
                <a:effectLst/>
              </a:rPr>
            </a:br>
            <a:r>
              <a:rPr lang="en-US" sz="2000" dirty="0">
                <a:effectLst/>
              </a:rPr>
              <a:t>... tags = quote.css("</a:t>
            </a:r>
            <a:r>
              <a:rPr lang="en-US" sz="2000" dirty="0" err="1">
                <a:effectLst/>
              </a:rPr>
              <a:t>div.tags</a:t>
            </a:r>
            <a:r>
              <a:rPr lang="en-US" sz="2000" dirty="0">
                <a:effectLst/>
              </a:rPr>
              <a:t> </a:t>
            </a:r>
            <a:r>
              <a:rPr lang="en-US" sz="2000" dirty="0" err="1">
                <a:effectLst/>
              </a:rPr>
              <a:t>a.tag</a:t>
            </a:r>
            <a:r>
              <a:rPr lang="en-US" sz="2000" dirty="0">
                <a:effectLst/>
              </a:rPr>
              <a:t>::text").extract()</a:t>
            </a:r>
            <a:br>
              <a:rPr lang="en-US" sz="2000" dirty="0">
                <a:effectLst/>
              </a:rPr>
            </a:br>
            <a:r>
              <a:rPr lang="en-US" sz="2000" dirty="0">
                <a:effectLst/>
              </a:rPr>
              <a:t>... print(</a:t>
            </a:r>
            <a:r>
              <a:rPr lang="en-US" sz="2000" dirty="0" err="1">
                <a:effectLst/>
              </a:rPr>
              <a:t>dict</a:t>
            </a:r>
            <a:r>
              <a:rPr lang="en-US" sz="2000" dirty="0">
                <a:effectLst/>
              </a:rPr>
              <a:t>(text=text, author=author, tags=tags))</a:t>
            </a:r>
            <a:br>
              <a:rPr lang="en-US" sz="2000" dirty="0">
                <a:effectLst/>
              </a:rPr>
            </a:br>
            <a:endParaRPr lang="en-US" sz="2000" dirty="0" smtClean="0">
              <a:effectLst/>
            </a:endParaRPr>
          </a:p>
          <a:p>
            <a:r>
              <a:rPr lang="en-US" sz="2000" dirty="0" smtClean="0">
                <a:effectLst/>
              </a:rPr>
              <a:t>{</a:t>
            </a:r>
            <a:r>
              <a:rPr lang="en-US" sz="2000" dirty="0">
                <a:effectLst/>
              </a:rPr>
              <a:t>'tags': ['change', 'deep-thoughts', 'thinking', 'world'], 'author': 'Albert Einstein', 'text': '“The world as we have created it is a process of our thinking. It cannot be changed without changing our thinking.”'}</a:t>
            </a:r>
            <a:br>
              <a:rPr lang="en-US" sz="2000" dirty="0">
                <a:effectLst/>
              </a:rPr>
            </a:br>
            <a:endParaRPr lang="en-US" sz="2000" dirty="0" smtClean="0">
              <a:effectLst/>
            </a:endParaRPr>
          </a:p>
          <a:p>
            <a:r>
              <a:rPr lang="en-US" sz="2000" dirty="0" smtClean="0">
                <a:effectLst/>
              </a:rPr>
              <a:t>{</a:t>
            </a:r>
            <a:r>
              <a:rPr lang="en-US" sz="2000" dirty="0">
                <a:effectLst/>
              </a:rPr>
              <a:t>'tags': ['abilities', 'choices'], 'author': 'J.K. Rowling', 'text': '“It is our choices, Harry, that show what we truly are, far more than our abilities.”'}</a:t>
            </a:r>
            <a:br>
              <a:rPr lang="en-US" sz="2000" dirty="0">
                <a:effectLst/>
              </a:rPr>
            </a:br>
            <a:r>
              <a:rPr lang="en-US" sz="2000" dirty="0">
                <a:effectLst/>
              </a:rPr>
              <a:t>... a few more of these, omitted for brevity</a:t>
            </a:r>
            <a:br>
              <a:rPr lang="en-US" sz="2000" dirty="0">
                <a:effectLst/>
              </a:rPr>
            </a:br>
            <a:endParaRPr lang="en-US" sz="2000" dirty="0" smtClean="0">
              <a:effectLst/>
            </a:endParaRPr>
          </a:p>
          <a:p>
            <a:r>
              <a:rPr lang="en-US" sz="2000" dirty="0" smtClean="0">
                <a:effectLst/>
              </a:rPr>
              <a:t>&gt;&gt;&gt;</a:t>
            </a:r>
            <a:r>
              <a:rPr lang="en-US" sz="2000" dirty="0">
                <a:effectLst/>
              </a:rPr>
              <a:t/>
            </a:r>
            <a:br>
              <a:rPr lang="en-US" sz="2000" dirty="0">
                <a:effectLst/>
              </a:rPr>
            </a:br>
            <a:endParaRPr lang="en-US" sz="2000" dirty="0"/>
          </a:p>
        </p:txBody>
      </p:sp>
      <p:sp>
        <p:nvSpPr>
          <p:cNvPr id="4" name="TextBox 3"/>
          <p:cNvSpPr txBox="1"/>
          <p:nvPr/>
        </p:nvSpPr>
        <p:spPr>
          <a:xfrm>
            <a:off x="2286000" y="6477000"/>
            <a:ext cx="3136564" cy="523220"/>
          </a:xfrm>
          <a:prstGeom prst="rect">
            <a:avLst/>
          </a:prstGeom>
          <a:noFill/>
        </p:spPr>
        <p:txBody>
          <a:bodyPr wrap="none" rtlCol="0">
            <a:spAutoFit/>
          </a:bodyPr>
          <a:lstStyle/>
          <a:p>
            <a:r>
              <a:rPr lang="en-US" altLang="en-US" sz="1600" baseline="0" dirty="0"/>
              <a:t>https://</a:t>
            </a:r>
            <a:r>
              <a:rPr lang="en-US" altLang="en-US" sz="1600" baseline="0" dirty="0" smtClean="0"/>
              <a:t>doc.scrapy.org/en/1.3/</a:t>
            </a:r>
            <a:endParaRPr lang="en-US" altLang="en-US" dirty="0"/>
          </a:p>
          <a:p>
            <a:endParaRPr lang="en-US" dirty="0"/>
          </a:p>
        </p:txBody>
      </p:sp>
    </p:spTree>
    <p:extLst>
      <p:ext uri="{BB962C8B-B14F-4D97-AF65-F5344CB8AC3E}">
        <p14:creationId xmlns:p14="http://schemas.microsoft.com/office/powerpoint/2010/main" val="1222373577"/>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&lt;</a:t>
            </a:r>
            <a:r>
              <a:rPr lang="en-US" dirty="0" err="1"/>
              <a:t>ul</a:t>
            </a:r>
            <a:r>
              <a:rPr lang="en-US" dirty="0"/>
              <a:t> class="pager"&gt;</a:t>
            </a:r>
          </a:p>
          <a:p>
            <a:r>
              <a:rPr lang="en-US" dirty="0"/>
              <a:t>&lt;li class="next"&gt;</a:t>
            </a:r>
          </a:p>
          <a:p>
            <a:r>
              <a:rPr lang="en-US" dirty="0"/>
              <a:t>&lt;a </a:t>
            </a:r>
            <a:r>
              <a:rPr lang="en-US" dirty="0" err="1"/>
              <a:t>href</a:t>
            </a:r>
            <a:r>
              <a:rPr lang="en-US" dirty="0"/>
              <a:t>="/page/2</a:t>
            </a:r>
            <a:r>
              <a:rPr lang="en-US" dirty="0" smtClean="0"/>
              <a:t>/"&gt; Next </a:t>
            </a:r>
          </a:p>
          <a:p>
            <a:r>
              <a:rPr lang="en-US" dirty="0" smtClean="0"/>
              <a:t>	&lt;</a:t>
            </a:r>
            <a:r>
              <a:rPr lang="en-US" dirty="0"/>
              <a:t>span </a:t>
            </a:r>
            <a:r>
              <a:rPr lang="en-US" dirty="0" smtClean="0"/>
              <a:t>aria-hidden</a:t>
            </a:r>
            <a:r>
              <a:rPr lang="en-US" dirty="0"/>
              <a:t>="true</a:t>
            </a:r>
            <a:r>
              <a:rPr lang="en-US" dirty="0" smtClean="0"/>
              <a:t>"&gt; &amp;</a:t>
            </a:r>
            <a:r>
              <a:rPr lang="en-US" dirty="0" err="1"/>
              <a:t>rarr</a:t>
            </a:r>
            <a:r>
              <a:rPr lang="en-US" dirty="0" smtClean="0"/>
              <a:t>;</a:t>
            </a:r>
          </a:p>
          <a:p>
            <a:r>
              <a:rPr lang="en-US" dirty="0"/>
              <a:t>	</a:t>
            </a:r>
            <a:r>
              <a:rPr lang="en-US" dirty="0" smtClean="0"/>
              <a:t>&lt;/</a:t>
            </a:r>
            <a:r>
              <a:rPr lang="en-US" dirty="0"/>
              <a:t>span&gt;&lt;/a&gt;</a:t>
            </a:r>
          </a:p>
          <a:p>
            <a:r>
              <a:rPr lang="en-US" dirty="0"/>
              <a:t>&lt;/li&gt;</a:t>
            </a:r>
          </a:p>
          <a:p>
            <a:r>
              <a:rPr lang="en-US" dirty="0"/>
              <a:t>&lt;/</a:t>
            </a:r>
            <a:r>
              <a:rPr lang="en-US" dirty="0" err="1"/>
              <a:t>ul</a:t>
            </a:r>
            <a:r>
              <a:rPr lang="en-US" dirty="0"/>
              <a:t>&gt;</a:t>
            </a:r>
          </a:p>
        </p:txBody>
      </p:sp>
    </p:spTree>
    <p:extLst>
      <p:ext uri="{BB962C8B-B14F-4D97-AF65-F5344CB8AC3E}">
        <p14:creationId xmlns:p14="http://schemas.microsoft.com/office/powerpoint/2010/main" val="3944904141"/>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AuthorSpider</a:t>
            </a:r>
            <a:r>
              <a:rPr lang="en-US" dirty="0"/>
              <a:t> page </a:t>
            </a:r>
            <a:r>
              <a:rPr lang="en-US" dirty="0" smtClean="0"/>
              <a:t>1</a:t>
            </a:r>
            <a:endParaRPr lang="en-US" dirty="0"/>
          </a:p>
        </p:txBody>
      </p:sp>
      <p:sp>
        <p:nvSpPr>
          <p:cNvPr id="3" name="Content Placeholder 2"/>
          <p:cNvSpPr>
            <a:spLocks noGrp="1"/>
          </p:cNvSpPr>
          <p:nvPr>
            <p:ph idx="1"/>
          </p:nvPr>
        </p:nvSpPr>
        <p:spPr>
          <a:xfrm>
            <a:off x="838199" y="1220788"/>
            <a:ext cx="8283575" cy="5256212"/>
          </a:xfrm>
        </p:spPr>
        <p:txBody>
          <a:bodyPr/>
          <a:lstStyle/>
          <a:p>
            <a:r>
              <a:rPr lang="en-US" sz="2000" dirty="0"/>
              <a:t># -*- coding: utf-8 -*-</a:t>
            </a:r>
          </a:p>
          <a:p>
            <a:r>
              <a:rPr lang="en-US" sz="2000" dirty="0"/>
              <a:t>"""</a:t>
            </a:r>
          </a:p>
          <a:p>
            <a:r>
              <a:rPr lang="en-US" sz="2000" dirty="0"/>
              <a:t>Created on Tue Feb 28 12:07:25 </a:t>
            </a:r>
            <a:r>
              <a:rPr lang="en-US" sz="2000" dirty="0" smtClean="0"/>
              <a:t>2017</a:t>
            </a:r>
            <a:endParaRPr lang="en-US" sz="2000" dirty="0"/>
          </a:p>
          <a:p>
            <a:r>
              <a:rPr lang="en-US" sz="2000" dirty="0"/>
              <a:t>@author: </a:t>
            </a:r>
            <a:r>
              <a:rPr lang="en-US" sz="2000" dirty="0" err="1"/>
              <a:t>Scrapy</a:t>
            </a:r>
            <a:r>
              <a:rPr lang="en-US" sz="2000" dirty="0"/>
              <a:t> Tutorial quotes example </a:t>
            </a:r>
            <a:r>
              <a:rPr lang="en-US" sz="2000" dirty="0" err="1"/>
              <a:t>author_spider</a:t>
            </a:r>
            <a:endParaRPr lang="en-US" sz="2000" dirty="0"/>
          </a:p>
          <a:p>
            <a:r>
              <a:rPr lang="en-US" sz="2000" dirty="0" smtClean="0"/>
              <a:t>"""</a:t>
            </a:r>
            <a:endParaRPr lang="en-US" sz="2000" dirty="0"/>
          </a:p>
          <a:p>
            <a:r>
              <a:rPr lang="en-US" sz="2000" dirty="0"/>
              <a:t>import </a:t>
            </a:r>
            <a:r>
              <a:rPr lang="en-US" sz="2000" dirty="0" err="1"/>
              <a:t>scrapy</a:t>
            </a:r>
            <a:endParaRPr lang="en-US" sz="2000" dirty="0"/>
          </a:p>
          <a:p>
            <a:r>
              <a:rPr lang="en-US" sz="2000" dirty="0"/>
              <a:t>class </a:t>
            </a:r>
            <a:r>
              <a:rPr lang="en-US" sz="2000" dirty="0" err="1"/>
              <a:t>AuthorSpider</a:t>
            </a:r>
            <a:r>
              <a:rPr lang="en-US" sz="2000" dirty="0"/>
              <a:t>(</a:t>
            </a:r>
            <a:r>
              <a:rPr lang="en-US" sz="2000" dirty="0" err="1"/>
              <a:t>scrapy.Spider</a:t>
            </a:r>
            <a:r>
              <a:rPr lang="en-US" sz="2000" dirty="0"/>
              <a:t>):</a:t>
            </a:r>
          </a:p>
          <a:p>
            <a:r>
              <a:rPr lang="en-US" sz="2000" dirty="0"/>
              <a:t>    name = 'author'</a:t>
            </a:r>
          </a:p>
          <a:p>
            <a:r>
              <a:rPr lang="en-US" sz="2000" dirty="0"/>
              <a:t>    </a:t>
            </a:r>
            <a:r>
              <a:rPr lang="en-US" sz="2000" dirty="0" err="1"/>
              <a:t>start_urls</a:t>
            </a:r>
            <a:r>
              <a:rPr lang="en-US" sz="2000" dirty="0"/>
              <a:t> = ['http://quotes.toscrape.com/']</a:t>
            </a:r>
          </a:p>
          <a:p>
            <a:endParaRPr lang="en-US" sz="2000" dirty="0"/>
          </a:p>
          <a:p>
            <a:r>
              <a:rPr lang="en-US" sz="2000" dirty="0"/>
              <a:t>    </a:t>
            </a:r>
          </a:p>
        </p:txBody>
      </p:sp>
    </p:spTree>
    <p:extLst>
      <p:ext uri="{BB962C8B-B14F-4D97-AF65-F5344CB8AC3E}">
        <p14:creationId xmlns:p14="http://schemas.microsoft.com/office/powerpoint/2010/main" val="985669283"/>
      </p:ext>
    </p:extLst>
  </p:cSld>
  <p:clrMapOvr>
    <a:masterClrMapping/>
  </p:clrMapOvr>
  <p:transition spd="med"/>
</p:sld>
</file>

<file path=ppt/theme/theme1.xml><?xml version="1.0" encoding="utf-8"?>
<a:theme xmlns:a="http://schemas.openxmlformats.org/drawingml/2006/main" name="white212">
  <a:themeElements>
    <a:clrScheme name="">
      <a:dk1>
        <a:srgbClr val="000066"/>
      </a:dk1>
      <a:lt1>
        <a:srgbClr val="FFFFFF"/>
      </a:lt1>
      <a:dk2>
        <a:srgbClr val="003300"/>
      </a:dk2>
      <a:lt2>
        <a:srgbClr val="00FF99"/>
      </a:lt2>
      <a:accent1>
        <a:srgbClr val="800000"/>
      </a:accent1>
      <a:accent2>
        <a:srgbClr val="33CCCC"/>
      </a:accent2>
      <a:accent3>
        <a:srgbClr val="FFFFFF"/>
      </a:accent3>
      <a:accent4>
        <a:srgbClr val="000056"/>
      </a:accent4>
      <a:accent5>
        <a:srgbClr val="C0AAAA"/>
      </a:accent5>
      <a:accent6>
        <a:srgbClr val="2DB9B9"/>
      </a:accent6>
      <a:hlink>
        <a:srgbClr val="660033"/>
      </a:hlink>
      <a:folHlink>
        <a:srgbClr val="000099"/>
      </a:folHlink>
    </a:clrScheme>
    <a:fontScheme name="white212">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25000" smtClean="0">
            <a:ln>
              <a:noFill/>
            </a:ln>
            <a:solidFill>
              <a:schemeClr val="tx1"/>
            </a:solidFill>
            <a:effectLst/>
            <a:latin typeface="Helvetica" pitchFamily="34" charset="0"/>
          </a:defRPr>
        </a:defPPr>
      </a:lstStyle>
    </a:spDef>
    <a:lnDef>
      <a:spPr bwMode="auto">
        <a:xfrm>
          <a:off x="0" y="0"/>
          <a:ext cx="1" cy="1"/>
        </a:xfrm>
        <a:custGeom>
          <a:avLst/>
          <a:gdLst/>
          <a:ahLst/>
          <a:cxnLst/>
          <a:rect l="0" t="0" r="0" b="0"/>
          <a:pathLst/>
        </a:custGeom>
        <a:noFill/>
        <a:ln w="19050" cap="flat" cmpd="sng" algn="ctr">
          <a:solidFill>
            <a:schemeClr val="tx2"/>
          </a:solidFill>
          <a:prstDash val="solid"/>
          <a:round/>
          <a:headEnd type="none" w="med" len="med"/>
          <a:tailEnd type="none" w="sm" len="sm"/>
        </a:ln>
        <a:effectLst/>
      </a:spPr>
      <a:bodyPr vert="horz" wrap="none" lIns="45720" tIns="45720" rIns="45720" bIns="45720" numCol="1" anchor="ctr" anchorCtr="0" compatLnSpc="1">
        <a:prstTxWarp prst="textNoShape">
          <a:avLst/>
        </a:prstTxWarp>
        <a:spAutoFit/>
      </a:bodyPr>
      <a:lstStyle>
        <a:defPPr marL="0" marR="0" indent="0" algn="ctr" defTabSz="914400" rtl="0" eaLnBrk="0" fontAlgn="base" latinLnBrk="0" hangingPunct="0">
          <a:lnSpc>
            <a:spcPct val="90000"/>
          </a:lnSpc>
          <a:spcBef>
            <a:spcPct val="0"/>
          </a:spcBef>
          <a:spcAft>
            <a:spcPct val="0"/>
          </a:spcAft>
          <a:buClrTx/>
          <a:buSzTx/>
          <a:buFontTx/>
          <a:buNone/>
          <a:tabLst/>
          <a:defRPr kumimoji="0" lang="en-US" altLang="en-US" sz="1800" b="1" i="0" u="none" strike="noStrike" cap="none" normalizeH="0" baseline="-25000" smtClean="0">
            <a:ln>
              <a:noFill/>
            </a:ln>
            <a:solidFill>
              <a:schemeClr val="tx1"/>
            </a:solidFill>
            <a:effectLst/>
            <a:latin typeface="Helvetica" pitchFamily="34" charset="0"/>
          </a:defRPr>
        </a:defPPr>
      </a:lstStyle>
    </a:lnDef>
  </a:objectDefaults>
  <a:extraClrSchemeLst>
    <a:extraClrScheme>
      <a:clrScheme name="white212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white212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white212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white212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white21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white21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white21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white212 8">
        <a:dk1>
          <a:srgbClr val="000000"/>
        </a:dk1>
        <a:lt1>
          <a:srgbClr val="FFFFFF"/>
        </a:lt1>
        <a:dk2>
          <a:srgbClr val="002396"/>
        </a:dk2>
        <a:lt2>
          <a:srgbClr val="00FF64"/>
        </a:lt2>
        <a:accent1>
          <a:srgbClr val="DC0A00"/>
        </a:accent1>
        <a:accent2>
          <a:srgbClr val="00FFFF"/>
        </a:accent2>
        <a:accent3>
          <a:srgbClr val="AAACC9"/>
        </a:accent3>
        <a:accent4>
          <a:srgbClr val="DADADA"/>
        </a:accent4>
        <a:accent5>
          <a:srgbClr val="EBAAAA"/>
        </a:accent5>
        <a:accent6>
          <a:srgbClr val="00E7E7"/>
        </a:accent6>
        <a:hlink>
          <a:srgbClr val="E1E100"/>
        </a:hlink>
        <a:folHlink>
          <a:srgbClr val="FF9632"/>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Settings\mmm\Application Data\Microsoft\Templates\white212.pot</Template>
  <TotalTime>70838</TotalTime>
  <Pages>35</Pages>
  <Words>1168</Words>
  <Application>Microsoft Office PowerPoint</Application>
  <PresentationFormat>Letter Paper (8.5x11 in)</PresentationFormat>
  <Paragraphs>249</Paragraphs>
  <Slides>40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40</vt:i4>
      </vt:variant>
    </vt:vector>
  </HeadingPairs>
  <TitlesOfParts>
    <vt:vector size="47" baseType="lpstr">
      <vt:lpstr>Arial</vt:lpstr>
      <vt:lpstr>Century Gothic</vt:lpstr>
      <vt:lpstr>Courier New</vt:lpstr>
      <vt:lpstr>Helvetica</vt:lpstr>
      <vt:lpstr>Times New Roman</vt:lpstr>
      <vt:lpstr>Wingdings</vt:lpstr>
      <vt:lpstr>white212</vt:lpstr>
      <vt:lpstr>CSCE  590 Web Scraping – Scrapy III</vt:lpstr>
      <vt:lpstr>Scrapy Review</vt:lpstr>
      <vt:lpstr>Scrapy Tutorial Quotes_spider</vt:lpstr>
      <vt:lpstr>quotes in http://quotes.toscrape.com</vt:lpstr>
      <vt:lpstr>$ scrapy shell 'http://quotes.toscrape.com'</vt:lpstr>
      <vt:lpstr>PowerPoint Presentation</vt:lpstr>
      <vt:lpstr>PowerPoint Presentation</vt:lpstr>
      <vt:lpstr>PowerPoint Presentation</vt:lpstr>
      <vt:lpstr>AuthorSpider page 1</vt:lpstr>
      <vt:lpstr>AuthorSpider page 2</vt:lpstr>
      <vt:lpstr>AuthorSpider page 3</vt:lpstr>
      <vt:lpstr>scrapy shell   url  | file</vt:lpstr>
      <vt:lpstr>Response.attributes (right term)</vt:lpstr>
      <vt:lpstr>Running the spider</vt:lpstr>
      <vt:lpstr>scrapy genspider –l </vt:lpstr>
      <vt:lpstr>Basic spider template</vt:lpstr>
      <vt:lpstr>Crawl spider template</vt:lpstr>
      <vt:lpstr>Crawl spider template</vt:lpstr>
      <vt:lpstr>Csv spider template</vt:lpstr>
      <vt:lpstr>Csv spider template continued</vt:lpstr>
      <vt:lpstr>Fragile projects – break if </vt:lpstr>
      <vt:lpstr>Project example from Stackoverflow</vt:lpstr>
      <vt:lpstr>Debugging Fragile scraper</vt:lpstr>
      <vt:lpstr>Debugging Fragile scraper</vt:lpstr>
      <vt:lpstr>Debugging Fragile scraper results</vt:lpstr>
      <vt:lpstr>Debug xpath expressions with Scrapy Shell</vt:lpstr>
      <vt:lpstr>Auxilliary lambda function to test xpaths</vt:lpstr>
      <vt:lpstr>Corrected version</vt:lpstr>
      <vt:lpstr>PowerPoint Presentation</vt:lpstr>
      <vt:lpstr>Login then scrape</vt:lpstr>
      <vt:lpstr>Login the scrape page 2</vt:lpstr>
      <vt:lpstr>scrapy shell "www.yahoo.com/finance"</vt:lpstr>
      <vt:lpstr>Finance.yahoo.com</vt:lpstr>
      <vt:lpstr>PowerPoint Presentation</vt:lpstr>
      <vt:lpstr>Inspect Element Firefox/Firebug</vt:lpstr>
      <vt:lpstr>PowerPoint Presentation</vt:lpstr>
      <vt:lpstr>PowerPoint Presentation</vt:lpstr>
      <vt:lpstr>27.3. pdb — The Python Debugger</vt:lpstr>
      <vt:lpstr>Typical usage of pdb</vt:lpstr>
      <vt:lpstr>Xpath</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CSCE 212 Computer Architecture</dc:title>
  <dc:creator>Manton Matthews</dc:creator>
  <cp:lastModifiedBy>MATTHEWS, MANTON M</cp:lastModifiedBy>
  <cp:revision>523</cp:revision>
  <cp:lastPrinted>2017-03-14T12:21:55Z</cp:lastPrinted>
  <dcterms:created xsi:type="dcterms:W3CDTF">1998-08-11T09:19:24Z</dcterms:created>
  <dcterms:modified xsi:type="dcterms:W3CDTF">2017-03-20T15:34:51Z</dcterms:modified>
</cp:coreProperties>
</file>