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2"/>
  </p:notesMasterIdLst>
  <p:handoutMasterIdLst>
    <p:handoutMasterId r:id="rId43"/>
  </p:handoutMasterIdLst>
  <p:sldIdLst>
    <p:sldId id="453" r:id="rId2"/>
    <p:sldId id="764" r:id="rId3"/>
    <p:sldId id="801" r:id="rId4"/>
    <p:sldId id="810" r:id="rId5"/>
    <p:sldId id="811" r:id="rId6"/>
    <p:sldId id="812" r:id="rId7"/>
    <p:sldId id="813" r:id="rId8"/>
    <p:sldId id="820" r:id="rId9"/>
    <p:sldId id="807" r:id="rId10"/>
    <p:sldId id="808" r:id="rId11"/>
    <p:sldId id="809" r:id="rId12"/>
    <p:sldId id="800" r:id="rId13"/>
    <p:sldId id="799" r:id="rId14"/>
    <p:sldId id="772" r:id="rId15"/>
    <p:sldId id="787" r:id="rId16"/>
    <p:sldId id="802" r:id="rId17"/>
    <p:sldId id="803" r:id="rId18"/>
    <p:sldId id="804" r:id="rId19"/>
    <p:sldId id="805" r:id="rId20"/>
    <p:sldId id="806" r:id="rId21"/>
    <p:sldId id="789" r:id="rId22"/>
    <p:sldId id="798" r:id="rId23"/>
    <p:sldId id="790" r:id="rId24"/>
    <p:sldId id="791" r:id="rId25"/>
    <p:sldId id="792" r:id="rId26"/>
    <p:sldId id="814" r:id="rId27"/>
    <p:sldId id="819" r:id="rId28"/>
    <p:sldId id="815" r:id="rId29"/>
    <p:sldId id="816" r:id="rId30"/>
    <p:sldId id="817" r:id="rId31"/>
    <p:sldId id="818" r:id="rId32"/>
    <p:sldId id="786" r:id="rId33"/>
    <p:sldId id="793" r:id="rId34"/>
    <p:sldId id="794" r:id="rId35"/>
    <p:sldId id="795" r:id="rId36"/>
    <p:sldId id="796" r:id="rId37"/>
    <p:sldId id="821" r:id="rId38"/>
    <p:sldId id="822" r:id="rId39"/>
    <p:sldId id="823" r:id="rId40"/>
    <p:sldId id="779" r:id="rId41"/>
  </p:sldIdLst>
  <p:sldSz cx="9144000" cy="6858000" type="letter"/>
  <p:notesSz cx="9296400"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baseline="-25000">
        <a:solidFill>
          <a:schemeClr val="tx1"/>
        </a:solidFill>
        <a:latin typeface="Helvetica"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baseline="-25000">
        <a:solidFill>
          <a:schemeClr val="tx1"/>
        </a:solidFill>
        <a:latin typeface="Helvetica"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baseline="-25000">
        <a:solidFill>
          <a:schemeClr val="tx1"/>
        </a:solidFill>
        <a:latin typeface="Helvetica"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baseline="-25000">
        <a:solidFill>
          <a:schemeClr val="tx1"/>
        </a:solidFill>
        <a:latin typeface="Helvetica"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baseline="-25000">
        <a:solidFill>
          <a:schemeClr val="tx1"/>
        </a:solidFill>
        <a:latin typeface="Helvetica" panose="020B0604020202020204" pitchFamily="34" charset="0"/>
        <a:ea typeface="+mn-ea"/>
        <a:cs typeface="Arial" panose="020B0604020202020204" pitchFamily="34" charset="0"/>
      </a:defRPr>
    </a:lvl5pPr>
    <a:lvl6pPr marL="2286000" algn="l" defTabSz="914400" rtl="0" eaLnBrk="1" latinLnBrk="0" hangingPunct="1">
      <a:defRPr b="1" kern="1200" baseline="-25000">
        <a:solidFill>
          <a:schemeClr val="tx1"/>
        </a:solidFill>
        <a:latin typeface="Helvetica" panose="020B0604020202020204" pitchFamily="34" charset="0"/>
        <a:ea typeface="+mn-ea"/>
        <a:cs typeface="Arial" panose="020B0604020202020204" pitchFamily="34" charset="0"/>
      </a:defRPr>
    </a:lvl6pPr>
    <a:lvl7pPr marL="2743200" algn="l" defTabSz="914400" rtl="0" eaLnBrk="1" latinLnBrk="0" hangingPunct="1">
      <a:defRPr b="1" kern="1200" baseline="-25000">
        <a:solidFill>
          <a:schemeClr val="tx1"/>
        </a:solidFill>
        <a:latin typeface="Helvetica" panose="020B0604020202020204" pitchFamily="34" charset="0"/>
        <a:ea typeface="+mn-ea"/>
        <a:cs typeface="Arial" panose="020B0604020202020204" pitchFamily="34" charset="0"/>
      </a:defRPr>
    </a:lvl7pPr>
    <a:lvl8pPr marL="3200400" algn="l" defTabSz="914400" rtl="0" eaLnBrk="1" latinLnBrk="0" hangingPunct="1">
      <a:defRPr b="1" kern="1200" baseline="-25000">
        <a:solidFill>
          <a:schemeClr val="tx1"/>
        </a:solidFill>
        <a:latin typeface="Helvetica" panose="020B0604020202020204" pitchFamily="34" charset="0"/>
        <a:ea typeface="+mn-ea"/>
        <a:cs typeface="Arial" panose="020B0604020202020204" pitchFamily="34" charset="0"/>
      </a:defRPr>
    </a:lvl8pPr>
    <a:lvl9pPr marL="3657600" algn="l" defTabSz="914400" rtl="0" eaLnBrk="1" latinLnBrk="0" hangingPunct="1">
      <a:defRPr b="1" kern="1200" baseline="-25000">
        <a:solidFill>
          <a:schemeClr val="tx1"/>
        </a:solidFill>
        <a:latin typeface="Helvetica"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96">
          <p15:clr>
            <a:srgbClr val="A4A3A4"/>
          </p15:clr>
        </p15:guide>
        <p15:guide id="2" pos="5568">
          <p15:clr>
            <a:srgbClr val="A4A3A4"/>
          </p15:clr>
        </p15:guide>
      </p15:sldGuideLst>
    </p:ext>
    <p:ext uri="{2D200454-40CA-4A62-9FC3-DE9A4176ACB9}">
      <p15:notesGuideLst xmlns:p15="http://schemas.microsoft.com/office/powerpoint/2012/main">
        <p15:guide id="1" orient="horz" pos="2209"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00"/>
    <a:srgbClr val="FFCC00"/>
    <a:srgbClr val="FF0000"/>
    <a:srgbClr val="FFCCCC"/>
    <a:srgbClr val="CCCCFF"/>
    <a:srgbClr val="CCECFF"/>
    <a:srgbClr val="9999FF"/>
    <a:srgbClr val="FF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3193" autoAdjust="0"/>
  </p:normalViewPr>
  <p:slideViewPr>
    <p:cSldViewPr>
      <p:cViewPr varScale="1">
        <p:scale>
          <a:sx n="62" d="100"/>
          <a:sy n="62" d="100"/>
        </p:scale>
        <p:origin x="952" y="48"/>
      </p:cViewPr>
      <p:guideLst>
        <p:guide orient="horz" pos="96"/>
        <p:guide pos="55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298" y="-67"/>
      </p:cViewPr>
      <p:guideLst>
        <p:guide orient="horz" pos="2209"/>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4263655" y="6677179"/>
            <a:ext cx="772297" cy="258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932" tIns="44766" rIns="87932" bIns="44766">
            <a:spAutoFit/>
          </a:bodyPr>
          <a:lstStyle>
            <a:lvl1pPr defTabSz="868363" eaLnBrk="0" hangingPunct="0">
              <a:defRPr b="1" baseline="-25000">
                <a:solidFill>
                  <a:schemeClr val="tx1"/>
                </a:solidFill>
                <a:latin typeface="Helvetica" panose="020B0604020202020204" pitchFamily="34" charset="0"/>
                <a:cs typeface="Arial" panose="020B0604020202020204" pitchFamily="34" charset="0"/>
              </a:defRPr>
            </a:lvl1pPr>
            <a:lvl2pPr marL="742950" indent="-285750" defTabSz="868363" eaLnBrk="0" hangingPunct="0">
              <a:defRPr b="1" baseline="-25000">
                <a:solidFill>
                  <a:schemeClr val="tx1"/>
                </a:solidFill>
                <a:latin typeface="Helvetica" panose="020B0604020202020204" pitchFamily="34" charset="0"/>
                <a:cs typeface="Arial" panose="020B0604020202020204" pitchFamily="34" charset="0"/>
              </a:defRPr>
            </a:lvl2pPr>
            <a:lvl3pPr marL="1143000" indent="-228600" defTabSz="868363" eaLnBrk="0" hangingPunct="0">
              <a:defRPr b="1" baseline="-25000">
                <a:solidFill>
                  <a:schemeClr val="tx1"/>
                </a:solidFill>
                <a:latin typeface="Helvetica" panose="020B0604020202020204" pitchFamily="34" charset="0"/>
                <a:cs typeface="Arial" panose="020B0604020202020204" pitchFamily="34" charset="0"/>
              </a:defRPr>
            </a:lvl3pPr>
            <a:lvl4pPr marL="1600200" indent="-228600" defTabSz="868363" eaLnBrk="0" hangingPunct="0">
              <a:defRPr b="1" baseline="-25000">
                <a:solidFill>
                  <a:schemeClr val="tx1"/>
                </a:solidFill>
                <a:latin typeface="Helvetica" panose="020B0604020202020204" pitchFamily="34" charset="0"/>
                <a:cs typeface="Arial" panose="020B0604020202020204" pitchFamily="34" charset="0"/>
              </a:defRPr>
            </a:lvl4pPr>
            <a:lvl5pPr marL="2057400" indent="-228600" defTabSz="868363" eaLnBrk="0" hangingPunct="0">
              <a:defRPr b="1" baseline="-25000">
                <a:solidFill>
                  <a:schemeClr val="tx1"/>
                </a:solidFill>
                <a:latin typeface="Helvetica" panose="020B0604020202020204" pitchFamily="34" charset="0"/>
                <a:cs typeface="Arial" panose="020B0604020202020204" pitchFamily="34" charset="0"/>
              </a:defRPr>
            </a:lvl5pPr>
            <a:lvl6pPr marL="2514600" indent="-228600" defTabSz="868363"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6pPr>
            <a:lvl7pPr marL="2971800" indent="-228600" defTabSz="868363"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7pPr>
            <a:lvl8pPr marL="3429000" indent="-228600" defTabSz="868363"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8pPr>
            <a:lvl9pPr marL="3886200" indent="-228600" defTabSz="868363"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9pPr>
          </a:lstStyle>
          <a:p>
            <a:pPr algn="ctr">
              <a:lnSpc>
                <a:spcPct val="90000"/>
              </a:lnSpc>
              <a:defRPr/>
            </a:pPr>
            <a:r>
              <a:rPr lang="en-US" altLang="en-US" sz="1200" b="0" baseline="0"/>
              <a:t>Page </a:t>
            </a:r>
            <a:fld id="{F450CFED-EF5E-4415-B51C-A0E9C179C8CD}" type="slidenum">
              <a:rPr lang="en-US" altLang="en-US" sz="1200" b="0" baseline="0"/>
              <a:pPr algn="ctr">
                <a:lnSpc>
                  <a:spcPct val="90000"/>
                </a:lnSpc>
                <a:defRPr/>
              </a:pPr>
              <a:t>‹#›</a:t>
            </a:fld>
            <a:endParaRPr lang="en-US" altLang="en-US" sz="1200" b="0" baseline="0"/>
          </a:p>
        </p:txBody>
      </p:sp>
    </p:spTree>
    <p:extLst>
      <p:ext uri="{BB962C8B-B14F-4D97-AF65-F5344CB8AC3E}">
        <p14:creationId xmlns:p14="http://schemas.microsoft.com/office/powerpoint/2010/main" val="275453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240162" y="3332212"/>
            <a:ext cx="6816078" cy="3152050"/>
          </a:xfrm>
          <a:prstGeom prst="rect">
            <a:avLst/>
          </a:prstGeom>
          <a:noFill/>
          <a:ln w="12700">
            <a:noFill/>
            <a:miter lim="800000"/>
            <a:headEnd/>
            <a:tailEnd/>
          </a:ln>
          <a:effectLst/>
        </p:spPr>
        <p:txBody>
          <a:bodyPr vert="horz" wrap="square" lIns="91129" tIns="44766" rIns="91129" bIns="44766"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5059" name="Rectangle 3"/>
          <p:cNvSpPr>
            <a:spLocks noChangeArrowheads="1"/>
          </p:cNvSpPr>
          <p:nvPr/>
        </p:nvSpPr>
        <p:spPr bwMode="auto">
          <a:xfrm>
            <a:off x="4241223" y="6677179"/>
            <a:ext cx="813956" cy="258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932" tIns="44766" rIns="87932" bIns="44766">
            <a:spAutoFit/>
          </a:bodyPr>
          <a:lstStyle>
            <a:lvl1pPr defTabSz="868363" eaLnBrk="0" hangingPunct="0">
              <a:defRPr b="1" baseline="-25000">
                <a:solidFill>
                  <a:schemeClr val="tx1"/>
                </a:solidFill>
                <a:latin typeface="Helvetica" panose="020B0604020202020204" pitchFamily="34" charset="0"/>
                <a:cs typeface="Arial" panose="020B0604020202020204" pitchFamily="34" charset="0"/>
              </a:defRPr>
            </a:lvl1pPr>
            <a:lvl2pPr marL="742950" indent="-285750" defTabSz="868363" eaLnBrk="0" hangingPunct="0">
              <a:defRPr b="1" baseline="-25000">
                <a:solidFill>
                  <a:schemeClr val="tx1"/>
                </a:solidFill>
                <a:latin typeface="Helvetica" panose="020B0604020202020204" pitchFamily="34" charset="0"/>
                <a:cs typeface="Arial" panose="020B0604020202020204" pitchFamily="34" charset="0"/>
              </a:defRPr>
            </a:lvl2pPr>
            <a:lvl3pPr marL="1143000" indent="-228600" defTabSz="868363" eaLnBrk="0" hangingPunct="0">
              <a:defRPr b="1" baseline="-25000">
                <a:solidFill>
                  <a:schemeClr val="tx1"/>
                </a:solidFill>
                <a:latin typeface="Helvetica" panose="020B0604020202020204" pitchFamily="34" charset="0"/>
                <a:cs typeface="Arial" panose="020B0604020202020204" pitchFamily="34" charset="0"/>
              </a:defRPr>
            </a:lvl3pPr>
            <a:lvl4pPr marL="1600200" indent="-228600" defTabSz="868363" eaLnBrk="0" hangingPunct="0">
              <a:defRPr b="1" baseline="-25000">
                <a:solidFill>
                  <a:schemeClr val="tx1"/>
                </a:solidFill>
                <a:latin typeface="Helvetica" panose="020B0604020202020204" pitchFamily="34" charset="0"/>
                <a:cs typeface="Arial" panose="020B0604020202020204" pitchFamily="34" charset="0"/>
              </a:defRPr>
            </a:lvl4pPr>
            <a:lvl5pPr marL="2057400" indent="-228600" defTabSz="868363" eaLnBrk="0" hangingPunct="0">
              <a:defRPr b="1" baseline="-25000">
                <a:solidFill>
                  <a:schemeClr val="tx1"/>
                </a:solidFill>
                <a:latin typeface="Helvetica" panose="020B0604020202020204" pitchFamily="34" charset="0"/>
                <a:cs typeface="Arial" panose="020B0604020202020204" pitchFamily="34" charset="0"/>
              </a:defRPr>
            </a:lvl5pPr>
            <a:lvl6pPr marL="2514600" indent="-228600" defTabSz="868363"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6pPr>
            <a:lvl7pPr marL="2971800" indent="-228600" defTabSz="868363"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7pPr>
            <a:lvl8pPr marL="3429000" indent="-228600" defTabSz="868363"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8pPr>
            <a:lvl9pPr marL="3886200" indent="-228600" defTabSz="868363"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9pPr>
          </a:lstStyle>
          <a:p>
            <a:pPr algn="ctr">
              <a:lnSpc>
                <a:spcPct val="90000"/>
              </a:lnSpc>
              <a:defRPr/>
            </a:pPr>
            <a:r>
              <a:rPr lang="en-US" altLang="en-US" sz="1200" b="0" baseline="0" smtClean="0">
                <a:latin typeface="Century Gothic" panose="020B0502020202020204" pitchFamily="34" charset="0"/>
              </a:rPr>
              <a:t>Page </a:t>
            </a:r>
            <a:fld id="{B91792B0-B2BC-4CA8-BAAB-407D9A47B5E6}" type="slidenum">
              <a:rPr lang="en-US" altLang="en-US" sz="1200" b="0" baseline="0" smtClean="0">
                <a:latin typeface="Century Gothic" panose="020B0502020202020204" pitchFamily="34" charset="0"/>
              </a:rPr>
              <a:pPr algn="ctr">
                <a:lnSpc>
                  <a:spcPct val="90000"/>
                </a:lnSpc>
                <a:defRPr/>
              </a:pPr>
              <a:t>‹#›</a:t>
            </a:fld>
            <a:endParaRPr lang="en-US" altLang="en-US" sz="1200" b="0" baseline="0" smtClean="0">
              <a:latin typeface="Century Gothic" panose="020B0502020202020204" pitchFamily="34" charset="0"/>
            </a:endParaRPr>
          </a:p>
        </p:txBody>
      </p:sp>
      <p:sp>
        <p:nvSpPr>
          <p:cNvPr id="4100" name="Rectangle 4"/>
          <p:cNvSpPr>
            <a:spLocks noGrp="1" noRot="1" noChangeAspect="1" noChangeArrowheads="1" noTextEdit="1"/>
          </p:cNvSpPr>
          <p:nvPr>
            <p:ph type="sldImg" idx="2"/>
          </p:nvPr>
        </p:nvSpPr>
        <p:spPr bwMode="auto">
          <a:xfrm>
            <a:off x="2900363" y="530225"/>
            <a:ext cx="3495675" cy="26209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50540750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6400800"/>
            <a:ext cx="3657600" cy="304800"/>
          </a:xfrm>
          <a:prstGeom prst="rect">
            <a:avLst/>
          </a:prstGeom>
          <a:noFill/>
          <a:ln w="9525">
            <a:noFill/>
            <a:miter lim="800000"/>
            <a:headEnd/>
            <a:tailEnd/>
          </a:ln>
          <a:effectLst/>
        </p:spPr>
        <p:txBody>
          <a:bodyPr lIns="90479" tIns="44446" rIns="90479" bIns="44446"/>
          <a:lstStyle/>
          <a:p>
            <a:pPr algn="ctr" eaLnBrk="1" hangingPunct="1">
              <a:lnSpc>
                <a:spcPct val="95000"/>
              </a:lnSpc>
              <a:spcBef>
                <a:spcPct val="50000"/>
              </a:spcBef>
              <a:buClr>
                <a:schemeClr val="hlink"/>
              </a:buClr>
              <a:buFont typeface="Wingdings" pitchFamily="2" charset="2"/>
              <a:buNone/>
              <a:defRPr/>
            </a:pPr>
            <a:r>
              <a:rPr lang="en-US" baseline="0">
                <a:solidFill>
                  <a:schemeClr val="tx2"/>
                </a:solidFill>
                <a:effectLst>
                  <a:outerShdw blurRad="38100" dist="38100" dir="2700000" algn="tl">
                    <a:srgbClr val="C0C0C0"/>
                  </a:outerShdw>
                </a:effectLst>
                <a:latin typeface="Times New Roman" pitchFamily="18" charset="0"/>
                <a:cs typeface="+mn-cs"/>
              </a:rPr>
              <a:t>Click to edit Master subtitle style</a:t>
            </a:r>
          </a:p>
        </p:txBody>
      </p:sp>
      <p:sp>
        <p:nvSpPr>
          <p:cNvPr id="348162" name="Rectangle 2"/>
          <p:cNvSpPr>
            <a:spLocks noGrp="1" noChangeArrowheads="1"/>
          </p:cNvSpPr>
          <p:nvPr>
            <p:ph type="subTitle" sz="quarter" idx="1"/>
          </p:nvPr>
        </p:nvSpPr>
        <p:spPr>
          <a:xfrm>
            <a:off x="1371600" y="2501900"/>
            <a:ext cx="6400800" cy="1752600"/>
          </a:xfrm>
        </p:spPr>
        <p:txBody>
          <a:bodyPr/>
          <a:lstStyle>
            <a:lvl1pPr marL="0" indent="0" algn="ctr">
              <a:defRPr/>
            </a:lvl1pPr>
          </a:lstStyle>
          <a:p>
            <a:r>
              <a:rPr lang="en-US"/>
              <a:t>Click to edit Master subtitle style</a:t>
            </a:r>
          </a:p>
        </p:txBody>
      </p:sp>
      <p:sp>
        <p:nvSpPr>
          <p:cNvPr id="348163" name="Rectangle 3"/>
          <p:cNvSpPr>
            <a:spLocks noGrp="1" noChangeArrowheads="1"/>
          </p:cNvSpPr>
          <p:nvPr>
            <p:ph type="ctrTitle" sz="quarter"/>
          </p:nvPr>
        </p:nvSpPr>
        <p:spPr>
          <a:xfrm>
            <a:off x="685800" y="365125"/>
            <a:ext cx="7772400" cy="1143000"/>
          </a:xfrm>
          <a:effectLst>
            <a:outerShdw dist="71842" dir="2700000" algn="ctr" rotWithShape="0">
              <a:schemeClr val="bg2"/>
            </a:outerShdw>
          </a:effectLst>
        </p:spPr>
        <p:txBody>
          <a:bodyPr lIns="92066" tIns="46033" rIns="92066" bIns="46033"/>
          <a:lstStyle>
            <a:lvl1pPr>
              <a:defRPr>
                <a:effectLst>
                  <a:outerShdw blurRad="38100" dist="38100" dir="2700000" algn="tl">
                    <a:srgbClr val="C0C0C0"/>
                  </a:outerShdw>
                </a:effectLst>
              </a:defRPr>
            </a:lvl1pPr>
          </a:lstStyle>
          <a:p>
            <a:r>
              <a:rPr lang="en-US"/>
              <a:t>Click to edit Master title style</a:t>
            </a:r>
          </a:p>
        </p:txBody>
      </p:sp>
    </p:spTree>
    <p:extLst>
      <p:ext uri="{BB962C8B-B14F-4D97-AF65-F5344CB8AC3E}">
        <p14:creationId xmlns:p14="http://schemas.microsoft.com/office/powerpoint/2010/main" val="3602728662"/>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48507172"/>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47650"/>
            <a:ext cx="2206625" cy="619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0513" y="247650"/>
            <a:ext cx="6472237" cy="619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9364009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04813" y="247650"/>
            <a:ext cx="8716962" cy="7810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90513" y="1220788"/>
            <a:ext cx="8307387" cy="5224462"/>
          </a:xfrm>
        </p:spPr>
        <p:txBody>
          <a:bodyPr/>
          <a:lstStyle/>
          <a:p>
            <a:pPr lvl="0"/>
            <a:endParaRPr lang="en-US" noProof="0" smtClean="0"/>
          </a:p>
        </p:txBody>
      </p:sp>
    </p:spTree>
    <p:extLst>
      <p:ext uri="{BB962C8B-B14F-4D97-AF65-F5344CB8AC3E}">
        <p14:creationId xmlns:p14="http://schemas.microsoft.com/office/powerpoint/2010/main" val="6738444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9933846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5952977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0513" y="1220788"/>
            <a:ext cx="4076700"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19613" y="1220788"/>
            <a:ext cx="4078287"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98617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993021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1329334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065883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0114355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6425845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7138" name="Rectangle 2"/>
          <p:cNvSpPr>
            <a:spLocks noGrp="1" noChangeArrowheads="1"/>
          </p:cNvSpPr>
          <p:nvPr>
            <p:ph type="body" idx="1"/>
          </p:nvPr>
        </p:nvSpPr>
        <p:spPr bwMode="auto">
          <a:xfrm>
            <a:off x="838200" y="1220788"/>
            <a:ext cx="7759700" cy="5256212"/>
          </a:xfrm>
          <a:prstGeom prst="rect">
            <a:avLst/>
          </a:prstGeom>
          <a:noFill/>
          <a:ln w="9525">
            <a:noFill/>
            <a:miter lim="800000"/>
            <a:headEnd/>
            <a:tailEnd/>
          </a:ln>
          <a:effectLst/>
        </p:spPr>
        <p:txBody>
          <a:bodyPr vert="horz" wrap="square" lIns="90479" tIns="44446" rIns="90479" bIns="444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7" name="Rectangle 3"/>
          <p:cNvSpPr>
            <a:spLocks noGrp="1" noChangeArrowheads="1"/>
          </p:cNvSpPr>
          <p:nvPr>
            <p:ph type="title"/>
          </p:nvPr>
        </p:nvSpPr>
        <p:spPr bwMode="auto">
          <a:xfrm>
            <a:off x="838200" y="247650"/>
            <a:ext cx="8283575" cy="781050"/>
          </a:xfrm>
          <a:prstGeom prst="rect">
            <a:avLst/>
          </a:prstGeom>
          <a:noFill/>
          <a:ln>
            <a:noFill/>
          </a:ln>
          <a:effectLst>
            <a:outerShdw dist="53882" dir="2700000" algn="ctr" rotWithShape="0">
              <a:srgbClr val="969696"/>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1028" name="Text Box 4"/>
          <p:cNvSpPr txBox="1">
            <a:spLocks noChangeArrowheads="1"/>
          </p:cNvSpPr>
          <p:nvPr/>
        </p:nvSpPr>
        <p:spPr bwMode="auto">
          <a:xfrm>
            <a:off x="219075" y="6400800"/>
            <a:ext cx="604838"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type="none" w="sm" len="sm"/>
              </a14:hiddenLine>
            </a:ext>
          </a:extLst>
        </p:spPr>
        <p:txBody>
          <a:bodyPr wrap="none" lIns="45715" tIns="45715" rIns="45715" bIns="45715" anchor="ctr">
            <a:spAutoFit/>
          </a:bodyPr>
          <a:lstStyle>
            <a:lvl1pPr eaLnBrk="0" hangingPunct="0">
              <a:defRPr b="1" baseline="-25000">
                <a:solidFill>
                  <a:schemeClr val="tx1"/>
                </a:solidFill>
                <a:latin typeface="Helvetica" panose="020B0604020202020204" pitchFamily="34" charset="0"/>
                <a:cs typeface="Arial" panose="020B0604020202020204" pitchFamily="34" charset="0"/>
              </a:defRPr>
            </a:lvl1pPr>
            <a:lvl2pPr marL="742950" indent="-285750" eaLnBrk="0" hangingPunct="0">
              <a:defRPr b="1" baseline="-25000">
                <a:solidFill>
                  <a:schemeClr val="tx1"/>
                </a:solidFill>
                <a:latin typeface="Helvetica" panose="020B0604020202020204" pitchFamily="34" charset="0"/>
                <a:cs typeface="Arial" panose="020B0604020202020204" pitchFamily="34" charset="0"/>
              </a:defRPr>
            </a:lvl2pPr>
            <a:lvl3pPr marL="1143000" indent="-228600" eaLnBrk="0" hangingPunct="0">
              <a:defRPr b="1" baseline="-25000">
                <a:solidFill>
                  <a:schemeClr val="tx1"/>
                </a:solidFill>
                <a:latin typeface="Helvetica" panose="020B0604020202020204" pitchFamily="34" charset="0"/>
                <a:cs typeface="Arial" panose="020B0604020202020204" pitchFamily="34" charset="0"/>
              </a:defRPr>
            </a:lvl3pPr>
            <a:lvl4pPr marL="1600200" indent="-228600" eaLnBrk="0" hangingPunct="0">
              <a:defRPr b="1" baseline="-25000">
                <a:solidFill>
                  <a:schemeClr val="tx1"/>
                </a:solidFill>
                <a:latin typeface="Helvetica" panose="020B0604020202020204" pitchFamily="34" charset="0"/>
                <a:cs typeface="Arial" panose="020B0604020202020204" pitchFamily="34" charset="0"/>
              </a:defRPr>
            </a:lvl4pPr>
            <a:lvl5pPr marL="2057400" indent="-228600" eaLnBrk="0" hangingPunct="0">
              <a:defRPr b="1" baseline="-25000">
                <a:solidFill>
                  <a:schemeClr val="tx1"/>
                </a:solidFill>
                <a:latin typeface="Helvetica" panose="020B0604020202020204" pitchFamily="34" charset="0"/>
                <a:cs typeface="Arial" panose="020B0604020202020204" pitchFamily="34" charset="0"/>
              </a:defRPr>
            </a:lvl5pPr>
            <a:lvl6pPr marL="2514600" indent="-228600"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6pPr>
            <a:lvl7pPr marL="2971800" indent="-228600"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7pPr>
            <a:lvl8pPr marL="3429000" indent="-228600"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8pPr>
            <a:lvl9pPr marL="3886200" indent="-228600" eaLnBrk="0" fontAlgn="base" hangingPunct="0">
              <a:spcBef>
                <a:spcPct val="0"/>
              </a:spcBef>
              <a:spcAft>
                <a:spcPct val="0"/>
              </a:spcAft>
              <a:defRPr b="1" baseline="-25000">
                <a:solidFill>
                  <a:schemeClr val="tx1"/>
                </a:solidFill>
                <a:latin typeface="Helvetica" panose="020B0604020202020204" pitchFamily="34" charset="0"/>
                <a:cs typeface="Arial" panose="020B0604020202020204" pitchFamily="34" charset="0"/>
              </a:defRPr>
            </a:lvl9pPr>
          </a:lstStyle>
          <a:p>
            <a:pPr algn="ctr">
              <a:lnSpc>
                <a:spcPct val="90000"/>
              </a:lnSpc>
              <a:defRPr/>
            </a:pPr>
            <a:r>
              <a:rPr lang="en-US" altLang="en-US" sz="1400" b="0" baseline="0" smtClean="0">
                <a:solidFill>
                  <a:schemeClr val="hlink"/>
                </a:solidFill>
              </a:rPr>
              <a:t>– </a:t>
            </a:r>
            <a:fld id="{208554D1-E6DA-49FC-AFA6-7404D89CA477}" type="slidenum">
              <a:rPr lang="en-US" altLang="en-US" sz="1400" b="0" baseline="0" smtClean="0">
                <a:solidFill>
                  <a:schemeClr val="hlink"/>
                </a:solidFill>
              </a:rPr>
              <a:pPr algn="ctr">
                <a:lnSpc>
                  <a:spcPct val="90000"/>
                </a:lnSpc>
                <a:defRPr/>
              </a:pPr>
              <a:t>‹#›</a:t>
            </a:fld>
            <a:r>
              <a:rPr lang="en-US" altLang="en-US" sz="1400" b="0" baseline="0" smtClean="0">
                <a:solidFill>
                  <a:schemeClr val="hlink"/>
                </a:solidFill>
              </a:rPr>
              <a:t> –</a:t>
            </a:r>
            <a:endParaRPr lang="en-US" altLang="en-US" sz="1400" b="0" baseline="0" smtClean="0"/>
          </a:p>
        </p:txBody>
      </p:sp>
      <p:sp>
        <p:nvSpPr>
          <p:cNvPr id="1029" name="Rectangle 5"/>
          <p:cNvSpPr>
            <a:spLocks noChangeArrowheads="1"/>
          </p:cNvSpPr>
          <p:nvPr/>
        </p:nvSpPr>
        <p:spPr bwMode="auto">
          <a:xfrm>
            <a:off x="5943600" y="6495578"/>
            <a:ext cx="3126744" cy="28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45715" tIns="45715" rIns="45715" bIns="45715" anchor="ctr">
            <a:spAutoFit/>
          </a:bodyPr>
          <a:lstStyle>
            <a:lvl1pPr eaLnBrk="0" hangingPunct="0">
              <a:defRPr b="1" baseline="-25000">
                <a:solidFill>
                  <a:schemeClr val="tx1"/>
                </a:solidFill>
                <a:latin typeface="Helvetica" pitchFamily="34" charset="0"/>
                <a:cs typeface="Arial" charset="0"/>
              </a:defRPr>
            </a:lvl1pPr>
            <a:lvl2pPr marL="742950" indent="-285750" eaLnBrk="0" hangingPunct="0">
              <a:defRPr b="1" baseline="-25000">
                <a:solidFill>
                  <a:schemeClr val="tx1"/>
                </a:solidFill>
                <a:latin typeface="Helvetica" pitchFamily="34" charset="0"/>
                <a:cs typeface="Arial" charset="0"/>
              </a:defRPr>
            </a:lvl2pPr>
            <a:lvl3pPr marL="1143000" indent="-228600" eaLnBrk="0" hangingPunct="0">
              <a:defRPr b="1" baseline="-25000">
                <a:solidFill>
                  <a:schemeClr val="tx1"/>
                </a:solidFill>
                <a:latin typeface="Helvetica" pitchFamily="34" charset="0"/>
                <a:cs typeface="Arial" charset="0"/>
              </a:defRPr>
            </a:lvl3pPr>
            <a:lvl4pPr marL="1600200" indent="-228600" eaLnBrk="0" hangingPunct="0">
              <a:defRPr b="1" baseline="-25000">
                <a:solidFill>
                  <a:schemeClr val="tx1"/>
                </a:solidFill>
                <a:latin typeface="Helvetica" pitchFamily="34" charset="0"/>
                <a:cs typeface="Arial" charset="0"/>
              </a:defRPr>
            </a:lvl4pPr>
            <a:lvl5pPr marL="2057400" indent="-228600" eaLnBrk="0" hangingPunct="0">
              <a:defRPr b="1" baseline="-25000">
                <a:solidFill>
                  <a:schemeClr val="tx1"/>
                </a:solidFill>
                <a:latin typeface="Helvetica" pitchFamily="34" charset="0"/>
                <a:cs typeface="Arial" charset="0"/>
              </a:defRPr>
            </a:lvl5pPr>
            <a:lvl6pPr marL="2514600" indent="-228600" eaLnBrk="0" fontAlgn="base" hangingPunct="0">
              <a:spcBef>
                <a:spcPct val="0"/>
              </a:spcBef>
              <a:spcAft>
                <a:spcPct val="0"/>
              </a:spcAft>
              <a:defRPr b="1" baseline="-25000">
                <a:solidFill>
                  <a:schemeClr val="tx1"/>
                </a:solidFill>
                <a:latin typeface="Helvetica" pitchFamily="34" charset="0"/>
                <a:cs typeface="Arial" charset="0"/>
              </a:defRPr>
            </a:lvl6pPr>
            <a:lvl7pPr marL="2971800" indent="-228600" eaLnBrk="0" fontAlgn="base" hangingPunct="0">
              <a:spcBef>
                <a:spcPct val="0"/>
              </a:spcBef>
              <a:spcAft>
                <a:spcPct val="0"/>
              </a:spcAft>
              <a:defRPr b="1" baseline="-25000">
                <a:solidFill>
                  <a:schemeClr val="tx1"/>
                </a:solidFill>
                <a:latin typeface="Helvetica" pitchFamily="34" charset="0"/>
                <a:cs typeface="Arial" charset="0"/>
              </a:defRPr>
            </a:lvl7pPr>
            <a:lvl8pPr marL="3429000" indent="-228600" eaLnBrk="0" fontAlgn="base" hangingPunct="0">
              <a:spcBef>
                <a:spcPct val="0"/>
              </a:spcBef>
              <a:spcAft>
                <a:spcPct val="0"/>
              </a:spcAft>
              <a:defRPr b="1" baseline="-25000">
                <a:solidFill>
                  <a:schemeClr val="tx1"/>
                </a:solidFill>
                <a:latin typeface="Helvetica" pitchFamily="34" charset="0"/>
                <a:cs typeface="Arial" charset="0"/>
              </a:defRPr>
            </a:lvl8pPr>
            <a:lvl9pPr marL="3886200" indent="-228600" eaLnBrk="0" fontAlgn="base" hangingPunct="0">
              <a:spcBef>
                <a:spcPct val="0"/>
              </a:spcBef>
              <a:spcAft>
                <a:spcPct val="0"/>
              </a:spcAft>
              <a:defRPr b="1" baseline="-25000">
                <a:solidFill>
                  <a:schemeClr val="tx1"/>
                </a:solidFill>
                <a:latin typeface="Helvetica" pitchFamily="34" charset="0"/>
                <a:cs typeface="Arial" charset="0"/>
              </a:defRPr>
            </a:lvl9pPr>
          </a:lstStyle>
          <a:p>
            <a:pPr algn="ctr">
              <a:lnSpc>
                <a:spcPct val="90000"/>
              </a:lnSpc>
              <a:defRPr/>
            </a:pPr>
            <a:r>
              <a:rPr lang="en-US" altLang="en-US" sz="1400" b="0" baseline="0" dirty="0" smtClean="0">
                <a:solidFill>
                  <a:schemeClr val="hlink"/>
                </a:solidFill>
              </a:rPr>
              <a:t>CSCE 590 Web Scraping Spring 2017</a:t>
            </a:r>
          </a:p>
        </p:txBody>
      </p:sp>
    </p:spTree>
  </p:cSld>
  <p:clrMap bg1="lt1" tx1="dk1" bg2="lt2" tx2="dk2" accent1="accent1" accent2="accent2" accent3="accent3" accent4="accent4" accent5="accent5" accent6="accent6" hlink="hlink" folHlink="folHlink"/>
  <p:sldLayoutIdLst>
    <p:sldLayoutId id="2147484083" r:id="rId1"/>
    <p:sldLayoutId id="2147484072" r:id="rId2"/>
    <p:sldLayoutId id="2147484073" r:id="rId3"/>
    <p:sldLayoutId id="2147484074" r:id="rId4"/>
    <p:sldLayoutId id="2147484075" r:id="rId5"/>
    <p:sldLayoutId id="2147484076" r:id="rId6"/>
    <p:sldLayoutId id="2147484077" r:id="rId7"/>
    <p:sldLayoutId id="2147484078" r:id="rId8"/>
    <p:sldLayoutId id="2147484079" r:id="rId9"/>
    <p:sldLayoutId id="2147484080" r:id="rId10"/>
    <p:sldLayoutId id="2147484081" r:id="rId11"/>
    <p:sldLayoutId id="2147484082" r:id="rId12"/>
  </p:sldLayoutIdLst>
  <p:transition spd="med"/>
  <p:txStyles>
    <p:titleStyle>
      <a:lvl1pPr algn="l" rtl="0" eaLnBrk="0" fontAlgn="base" hangingPunct="0">
        <a:lnSpc>
          <a:spcPct val="87000"/>
        </a:lnSpc>
        <a:spcBef>
          <a:spcPct val="0"/>
        </a:spcBef>
        <a:spcAft>
          <a:spcPct val="0"/>
        </a:spcAft>
        <a:defRPr sz="3800" b="1">
          <a:solidFill>
            <a:schemeClr val="hlink"/>
          </a:solidFill>
          <a:latin typeface="+mj-lt"/>
          <a:ea typeface="+mj-ea"/>
          <a:cs typeface="+mj-cs"/>
        </a:defRPr>
      </a:lvl1pPr>
      <a:lvl2pPr algn="l" rtl="0" eaLnBrk="0" fontAlgn="base" hangingPunct="0">
        <a:lnSpc>
          <a:spcPct val="87000"/>
        </a:lnSpc>
        <a:spcBef>
          <a:spcPct val="0"/>
        </a:spcBef>
        <a:spcAft>
          <a:spcPct val="0"/>
        </a:spcAft>
        <a:defRPr sz="3800" b="1">
          <a:solidFill>
            <a:schemeClr val="hlink"/>
          </a:solidFill>
          <a:latin typeface="Helvetica" pitchFamily="34" charset="0"/>
        </a:defRPr>
      </a:lvl2pPr>
      <a:lvl3pPr algn="l" rtl="0" eaLnBrk="0" fontAlgn="base" hangingPunct="0">
        <a:lnSpc>
          <a:spcPct val="87000"/>
        </a:lnSpc>
        <a:spcBef>
          <a:spcPct val="0"/>
        </a:spcBef>
        <a:spcAft>
          <a:spcPct val="0"/>
        </a:spcAft>
        <a:defRPr sz="3800" b="1">
          <a:solidFill>
            <a:schemeClr val="hlink"/>
          </a:solidFill>
          <a:latin typeface="Helvetica" pitchFamily="34" charset="0"/>
        </a:defRPr>
      </a:lvl3pPr>
      <a:lvl4pPr algn="l" rtl="0" eaLnBrk="0" fontAlgn="base" hangingPunct="0">
        <a:lnSpc>
          <a:spcPct val="87000"/>
        </a:lnSpc>
        <a:spcBef>
          <a:spcPct val="0"/>
        </a:spcBef>
        <a:spcAft>
          <a:spcPct val="0"/>
        </a:spcAft>
        <a:defRPr sz="3800" b="1">
          <a:solidFill>
            <a:schemeClr val="hlink"/>
          </a:solidFill>
          <a:latin typeface="Helvetica" pitchFamily="34" charset="0"/>
        </a:defRPr>
      </a:lvl4pPr>
      <a:lvl5pPr algn="l" rtl="0" eaLnBrk="0" fontAlgn="base" hangingPunct="0">
        <a:lnSpc>
          <a:spcPct val="87000"/>
        </a:lnSpc>
        <a:spcBef>
          <a:spcPct val="0"/>
        </a:spcBef>
        <a:spcAft>
          <a:spcPct val="0"/>
        </a:spcAft>
        <a:defRPr sz="3800" b="1">
          <a:solidFill>
            <a:schemeClr val="hlink"/>
          </a:solidFill>
          <a:latin typeface="Helvetica" pitchFamily="34" charset="0"/>
        </a:defRPr>
      </a:lvl5pPr>
      <a:lvl6pPr marL="457200" algn="l" rtl="0" fontAlgn="base">
        <a:lnSpc>
          <a:spcPct val="87000"/>
        </a:lnSpc>
        <a:spcBef>
          <a:spcPct val="0"/>
        </a:spcBef>
        <a:spcAft>
          <a:spcPct val="0"/>
        </a:spcAft>
        <a:defRPr sz="3800" b="1">
          <a:solidFill>
            <a:schemeClr val="hlink"/>
          </a:solidFill>
          <a:latin typeface="Helvetica" pitchFamily="34" charset="0"/>
        </a:defRPr>
      </a:lvl6pPr>
      <a:lvl7pPr marL="914400" algn="l" rtl="0" fontAlgn="base">
        <a:lnSpc>
          <a:spcPct val="87000"/>
        </a:lnSpc>
        <a:spcBef>
          <a:spcPct val="0"/>
        </a:spcBef>
        <a:spcAft>
          <a:spcPct val="0"/>
        </a:spcAft>
        <a:defRPr sz="3800" b="1">
          <a:solidFill>
            <a:schemeClr val="hlink"/>
          </a:solidFill>
          <a:latin typeface="Helvetica" pitchFamily="34" charset="0"/>
        </a:defRPr>
      </a:lvl7pPr>
      <a:lvl8pPr marL="1371600" algn="l" rtl="0" fontAlgn="base">
        <a:lnSpc>
          <a:spcPct val="87000"/>
        </a:lnSpc>
        <a:spcBef>
          <a:spcPct val="0"/>
        </a:spcBef>
        <a:spcAft>
          <a:spcPct val="0"/>
        </a:spcAft>
        <a:defRPr sz="3800" b="1">
          <a:solidFill>
            <a:schemeClr val="hlink"/>
          </a:solidFill>
          <a:latin typeface="Helvetica" pitchFamily="34" charset="0"/>
        </a:defRPr>
      </a:lvl8pPr>
      <a:lvl9pPr marL="1828800" algn="l" rtl="0" fontAlgn="base">
        <a:lnSpc>
          <a:spcPct val="87000"/>
        </a:lnSpc>
        <a:spcBef>
          <a:spcPct val="0"/>
        </a:spcBef>
        <a:spcAft>
          <a:spcPct val="0"/>
        </a:spcAft>
        <a:defRPr sz="3800" b="1">
          <a:solidFill>
            <a:schemeClr val="hlink"/>
          </a:solidFill>
          <a:latin typeface="Helvetica" pitchFamily="34" charset="0"/>
        </a:defRPr>
      </a:lvl9pPr>
    </p:titleStyle>
    <p:body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1"/>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2"/>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tx2"/>
          </a:solidFill>
          <a:latin typeface="+mn-lt"/>
        </a:defRPr>
      </a:lvl3pPr>
      <a:lvl4pPr marL="1600200" indent="-228600" algn="l" rtl="0" eaLnBrk="0" fontAlgn="base" hangingPunct="0">
        <a:spcBef>
          <a:spcPct val="20000"/>
        </a:spcBef>
        <a:spcAft>
          <a:spcPct val="0"/>
        </a:spcAft>
        <a:buChar char="»"/>
        <a:defRPr b="1">
          <a:solidFill>
            <a:schemeClr val="tx2"/>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crapy.org/doc/"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doc.scrapy.org/en/1.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tackoverflow.com/questions/39243009/scrapy-tutorial-exampl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7166640" y="6477000"/>
            <a:ext cx="1686358"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7" tIns="44450" rIns="90487" bIns="44450">
            <a:spAutoFit/>
          </a:bodyPr>
          <a:lstStyle>
            <a:lvl1pPr>
              <a:lnSpc>
                <a:spcPct val="95000"/>
              </a:lnSpc>
              <a:spcBef>
                <a:spcPct val="50000"/>
              </a:spcBef>
              <a:buClr>
                <a:schemeClr val="hlink"/>
              </a:buClr>
              <a:buFont typeface="Wingdings" panose="05000000000000000000" pitchFamily="2" charset="2"/>
              <a:defRPr sz="2400" b="1">
                <a:solidFill>
                  <a:schemeClr val="tx1"/>
                </a:solidFill>
                <a:latin typeface="Helvetica" panose="020B0604020202020204" pitchFamily="34" charset="0"/>
              </a:defRPr>
            </a:lvl1pPr>
            <a:lvl2pPr marL="742950" indent="-285750">
              <a:spcBef>
                <a:spcPct val="25000"/>
              </a:spcBef>
              <a:buClr>
                <a:schemeClr val="hlink"/>
              </a:buClr>
              <a:buSzPct val="75000"/>
              <a:buFont typeface="Wingdings" panose="05000000000000000000" pitchFamily="2" charset="2"/>
              <a:buChar char="n"/>
              <a:defRPr sz="2000" b="1">
                <a:solidFill>
                  <a:schemeClr val="tx2"/>
                </a:solidFill>
                <a:latin typeface="Helvetica" panose="020B0604020202020204" pitchFamily="34" charset="0"/>
              </a:defRPr>
            </a:lvl2pPr>
            <a:lvl3pPr marL="1143000" indent="-228600">
              <a:lnSpc>
                <a:spcPct val="107000"/>
              </a:lnSpc>
              <a:spcBef>
                <a:spcPct val="10000"/>
              </a:spcBef>
              <a:buClr>
                <a:srgbClr val="005400"/>
              </a:buClr>
              <a:buSzPct val="90000"/>
              <a:buFont typeface="Wingdings" panose="05000000000000000000" pitchFamily="2" charset="2"/>
              <a:buChar char="l"/>
              <a:defRPr b="1">
                <a:solidFill>
                  <a:schemeClr val="tx2"/>
                </a:solidFill>
                <a:latin typeface="Helvetica" panose="020B0604020202020204" pitchFamily="34" charset="0"/>
              </a:defRPr>
            </a:lvl3pPr>
            <a:lvl4pPr marL="1600200" indent="-228600">
              <a:spcBef>
                <a:spcPct val="20000"/>
              </a:spcBef>
              <a:buChar char="»"/>
              <a:defRPr b="1">
                <a:solidFill>
                  <a:schemeClr val="tx2"/>
                </a:solidFill>
                <a:latin typeface="Helvetica"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00000"/>
              </a:lnSpc>
              <a:spcBef>
                <a:spcPct val="0"/>
              </a:spcBef>
              <a:buClrTx/>
              <a:buFontTx/>
              <a:buNone/>
            </a:pPr>
            <a:r>
              <a:rPr lang="en-US" altLang="en-US" sz="1400" baseline="0" smtClean="0">
                <a:latin typeface="Courier New" panose="02070309020205020404" pitchFamily="49" charset="0"/>
              </a:rPr>
              <a:t>March 14, </a:t>
            </a:r>
            <a:r>
              <a:rPr lang="en-US" altLang="en-US" sz="1400" baseline="0" dirty="0" smtClean="0">
                <a:latin typeface="Courier New" panose="02070309020205020404" pitchFamily="49" charset="0"/>
              </a:rPr>
              <a:t>2017</a:t>
            </a:r>
            <a:endParaRPr lang="en-US" altLang="en-US" sz="1400" baseline="0" dirty="0">
              <a:latin typeface="Courier New" panose="02070309020205020404" pitchFamily="49" charset="0"/>
            </a:endParaRPr>
          </a:p>
        </p:txBody>
      </p:sp>
      <p:sp>
        <p:nvSpPr>
          <p:cNvPr id="2" name="Title 1"/>
          <p:cNvSpPr>
            <a:spLocks noGrp="1"/>
          </p:cNvSpPr>
          <p:nvPr>
            <p:ph type="title"/>
          </p:nvPr>
        </p:nvSpPr>
        <p:spPr>
          <a:xfrm>
            <a:off x="381000" y="247650"/>
            <a:ext cx="8740775" cy="781050"/>
          </a:xfrm>
        </p:spPr>
        <p:txBody>
          <a:bodyPr/>
          <a:lstStyle/>
          <a:p>
            <a:r>
              <a:rPr lang="en-US" dirty="0" smtClean="0"/>
              <a:t>CSCE  590 Web Scraping – </a:t>
            </a:r>
            <a:r>
              <a:rPr lang="en-US" dirty="0" err="1" smtClean="0"/>
              <a:t>Scrapy</a:t>
            </a:r>
            <a:r>
              <a:rPr lang="en-US" dirty="0" smtClean="0"/>
              <a:t> III</a:t>
            </a:r>
            <a:endParaRPr lang="en-US" dirty="0"/>
          </a:p>
        </p:txBody>
      </p:sp>
      <p:pic>
        <p:nvPicPr>
          <p:cNvPr id="3" name="Picture 2"/>
          <p:cNvPicPr>
            <a:picLocks noChangeAspect="1"/>
          </p:cNvPicPr>
          <p:nvPr/>
        </p:nvPicPr>
        <p:blipFill>
          <a:blip r:embed="rId2"/>
          <a:stretch>
            <a:fillRect/>
          </a:stretch>
        </p:blipFill>
        <p:spPr>
          <a:xfrm>
            <a:off x="944539" y="990600"/>
            <a:ext cx="7056461" cy="3945327"/>
          </a:xfrm>
          <a:prstGeom prst="rect">
            <a:avLst/>
          </a:prstGeom>
        </p:spPr>
      </p:pic>
      <p:sp>
        <p:nvSpPr>
          <p:cNvPr id="9" name="Rectangle 3"/>
          <p:cNvSpPr txBox="1">
            <a:spLocks noChangeArrowheads="1"/>
          </p:cNvSpPr>
          <p:nvPr/>
        </p:nvSpPr>
        <p:spPr bwMode="auto">
          <a:xfrm>
            <a:off x="533400" y="4267200"/>
            <a:ext cx="6403975" cy="1905000"/>
          </a:xfrm>
          <a:prstGeom prst="rect">
            <a:avLst/>
          </a:prstGeom>
          <a:noFill/>
          <a:ln w="9525">
            <a:noFill/>
            <a:miter lim="800000"/>
            <a:headEnd/>
            <a:tailEnd/>
          </a:ln>
          <a:effectLst/>
        </p:spPr>
        <p:txBody>
          <a:bodyPr vert="horz" wrap="square" lIns="90487" tIns="44450" rIns="90487" bIns="44450" numCol="1" anchor="t" anchorCtr="0" compatLnSpc="1">
            <a:prstTxWarp prst="textNoShape">
              <a:avLst/>
            </a:prstTxWarp>
          </a:bodyPr>
          <a:lst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1"/>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2"/>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tx2"/>
                </a:solidFill>
                <a:latin typeface="+mn-lt"/>
              </a:defRPr>
            </a:lvl3pPr>
            <a:lvl4pPr marL="1600200" indent="-228600" algn="l" rtl="0" eaLnBrk="0" fontAlgn="base" hangingPunct="0">
              <a:spcBef>
                <a:spcPct val="20000"/>
              </a:spcBef>
              <a:spcAft>
                <a:spcPct val="0"/>
              </a:spcAft>
              <a:buChar char="»"/>
              <a:defRPr b="1">
                <a:solidFill>
                  <a:schemeClr val="tx2"/>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a:lstStyle>
          <a:p>
            <a:pPr eaLnBrk="1" hangingPunct="1">
              <a:defRPr/>
            </a:pPr>
            <a:r>
              <a:rPr lang="en-US" kern="0" baseline="0" dirty="0" smtClean="0"/>
              <a:t>Topics </a:t>
            </a:r>
          </a:p>
          <a:p>
            <a:pPr lvl="1" eaLnBrk="1" hangingPunct="1">
              <a:defRPr/>
            </a:pPr>
            <a:r>
              <a:rPr lang="en-US" kern="0" baseline="0" dirty="0" smtClean="0"/>
              <a:t>The </a:t>
            </a:r>
            <a:r>
              <a:rPr lang="en-US" kern="0" baseline="0" dirty="0" err="1" smtClean="0"/>
              <a:t>Scrapy</a:t>
            </a:r>
            <a:r>
              <a:rPr lang="en-US" kern="0" baseline="0" dirty="0" smtClean="0"/>
              <a:t> framework revisited</a:t>
            </a:r>
          </a:p>
          <a:p>
            <a:pPr eaLnBrk="1" hangingPunct="1">
              <a:defRPr/>
            </a:pPr>
            <a:r>
              <a:rPr lang="en-US" kern="0" baseline="0" dirty="0" smtClean="0"/>
              <a:t>Readings:</a:t>
            </a:r>
          </a:p>
          <a:p>
            <a:pPr lvl="1" eaLnBrk="1" hangingPunct="1">
              <a:defRPr/>
            </a:pPr>
            <a:r>
              <a:rPr lang="en-US" altLang="en-US" kern="0" baseline="0" dirty="0" err="1" smtClean="0"/>
              <a:t>Scrapy</a:t>
            </a:r>
            <a:r>
              <a:rPr lang="en-US" altLang="en-US" kern="0" baseline="0" dirty="0" smtClean="0"/>
              <a:t> </a:t>
            </a:r>
            <a:r>
              <a:rPr lang="en-US" altLang="en-US" kern="0" baseline="0" dirty="0"/>
              <a:t>User manual </a:t>
            </a:r>
            <a:r>
              <a:rPr lang="en-US" altLang="en-US" kern="0" baseline="0" dirty="0" smtClean="0"/>
              <a:t>– </a:t>
            </a:r>
          </a:p>
          <a:p>
            <a:pPr lvl="2" eaLnBrk="1" hangingPunct="1">
              <a:defRPr/>
            </a:pPr>
            <a:r>
              <a:rPr lang="en-US" altLang="en-US" kern="0" baseline="0" dirty="0" smtClean="0">
                <a:hlinkClick r:id="rId3"/>
              </a:rPr>
              <a:t>https</a:t>
            </a:r>
            <a:r>
              <a:rPr lang="en-US" altLang="en-US" kern="0" baseline="0" dirty="0">
                <a:hlinkClick r:id="rId3"/>
              </a:rPr>
              <a:t>://scrapy.org/doc</a:t>
            </a:r>
            <a:r>
              <a:rPr lang="en-US" altLang="en-US" kern="0" baseline="0" dirty="0" smtClean="0">
                <a:hlinkClick r:id="rId3"/>
              </a:rPr>
              <a:t>/</a:t>
            </a:r>
            <a:endParaRPr lang="en-US" altLang="en-US" kern="0" baseline="0" dirty="0" smtClean="0"/>
          </a:p>
          <a:p>
            <a:pPr lvl="2" eaLnBrk="1" hangingPunct="1">
              <a:defRPr/>
            </a:pPr>
            <a:r>
              <a:rPr lang="en-US" altLang="en-US" kern="0" baseline="0" dirty="0">
                <a:hlinkClick r:id="rId4"/>
              </a:rPr>
              <a:t>https://doc.scrapy.org/en/1.3</a:t>
            </a:r>
            <a:r>
              <a:rPr lang="en-US" altLang="en-US" kern="0" baseline="0" dirty="0" smtClean="0">
                <a:hlinkClick r:id="rId4"/>
              </a:rPr>
              <a:t>/</a:t>
            </a:r>
            <a:r>
              <a:rPr lang="en-US" altLang="en-US" kern="0" baseline="0" dirty="0" smtClean="0"/>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AuthorSpider</a:t>
            </a:r>
            <a:r>
              <a:rPr lang="en-US" dirty="0"/>
              <a:t> page 2</a:t>
            </a:r>
          </a:p>
        </p:txBody>
      </p:sp>
      <p:sp>
        <p:nvSpPr>
          <p:cNvPr id="3" name="Content Placeholder 2"/>
          <p:cNvSpPr>
            <a:spLocks noGrp="1"/>
          </p:cNvSpPr>
          <p:nvPr>
            <p:ph idx="1"/>
          </p:nvPr>
        </p:nvSpPr>
        <p:spPr>
          <a:xfrm>
            <a:off x="838199" y="1220788"/>
            <a:ext cx="8283575" cy="5256212"/>
          </a:xfrm>
        </p:spPr>
        <p:txBody>
          <a:bodyPr/>
          <a:lstStyle/>
          <a:p>
            <a:r>
              <a:rPr lang="en-US" sz="2000" dirty="0" err="1"/>
              <a:t>def</a:t>
            </a:r>
            <a:r>
              <a:rPr lang="en-US" sz="2000" dirty="0"/>
              <a:t> parse(self, response):</a:t>
            </a:r>
          </a:p>
          <a:p>
            <a:r>
              <a:rPr lang="en-US" sz="2000" dirty="0"/>
              <a:t>        # follow links to author pages</a:t>
            </a:r>
          </a:p>
          <a:p>
            <a:r>
              <a:rPr lang="en-US" sz="2000" dirty="0"/>
              <a:t>        for </a:t>
            </a:r>
            <a:r>
              <a:rPr lang="en-US" sz="2000" dirty="0" err="1"/>
              <a:t>href</a:t>
            </a:r>
            <a:r>
              <a:rPr lang="en-US" sz="2000" dirty="0"/>
              <a:t> in response.css('.</a:t>
            </a:r>
            <a:r>
              <a:rPr lang="en-US" sz="2000" dirty="0" err="1"/>
              <a:t>author+a</a:t>
            </a:r>
            <a:r>
              <a:rPr lang="en-US" sz="2000" dirty="0"/>
              <a:t>::</a:t>
            </a:r>
            <a:r>
              <a:rPr lang="en-US" sz="2000" dirty="0" err="1"/>
              <a:t>attr</a:t>
            </a:r>
            <a:r>
              <a:rPr lang="en-US" sz="2000" dirty="0"/>
              <a:t>(</a:t>
            </a:r>
            <a:r>
              <a:rPr lang="en-US" sz="2000" dirty="0" err="1"/>
              <a:t>href</a:t>
            </a:r>
            <a:r>
              <a:rPr lang="en-US" sz="2000" dirty="0"/>
              <a:t>)').extract():</a:t>
            </a:r>
          </a:p>
          <a:p>
            <a:r>
              <a:rPr lang="en-US" sz="2000" dirty="0"/>
              <a:t>            yield </a:t>
            </a:r>
            <a:r>
              <a:rPr lang="en-US" sz="2000" dirty="0" err="1"/>
              <a:t>scrapy.Request</a:t>
            </a:r>
            <a:r>
              <a:rPr lang="en-US" sz="2000" dirty="0"/>
              <a:t>(</a:t>
            </a:r>
            <a:r>
              <a:rPr lang="en-US" sz="2000" dirty="0" err="1"/>
              <a:t>response.urljoin</a:t>
            </a:r>
            <a:r>
              <a:rPr lang="en-US" sz="2000" dirty="0"/>
              <a:t>(</a:t>
            </a:r>
            <a:r>
              <a:rPr lang="en-US" sz="2000" dirty="0" err="1"/>
              <a:t>href</a:t>
            </a:r>
            <a:r>
              <a:rPr lang="en-US" sz="2000" dirty="0"/>
              <a:t>),</a:t>
            </a:r>
          </a:p>
          <a:p>
            <a:r>
              <a:rPr lang="en-US" sz="2000" dirty="0"/>
              <a:t>                                 callback=</a:t>
            </a:r>
            <a:r>
              <a:rPr lang="en-US" sz="2000" dirty="0" err="1"/>
              <a:t>self.parse_author</a:t>
            </a:r>
            <a:r>
              <a:rPr lang="en-US" sz="2000" dirty="0"/>
              <a:t>)</a:t>
            </a:r>
          </a:p>
          <a:p>
            <a:r>
              <a:rPr lang="en-US" sz="2000" dirty="0"/>
              <a:t>        # follow pagination links</a:t>
            </a:r>
          </a:p>
          <a:p>
            <a:r>
              <a:rPr lang="en-US" sz="2000" dirty="0"/>
              <a:t>        </a:t>
            </a:r>
            <a:r>
              <a:rPr lang="en-US" sz="2000" dirty="0" err="1"/>
              <a:t>next_page</a:t>
            </a:r>
            <a:r>
              <a:rPr lang="en-US" sz="2000" dirty="0"/>
              <a:t> = response.css('</a:t>
            </a:r>
            <a:r>
              <a:rPr lang="en-US" sz="2000" dirty="0" err="1"/>
              <a:t>li.next</a:t>
            </a:r>
            <a:r>
              <a:rPr lang="en-US" sz="2000" dirty="0"/>
              <a:t> a::attr(href)').extract_first()</a:t>
            </a:r>
          </a:p>
          <a:p>
            <a:r>
              <a:rPr lang="en-US" sz="2000" dirty="0"/>
              <a:t>        if </a:t>
            </a:r>
            <a:r>
              <a:rPr lang="en-US" sz="2000" dirty="0" err="1"/>
              <a:t>next_page</a:t>
            </a:r>
            <a:r>
              <a:rPr lang="en-US" sz="2000" dirty="0"/>
              <a:t> is not None:</a:t>
            </a:r>
          </a:p>
          <a:p>
            <a:r>
              <a:rPr lang="en-US" sz="2000" dirty="0"/>
              <a:t>            </a:t>
            </a:r>
            <a:r>
              <a:rPr lang="en-US" sz="2000" dirty="0" err="1"/>
              <a:t>next_page</a:t>
            </a:r>
            <a:r>
              <a:rPr lang="en-US" sz="2000" dirty="0"/>
              <a:t> = </a:t>
            </a:r>
            <a:r>
              <a:rPr lang="en-US" sz="2000" dirty="0" err="1"/>
              <a:t>response.urljoin</a:t>
            </a:r>
            <a:r>
              <a:rPr lang="en-US" sz="2000" dirty="0"/>
              <a:t>(</a:t>
            </a:r>
            <a:r>
              <a:rPr lang="en-US" sz="2000" dirty="0" err="1"/>
              <a:t>next_page</a:t>
            </a:r>
            <a:r>
              <a:rPr lang="en-US" sz="2000" dirty="0"/>
              <a:t>)</a:t>
            </a:r>
          </a:p>
          <a:p>
            <a:r>
              <a:rPr lang="en-US" sz="2000" dirty="0"/>
              <a:t>            yield </a:t>
            </a:r>
            <a:r>
              <a:rPr lang="en-US" sz="2000" dirty="0" err="1"/>
              <a:t>scrapy.Request</a:t>
            </a:r>
            <a:r>
              <a:rPr lang="en-US" sz="2000" dirty="0"/>
              <a:t>(</a:t>
            </a:r>
            <a:r>
              <a:rPr lang="en-US" sz="2000" dirty="0" err="1"/>
              <a:t>next_page</a:t>
            </a:r>
            <a:r>
              <a:rPr lang="en-US" sz="2000" dirty="0"/>
              <a:t>, callback=</a:t>
            </a:r>
            <a:r>
              <a:rPr lang="en-US" sz="2000" dirty="0" err="1"/>
              <a:t>self.parse</a:t>
            </a:r>
            <a:r>
              <a:rPr lang="en-US" sz="2000" dirty="0"/>
              <a:t>)</a:t>
            </a:r>
          </a:p>
          <a:p>
            <a:endParaRPr lang="en-US" sz="2000" dirty="0"/>
          </a:p>
        </p:txBody>
      </p:sp>
    </p:spTree>
    <p:extLst>
      <p:ext uri="{BB962C8B-B14F-4D97-AF65-F5344CB8AC3E}">
        <p14:creationId xmlns:p14="http://schemas.microsoft.com/office/powerpoint/2010/main" val="56260783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AuthorSpider</a:t>
            </a:r>
            <a:r>
              <a:rPr lang="en-US" dirty="0" smtClean="0"/>
              <a:t> page 3</a:t>
            </a:r>
            <a:endParaRPr lang="en-US" dirty="0"/>
          </a:p>
        </p:txBody>
      </p:sp>
      <p:sp>
        <p:nvSpPr>
          <p:cNvPr id="3" name="Content Placeholder 2"/>
          <p:cNvSpPr>
            <a:spLocks noGrp="1"/>
          </p:cNvSpPr>
          <p:nvPr>
            <p:ph idx="1"/>
          </p:nvPr>
        </p:nvSpPr>
        <p:spPr/>
        <p:txBody>
          <a:bodyPr/>
          <a:lstStyle/>
          <a:p>
            <a:r>
              <a:rPr lang="en-US" sz="2000" dirty="0" err="1"/>
              <a:t>def</a:t>
            </a:r>
            <a:r>
              <a:rPr lang="en-US" sz="2000" dirty="0"/>
              <a:t> </a:t>
            </a:r>
            <a:r>
              <a:rPr lang="en-US" sz="2000" dirty="0" err="1"/>
              <a:t>parse_author</a:t>
            </a:r>
            <a:r>
              <a:rPr lang="en-US" sz="2000" dirty="0"/>
              <a:t>(self, response):</a:t>
            </a:r>
          </a:p>
          <a:p>
            <a:r>
              <a:rPr lang="en-US" sz="2000" dirty="0"/>
              <a:t>        </a:t>
            </a:r>
            <a:r>
              <a:rPr lang="en-US" sz="2000" dirty="0" err="1"/>
              <a:t>def</a:t>
            </a:r>
            <a:r>
              <a:rPr lang="en-US" sz="2000" dirty="0"/>
              <a:t> </a:t>
            </a:r>
            <a:r>
              <a:rPr lang="en-US" sz="2000" dirty="0" err="1"/>
              <a:t>extract_with_css</a:t>
            </a:r>
            <a:r>
              <a:rPr lang="en-US" sz="2000" dirty="0"/>
              <a:t>(query):</a:t>
            </a:r>
          </a:p>
          <a:p>
            <a:r>
              <a:rPr lang="en-US" sz="2000" dirty="0"/>
              <a:t>            return response.css(query).</a:t>
            </a:r>
            <a:r>
              <a:rPr lang="en-US" sz="2000" dirty="0" err="1"/>
              <a:t>extract_first</a:t>
            </a:r>
            <a:r>
              <a:rPr lang="en-US" sz="2000" dirty="0"/>
              <a:t>().strip()</a:t>
            </a:r>
          </a:p>
          <a:p>
            <a:r>
              <a:rPr lang="en-US" sz="2000" dirty="0"/>
              <a:t>        yield {</a:t>
            </a:r>
          </a:p>
          <a:p>
            <a:r>
              <a:rPr lang="en-US" sz="2000" dirty="0"/>
              <a:t>            'name': </a:t>
            </a:r>
            <a:r>
              <a:rPr lang="en-US" sz="2000" dirty="0" err="1"/>
              <a:t>extract_with_css</a:t>
            </a:r>
            <a:r>
              <a:rPr lang="en-US" sz="2000" dirty="0"/>
              <a:t>('h3.author-title::text'),</a:t>
            </a:r>
          </a:p>
          <a:p>
            <a:r>
              <a:rPr lang="en-US" sz="2000" dirty="0"/>
              <a:t>            'birthdate': </a:t>
            </a:r>
            <a:r>
              <a:rPr lang="en-US" sz="2000" dirty="0" err="1"/>
              <a:t>extract_with_css</a:t>
            </a:r>
            <a:r>
              <a:rPr lang="en-US" sz="2000" dirty="0"/>
              <a:t>('.author-born-date::text'),</a:t>
            </a:r>
          </a:p>
          <a:p>
            <a:r>
              <a:rPr lang="en-US" sz="2000" dirty="0"/>
              <a:t>            'bio': </a:t>
            </a:r>
            <a:r>
              <a:rPr lang="en-US" sz="2000" dirty="0" err="1"/>
              <a:t>extract_with_css</a:t>
            </a:r>
            <a:r>
              <a:rPr lang="en-US" sz="2000" dirty="0"/>
              <a:t>('.author-description::text'),</a:t>
            </a:r>
          </a:p>
          <a:p>
            <a:r>
              <a:rPr lang="en-US" sz="2000" dirty="0"/>
              <a:t>        }</a:t>
            </a:r>
          </a:p>
        </p:txBody>
      </p:sp>
    </p:spTree>
    <p:extLst>
      <p:ext uri="{BB962C8B-B14F-4D97-AF65-F5344CB8AC3E}">
        <p14:creationId xmlns:p14="http://schemas.microsoft.com/office/powerpoint/2010/main" val="365644233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t>
            </a:r>
            <a:r>
              <a:rPr lang="en-US" dirty="0" err="1" smtClean="0"/>
              <a:t>crapy</a:t>
            </a:r>
            <a:r>
              <a:rPr lang="en-US" dirty="0" smtClean="0"/>
              <a:t> shell   </a:t>
            </a:r>
            <a:r>
              <a:rPr lang="en-US" dirty="0" err="1" smtClean="0"/>
              <a:t>url</a:t>
            </a:r>
            <a:r>
              <a:rPr lang="en-US" dirty="0" smtClean="0"/>
              <a:t>  | file</a:t>
            </a:r>
            <a:endParaRPr lang="en-US" dirty="0"/>
          </a:p>
        </p:txBody>
      </p:sp>
      <p:pic>
        <p:nvPicPr>
          <p:cNvPr id="4" name="Content Placeholder 3"/>
          <p:cNvPicPr>
            <a:picLocks noGrp="1" noChangeAspect="1"/>
          </p:cNvPicPr>
          <p:nvPr>
            <p:ph idx="1"/>
          </p:nvPr>
        </p:nvPicPr>
        <p:blipFill>
          <a:blip r:embed="rId2"/>
          <a:stretch>
            <a:fillRect/>
          </a:stretch>
        </p:blipFill>
        <p:spPr>
          <a:xfrm>
            <a:off x="228600" y="1676400"/>
            <a:ext cx="8758966" cy="4456898"/>
          </a:xfrm>
          <a:prstGeom prst="rect">
            <a:avLst/>
          </a:prstGeom>
        </p:spPr>
      </p:pic>
    </p:spTree>
    <p:extLst>
      <p:ext uri="{BB962C8B-B14F-4D97-AF65-F5344CB8AC3E}">
        <p14:creationId xmlns:p14="http://schemas.microsoft.com/office/powerpoint/2010/main" val="137425672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Response.attributes</a:t>
            </a:r>
            <a:r>
              <a:rPr lang="en-US" dirty="0" smtClean="0"/>
              <a:t> (right term)</a:t>
            </a:r>
            <a:endParaRPr lang="en-US" dirty="0"/>
          </a:p>
        </p:txBody>
      </p:sp>
      <p:sp>
        <p:nvSpPr>
          <p:cNvPr id="3" name="Content Placeholder 2"/>
          <p:cNvSpPr>
            <a:spLocks noGrp="1"/>
          </p:cNvSpPr>
          <p:nvPr>
            <p:ph idx="1"/>
          </p:nvPr>
        </p:nvSpPr>
        <p:spPr/>
        <p:txBody>
          <a:bodyPr/>
          <a:lstStyle/>
          <a:p>
            <a:pPr>
              <a:spcBef>
                <a:spcPts val="600"/>
              </a:spcBef>
            </a:pPr>
            <a:r>
              <a:rPr lang="en-US" sz="2000" dirty="0" smtClean="0"/>
              <a:t>body</a:t>
            </a:r>
          </a:p>
          <a:p>
            <a:pPr>
              <a:spcBef>
                <a:spcPts val="600"/>
              </a:spcBef>
            </a:pPr>
            <a:r>
              <a:rPr lang="en-US" sz="2000" dirty="0"/>
              <a:t>c</a:t>
            </a:r>
            <a:r>
              <a:rPr lang="en-US" sz="2000" dirty="0" smtClean="0"/>
              <a:t>opy</a:t>
            </a:r>
          </a:p>
          <a:p>
            <a:pPr>
              <a:spcBef>
                <a:spcPts val="600"/>
              </a:spcBef>
            </a:pPr>
            <a:r>
              <a:rPr lang="en-US" sz="2000" dirty="0" err="1"/>
              <a:t>c</a:t>
            </a:r>
            <a:r>
              <a:rPr lang="en-US" sz="2000" dirty="0" err="1" smtClean="0"/>
              <a:t>ss</a:t>
            </a:r>
            <a:endParaRPr lang="en-US" sz="2000" dirty="0" smtClean="0"/>
          </a:p>
          <a:p>
            <a:pPr>
              <a:spcBef>
                <a:spcPts val="600"/>
              </a:spcBef>
            </a:pPr>
            <a:r>
              <a:rPr lang="en-US" sz="2000" dirty="0" smtClean="0"/>
              <a:t>encoding</a:t>
            </a:r>
          </a:p>
          <a:p>
            <a:pPr>
              <a:spcBef>
                <a:spcPts val="600"/>
              </a:spcBef>
            </a:pPr>
            <a:r>
              <a:rPr lang="en-US" sz="2000" dirty="0"/>
              <a:t>f</a:t>
            </a:r>
            <a:r>
              <a:rPr lang="en-US" sz="2000" dirty="0" smtClean="0"/>
              <a:t>lags</a:t>
            </a:r>
          </a:p>
          <a:p>
            <a:pPr>
              <a:spcBef>
                <a:spcPts val="600"/>
              </a:spcBef>
            </a:pPr>
            <a:r>
              <a:rPr lang="en-US" sz="2000" dirty="0"/>
              <a:t>h</a:t>
            </a:r>
            <a:r>
              <a:rPr lang="en-US" sz="2000" dirty="0" smtClean="0"/>
              <a:t>eaders</a:t>
            </a:r>
          </a:p>
          <a:p>
            <a:pPr>
              <a:spcBef>
                <a:spcPts val="600"/>
              </a:spcBef>
            </a:pPr>
            <a:r>
              <a:rPr lang="en-US" sz="2000" dirty="0"/>
              <a:t>m</a:t>
            </a:r>
            <a:r>
              <a:rPr lang="en-US" sz="2000" dirty="0" smtClean="0"/>
              <a:t>eta</a:t>
            </a:r>
          </a:p>
          <a:p>
            <a:pPr>
              <a:spcBef>
                <a:spcPts val="600"/>
              </a:spcBef>
            </a:pPr>
            <a:r>
              <a:rPr lang="en-US" sz="2000" dirty="0"/>
              <a:t>r</a:t>
            </a:r>
            <a:r>
              <a:rPr lang="en-US" sz="2000" dirty="0" smtClean="0"/>
              <a:t>eplace </a:t>
            </a:r>
          </a:p>
          <a:p>
            <a:pPr>
              <a:spcBef>
                <a:spcPts val="600"/>
              </a:spcBef>
            </a:pPr>
            <a:r>
              <a:rPr lang="en-US" sz="2000" dirty="0"/>
              <a:t>r</a:t>
            </a:r>
            <a:r>
              <a:rPr lang="en-US" sz="2000" dirty="0" smtClean="0"/>
              <a:t>equest</a:t>
            </a:r>
          </a:p>
          <a:p>
            <a:pPr>
              <a:spcBef>
                <a:spcPts val="600"/>
              </a:spcBef>
            </a:pPr>
            <a:r>
              <a:rPr lang="en-US" sz="2000" dirty="0"/>
              <a:t>s</a:t>
            </a:r>
            <a:r>
              <a:rPr lang="en-US" sz="2000" dirty="0" smtClean="0"/>
              <a:t>elector</a:t>
            </a:r>
          </a:p>
          <a:p>
            <a:pPr>
              <a:spcBef>
                <a:spcPts val="600"/>
              </a:spcBef>
            </a:pPr>
            <a:r>
              <a:rPr lang="en-US" sz="2000" dirty="0"/>
              <a:t>s</a:t>
            </a:r>
            <a:r>
              <a:rPr lang="en-US" sz="2000" dirty="0" smtClean="0"/>
              <a:t>tatus</a:t>
            </a:r>
          </a:p>
          <a:p>
            <a:pPr>
              <a:spcBef>
                <a:spcPts val="600"/>
              </a:spcBef>
            </a:pPr>
            <a:r>
              <a:rPr lang="en-US" sz="2000" dirty="0"/>
              <a:t>t</a:t>
            </a:r>
            <a:r>
              <a:rPr lang="en-US" sz="2000" dirty="0" smtClean="0"/>
              <a:t>est </a:t>
            </a:r>
          </a:p>
          <a:p>
            <a:pPr>
              <a:spcBef>
                <a:spcPts val="600"/>
              </a:spcBef>
            </a:pPr>
            <a:r>
              <a:rPr lang="en-US" sz="2000" dirty="0" err="1" smtClean="0"/>
              <a:t>url</a:t>
            </a:r>
            <a:endParaRPr lang="en-US" sz="2000" dirty="0" smtClean="0"/>
          </a:p>
          <a:p>
            <a:pPr>
              <a:spcBef>
                <a:spcPts val="600"/>
              </a:spcBef>
            </a:pPr>
            <a:r>
              <a:rPr lang="en-US" sz="2000" dirty="0" err="1" smtClean="0"/>
              <a:t>urljoin</a:t>
            </a:r>
            <a:endParaRPr lang="en-US" sz="2000" dirty="0" smtClean="0"/>
          </a:p>
          <a:p>
            <a:pPr>
              <a:spcBef>
                <a:spcPts val="600"/>
              </a:spcBef>
            </a:pPr>
            <a:r>
              <a:rPr lang="en-US" sz="2000" dirty="0" err="1" smtClean="0"/>
              <a:t>xpath</a:t>
            </a:r>
            <a:endParaRPr lang="en-US" sz="2000" dirty="0"/>
          </a:p>
        </p:txBody>
      </p:sp>
    </p:spTree>
    <p:extLst>
      <p:ext uri="{BB962C8B-B14F-4D97-AF65-F5344CB8AC3E}">
        <p14:creationId xmlns:p14="http://schemas.microsoft.com/office/powerpoint/2010/main" val="363058072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the spider</a:t>
            </a:r>
            <a:endParaRPr lang="en-US" dirty="0"/>
          </a:p>
        </p:txBody>
      </p:sp>
      <p:sp>
        <p:nvSpPr>
          <p:cNvPr id="3" name="Content Placeholder 2"/>
          <p:cNvSpPr>
            <a:spLocks noGrp="1"/>
          </p:cNvSpPr>
          <p:nvPr>
            <p:ph idx="1"/>
          </p:nvPr>
        </p:nvSpPr>
        <p:spPr>
          <a:xfrm>
            <a:off x="304801" y="1220788"/>
            <a:ext cx="8816974" cy="5256212"/>
          </a:xfrm>
        </p:spPr>
        <p:txBody>
          <a:bodyPr/>
          <a:lstStyle/>
          <a:p>
            <a:r>
              <a:rPr lang="en-US" dirty="0" err="1">
                <a:effectLst/>
              </a:rPr>
              <a:t>scrapy</a:t>
            </a:r>
            <a:r>
              <a:rPr lang="en-US" dirty="0">
                <a:effectLst/>
              </a:rPr>
              <a:t> crawl </a:t>
            </a:r>
            <a:r>
              <a:rPr lang="en-US" dirty="0" smtClean="0">
                <a:effectLst/>
              </a:rPr>
              <a:t>quotes   # notes quotes </a:t>
            </a:r>
            <a:r>
              <a:rPr lang="en-US" dirty="0" smtClean="0">
                <a:effectLst/>
                <a:sym typeface="Wingdings" panose="05000000000000000000" pitchFamily="2" charset="2"/>
              </a:rPr>
              <a:t>quotes_spider.py</a:t>
            </a:r>
            <a:r>
              <a:rPr lang="en-US" dirty="0">
                <a:effectLst/>
              </a:rPr>
              <a:t/>
            </a:r>
            <a:br>
              <a:rPr lang="en-US" dirty="0">
                <a:effectLst/>
              </a:rPr>
            </a:br>
            <a:endParaRPr lang="en-US" dirty="0"/>
          </a:p>
        </p:txBody>
      </p:sp>
      <p:sp>
        <p:nvSpPr>
          <p:cNvPr id="4" name="TextBox 3"/>
          <p:cNvSpPr txBox="1"/>
          <p:nvPr/>
        </p:nvSpPr>
        <p:spPr>
          <a:xfrm>
            <a:off x="2286000" y="6477000"/>
            <a:ext cx="3136564" cy="523220"/>
          </a:xfrm>
          <a:prstGeom prst="rect">
            <a:avLst/>
          </a:prstGeom>
          <a:noFill/>
        </p:spPr>
        <p:txBody>
          <a:bodyPr wrap="none" rtlCol="0">
            <a:spAutoFit/>
          </a:bodyPr>
          <a:lstStyle/>
          <a:p>
            <a:r>
              <a:rPr lang="en-US" altLang="en-US" sz="1600" baseline="0" dirty="0"/>
              <a:t>https://</a:t>
            </a:r>
            <a:r>
              <a:rPr lang="en-US" altLang="en-US" sz="1600" baseline="0" dirty="0" smtClean="0"/>
              <a:t>doc.scrapy.org/en/1.3/</a:t>
            </a:r>
            <a:endParaRPr lang="en-US" altLang="en-US" dirty="0"/>
          </a:p>
          <a:p>
            <a:endParaRPr lang="en-US" dirty="0"/>
          </a:p>
        </p:txBody>
      </p:sp>
    </p:spTree>
    <p:extLst>
      <p:ext uri="{BB962C8B-B14F-4D97-AF65-F5344CB8AC3E}">
        <p14:creationId xmlns:p14="http://schemas.microsoft.com/office/powerpoint/2010/main" val="215051624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t>
            </a:r>
            <a:r>
              <a:rPr lang="en-US" dirty="0" err="1" smtClean="0"/>
              <a:t>crapy</a:t>
            </a:r>
            <a:r>
              <a:rPr lang="en-US" dirty="0" smtClean="0"/>
              <a:t> </a:t>
            </a:r>
            <a:r>
              <a:rPr lang="en-US" dirty="0" err="1" smtClean="0"/>
              <a:t>genspider</a:t>
            </a:r>
            <a:r>
              <a:rPr lang="en-US" dirty="0" smtClean="0"/>
              <a:t> –l </a:t>
            </a:r>
            <a:endParaRPr lang="en-US" dirty="0"/>
          </a:p>
        </p:txBody>
      </p:sp>
      <p:sp>
        <p:nvSpPr>
          <p:cNvPr id="3" name="Content Placeholder 2"/>
          <p:cNvSpPr>
            <a:spLocks noGrp="1"/>
          </p:cNvSpPr>
          <p:nvPr>
            <p:ph idx="1"/>
          </p:nvPr>
        </p:nvSpPr>
        <p:spPr/>
        <p:txBody>
          <a:bodyPr/>
          <a:lstStyle/>
          <a:p>
            <a:r>
              <a:rPr lang="en-US" dirty="0" smtClean="0"/>
              <a:t>Basic</a:t>
            </a:r>
          </a:p>
          <a:p>
            <a:r>
              <a:rPr lang="en-US" dirty="0" smtClean="0"/>
              <a:t>Crawl</a:t>
            </a:r>
          </a:p>
          <a:p>
            <a:r>
              <a:rPr lang="en-US" dirty="0" err="1" smtClean="0"/>
              <a:t>Cvsfeed</a:t>
            </a:r>
            <a:endParaRPr lang="en-US" dirty="0" smtClean="0"/>
          </a:p>
          <a:p>
            <a:r>
              <a:rPr lang="en-US" dirty="0" err="1" smtClean="0"/>
              <a:t>Xmlfeed</a:t>
            </a:r>
            <a:endParaRPr lang="en-US" dirty="0" smtClean="0"/>
          </a:p>
          <a:p>
            <a:endParaRPr lang="en-US" dirty="0"/>
          </a:p>
        </p:txBody>
      </p:sp>
    </p:spTree>
    <p:extLst>
      <p:ext uri="{BB962C8B-B14F-4D97-AF65-F5344CB8AC3E}">
        <p14:creationId xmlns:p14="http://schemas.microsoft.com/office/powerpoint/2010/main" val="109377281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spider template</a:t>
            </a:r>
            <a:endParaRPr lang="en-US" dirty="0"/>
          </a:p>
        </p:txBody>
      </p:sp>
      <p:sp>
        <p:nvSpPr>
          <p:cNvPr id="3" name="Content Placeholder 2"/>
          <p:cNvSpPr>
            <a:spLocks noGrp="1"/>
          </p:cNvSpPr>
          <p:nvPr>
            <p:ph idx="1"/>
          </p:nvPr>
        </p:nvSpPr>
        <p:spPr/>
        <p:txBody>
          <a:bodyPr/>
          <a:lstStyle/>
          <a:p>
            <a:r>
              <a:rPr lang="en-US" dirty="0"/>
              <a:t># -*- coding: utf-8 -*-</a:t>
            </a:r>
          </a:p>
          <a:p>
            <a:r>
              <a:rPr lang="en-US" dirty="0"/>
              <a:t>import </a:t>
            </a:r>
            <a:r>
              <a:rPr lang="en-US" dirty="0" err="1"/>
              <a:t>scrapy</a:t>
            </a:r>
            <a:endParaRPr lang="en-US" dirty="0"/>
          </a:p>
          <a:p>
            <a:endParaRPr lang="en-US" dirty="0"/>
          </a:p>
          <a:p>
            <a:r>
              <a:rPr lang="en-US" dirty="0"/>
              <a:t>class </a:t>
            </a:r>
            <a:r>
              <a:rPr lang="en-US" dirty="0" err="1"/>
              <a:t>BasicSpider</a:t>
            </a:r>
            <a:r>
              <a:rPr lang="en-US" dirty="0"/>
              <a:t>(</a:t>
            </a:r>
            <a:r>
              <a:rPr lang="en-US" dirty="0" err="1"/>
              <a:t>scrapy.Spider</a:t>
            </a:r>
            <a:r>
              <a:rPr lang="en-US" dirty="0"/>
              <a:t>):</a:t>
            </a:r>
          </a:p>
          <a:p>
            <a:r>
              <a:rPr lang="en-US" dirty="0"/>
              <a:t>    name = "basic"</a:t>
            </a:r>
          </a:p>
          <a:p>
            <a:r>
              <a:rPr lang="en-US" dirty="0"/>
              <a:t>    </a:t>
            </a:r>
            <a:r>
              <a:rPr lang="en-US" dirty="0" err="1"/>
              <a:t>allowed_domains</a:t>
            </a:r>
            <a:r>
              <a:rPr lang="en-US" dirty="0"/>
              <a:t> = ["www.yahoo.com"]</a:t>
            </a:r>
          </a:p>
          <a:p>
            <a:r>
              <a:rPr lang="en-US" dirty="0"/>
              <a:t>    </a:t>
            </a:r>
            <a:r>
              <a:rPr lang="en-US" dirty="0" err="1"/>
              <a:t>start_urls</a:t>
            </a:r>
            <a:r>
              <a:rPr lang="en-US" dirty="0"/>
              <a:t> = ['http://www.yahoo.com/']</a:t>
            </a:r>
          </a:p>
          <a:p>
            <a:endParaRPr lang="en-US" dirty="0"/>
          </a:p>
          <a:p>
            <a:r>
              <a:rPr lang="en-US" dirty="0"/>
              <a:t>    </a:t>
            </a:r>
            <a:r>
              <a:rPr lang="en-US" dirty="0" err="1"/>
              <a:t>def</a:t>
            </a:r>
            <a:r>
              <a:rPr lang="en-US" dirty="0"/>
              <a:t> parse(self, response):</a:t>
            </a:r>
          </a:p>
          <a:p>
            <a:r>
              <a:rPr lang="en-US" dirty="0"/>
              <a:t>        pass</a:t>
            </a:r>
          </a:p>
          <a:p>
            <a:endParaRPr lang="en-US" dirty="0"/>
          </a:p>
        </p:txBody>
      </p:sp>
    </p:spTree>
    <p:extLst>
      <p:ext uri="{BB962C8B-B14F-4D97-AF65-F5344CB8AC3E}">
        <p14:creationId xmlns:p14="http://schemas.microsoft.com/office/powerpoint/2010/main" val="354231710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Crawl spider template</a:t>
            </a:r>
            <a:endParaRPr lang="en-US" dirty="0"/>
          </a:p>
        </p:txBody>
      </p:sp>
      <p:sp>
        <p:nvSpPr>
          <p:cNvPr id="3" name="Content Placeholder 2"/>
          <p:cNvSpPr>
            <a:spLocks noGrp="1"/>
          </p:cNvSpPr>
          <p:nvPr>
            <p:ph idx="1"/>
          </p:nvPr>
        </p:nvSpPr>
        <p:spPr/>
        <p:txBody>
          <a:bodyPr/>
          <a:lstStyle/>
          <a:p>
            <a:r>
              <a:rPr lang="en-US" sz="2000" dirty="0"/>
              <a:t># -*- coding: utf-8 -*-</a:t>
            </a:r>
          </a:p>
          <a:p>
            <a:r>
              <a:rPr lang="en-US" sz="2000" dirty="0"/>
              <a:t>import </a:t>
            </a:r>
            <a:r>
              <a:rPr lang="en-US" sz="2000" dirty="0" err="1"/>
              <a:t>scrapy</a:t>
            </a:r>
            <a:endParaRPr lang="en-US" sz="2000" dirty="0"/>
          </a:p>
          <a:p>
            <a:r>
              <a:rPr lang="en-US" sz="2000" dirty="0"/>
              <a:t>from </a:t>
            </a:r>
            <a:r>
              <a:rPr lang="en-US" sz="2000" dirty="0" err="1"/>
              <a:t>scrapy.linkextractors</a:t>
            </a:r>
            <a:r>
              <a:rPr lang="en-US" sz="2000" dirty="0"/>
              <a:t> import </a:t>
            </a:r>
            <a:r>
              <a:rPr lang="en-US" sz="2000" dirty="0" err="1"/>
              <a:t>LinkExtractor</a:t>
            </a:r>
            <a:endParaRPr lang="en-US" sz="2000" dirty="0"/>
          </a:p>
          <a:p>
            <a:r>
              <a:rPr lang="en-US" sz="2000" dirty="0"/>
              <a:t>from </a:t>
            </a:r>
            <a:r>
              <a:rPr lang="en-US" sz="2000" dirty="0" err="1"/>
              <a:t>scrapy.spiders</a:t>
            </a:r>
            <a:r>
              <a:rPr lang="en-US" sz="2000" dirty="0"/>
              <a:t> import </a:t>
            </a:r>
            <a:r>
              <a:rPr lang="en-US" sz="2000" dirty="0" err="1"/>
              <a:t>CrawlSpider</a:t>
            </a:r>
            <a:r>
              <a:rPr lang="en-US" sz="2000" dirty="0"/>
              <a:t>, Rule</a:t>
            </a:r>
          </a:p>
          <a:p>
            <a:endParaRPr lang="en-US" sz="2000" dirty="0"/>
          </a:p>
          <a:p>
            <a:r>
              <a:rPr lang="en-US" sz="2000" dirty="0"/>
              <a:t>class </a:t>
            </a:r>
            <a:r>
              <a:rPr lang="en-US" sz="2000" dirty="0" err="1"/>
              <a:t>CrawlSpider</a:t>
            </a:r>
            <a:r>
              <a:rPr lang="en-US" sz="2000" dirty="0"/>
              <a:t>(</a:t>
            </a:r>
            <a:r>
              <a:rPr lang="en-US" sz="2000" dirty="0" err="1"/>
              <a:t>CrawlSpider</a:t>
            </a:r>
            <a:r>
              <a:rPr lang="en-US" sz="2000" dirty="0"/>
              <a:t>):</a:t>
            </a:r>
          </a:p>
          <a:p>
            <a:r>
              <a:rPr lang="en-US" sz="2000" dirty="0"/>
              <a:t>    name = 'crawl'</a:t>
            </a:r>
          </a:p>
          <a:p>
            <a:r>
              <a:rPr lang="en-US" sz="2000" dirty="0"/>
              <a:t>    </a:t>
            </a:r>
            <a:r>
              <a:rPr lang="en-US" sz="2000" dirty="0" err="1"/>
              <a:t>allowed_domains</a:t>
            </a:r>
            <a:r>
              <a:rPr lang="en-US" sz="2000" dirty="0"/>
              <a:t> = ['www.yahoo.com']</a:t>
            </a:r>
          </a:p>
          <a:p>
            <a:r>
              <a:rPr lang="en-US" sz="2000" dirty="0"/>
              <a:t>    </a:t>
            </a:r>
            <a:r>
              <a:rPr lang="en-US" sz="2000" dirty="0" err="1"/>
              <a:t>start_urls</a:t>
            </a:r>
            <a:r>
              <a:rPr lang="en-US" sz="2000" dirty="0"/>
              <a:t> = ['http://www.yahoo.com</a:t>
            </a:r>
            <a:r>
              <a:rPr lang="en-US" sz="2000" dirty="0" smtClean="0"/>
              <a:t>/']</a:t>
            </a:r>
            <a:endParaRPr lang="en-US" sz="2000" dirty="0"/>
          </a:p>
          <a:p>
            <a:r>
              <a:rPr lang="en-US" sz="2000" dirty="0"/>
              <a:t>    rules = (</a:t>
            </a:r>
          </a:p>
          <a:p>
            <a:r>
              <a:rPr lang="en-US" sz="2000" dirty="0"/>
              <a:t>        Rule(</a:t>
            </a:r>
            <a:r>
              <a:rPr lang="en-US" sz="2000" dirty="0" err="1"/>
              <a:t>LinkExtractor</a:t>
            </a:r>
            <a:r>
              <a:rPr lang="en-US" sz="2000" dirty="0"/>
              <a:t>(allow=</a:t>
            </a:r>
            <a:r>
              <a:rPr lang="en-US" sz="2000" dirty="0" err="1"/>
              <a:t>r'Items</a:t>
            </a:r>
            <a:r>
              <a:rPr lang="en-US" sz="2000" dirty="0"/>
              <a:t>/'), callback='</a:t>
            </a:r>
            <a:r>
              <a:rPr lang="en-US" sz="2000" dirty="0" err="1"/>
              <a:t>parse_item</a:t>
            </a:r>
            <a:r>
              <a:rPr lang="en-US" sz="2000" dirty="0"/>
              <a:t>', follow=True),</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307891048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Crawl spider template</a:t>
            </a:r>
          </a:p>
        </p:txBody>
      </p:sp>
      <p:sp>
        <p:nvSpPr>
          <p:cNvPr id="3" name="Content Placeholder 2"/>
          <p:cNvSpPr>
            <a:spLocks noGrp="1"/>
          </p:cNvSpPr>
          <p:nvPr>
            <p:ph idx="1"/>
          </p:nvPr>
        </p:nvSpPr>
        <p:spPr>
          <a:xfrm>
            <a:off x="838200" y="1220788"/>
            <a:ext cx="8305800" cy="5256212"/>
          </a:xfrm>
        </p:spPr>
        <p:txBody>
          <a:bodyPr/>
          <a:lstStyle/>
          <a:p>
            <a:r>
              <a:rPr lang="en-US" dirty="0" err="1"/>
              <a:t>def</a:t>
            </a:r>
            <a:r>
              <a:rPr lang="en-US" dirty="0"/>
              <a:t> </a:t>
            </a:r>
            <a:r>
              <a:rPr lang="en-US" dirty="0" err="1"/>
              <a:t>parse_item</a:t>
            </a:r>
            <a:r>
              <a:rPr lang="en-US" dirty="0"/>
              <a:t>(self, response):</a:t>
            </a:r>
          </a:p>
          <a:p>
            <a:r>
              <a:rPr lang="en-US" dirty="0"/>
              <a:t>        i = {}</a:t>
            </a:r>
          </a:p>
          <a:p>
            <a:r>
              <a:rPr lang="en-US" dirty="0"/>
              <a:t>        i['</a:t>
            </a:r>
            <a:r>
              <a:rPr lang="en-US" dirty="0" err="1"/>
              <a:t>domain_id</a:t>
            </a:r>
            <a:r>
              <a:rPr lang="en-US" dirty="0"/>
              <a:t>'] = </a:t>
            </a:r>
            <a:r>
              <a:rPr lang="en-US" dirty="0" err="1"/>
              <a:t>response.xpath</a:t>
            </a:r>
            <a:r>
              <a:rPr lang="en-US" dirty="0"/>
              <a:t>('//input[@id="</a:t>
            </a:r>
            <a:r>
              <a:rPr lang="en-US" dirty="0" err="1"/>
              <a:t>sid</a:t>
            </a:r>
            <a:r>
              <a:rPr lang="en-US" dirty="0"/>
              <a:t>"]/@value').extract()</a:t>
            </a:r>
          </a:p>
          <a:p>
            <a:r>
              <a:rPr lang="en-US" dirty="0"/>
              <a:t>        i['name'] = </a:t>
            </a:r>
            <a:r>
              <a:rPr lang="en-US" dirty="0" err="1"/>
              <a:t>response.xpath</a:t>
            </a:r>
            <a:r>
              <a:rPr lang="en-US" dirty="0"/>
              <a:t>('//div[@id="name"]').extract()</a:t>
            </a:r>
          </a:p>
          <a:p>
            <a:r>
              <a:rPr lang="en-US" dirty="0"/>
              <a:t>        i['description'] = </a:t>
            </a:r>
            <a:r>
              <a:rPr lang="en-US" dirty="0" err="1"/>
              <a:t>response.xpath</a:t>
            </a:r>
            <a:r>
              <a:rPr lang="en-US" dirty="0"/>
              <a:t>('//div[@id="description"]').extract()</a:t>
            </a:r>
          </a:p>
          <a:p>
            <a:r>
              <a:rPr lang="en-US" dirty="0"/>
              <a:t>        return i</a:t>
            </a:r>
          </a:p>
          <a:p>
            <a:endParaRPr lang="en-US" dirty="0"/>
          </a:p>
        </p:txBody>
      </p:sp>
    </p:spTree>
    <p:extLst>
      <p:ext uri="{BB962C8B-B14F-4D97-AF65-F5344CB8AC3E}">
        <p14:creationId xmlns:p14="http://schemas.microsoft.com/office/powerpoint/2010/main" val="287362548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Csv spider </a:t>
            </a:r>
            <a:r>
              <a:rPr lang="en-US" dirty="0"/>
              <a:t>template</a:t>
            </a:r>
          </a:p>
        </p:txBody>
      </p:sp>
      <p:sp>
        <p:nvSpPr>
          <p:cNvPr id="3" name="Content Placeholder 2"/>
          <p:cNvSpPr>
            <a:spLocks noGrp="1"/>
          </p:cNvSpPr>
          <p:nvPr>
            <p:ph idx="1"/>
          </p:nvPr>
        </p:nvSpPr>
        <p:spPr/>
        <p:txBody>
          <a:bodyPr/>
          <a:lstStyle/>
          <a:p>
            <a:r>
              <a:rPr lang="en-US" sz="2000" dirty="0"/>
              <a:t># -*- coding: utf-8 -*-</a:t>
            </a:r>
          </a:p>
          <a:p>
            <a:r>
              <a:rPr lang="en-US" sz="2000" dirty="0"/>
              <a:t>from </a:t>
            </a:r>
            <a:r>
              <a:rPr lang="en-US" sz="2000" dirty="0" err="1"/>
              <a:t>scrapy.spiders</a:t>
            </a:r>
            <a:r>
              <a:rPr lang="en-US" sz="2000" dirty="0"/>
              <a:t> import </a:t>
            </a:r>
            <a:r>
              <a:rPr lang="en-US" sz="2000" dirty="0" err="1" smtClean="0"/>
              <a:t>CSVFeedSpider</a:t>
            </a:r>
            <a:endParaRPr lang="en-US" sz="2000" dirty="0"/>
          </a:p>
          <a:p>
            <a:r>
              <a:rPr lang="en-US" sz="2000" dirty="0"/>
              <a:t>class </a:t>
            </a:r>
            <a:r>
              <a:rPr lang="en-US" sz="2000" dirty="0" err="1"/>
              <a:t>CsvfeedSpider</a:t>
            </a:r>
            <a:r>
              <a:rPr lang="en-US" sz="2000" dirty="0"/>
              <a:t>(</a:t>
            </a:r>
            <a:r>
              <a:rPr lang="en-US" sz="2000" dirty="0" err="1"/>
              <a:t>CSVFeedSpider</a:t>
            </a:r>
            <a:r>
              <a:rPr lang="en-US" sz="2000" dirty="0"/>
              <a:t>):</a:t>
            </a:r>
          </a:p>
          <a:p>
            <a:r>
              <a:rPr lang="en-US" sz="2000" dirty="0"/>
              <a:t>    name = '</a:t>
            </a:r>
            <a:r>
              <a:rPr lang="en-US" sz="2000" dirty="0" err="1"/>
              <a:t>csvfeed</a:t>
            </a:r>
            <a:r>
              <a:rPr lang="en-US" sz="2000" dirty="0"/>
              <a:t>'</a:t>
            </a:r>
          </a:p>
          <a:p>
            <a:r>
              <a:rPr lang="en-US" sz="2000" dirty="0"/>
              <a:t>    </a:t>
            </a:r>
            <a:r>
              <a:rPr lang="en-US" sz="2000" dirty="0" err="1"/>
              <a:t>allowed_domains</a:t>
            </a:r>
            <a:r>
              <a:rPr lang="en-US" sz="2000" dirty="0"/>
              <a:t> = ['www.yahoo.com']</a:t>
            </a:r>
          </a:p>
          <a:p>
            <a:r>
              <a:rPr lang="en-US" sz="2000" dirty="0"/>
              <a:t>    </a:t>
            </a:r>
            <a:r>
              <a:rPr lang="en-US" sz="2000" dirty="0" err="1"/>
              <a:t>start_urls</a:t>
            </a:r>
            <a:r>
              <a:rPr lang="en-US" sz="2000" dirty="0"/>
              <a:t> = ['http://www.yahoo.com/feed.csv']</a:t>
            </a:r>
          </a:p>
          <a:p>
            <a:r>
              <a:rPr lang="en-US" sz="2000" dirty="0"/>
              <a:t>    # headers = ['id', 'name', 'description', '</a:t>
            </a:r>
            <a:r>
              <a:rPr lang="en-US" sz="2000" dirty="0" err="1"/>
              <a:t>image_link</a:t>
            </a:r>
            <a:r>
              <a:rPr lang="en-US" sz="2000" dirty="0"/>
              <a:t>']</a:t>
            </a:r>
          </a:p>
          <a:p>
            <a:r>
              <a:rPr lang="en-US" sz="2000" dirty="0"/>
              <a:t>    # delimiter = '\t'</a:t>
            </a:r>
          </a:p>
          <a:p>
            <a:endParaRPr lang="en-US" sz="2000" dirty="0"/>
          </a:p>
          <a:p>
            <a:r>
              <a:rPr lang="en-US" sz="2000" dirty="0"/>
              <a:t>    # Do any adaptations you need here</a:t>
            </a:r>
          </a:p>
          <a:p>
            <a:r>
              <a:rPr lang="en-US" sz="2000" dirty="0"/>
              <a:t>    #</a:t>
            </a:r>
            <a:r>
              <a:rPr lang="en-US" sz="2000" dirty="0" err="1"/>
              <a:t>def</a:t>
            </a:r>
            <a:r>
              <a:rPr lang="en-US" sz="2000" dirty="0"/>
              <a:t> </a:t>
            </a:r>
            <a:r>
              <a:rPr lang="en-US" sz="2000" dirty="0" err="1"/>
              <a:t>adapt_response</a:t>
            </a:r>
            <a:r>
              <a:rPr lang="en-US" sz="2000" dirty="0"/>
              <a:t>(self, response):</a:t>
            </a:r>
          </a:p>
          <a:p>
            <a:r>
              <a:rPr lang="en-US" sz="2000" dirty="0"/>
              <a:t>    #    return response</a:t>
            </a:r>
          </a:p>
          <a:p>
            <a:endParaRPr lang="en-US" sz="2000" dirty="0"/>
          </a:p>
        </p:txBody>
      </p:sp>
    </p:spTree>
    <p:extLst>
      <p:ext uri="{BB962C8B-B14F-4D97-AF65-F5344CB8AC3E}">
        <p14:creationId xmlns:p14="http://schemas.microsoft.com/office/powerpoint/2010/main" val="31614487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Scrapy</a:t>
            </a:r>
            <a:r>
              <a:rPr lang="en-US" dirty="0" smtClean="0"/>
              <a:t> Review</a:t>
            </a:r>
            <a:endParaRPr lang="en-US" dirty="0"/>
          </a:p>
        </p:txBody>
      </p:sp>
      <p:sp>
        <p:nvSpPr>
          <p:cNvPr id="3" name="Content Placeholder 2"/>
          <p:cNvSpPr>
            <a:spLocks noGrp="1"/>
          </p:cNvSpPr>
          <p:nvPr>
            <p:ph idx="1"/>
          </p:nvPr>
        </p:nvSpPr>
        <p:spPr>
          <a:xfrm>
            <a:off x="228601" y="1220788"/>
            <a:ext cx="8893174" cy="5256212"/>
          </a:xfrm>
        </p:spPr>
        <p:txBody>
          <a:bodyPr/>
          <a:lstStyle/>
          <a:p>
            <a:r>
              <a:rPr lang="en-US" dirty="0" err="1"/>
              <a:t>s</a:t>
            </a:r>
            <a:r>
              <a:rPr lang="en-US" dirty="0" err="1" smtClean="0"/>
              <a:t>crapy</a:t>
            </a:r>
            <a:r>
              <a:rPr lang="en-US" dirty="0" smtClean="0"/>
              <a:t> </a:t>
            </a:r>
            <a:r>
              <a:rPr lang="en-US" dirty="0" err="1" smtClean="0"/>
              <a:t>startproject</a:t>
            </a:r>
            <a:r>
              <a:rPr lang="en-US" dirty="0" smtClean="0"/>
              <a:t> tut3</a:t>
            </a:r>
            <a:endParaRPr lang="en-US" dirty="0"/>
          </a:p>
          <a:p>
            <a:endParaRPr lang="en-US" dirty="0" smtClean="0"/>
          </a:p>
          <a:p>
            <a:r>
              <a:rPr lang="en-US" dirty="0" err="1" smtClean="0"/>
              <a:t>scrapy</a:t>
            </a:r>
            <a:r>
              <a:rPr lang="en-US" dirty="0" smtClean="0"/>
              <a:t> </a:t>
            </a:r>
            <a:r>
              <a:rPr lang="en-US" dirty="0" err="1"/>
              <a:t>genspider</a:t>
            </a:r>
            <a:r>
              <a:rPr lang="en-US" dirty="0"/>
              <a:t> </a:t>
            </a:r>
            <a:r>
              <a:rPr lang="en-US" dirty="0" err="1"/>
              <a:t>postLoginForm</a:t>
            </a:r>
            <a:r>
              <a:rPr lang="en-US" dirty="0"/>
              <a:t>  "</a:t>
            </a:r>
            <a:r>
              <a:rPr lang="en-US" dirty="0" smtClean="0"/>
              <a:t>www.example.com”</a:t>
            </a:r>
          </a:p>
          <a:p>
            <a:endParaRPr lang="en-US" dirty="0" smtClean="0"/>
          </a:p>
          <a:p>
            <a:r>
              <a:rPr lang="en-US" dirty="0" err="1" smtClean="0"/>
              <a:t>scrapy</a:t>
            </a:r>
            <a:r>
              <a:rPr lang="en-US" dirty="0" smtClean="0"/>
              <a:t> </a:t>
            </a:r>
            <a:r>
              <a:rPr lang="en-US" dirty="0"/>
              <a:t>crawl </a:t>
            </a:r>
            <a:r>
              <a:rPr lang="en-US" dirty="0" err="1" smtClean="0"/>
              <a:t>postLoginForm</a:t>
            </a:r>
            <a:endParaRPr lang="en-US" dirty="0" smtClean="0"/>
          </a:p>
          <a:p>
            <a:endParaRPr lang="en-US" dirty="0"/>
          </a:p>
          <a:p>
            <a:r>
              <a:rPr lang="en-US" dirty="0" err="1"/>
              <a:t>s</a:t>
            </a:r>
            <a:r>
              <a:rPr lang="en-US" dirty="0" err="1" smtClean="0"/>
              <a:t>crapy</a:t>
            </a:r>
            <a:r>
              <a:rPr lang="en-US" dirty="0" smtClean="0"/>
              <a:t> shell  </a:t>
            </a:r>
            <a:r>
              <a:rPr lang="en-US" dirty="0" err="1" smtClean="0"/>
              <a:t>postLoginForm</a:t>
            </a:r>
            <a:endParaRPr lang="en-US" dirty="0"/>
          </a:p>
        </p:txBody>
      </p:sp>
    </p:spTree>
    <p:extLst>
      <p:ext uri="{BB962C8B-B14F-4D97-AF65-F5344CB8AC3E}">
        <p14:creationId xmlns:p14="http://schemas.microsoft.com/office/powerpoint/2010/main" val="584600787"/>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Csv spider </a:t>
            </a:r>
            <a:r>
              <a:rPr lang="en-US" dirty="0" smtClean="0"/>
              <a:t>template continued</a:t>
            </a:r>
            <a:endParaRPr lang="en-US" dirty="0"/>
          </a:p>
        </p:txBody>
      </p:sp>
      <p:sp>
        <p:nvSpPr>
          <p:cNvPr id="3" name="Content Placeholder 2"/>
          <p:cNvSpPr>
            <a:spLocks noGrp="1"/>
          </p:cNvSpPr>
          <p:nvPr>
            <p:ph idx="1"/>
          </p:nvPr>
        </p:nvSpPr>
        <p:spPr/>
        <p:txBody>
          <a:bodyPr/>
          <a:lstStyle/>
          <a:p>
            <a:r>
              <a:rPr lang="en-US" dirty="0"/>
              <a:t> </a:t>
            </a:r>
            <a:r>
              <a:rPr lang="en-US" dirty="0" err="1"/>
              <a:t>def</a:t>
            </a:r>
            <a:r>
              <a:rPr lang="en-US" dirty="0"/>
              <a:t> </a:t>
            </a:r>
            <a:r>
              <a:rPr lang="en-US" dirty="0" err="1"/>
              <a:t>parse_row</a:t>
            </a:r>
            <a:r>
              <a:rPr lang="en-US" dirty="0"/>
              <a:t>(self, response, row):</a:t>
            </a:r>
          </a:p>
          <a:p>
            <a:r>
              <a:rPr lang="en-US" dirty="0"/>
              <a:t>        i = {}</a:t>
            </a:r>
          </a:p>
          <a:p>
            <a:r>
              <a:rPr lang="en-US" dirty="0"/>
              <a:t>        #i['</a:t>
            </a:r>
            <a:r>
              <a:rPr lang="en-US" dirty="0" err="1"/>
              <a:t>url</a:t>
            </a:r>
            <a:r>
              <a:rPr lang="en-US" dirty="0"/>
              <a:t>'] = row['</a:t>
            </a:r>
            <a:r>
              <a:rPr lang="en-US" dirty="0" err="1"/>
              <a:t>url</a:t>
            </a:r>
            <a:r>
              <a:rPr lang="en-US" dirty="0"/>
              <a:t>']</a:t>
            </a:r>
          </a:p>
          <a:p>
            <a:r>
              <a:rPr lang="en-US" dirty="0"/>
              <a:t>        #i['name'] = row['name']</a:t>
            </a:r>
          </a:p>
          <a:p>
            <a:r>
              <a:rPr lang="en-US" dirty="0"/>
              <a:t>        #i['description'] = row['description']</a:t>
            </a:r>
          </a:p>
          <a:p>
            <a:r>
              <a:rPr lang="en-US" dirty="0"/>
              <a:t>        return i</a:t>
            </a:r>
          </a:p>
          <a:p>
            <a:endParaRPr lang="en-US" dirty="0"/>
          </a:p>
        </p:txBody>
      </p:sp>
    </p:spTree>
    <p:extLst>
      <p:ext uri="{BB962C8B-B14F-4D97-AF65-F5344CB8AC3E}">
        <p14:creationId xmlns:p14="http://schemas.microsoft.com/office/powerpoint/2010/main" val="272004135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Fragile projects – break if </a:t>
            </a:r>
          </a:p>
        </p:txBody>
      </p:sp>
      <p:sp>
        <p:nvSpPr>
          <p:cNvPr id="3" name="Content Placeholder 2"/>
          <p:cNvSpPr>
            <a:spLocks noGrp="1"/>
          </p:cNvSpPr>
          <p:nvPr>
            <p:ph idx="1"/>
          </p:nvPr>
        </p:nvSpPr>
        <p:spPr/>
        <p:txBody>
          <a:bodyPr/>
          <a:lstStyle/>
          <a:p>
            <a:endParaRPr lang="en-US" dirty="0"/>
          </a:p>
          <a:p>
            <a:pPr>
              <a:buFont typeface="Wingdings" panose="05000000000000000000" pitchFamily="2" charset="2"/>
              <a:buChar char="§"/>
            </a:pPr>
            <a:r>
              <a:rPr lang="en-US" dirty="0" smtClean="0"/>
              <a:t>website changes format</a:t>
            </a:r>
          </a:p>
          <a:p>
            <a:pPr>
              <a:buFont typeface="Wingdings" panose="05000000000000000000" pitchFamily="2" charset="2"/>
              <a:buChar char="§"/>
            </a:pPr>
            <a:r>
              <a:rPr lang="en-US" dirty="0" smtClean="0"/>
              <a:t>Browser updates version (selenium only ???)</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80138431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example from </a:t>
            </a:r>
            <a:r>
              <a:rPr lang="en-US" dirty="0" err="1" smtClean="0"/>
              <a:t>Stackoverflow</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stackoverflow.com/questions/39243009/scrapy-tutorial-example</a:t>
            </a:r>
            <a:endParaRPr lang="en-US" dirty="0" smtClean="0"/>
          </a:p>
          <a:p>
            <a:endParaRPr lang="en-US" dirty="0"/>
          </a:p>
          <a:p>
            <a:r>
              <a:rPr lang="en-US" dirty="0" smtClean="0"/>
              <a:t>Fragile scraping project</a:t>
            </a:r>
          </a:p>
          <a:p>
            <a:r>
              <a:rPr lang="en-US" dirty="0" smtClean="0"/>
              <a:t>Diagnosis</a:t>
            </a:r>
          </a:p>
          <a:p>
            <a:pPr marL="457200" indent="-457200">
              <a:buFont typeface="+mj-lt"/>
              <a:buAutoNum type="arabicPeriod"/>
            </a:pPr>
            <a:r>
              <a:rPr lang="en-US" dirty="0" smtClean="0"/>
              <a:t>Run</a:t>
            </a:r>
          </a:p>
          <a:p>
            <a:pPr marL="457200" indent="-457200">
              <a:buFont typeface="+mj-lt"/>
              <a:buAutoNum type="arabicPeriod"/>
            </a:pPr>
            <a:r>
              <a:rPr lang="en-US" dirty="0" smtClean="0"/>
              <a:t>Run in </a:t>
            </a:r>
            <a:r>
              <a:rPr lang="en-US" dirty="0" err="1" smtClean="0"/>
              <a:t>scrapy</a:t>
            </a:r>
            <a:r>
              <a:rPr lang="en-US" dirty="0" smtClean="0"/>
              <a:t> shell</a:t>
            </a:r>
          </a:p>
          <a:p>
            <a:pPr marL="815975" lvl="1" indent="-457200">
              <a:buFont typeface="Wingdings" panose="05000000000000000000" pitchFamily="2" charset="2"/>
              <a:buChar char="§"/>
            </a:pPr>
            <a:r>
              <a:rPr lang="en-US" dirty="0"/>
              <a:t>v</a:t>
            </a:r>
            <a:r>
              <a:rPr lang="en-US" dirty="0" smtClean="0"/>
              <a:t>iew(response) – to see what the browser would show</a:t>
            </a:r>
          </a:p>
          <a:p>
            <a:pPr marL="457200" indent="-457200">
              <a:buFont typeface="+mj-lt"/>
              <a:buAutoNum type="arabicPeriod"/>
            </a:pPr>
            <a:r>
              <a:rPr lang="en-US" dirty="0" smtClean="0"/>
              <a:t>Fix searches to adjust to changes in website</a:t>
            </a: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138850233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Fragile scraper</a:t>
            </a:r>
            <a:endParaRPr lang="en-US" dirty="0"/>
          </a:p>
        </p:txBody>
      </p:sp>
      <p:sp>
        <p:nvSpPr>
          <p:cNvPr id="3" name="Content Placeholder 2"/>
          <p:cNvSpPr>
            <a:spLocks noGrp="1"/>
          </p:cNvSpPr>
          <p:nvPr>
            <p:ph idx="1"/>
          </p:nvPr>
        </p:nvSpPr>
        <p:spPr/>
        <p:txBody>
          <a:bodyPr/>
          <a:lstStyle/>
          <a:p>
            <a:endParaRPr lang="en-US" dirty="0"/>
          </a:p>
        </p:txBody>
      </p:sp>
      <p:pic>
        <p:nvPicPr>
          <p:cNvPr id="5" name="Picture 4"/>
          <p:cNvPicPr>
            <a:picLocks noChangeAspect="1"/>
          </p:cNvPicPr>
          <p:nvPr/>
        </p:nvPicPr>
        <p:blipFill>
          <a:blip r:embed="rId2"/>
          <a:stretch>
            <a:fillRect/>
          </a:stretch>
        </p:blipFill>
        <p:spPr>
          <a:xfrm>
            <a:off x="446799" y="1752600"/>
            <a:ext cx="8437912" cy="3428999"/>
          </a:xfrm>
          <a:prstGeom prst="rect">
            <a:avLst/>
          </a:prstGeom>
        </p:spPr>
      </p:pic>
    </p:spTree>
    <p:extLst>
      <p:ext uri="{BB962C8B-B14F-4D97-AF65-F5344CB8AC3E}">
        <p14:creationId xmlns:p14="http://schemas.microsoft.com/office/powerpoint/2010/main" val="82547027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Debugging Fragile scraper</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27211" y="1376362"/>
            <a:ext cx="7559514" cy="4414838"/>
          </a:xfrm>
          <a:prstGeom prst="rect">
            <a:avLst/>
          </a:prstGeom>
        </p:spPr>
      </p:pic>
    </p:spTree>
    <p:extLst>
      <p:ext uri="{BB962C8B-B14F-4D97-AF65-F5344CB8AC3E}">
        <p14:creationId xmlns:p14="http://schemas.microsoft.com/office/powerpoint/2010/main" val="58114378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Debugging Fragile </a:t>
            </a:r>
            <a:r>
              <a:rPr lang="en-US" dirty="0" smtClean="0"/>
              <a:t>scraper results</a:t>
            </a:r>
            <a:endParaRPr lang="en-US" dirty="0"/>
          </a:p>
        </p:txBody>
      </p:sp>
      <p:pic>
        <p:nvPicPr>
          <p:cNvPr id="4" name="Content Placeholder 3"/>
          <p:cNvPicPr>
            <a:picLocks noGrp="1" noChangeAspect="1"/>
          </p:cNvPicPr>
          <p:nvPr>
            <p:ph idx="1"/>
          </p:nvPr>
        </p:nvPicPr>
        <p:blipFill>
          <a:blip r:embed="rId2"/>
          <a:stretch>
            <a:fillRect/>
          </a:stretch>
        </p:blipFill>
        <p:spPr>
          <a:xfrm>
            <a:off x="969962" y="2958306"/>
            <a:ext cx="7496175" cy="1781175"/>
          </a:xfrm>
          <a:prstGeom prst="rect">
            <a:avLst/>
          </a:prstGeom>
        </p:spPr>
      </p:pic>
    </p:spTree>
    <p:extLst>
      <p:ext uri="{BB962C8B-B14F-4D97-AF65-F5344CB8AC3E}">
        <p14:creationId xmlns:p14="http://schemas.microsoft.com/office/powerpoint/2010/main" val="3698896073"/>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 </a:t>
            </a:r>
            <a:r>
              <a:rPr lang="en-US" dirty="0" err="1" smtClean="0"/>
              <a:t>xpath</a:t>
            </a:r>
            <a:r>
              <a:rPr lang="en-US" dirty="0" smtClean="0"/>
              <a:t> expressions with </a:t>
            </a:r>
            <a:r>
              <a:rPr lang="en-US" dirty="0" err="1" smtClean="0"/>
              <a:t>Scrapy</a:t>
            </a:r>
            <a:r>
              <a:rPr lang="en-US" dirty="0" smtClean="0"/>
              <a:t> Shell</a:t>
            </a:r>
            <a:endParaRPr lang="en-US" dirty="0"/>
          </a:p>
        </p:txBody>
      </p:sp>
      <p:pic>
        <p:nvPicPr>
          <p:cNvPr id="4" name="Content Placeholder 3"/>
          <p:cNvPicPr>
            <a:picLocks noGrp="1" noChangeAspect="1"/>
          </p:cNvPicPr>
          <p:nvPr>
            <p:ph idx="1"/>
          </p:nvPr>
        </p:nvPicPr>
        <p:blipFill>
          <a:blip r:embed="rId2"/>
          <a:stretch>
            <a:fillRect/>
          </a:stretch>
        </p:blipFill>
        <p:spPr>
          <a:xfrm>
            <a:off x="144144" y="2286000"/>
            <a:ext cx="8923656" cy="2610644"/>
          </a:xfrm>
          <a:prstGeom prst="rect">
            <a:avLst/>
          </a:prstGeom>
        </p:spPr>
      </p:pic>
    </p:spTree>
    <p:extLst>
      <p:ext uri="{BB962C8B-B14F-4D97-AF65-F5344CB8AC3E}">
        <p14:creationId xmlns:p14="http://schemas.microsoft.com/office/powerpoint/2010/main" val="3139843645"/>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Auxilliary</a:t>
            </a:r>
            <a:r>
              <a:rPr lang="en-US" dirty="0" smtClean="0"/>
              <a:t> lambda function to test </a:t>
            </a:r>
            <a:r>
              <a:rPr lang="en-US" dirty="0" err="1" smtClean="0"/>
              <a:t>xpaths</a:t>
            </a:r>
            <a:endParaRPr lang="en-US" dirty="0"/>
          </a:p>
        </p:txBody>
      </p:sp>
      <p:sp>
        <p:nvSpPr>
          <p:cNvPr id="3" name="Content Placeholder 2"/>
          <p:cNvSpPr>
            <a:spLocks noGrp="1"/>
          </p:cNvSpPr>
          <p:nvPr>
            <p:ph idx="1"/>
          </p:nvPr>
        </p:nvSpPr>
        <p:spPr/>
        <p:txBody>
          <a:bodyPr/>
          <a:lstStyle/>
          <a:p>
            <a:r>
              <a:rPr lang="en-US" dirty="0" smtClean="0"/>
              <a:t>Testing </a:t>
            </a:r>
            <a:r>
              <a:rPr lang="en-US" dirty="0" err="1" smtClean="0"/>
              <a:t>xpaths</a:t>
            </a:r>
            <a:r>
              <a:rPr lang="en-US" dirty="0" smtClean="0"/>
              <a:t> can be a lot of typing</a:t>
            </a:r>
          </a:p>
          <a:p>
            <a:pPr>
              <a:buFont typeface="Wingdings" panose="05000000000000000000" pitchFamily="2" charset="2"/>
              <a:buChar char="§"/>
            </a:pPr>
            <a:r>
              <a:rPr lang="en-US" dirty="0" err="1"/>
              <a:t>response.xpath</a:t>
            </a:r>
            <a:r>
              <a:rPr lang="en-US" dirty="0"/>
              <a:t>('//</a:t>
            </a:r>
            <a:r>
              <a:rPr lang="en-US" dirty="0" err="1"/>
              <a:t>ul</a:t>
            </a:r>
            <a:r>
              <a:rPr lang="en-US" dirty="0"/>
              <a:t>[@class="directory-</a:t>
            </a:r>
            <a:r>
              <a:rPr lang="en-US" dirty="0" err="1"/>
              <a:t>url</a:t>
            </a:r>
            <a:r>
              <a:rPr lang="en-US" dirty="0"/>
              <a:t>"]/li')</a:t>
            </a:r>
            <a:endParaRPr lang="en-US" dirty="0" smtClean="0"/>
          </a:p>
          <a:p>
            <a:r>
              <a:rPr lang="en-US" dirty="0" smtClean="0"/>
              <a:t>Instead define</a:t>
            </a:r>
            <a:endParaRPr lang="en-US" dirty="0"/>
          </a:p>
          <a:p>
            <a:pPr>
              <a:buFont typeface="Wingdings" panose="05000000000000000000" pitchFamily="2" charset="2"/>
              <a:buChar char="§"/>
            </a:pPr>
            <a:r>
              <a:rPr lang="en-US" dirty="0" err="1" smtClean="0"/>
              <a:t>xp</a:t>
            </a:r>
            <a:r>
              <a:rPr lang="en-US" dirty="0" smtClean="0"/>
              <a:t> = lambda x: </a:t>
            </a:r>
            <a:r>
              <a:rPr lang="en-US" dirty="0" err="1" smtClean="0"/>
              <a:t>response.xpath</a:t>
            </a:r>
            <a:r>
              <a:rPr lang="en-US" dirty="0" smtClean="0"/>
              <a:t>(x)</a:t>
            </a:r>
            <a:r>
              <a:rPr lang="en-US" dirty="0" smtClean="0">
                <a:solidFill>
                  <a:schemeClr val="bg1">
                    <a:lumMod val="65000"/>
                  </a:schemeClr>
                </a:solidFill>
              </a:rPr>
              <a:t>.</a:t>
            </a:r>
            <a:r>
              <a:rPr lang="en-US" dirty="0" err="1" smtClean="0">
                <a:solidFill>
                  <a:schemeClr val="bg1">
                    <a:lumMod val="65000"/>
                  </a:schemeClr>
                </a:solidFill>
              </a:rPr>
              <a:t>extract_first</a:t>
            </a:r>
            <a:r>
              <a:rPr lang="en-US" dirty="0" smtClean="0">
                <a:solidFill>
                  <a:schemeClr val="bg1">
                    <a:lumMod val="65000"/>
                  </a:schemeClr>
                </a:solidFill>
              </a:rPr>
              <a:t>() </a:t>
            </a:r>
          </a:p>
          <a:p>
            <a:endParaRPr lang="en-US" dirty="0"/>
          </a:p>
          <a:p>
            <a:r>
              <a:rPr lang="en-US" dirty="0" smtClean="0"/>
              <a:t>Then instead you just have to type the path to test</a:t>
            </a:r>
          </a:p>
          <a:p>
            <a:pPr>
              <a:buFont typeface="Wingdings" panose="05000000000000000000" pitchFamily="2" charset="2"/>
              <a:buChar char="§"/>
            </a:pPr>
            <a:r>
              <a:rPr lang="en-US" dirty="0" err="1" smtClean="0"/>
              <a:t>xp</a:t>
            </a:r>
            <a:r>
              <a:rPr lang="en-US" dirty="0"/>
              <a:t> ('//</a:t>
            </a:r>
            <a:r>
              <a:rPr lang="en-US" dirty="0" err="1"/>
              <a:t>ul</a:t>
            </a:r>
            <a:r>
              <a:rPr lang="en-US" dirty="0"/>
              <a:t>[@class="directory-</a:t>
            </a:r>
            <a:r>
              <a:rPr lang="en-US" dirty="0" err="1"/>
              <a:t>url</a:t>
            </a:r>
            <a:r>
              <a:rPr lang="en-US" dirty="0"/>
              <a:t>"]/li')</a:t>
            </a:r>
          </a:p>
        </p:txBody>
      </p:sp>
    </p:spTree>
    <p:extLst>
      <p:ext uri="{BB962C8B-B14F-4D97-AF65-F5344CB8AC3E}">
        <p14:creationId xmlns:p14="http://schemas.microsoft.com/office/powerpoint/2010/main" val="3663365461"/>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Corrected version</a:t>
            </a:r>
            <a:endParaRPr lang="en-US" dirty="0"/>
          </a:p>
        </p:txBody>
      </p:sp>
      <p:sp>
        <p:nvSpPr>
          <p:cNvPr id="3" name="Content Placeholder 2"/>
          <p:cNvSpPr>
            <a:spLocks noGrp="1"/>
          </p:cNvSpPr>
          <p:nvPr>
            <p:ph idx="1"/>
          </p:nvPr>
        </p:nvSpPr>
        <p:spPr>
          <a:xfrm>
            <a:off x="838199" y="1220788"/>
            <a:ext cx="8283575" cy="5256212"/>
          </a:xfrm>
        </p:spPr>
        <p:txBody>
          <a:bodyPr/>
          <a:lstStyle/>
          <a:p>
            <a:r>
              <a:rPr lang="en-US" sz="2000" dirty="0"/>
              <a:t>import </a:t>
            </a:r>
            <a:r>
              <a:rPr lang="en-US" sz="2000" dirty="0" err="1"/>
              <a:t>scrapy</a:t>
            </a:r>
            <a:endParaRPr lang="en-US" sz="2000" dirty="0"/>
          </a:p>
          <a:p>
            <a:endParaRPr lang="en-US" sz="2000" dirty="0"/>
          </a:p>
          <a:p>
            <a:r>
              <a:rPr lang="en-US" sz="2000" dirty="0"/>
              <a:t>class </a:t>
            </a:r>
            <a:r>
              <a:rPr lang="en-US" sz="2000" dirty="0" err="1"/>
              <a:t>MozSpider</a:t>
            </a:r>
            <a:r>
              <a:rPr lang="en-US" sz="2000" dirty="0"/>
              <a:t>(</a:t>
            </a:r>
            <a:r>
              <a:rPr lang="en-US" sz="2000" dirty="0" err="1"/>
              <a:t>scrapy.Spider</a:t>
            </a:r>
            <a:r>
              <a:rPr lang="en-US" sz="2000" dirty="0"/>
              <a:t>):</a:t>
            </a:r>
          </a:p>
          <a:p>
            <a:r>
              <a:rPr lang="en-US" sz="2000" dirty="0"/>
              <a:t>    name = "</a:t>
            </a:r>
            <a:r>
              <a:rPr lang="en-US" sz="2000" dirty="0" err="1"/>
              <a:t>moz</a:t>
            </a:r>
            <a:r>
              <a:rPr lang="en-US" sz="2000" dirty="0"/>
              <a:t>"</a:t>
            </a:r>
          </a:p>
          <a:p>
            <a:r>
              <a:rPr lang="en-US" sz="2000" dirty="0"/>
              <a:t>    </a:t>
            </a:r>
            <a:r>
              <a:rPr lang="en-US" sz="2000" dirty="0" err="1"/>
              <a:t>allowed_domains</a:t>
            </a:r>
            <a:r>
              <a:rPr lang="en-US" sz="2000" dirty="0"/>
              <a:t> = ["www.dmoz.org"]</a:t>
            </a:r>
          </a:p>
          <a:p>
            <a:r>
              <a:rPr lang="en-US" sz="2000" dirty="0"/>
              <a:t>    </a:t>
            </a:r>
            <a:r>
              <a:rPr lang="en-US" sz="2000" dirty="0" err="1"/>
              <a:t>start_urls</a:t>
            </a:r>
            <a:r>
              <a:rPr lang="en-US" sz="2000" dirty="0"/>
              <a:t> = ['http://www.dmoz.org/Computers/Programming/Languages/Python/Books/',</a:t>
            </a:r>
          </a:p>
          <a:p>
            <a:r>
              <a:rPr lang="en-US" sz="2000" dirty="0"/>
              <a:t>                  'http://www.dmoz.org/Computers/Programming/Languages/Python/Resources/']</a:t>
            </a:r>
          </a:p>
          <a:p>
            <a:endParaRPr lang="en-US" sz="2000" dirty="0"/>
          </a:p>
        </p:txBody>
      </p:sp>
    </p:spTree>
    <p:extLst>
      <p:ext uri="{BB962C8B-B14F-4D97-AF65-F5344CB8AC3E}">
        <p14:creationId xmlns:p14="http://schemas.microsoft.com/office/powerpoint/2010/main" val="1325802076"/>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220788"/>
            <a:ext cx="8283575" cy="5256212"/>
          </a:xfrm>
        </p:spPr>
        <p:txBody>
          <a:bodyPr/>
          <a:lstStyle/>
          <a:p>
            <a:r>
              <a:rPr lang="en-US" sz="2000" dirty="0"/>
              <a:t> </a:t>
            </a:r>
            <a:r>
              <a:rPr lang="en-US" sz="2000" dirty="0" err="1"/>
              <a:t>def</a:t>
            </a:r>
            <a:r>
              <a:rPr lang="en-US" sz="2000" dirty="0"/>
              <a:t> parse(self, response):</a:t>
            </a:r>
          </a:p>
          <a:p>
            <a:r>
              <a:rPr lang="en-US" sz="2000" dirty="0"/>
              <a:t>        sites = </a:t>
            </a:r>
            <a:r>
              <a:rPr lang="en-US" sz="2000" dirty="0" err="1"/>
              <a:t>response.xpath</a:t>
            </a:r>
            <a:r>
              <a:rPr lang="en-US" sz="2000" dirty="0"/>
              <a:t>('//div[@class="title-and-</a:t>
            </a:r>
            <a:r>
              <a:rPr lang="en-US" sz="2000" dirty="0" err="1"/>
              <a:t>desc</a:t>
            </a:r>
            <a:r>
              <a:rPr lang="en-US" sz="2000" dirty="0"/>
              <a:t>"]')</a:t>
            </a:r>
          </a:p>
          <a:p>
            <a:r>
              <a:rPr lang="en-US" sz="2000" dirty="0"/>
              <a:t>        for site in sites:</a:t>
            </a:r>
          </a:p>
          <a:p>
            <a:r>
              <a:rPr lang="en-US" sz="2000" dirty="0"/>
              <a:t>            name = </a:t>
            </a:r>
            <a:r>
              <a:rPr lang="en-US" sz="2000" dirty="0" err="1"/>
              <a:t>site.xpath</a:t>
            </a:r>
            <a:r>
              <a:rPr lang="en-US" sz="2000" dirty="0"/>
              <a:t>('a/div[@class="site-title"]/text()').</a:t>
            </a:r>
            <a:r>
              <a:rPr lang="en-US" sz="2000" dirty="0" err="1"/>
              <a:t>extract_first</a:t>
            </a:r>
            <a:r>
              <a:rPr lang="en-US" sz="2000" dirty="0"/>
              <a:t>()</a:t>
            </a:r>
          </a:p>
          <a:p>
            <a:r>
              <a:rPr lang="en-US" sz="2000" dirty="0"/>
              <a:t>            </a:t>
            </a:r>
            <a:r>
              <a:rPr lang="en-US" sz="2000" dirty="0" err="1"/>
              <a:t>url</a:t>
            </a:r>
            <a:r>
              <a:rPr lang="en-US" sz="2000" dirty="0"/>
              <a:t> = </a:t>
            </a:r>
            <a:r>
              <a:rPr lang="en-US" sz="2000" dirty="0" err="1"/>
              <a:t>site.xpath</a:t>
            </a:r>
            <a:r>
              <a:rPr lang="en-US" sz="2000" dirty="0"/>
              <a:t>('a/@</a:t>
            </a:r>
            <a:r>
              <a:rPr lang="en-US" sz="2000" dirty="0" err="1"/>
              <a:t>href</a:t>
            </a:r>
            <a:r>
              <a:rPr lang="en-US" sz="2000" dirty="0"/>
              <a:t>').</a:t>
            </a:r>
            <a:r>
              <a:rPr lang="en-US" sz="2000" dirty="0" err="1"/>
              <a:t>extract_first</a:t>
            </a:r>
            <a:r>
              <a:rPr lang="en-US" sz="2000" dirty="0"/>
              <a:t>()</a:t>
            </a:r>
          </a:p>
          <a:p>
            <a:r>
              <a:rPr lang="en-US" sz="2000" dirty="0"/>
              <a:t>            description = </a:t>
            </a:r>
            <a:r>
              <a:rPr lang="en-US" sz="2000" dirty="0" err="1"/>
              <a:t>site.xpath</a:t>
            </a:r>
            <a:r>
              <a:rPr lang="en-US" sz="2000" dirty="0"/>
              <a:t>('div[@class="site-</a:t>
            </a:r>
            <a:r>
              <a:rPr lang="en-US" sz="2000" dirty="0" err="1"/>
              <a:t>descr</a:t>
            </a:r>
            <a:r>
              <a:rPr lang="en-US" sz="2000" dirty="0"/>
              <a:t> "]/text()').</a:t>
            </a:r>
            <a:r>
              <a:rPr lang="en-US" sz="2000" dirty="0" err="1"/>
              <a:t>extract_first</a:t>
            </a:r>
            <a:r>
              <a:rPr lang="en-US" sz="2000" dirty="0"/>
              <a:t>().strip()</a:t>
            </a:r>
          </a:p>
          <a:p>
            <a:endParaRPr lang="en-US" sz="2000" dirty="0"/>
          </a:p>
          <a:p>
            <a:r>
              <a:rPr lang="en-US" sz="2000" dirty="0"/>
              <a:t>            yield{'</a:t>
            </a:r>
            <a:r>
              <a:rPr lang="en-US" sz="2000" dirty="0" err="1"/>
              <a:t>Name':name</a:t>
            </a:r>
            <a:r>
              <a:rPr lang="en-US" sz="2000" dirty="0"/>
              <a:t>, 'URL':</a:t>
            </a:r>
            <a:r>
              <a:rPr lang="en-US" sz="2000" dirty="0" err="1"/>
              <a:t>url</a:t>
            </a:r>
            <a:r>
              <a:rPr lang="en-US" sz="2000" dirty="0"/>
              <a:t>, '</a:t>
            </a:r>
            <a:r>
              <a:rPr lang="en-US" sz="2000" dirty="0" err="1"/>
              <a:t>Description':description</a:t>
            </a:r>
            <a:r>
              <a:rPr lang="en-US" sz="2000" dirty="0"/>
              <a:t>}</a:t>
            </a:r>
          </a:p>
        </p:txBody>
      </p:sp>
    </p:spTree>
    <p:extLst>
      <p:ext uri="{BB962C8B-B14F-4D97-AF65-F5344CB8AC3E}">
        <p14:creationId xmlns:p14="http://schemas.microsoft.com/office/powerpoint/2010/main" val="402522772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Scrapy</a:t>
            </a:r>
            <a:r>
              <a:rPr lang="en-US" dirty="0" smtClean="0"/>
              <a:t> Tutorial </a:t>
            </a:r>
            <a:r>
              <a:rPr lang="en-US" dirty="0" err="1" smtClean="0"/>
              <a:t>Quotes_spider</a:t>
            </a:r>
            <a:endParaRPr lang="en-US" dirty="0"/>
          </a:p>
        </p:txBody>
      </p:sp>
      <p:sp>
        <p:nvSpPr>
          <p:cNvPr id="3" name="Content Placeholder 2"/>
          <p:cNvSpPr>
            <a:spLocks noGrp="1"/>
          </p:cNvSpPr>
          <p:nvPr>
            <p:ph idx="1"/>
          </p:nvPr>
        </p:nvSpPr>
        <p:spPr/>
        <p:txBody>
          <a:bodyPr/>
          <a:lstStyle/>
          <a:p>
            <a:r>
              <a:rPr lang="en-US" dirty="0">
                <a:effectLst/>
              </a:rPr>
              <a:t>import </a:t>
            </a:r>
            <a:r>
              <a:rPr lang="en-US" dirty="0" err="1">
                <a:effectLst/>
              </a:rPr>
              <a:t>scrapy</a:t>
            </a:r>
            <a:r>
              <a:rPr lang="en-US" dirty="0">
                <a:effectLst/>
              </a:rPr>
              <a:t/>
            </a:r>
            <a:br>
              <a:rPr lang="en-US" dirty="0">
                <a:effectLst/>
              </a:rPr>
            </a:br>
            <a:r>
              <a:rPr lang="en-US" dirty="0">
                <a:effectLst/>
              </a:rPr>
              <a:t>class </a:t>
            </a:r>
            <a:r>
              <a:rPr lang="en-US" dirty="0" err="1">
                <a:effectLst/>
              </a:rPr>
              <a:t>QuotesSpider</a:t>
            </a:r>
            <a:r>
              <a:rPr lang="en-US" dirty="0">
                <a:effectLst/>
              </a:rPr>
              <a:t>(</a:t>
            </a:r>
            <a:r>
              <a:rPr lang="en-US" dirty="0" err="1">
                <a:effectLst/>
              </a:rPr>
              <a:t>scrapy.Spider</a:t>
            </a:r>
            <a:r>
              <a:rPr lang="en-US" dirty="0">
                <a:effectLst/>
              </a:rPr>
              <a:t>):</a:t>
            </a:r>
            <a:br>
              <a:rPr lang="en-US" dirty="0">
                <a:effectLst/>
              </a:rPr>
            </a:br>
            <a:r>
              <a:rPr lang="en-US" dirty="0">
                <a:effectLst/>
              </a:rPr>
              <a:t>name = "quotes"</a:t>
            </a:r>
            <a:br>
              <a:rPr lang="en-US" dirty="0">
                <a:effectLst/>
              </a:rPr>
            </a:br>
            <a:r>
              <a:rPr lang="en-US" dirty="0" err="1">
                <a:effectLst/>
              </a:rPr>
              <a:t>start_urls</a:t>
            </a:r>
            <a:r>
              <a:rPr lang="en-US" dirty="0">
                <a:effectLst/>
              </a:rPr>
              <a:t> = [</a:t>
            </a:r>
            <a:br>
              <a:rPr lang="en-US" dirty="0">
                <a:effectLst/>
              </a:rPr>
            </a:br>
            <a:r>
              <a:rPr lang="en-US" dirty="0" smtClean="0">
                <a:effectLst/>
              </a:rPr>
              <a:t>	'http</a:t>
            </a:r>
            <a:r>
              <a:rPr lang="en-US" dirty="0">
                <a:effectLst/>
              </a:rPr>
              <a:t>://quotes.toscrape.com/page/1/',</a:t>
            </a:r>
            <a:br>
              <a:rPr lang="en-US" dirty="0">
                <a:effectLst/>
              </a:rPr>
            </a:br>
            <a:r>
              <a:rPr lang="en-US" dirty="0" smtClean="0">
                <a:effectLst/>
              </a:rPr>
              <a:t>	'http</a:t>
            </a:r>
            <a:r>
              <a:rPr lang="en-US" dirty="0">
                <a:effectLst/>
              </a:rPr>
              <a:t>://quotes.toscrape.com/page/2/',</a:t>
            </a:r>
            <a:br>
              <a:rPr lang="en-US" dirty="0">
                <a:effectLst/>
              </a:rPr>
            </a:br>
            <a:r>
              <a:rPr lang="en-US" dirty="0" smtClean="0">
                <a:effectLst/>
              </a:rPr>
              <a:t>]</a:t>
            </a:r>
          </a:p>
          <a:p>
            <a:r>
              <a:rPr lang="en-US" dirty="0">
                <a:effectLst/>
              </a:rPr>
              <a:t/>
            </a:r>
            <a:br>
              <a:rPr lang="en-US" dirty="0">
                <a:effectLst/>
              </a:rPr>
            </a:br>
            <a:r>
              <a:rPr lang="en-US" dirty="0" err="1">
                <a:effectLst/>
              </a:rPr>
              <a:t>def</a:t>
            </a:r>
            <a:r>
              <a:rPr lang="en-US" dirty="0">
                <a:effectLst/>
              </a:rPr>
              <a:t> parse(self, response):</a:t>
            </a:r>
            <a:br>
              <a:rPr lang="en-US" dirty="0">
                <a:effectLst/>
              </a:rPr>
            </a:br>
            <a:r>
              <a:rPr lang="en-US" dirty="0" smtClean="0">
                <a:effectLst/>
              </a:rPr>
              <a:t>	page </a:t>
            </a:r>
            <a:r>
              <a:rPr lang="en-US" dirty="0">
                <a:effectLst/>
              </a:rPr>
              <a:t>= </a:t>
            </a:r>
            <a:r>
              <a:rPr lang="en-US" dirty="0" err="1">
                <a:effectLst/>
              </a:rPr>
              <a:t>response.url.split</a:t>
            </a:r>
            <a:r>
              <a:rPr lang="en-US" dirty="0">
                <a:effectLst/>
              </a:rPr>
              <a:t>("/")[-2]</a:t>
            </a:r>
            <a:br>
              <a:rPr lang="en-US" dirty="0">
                <a:effectLst/>
              </a:rPr>
            </a:br>
            <a:r>
              <a:rPr lang="en-US" dirty="0" smtClean="0">
                <a:effectLst/>
              </a:rPr>
              <a:t>	filename </a:t>
            </a:r>
            <a:r>
              <a:rPr lang="en-US" dirty="0">
                <a:effectLst/>
              </a:rPr>
              <a:t>= 'quotes-</a:t>
            </a:r>
            <a:r>
              <a:rPr lang="en-US" i="1" dirty="0">
                <a:effectLst/>
              </a:rPr>
              <a:t>%s</a:t>
            </a:r>
            <a:r>
              <a:rPr lang="en-US" dirty="0">
                <a:effectLst/>
              </a:rPr>
              <a:t>.html' % page</a:t>
            </a:r>
            <a:br>
              <a:rPr lang="en-US" dirty="0">
                <a:effectLst/>
              </a:rPr>
            </a:br>
            <a:r>
              <a:rPr lang="en-US" dirty="0" smtClean="0">
                <a:effectLst/>
              </a:rPr>
              <a:t>	with </a:t>
            </a:r>
            <a:r>
              <a:rPr lang="en-US" dirty="0">
                <a:effectLst/>
              </a:rPr>
              <a:t>open(filename, '</a:t>
            </a:r>
            <a:r>
              <a:rPr lang="en-US" dirty="0" err="1">
                <a:effectLst/>
              </a:rPr>
              <a:t>wb</a:t>
            </a:r>
            <a:r>
              <a:rPr lang="en-US" dirty="0">
                <a:effectLst/>
              </a:rPr>
              <a:t>') as f:</a:t>
            </a:r>
            <a:br>
              <a:rPr lang="en-US" dirty="0">
                <a:effectLst/>
              </a:rPr>
            </a:br>
            <a:r>
              <a:rPr lang="en-US" dirty="0" smtClean="0">
                <a:effectLst/>
              </a:rPr>
              <a:t>		</a:t>
            </a:r>
            <a:r>
              <a:rPr lang="en-US" dirty="0" err="1" smtClean="0">
                <a:effectLst/>
              </a:rPr>
              <a:t>f.write</a:t>
            </a:r>
            <a:r>
              <a:rPr lang="en-US" dirty="0" smtClean="0">
                <a:effectLst/>
              </a:rPr>
              <a:t>(</a:t>
            </a:r>
            <a:r>
              <a:rPr lang="en-US" dirty="0" err="1" smtClean="0">
                <a:effectLst/>
              </a:rPr>
              <a:t>response.body</a:t>
            </a:r>
            <a:r>
              <a:rPr lang="en-US" dirty="0">
                <a:effectLst/>
              </a:rPr>
              <a:t>)</a:t>
            </a:r>
            <a:br>
              <a:rPr lang="en-US" dirty="0">
                <a:effectLst/>
              </a:rPr>
            </a:br>
            <a:endParaRPr lang="en-US" dirty="0"/>
          </a:p>
        </p:txBody>
      </p:sp>
      <p:sp>
        <p:nvSpPr>
          <p:cNvPr id="4" name="TextBox 3"/>
          <p:cNvSpPr txBox="1"/>
          <p:nvPr/>
        </p:nvSpPr>
        <p:spPr>
          <a:xfrm>
            <a:off x="2286000" y="6477000"/>
            <a:ext cx="3136564" cy="523220"/>
          </a:xfrm>
          <a:prstGeom prst="rect">
            <a:avLst/>
          </a:prstGeom>
          <a:noFill/>
        </p:spPr>
        <p:txBody>
          <a:bodyPr wrap="none" rtlCol="0">
            <a:spAutoFit/>
          </a:bodyPr>
          <a:lstStyle/>
          <a:p>
            <a:r>
              <a:rPr lang="en-US" altLang="en-US" sz="1600" baseline="0" dirty="0"/>
              <a:t>https://</a:t>
            </a:r>
            <a:r>
              <a:rPr lang="en-US" altLang="en-US" sz="1600" baseline="0" dirty="0" smtClean="0"/>
              <a:t>doc.scrapy.org/en/1.3/</a:t>
            </a:r>
            <a:endParaRPr lang="en-US" altLang="en-US" dirty="0"/>
          </a:p>
          <a:p>
            <a:endParaRPr lang="en-US" dirty="0"/>
          </a:p>
        </p:txBody>
      </p:sp>
    </p:spTree>
    <p:extLst>
      <p:ext uri="{BB962C8B-B14F-4D97-AF65-F5344CB8AC3E}">
        <p14:creationId xmlns:p14="http://schemas.microsoft.com/office/powerpoint/2010/main" val="1326829693"/>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Login then scrape</a:t>
            </a:r>
            <a:endParaRPr lang="en-US" dirty="0"/>
          </a:p>
        </p:txBody>
      </p:sp>
      <p:sp>
        <p:nvSpPr>
          <p:cNvPr id="3" name="Content Placeholder 2"/>
          <p:cNvSpPr>
            <a:spLocks noGrp="1"/>
          </p:cNvSpPr>
          <p:nvPr>
            <p:ph idx="1"/>
          </p:nvPr>
        </p:nvSpPr>
        <p:spPr>
          <a:xfrm>
            <a:off x="838200" y="1220788"/>
            <a:ext cx="8153400" cy="5256212"/>
          </a:xfrm>
        </p:spPr>
        <p:txBody>
          <a:bodyPr/>
          <a:lstStyle/>
          <a:p>
            <a:r>
              <a:rPr lang="en-US" sz="2000" dirty="0"/>
              <a:t># -*- coding: utf-8 -*-</a:t>
            </a:r>
          </a:p>
          <a:p>
            <a:r>
              <a:rPr lang="en-US" sz="2000" dirty="0"/>
              <a:t>import </a:t>
            </a:r>
            <a:r>
              <a:rPr lang="en-US" sz="2000" dirty="0" err="1"/>
              <a:t>scrapy</a:t>
            </a:r>
            <a:endParaRPr lang="en-US" sz="2000" dirty="0"/>
          </a:p>
          <a:p>
            <a:r>
              <a:rPr lang="en-US" sz="2000" dirty="0"/>
              <a:t>from </a:t>
            </a:r>
            <a:r>
              <a:rPr lang="en-US" sz="2000" dirty="0" err="1"/>
              <a:t>scrapy.linkextractors</a:t>
            </a:r>
            <a:r>
              <a:rPr lang="en-US" sz="2000" dirty="0"/>
              <a:t> import </a:t>
            </a:r>
            <a:r>
              <a:rPr lang="en-US" sz="2000" dirty="0" err="1"/>
              <a:t>LinkExtractor</a:t>
            </a:r>
            <a:endParaRPr lang="en-US" sz="2000" dirty="0"/>
          </a:p>
          <a:p>
            <a:r>
              <a:rPr lang="en-US" sz="2000" dirty="0"/>
              <a:t>from </a:t>
            </a:r>
            <a:r>
              <a:rPr lang="en-US" sz="2000" dirty="0" err="1"/>
              <a:t>scrapy.spiders</a:t>
            </a:r>
            <a:r>
              <a:rPr lang="en-US" sz="2000" dirty="0"/>
              <a:t> import </a:t>
            </a:r>
            <a:r>
              <a:rPr lang="en-US" sz="2000" dirty="0" err="1"/>
              <a:t>CrawlSpider</a:t>
            </a:r>
            <a:r>
              <a:rPr lang="en-US" sz="2000" dirty="0"/>
              <a:t>, Rule</a:t>
            </a:r>
          </a:p>
          <a:p>
            <a:endParaRPr lang="en-US" sz="2000" dirty="0"/>
          </a:p>
          <a:p>
            <a:r>
              <a:rPr lang="en-US" sz="2000" dirty="0"/>
              <a:t>class </a:t>
            </a:r>
            <a:r>
              <a:rPr lang="en-US" sz="2000" dirty="0" err="1"/>
              <a:t>LoginSpider</a:t>
            </a:r>
            <a:r>
              <a:rPr lang="en-US" sz="2000" dirty="0"/>
              <a:t>(</a:t>
            </a:r>
            <a:r>
              <a:rPr lang="en-US" sz="2000" dirty="0" err="1"/>
              <a:t>CrawlSpider</a:t>
            </a:r>
            <a:r>
              <a:rPr lang="en-US" sz="2000" dirty="0"/>
              <a:t>):</a:t>
            </a:r>
          </a:p>
          <a:p>
            <a:r>
              <a:rPr lang="en-US" sz="2000" dirty="0"/>
              <a:t>    name = 'login'</a:t>
            </a:r>
          </a:p>
          <a:p>
            <a:r>
              <a:rPr lang="en-US" sz="2000" dirty="0"/>
              <a:t>    </a:t>
            </a:r>
            <a:r>
              <a:rPr lang="en-US" sz="2000" dirty="0" err="1"/>
              <a:t>allowed_domains</a:t>
            </a:r>
            <a:r>
              <a:rPr lang="en-US" sz="2000" dirty="0"/>
              <a:t> = ['www.example.com']</a:t>
            </a:r>
          </a:p>
          <a:p>
            <a:r>
              <a:rPr lang="en-US" sz="2000" dirty="0"/>
              <a:t>    </a:t>
            </a:r>
          </a:p>
          <a:p>
            <a:r>
              <a:rPr lang="en-US" sz="2000" dirty="0"/>
              <a:t>    rules = (</a:t>
            </a:r>
          </a:p>
          <a:p>
            <a:r>
              <a:rPr lang="en-US" sz="2000" dirty="0"/>
              <a:t>        Rule(</a:t>
            </a:r>
            <a:r>
              <a:rPr lang="en-US" sz="2000" dirty="0" err="1"/>
              <a:t>LinkExtractor</a:t>
            </a:r>
            <a:r>
              <a:rPr lang="en-US" sz="2000" dirty="0"/>
              <a:t>(allow=</a:t>
            </a:r>
            <a:r>
              <a:rPr lang="en-US" sz="2000" dirty="0" err="1"/>
              <a:t>r'Items</a:t>
            </a:r>
            <a:r>
              <a:rPr lang="en-US" sz="2000" dirty="0"/>
              <a:t>/'), callback='</a:t>
            </a:r>
            <a:r>
              <a:rPr lang="en-US" sz="2000" dirty="0" err="1"/>
              <a:t>parse_item</a:t>
            </a:r>
            <a:r>
              <a:rPr lang="en-US" sz="2000" dirty="0"/>
              <a:t>', follow=True),</a:t>
            </a:r>
          </a:p>
          <a:p>
            <a:r>
              <a:rPr lang="en-US" sz="2000" dirty="0"/>
              <a:t>    )</a:t>
            </a:r>
          </a:p>
          <a:p>
            <a:r>
              <a:rPr lang="en-US" sz="2000" dirty="0"/>
              <a:t>    </a:t>
            </a:r>
          </a:p>
          <a:p>
            <a:r>
              <a:rPr lang="en-US" sz="2000" dirty="0"/>
              <a:t>    </a:t>
            </a:r>
          </a:p>
        </p:txBody>
      </p:sp>
    </p:spTree>
    <p:extLst>
      <p:ext uri="{BB962C8B-B14F-4D97-AF65-F5344CB8AC3E}">
        <p14:creationId xmlns:p14="http://schemas.microsoft.com/office/powerpoint/2010/main" val="598618655"/>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Login the scrape page 2</a:t>
            </a:r>
            <a:endParaRPr lang="en-US" dirty="0"/>
          </a:p>
        </p:txBody>
      </p:sp>
      <p:sp>
        <p:nvSpPr>
          <p:cNvPr id="3" name="Content Placeholder 2"/>
          <p:cNvSpPr>
            <a:spLocks noGrp="1"/>
          </p:cNvSpPr>
          <p:nvPr>
            <p:ph idx="1"/>
          </p:nvPr>
        </p:nvSpPr>
        <p:spPr>
          <a:xfrm>
            <a:off x="838199" y="1220788"/>
            <a:ext cx="8283575" cy="5256212"/>
          </a:xfrm>
        </p:spPr>
        <p:txBody>
          <a:bodyPr/>
          <a:lstStyle/>
          <a:p>
            <a:r>
              <a:rPr lang="en-US" sz="2000" dirty="0" err="1"/>
              <a:t>def</a:t>
            </a:r>
            <a:r>
              <a:rPr lang="en-US" sz="2000" dirty="0"/>
              <a:t> </a:t>
            </a:r>
            <a:r>
              <a:rPr lang="en-US" sz="2000" dirty="0" err="1"/>
              <a:t>start_requests</a:t>
            </a:r>
            <a:r>
              <a:rPr lang="en-US" sz="2000" dirty="0"/>
              <a:t>(self):</a:t>
            </a:r>
          </a:p>
          <a:p>
            <a:r>
              <a:rPr lang="en-US" sz="2000" dirty="0"/>
              <a:t>        return [</a:t>
            </a:r>
            <a:r>
              <a:rPr lang="en-US" sz="2000" dirty="0" err="1"/>
              <a:t>scrapy.FormRequest</a:t>
            </a:r>
            <a:r>
              <a:rPr lang="en-US" sz="2000" dirty="0"/>
              <a:t>("http://www.example.com/login",</a:t>
            </a:r>
          </a:p>
          <a:p>
            <a:r>
              <a:rPr lang="en-US" sz="2000" dirty="0"/>
              <a:t>        </a:t>
            </a:r>
            <a:r>
              <a:rPr lang="en-US" sz="2000" dirty="0" err="1"/>
              <a:t>formdata</a:t>
            </a:r>
            <a:r>
              <a:rPr lang="en-US" sz="2000" dirty="0"/>
              <a:t>={'user': 'john', 'pass': 'secret'},</a:t>
            </a:r>
          </a:p>
          <a:p>
            <a:r>
              <a:rPr lang="en-US" sz="2000" dirty="0"/>
              <a:t>        callback=</a:t>
            </a:r>
            <a:r>
              <a:rPr lang="en-US" sz="2000" dirty="0" err="1"/>
              <a:t>self.logged_in</a:t>
            </a:r>
            <a:r>
              <a:rPr lang="en-US" sz="2000" dirty="0"/>
              <a:t>)]</a:t>
            </a:r>
          </a:p>
          <a:p>
            <a:r>
              <a:rPr lang="en-US" sz="2000" dirty="0"/>
              <a:t>    </a:t>
            </a:r>
            <a:r>
              <a:rPr lang="en-US" sz="2000" dirty="0" err="1"/>
              <a:t>def</a:t>
            </a:r>
            <a:r>
              <a:rPr lang="en-US" sz="2000" dirty="0"/>
              <a:t> </a:t>
            </a:r>
            <a:r>
              <a:rPr lang="en-US" sz="2000" dirty="0" err="1"/>
              <a:t>logged_in</a:t>
            </a:r>
            <a:r>
              <a:rPr lang="en-US" sz="2000" dirty="0"/>
              <a:t>(self, response):</a:t>
            </a:r>
          </a:p>
          <a:p>
            <a:r>
              <a:rPr lang="en-US" sz="2000" dirty="0"/>
              <a:t>        # here you would extract links to follow and return Requests </a:t>
            </a:r>
            <a:endParaRPr lang="en-US" sz="2000" dirty="0" smtClean="0"/>
          </a:p>
          <a:p>
            <a:r>
              <a:rPr lang="en-US" sz="2000" dirty="0"/>
              <a:t>	</a:t>
            </a:r>
            <a:r>
              <a:rPr lang="en-US" sz="2000" dirty="0" smtClean="0"/>
              <a:t>   # for each </a:t>
            </a:r>
            <a:r>
              <a:rPr lang="en-US" sz="2000" dirty="0"/>
              <a:t>of them, with another callback</a:t>
            </a:r>
          </a:p>
          <a:p>
            <a:r>
              <a:rPr lang="en-US" sz="2000" dirty="0"/>
              <a:t>        </a:t>
            </a:r>
            <a:r>
              <a:rPr lang="en-US" sz="2000" dirty="0" smtClean="0"/>
              <a:t>pass</a:t>
            </a:r>
            <a:endParaRPr lang="en-US" sz="2000" dirty="0"/>
          </a:p>
          <a:p>
            <a:endParaRPr lang="en-US" sz="2000" dirty="0"/>
          </a:p>
          <a:p>
            <a:r>
              <a:rPr lang="en-US" sz="2000" dirty="0"/>
              <a:t>    </a:t>
            </a:r>
            <a:r>
              <a:rPr lang="en-US" sz="2000" dirty="0" err="1"/>
              <a:t>def</a:t>
            </a:r>
            <a:r>
              <a:rPr lang="en-US" sz="2000" dirty="0"/>
              <a:t> </a:t>
            </a:r>
            <a:r>
              <a:rPr lang="en-US" sz="2000" dirty="0" err="1"/>
              <a:t>parse_item</a:t>
            </a:r>
            <a:r>
              <a:rPr lang="en-US" sz="2000" dirty="0"/>
              <a:t>(self, response):</a:t>
            </a:r>
          </a:p>
          <a:p>
            <a:r>
              <a:rPr lang="en-US" sz="2000" dirty="0"/>
              <a:t> </a:t>
            </a:r>
            <a:r>
              <a:rPr lang="en-US" sz="2000" dirty="0" smtClean="0"/>
              <a:t>	   pass</a:t>
            </a:r>
            <a:endParaRPr lang="en-US" sz="2000" dirty="0"/>
          </a:p>
        </p:txBody>
      </p:sp>
    </p:spTree>
    <p:extLst>
      <p:ext uri="{BB962C8B-B14F-4D97-AF65-F5344CB8AC3E}">
        <p14:creationId xmlns:p14="http://schemas.microsoft.com/office/powerpoint/2010/main" val="205901898"/>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scrapy</a:t>
            </a:r>
            <a:r>
              <a:rPr lang="en-US" dirty="0"/>
              <a:t> shell "www.yahoo.com/finance"</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34991341"/>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Finance.yahoo.com</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 y="1371600"/>
            <a:ext cx="9060546" cy="5410199"/>
          </a:xfrm>
          <a:prstGeom prst="rect">
            <a:avLst/>
          </a:prstGeom>
        </p:spPr>
      </p:pic>
    </p:spTree>
    <p:extLst>
      <p:ext uri="{BB962C8B-B14F-4D97-AF65-F5344CB8AC3E}">
        <p14:creationId xmlns:p14="http://schemas.microsoft.com/office/powerpoint/2010/main" val="1690801245"/>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838200"/>
            <a:ext cx="8883396" cy="5967412"/>
          </a:xfrm>
          <a:prstGeom prst="rect">
            <a:avLst/>
          </a:prstGeom>
        </p:spPr>
      </p:pic>
    </p:spTree>
    <p:extLst>
      <p:ext uri="{BB962C8B-B14F-4D97-AF65-F5344CB8AC3E}">
        <p14:creationId xmlns:p14="http://schemas.microsoft.com/office/powerpoint/2010/main" val="1987096423"/>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 Element Firefox/Firebug</a:t>
            </a:r>
            <a:endParaRPr lang="en-US" dirty="0"/>
          </a:p>
        </p:txBody>
      </p:sp>
      <p:sp>
        <p:nvSpPr>
          <p:cNvPr id="3" name="Content Placeholder 2"/>
          <p:cNvSpPr>
            <a:spLocks noGrp="1"/>
          </p:cNvSpPr>
          <p:nvPr>
            <p:ph idx="1"/>
          </p:nvPr>
        </p:nvSpPr>
        <p:spPr/>
        <p:txBody>
          <a:bodyPr/>
          <a:lstStyle/>
          <a:p>
            <a:r>
              <a:rPr lang="en-US" dirty="0" smtClean="0"/>
              <a:t>Position mouse over element then right-click</a:t>
            </a:r>
            <a:endParaRPr lang="en-US" dirty="0"/>
          </a:p>
        </p:txBody>
      </p:sp>
      <p:pic>
        <p:nvPicPr>
          <p:cNvPr id="4" name="Picture 3"/>
          <p:cNvPicPr>
            <a:picLocks noChangeAspect="1"/>
          </p:cNvPicPr>
          <p:nvPr/>
        </p:nvPicPr>
        <p:blipFill>
          <a:blip r:embed="rId2"/>
          <a:stretch>
            <a:fillRect/>
          </a:stretch>
        </p:blipFill>
        <p:spPr>
          <a:xfrm>
            <a:off x="836141" y="2801424"/>
            <a:ext cx="8055031" cy="3886199"/>
          </a:xfrm>
          <a:prstGeom prst="rect">
            <a:avLst/>
          </a:prstGeom>
        </p:spPr>
      </p:pic>
    </p:spTree>
    <p:extLst>
      <p:ext uri="{BB962C8B-B14F-4D97-AF65-F5344CB8AC3E}">
        <p14:creationId xmlns:p14="http://schemas.microsoft.com/office/powerpoint/2010/main" val="4010918314"/>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2152595"/>
            <a:ext cx="9101137" cy="2771830"/>
          </a:xfrm>
          <a:prstGeom prst="rect">
            <a:avLst/>
          </a:prstGeom>
        </p:spPr>
      </p:pic>
    </p:spTree>
    <p:extLst>
      <p:ext uri="{BB962C8B-B14F-4D97-AF65-F5344CB8AC3E}">
        <p14:creationId xmlns:p14="http://schemas.microsoft.com/office/powerpoint/2010/main" val="3098470928"/>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7083340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27.3. </a:t>
            </a:r>
            <a:r>
              <a:rPr lang="en-US" dirty="0" err="1"/>
              <a:t>pdb</a:t>
            </a:r>
            <a:r>
              <a:rPr lang="en-US" dirty="0"/>
              <a:t> — The Python </a:t>
            </a:r>
            <a:r>
              <a:rPr lang="en-US" dirty="0" smtClean="0"/>
              <a:t>Debugger</a:t>
            </a:r>
            <a:endParaRPr lang="en-US" dirty="0"/>
          </a:p>
        </p:txBody>
      </p:sp>
      <p:sp>
        <p:nvSpPr>
          <p:cNvPr id="3" name="Content Placeholder 2"/>
          <p:cNvSpPr>
            <a:spLocks noGrp="1"/>
          </p:cNvSpPr>
          <p:nvPr>
            <p:ph idx="1"/>
          </p:nvPr>
        </p:nvSpPr>
        <p:spPr/>
        <p:txBody>
          <a:bodyPr/>
          <a:lstStyle/>
          <a:p>
            <a:r>
              <a:rPr lang="en-US" dirty="0" smtClean="0"/>
              <a:t>Source </a:t>
            </a:r>
            <a:r>
              <a:rPr lang="en-US" dirty="0"/>
              <a:t>code: </a:t>
            </a:r>
            <a:r>
              <a:rPr lang="en-US" dirty="0" smtClean="0"/>
              <a:t>Lib/pdb.py</a:t>
            </a:r>
            <a:endParaRPr lang="en-US" dirty="0"/>
          </a:p>
          <a:p>
            <a:r>
              <a:rPr lang="en-US" dirty="0"/>
              <a:t>The module </a:t>
            </a:r>
            <a:r>
              <a:rPr lang="en-US" dirty="0" err="1"/>
              <a:t>pdb</a:t>
            </a:r>
            <a:r>
              <a:rPr lang="en-US" dirty="0"/>
              <a:t> defines an interactive source code debugger for Python programs. It supports setting (conditional) breakpoints and single stepping at the source line level, inspection of stack frames, source code listing, and evaluation of arbitrary Python code in the context of any stack frame. It also supports post-mortem debugging and can be called under program control</a:t>
            </a:r>
            <a:r>
              <a:rPr lang="en-US" dirty="0" smtClean="0"/>
              <a:t>.</a:t>
            </a:r>
            <a:endParaRPr lang="en-US" dirty="0"/>
          </a:p>
          <a:p>
            <a:r>
              <a:rPr lang="en-US" dirty="0"/>
              <a:t>The debugger is extensible – it is actually defined as the class </a:t>
            </a:r>
            <a:r>
              <a:rPr lang="en-US" dirty="0" err="1"/>
              <a:t>Pdb</a:t>
            </a:r>
            <a:r>
              <a:rPr lang="en-US" dirty="0"/>
              <a:t>. This is currently undocumented but easily understood by reading the source. The extension interface uses the modules </a:t>
            </a:r>
            <a:r>
              <a:rPr lang="en-US" dirty="0" err="1"/>
              <a:t>bdb</a:t>
            </a:r>
            <a:r>
              <a:rPr lang="en-US" dirty="0"/>
              <a:t> and cmd.</a:t>
            </a:r>
          </a:p>
          <a:p>
            <a:endParaRPr lang="en-US" dirty="0"/>
          </a:p>
          <a:p>
            <a:r>
              <a:rPr lang="en-US" dirty="0"/>
              <a:t>The debugger’s prompt is (</a:t>
            </a:r>
            <a:r>
              <a:rPr lang="en-US" dirty="0" err="1"/>
              <a:t>Pdb</a:t>
            </a:r>
            <a:r>
              <a:rPr lang="en-US" dirty="0"/>
              <a:t>). </a:t>
            </a:r>
          </a:p>
        </p:txBody>
      </p:sp>
    </p:spTree>
    <p:extLst>
      <p:ext uri="{BB962C8B-B14F-4D97-AF65-F5344CB8AC3E}">
        <p14:creationId xmlns:p14="http://schemas.microsoft.com/office/powerpoint/2010/main" val="1747363064"/>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usage of </a:t>
            </a:r>
            <a:r>
              <a:rPr lang="en-US" dirty="0" err="1" smtClean="0"/>
              <a:t>pdb</a:t>
            </a:r>
            <a:endParaRPr lang="en-US" dirty="0"/>
          </a:p>
        </p:txBody>
      </p:sp>
      <p:sp>
        <p:nvSpPr>
          <p:cNvPr id="3" name="Content Placeholder 2"/>
          <p:cNvSpPr>
            <a:spLocks noGrp="1"/>
          </p:cNvSpPr>
          <p:nvPr>
            <p:ph idx="1"/>
          </p:nvPr>
        </p:nvSpPr>
        <p:spPr/>
        <p:txBody>
          <a:bodyPr/>
          <a:lstStyle/>
          <a:p>
            <a:r>
              <a:rPr lang="en-US" dirty="0"/>
              <a:t>&gt;&gt;&gt; import </a:t>
            </a:r>
            <a:r>
              <a:rPr lang="en-US" dirty="0" err="1"/>
              <a:t>pdb</a:t>
            </a:r>
            <a:endParaRPr lang="en-US" dirty="0"/>
          </a:p>
          <a:p>
            <a:r>
              <a:rPr lang="en-US" dirty="0"/>
              <a:t>&gt;&gt;&gt; import </a:t>
            </a:r>
            <a:r>
              <a:rPr lang="en-US" dirty="0" err="1"/>
              <a:t>mymodule</a:t>
            </a:r>
            <a:endParaRPr lang="en-US" dirty="0"/>
          </a:p>
          <a:p>
            <a:r>
              <a:rPr lang="en-US" dirty="0"/>
              <a:t>&gt;&gt;&gt; </a:t>
            </a:r>
            <a:r>
              <a:rPr lang="en-US" dirty="0" err="1"/>
              <a:t>pdb.run</a:t>
            </a:r>
            <a:r>
              <a:rPr lang="en-US" dirty="0"/>
              <a:t>('</a:t>
            </a:r>
            <a:r>
              <a:rPr lang="en-US" dirty="0" err="1"/>
              <a:t>mymodule.test</a:t>
            </a:r>
            <a:r>
              <a:rPr lang="en-US" dirty="0"/>
              <a:t>()')</a:t>
            </a:r>
          </a:p>
          <a:p>
            <a:r>
              <a:rPr lang="en-US" dirty="0"/>
              <a:t>&gt; &lt;string&gt;(0)?()</a:t>
            </a:r>
          </a:p>
          <a:p>
            <a:r>
              <a:rPr lang="en-US" dirty="0"/>
              <a:t>(</a:t>
            </a:r>
            <a:r>
              <a:rPr lang="en-US" dirty="0" err="1"/>
              <a:t>Pdb</a:t>
            </a:r>
            <a:r>
              <a:rPr lang="en-US" dirty="0"/>
              <a:t>) continue</a:t>
            </a:r>
          </a:p>
          <a:p>
            <a:r>
              <a:rPr lang="en-US" dirty="0"/>
              <a:t>&gt; &lt;string&gt;(1)?()</a:t>
            </a:r>
          </a:p>
          <a:p>
            <a:r>
              <a:rPr lang="en-US" dirty="0"/>
              <a:t>(</a:t>
            </a:r>
            <a:r>
              <a:rPr lang="en-US" dirty="0" err="1"/>
              <a:t>Pdb</a:t>
            </a:r>
            <a:r>
              <a:rPr lang="en-US" dirty="0"/>
              <a:t>) continue</a:t>
            </a:r>
          </a:p>
          <a:p>
            <a:r>
              <a:rPr lang="en-US" dirty="0" err="1"/>
              <a:t>NameError</a:t>
            </a:r>
            <a:r>
              <a:rPr lang="en-US" dirty="0"/>
              <a:t>: 'spam'</a:t>
            </a:r>
          </a:p>
          <a:p>
            <a:r>
              <a:rPr lang="en-US" dirty="0"/>
              <a:t>&gt; &lt;string&gt;(1)?()</a:t>
            </a:r>
          </a:p>
          <a:p>
            <a:r>
              <a:rPr lang="en-US" dirty="0"/>
              <a:t>(</a:t>
            </a:r>
            <a:r>
              <a:rPr lang="en-US" dirty="0" err="1"/>
              <a:t>Pdb</a:t>
            </a:r>
            <a:r>
              <a:rPr lang="en-US" dirty="0"/>
              <a:t>)</a:t>
            </a:r>
          </a:p>
        </p:txBody>
      </p:sp>
    </p:spTree>
    <p:extLst>
      <p:ext uri="{BB962C8B-B14F-4D97-AF65-F5344CB8AC3E}">
        <p14:creationId xmlns:p14="http://schemas.microsoft.com/office/powerpoint/2010/main" val="221818297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7650"/>
            <a:ext cx="8740775" cy="781050"/>
          </a:xfrm>
        </p:spPr>
        <p:txBody>
          <a:bodyPr/>
          <a:lstStyle/>
          <a:p>
            <a:r>
              <a:rPr lang="en-US" dirty="0" smtClean="0"/>
              <a:t>quotes </a:t>
            </a:r>
            <a:r>
              <a:rPr lang="en-US" dirty="0"/>
              <a:t>in http://</a:t>
            </a:r>
            <a:r>
              <a:rPr lang="en-US" dirty="0" smtClean="0"/>
              <a:t>quotes.toscrape.com</a:t>
            </a:r>
            <a:endParaRPr lang="en-US" dirty="0"/>
          </a:p>
        </p:txBody>
      </p:sp>
      <p:sp>
        <p:nvSpPr>
          <p:cNvPr id="3" name="Content Placeholder 2"/>
          <p:cNvSpPr>
            <a:spLocks noGrp="1"/>
          </p:cNvSpPr>
          <p:nvPr>
            <p:ph idx="1"/>
          </p:nvPr>
        </p:nvSpPr>
        <p:spPr>
          <a:xfrm>
            <a:off x="838200" y="1220788"/>
            <a:ext cx="8153400" cy="5256212"/>
          </a:xfrm>
        </p:spPr>
        <p:txBody>
          <a:bodyPr/>
          <a:lstStyle/>
          <a:p>
            <a:r>
              <a:rPr lang="en-US" sz="1800" dirty="0">
                <a:effectLst/>
              </a:rPr>
              <a:t>&lt;div class="quote"&gt;</a:t>
            </a:r>
            <a:br>
              <a:rPr lang="en-US" sz="1800" dirty="0">
                <a:effectLst/>
              </a:rPr>
            </a:br>
            <a:r>
              <a:rPr lang="en-US" sz="1800" dirty="0">
                <a:effectLst/>
              </a:rPr>
              <a:t>&lt;span class="text"&gt;“The world as we have created it is a process of </a:t>
            </a:r>
            <a:r>
              <a:rPr lang="en-US" sz="1800" dirty="0" smtClean="0">
                <a:effectLst/>
              </a:rPr>
              <a:t>	our</a:t>
            </a:r>
            <a:r>
              <a:rPr lang="en-US" sz="1800" dirty="0">
                <a:effectLst/>
              </a:rPr>
              <a:t> </a:t>
            </a:r>
            <a:r>
              <a:rPr lang="en-US" sz="1800" dirty="0" smtClean="0">
                <a:effectLst/>
              </a:rPr>
              <a:t>thinking</a:t>
            </a:r>
            <a:r>
              <a:rPr lang="en-US" sz="1800" dirty="0">
                <a:effectLst/>
              </a:rPr>
              <a:t>. It cannot be changed without changing our </a:t>
            </a:r>
            <a:r>
              <a:rPr lang="en-US" sz="1800" dirty="0" smtClean="0">
                <a:effectLst/>
              </a:rPr>
              <a:t>	thinking</a:t>
            </a:r>
            <a:r>
              <a:rPr lang="en-US" sz="1800" dirty="0">
                <a:effectLst/>
              </a:rPr>
              <a:t>.”&lt;/span&gt;</a:t>
            </a:r>
            <a:br>
              <a:rPr lang="en-US" sz="1800" dirty="0">
                <a:effectLst/>
              </a:rPr>
            </a:br>
            <a:r>
              <a:rPr lang="en-US" sz="1800" dirty="0">
                <a:effectLst/>
              </a:rPr>
              <a:t>&lt;span&gt;</a:t>
            </a:r>
            <a:br>
              <a:rPr lang="en-US" sz="1800" dirty="0">
                <a:effectLst/>
              </a:rPr>
            </a:br>
            <a:r>
              <a:rPr lang="en-US" sz="1800" dirty="0" smtClean="0">
                <a:effectLst/>
              </a:rPr>
              <a:t>	by </a:t>
            </a:r>
            <a:r>
              <a:rPr lang="en-US" sz="1800" dirty="0">
                <a:effectLst/>
              </a:rPr>
              <a:t>&lt;small class="author"&gt;Albert Einstein&lt;/small&gt;</a:t>
            </a:r>
            <a:br>
              <a:rPr lang="en-US" sz="1800" dirty="0">
                <a:effectLst/>
              </a:rPr>
            </a:br>
            <a:r>
              <a:rPr lang="en-US" sz="1800" dirty="0" smtClean="0">
                <a:effectLst/>
              </a:rPr>
              <a:t>	&lt;</a:t>
            </a:r>
            <a:r>
              <a:rPr lang="en-US" sz="1800" dirty="0">
                <a:effectLst/>
              </a:rPr>
              <a:t>a </a:t>
            </a:r>
            <a:r>
              <a:rPr lang="en-US" sz="1800" dirty="0" err="1">
                <a:effectLst/>
              </a:rPr>
              <a:t>href</a:t>
            </a:r>
            <a:r>
              <a:rPr lang="en-US" sz="1800" dirty="0">
                <a:effectLst/>
              </a:rPr>
              <a:t>="/author/Albert-Einstein"&gt;(about)&lt;/a&gt;</a:t>
            </a:r>
            <a:br>
              <a:rPr lang="en-US" sz="1800" dirty="0">
                <a:effectLst/>
              </a:rPr>
            </a:br>
            <a:r>
              <a:rPr lang="en-US" sz="1800" dirty="0">
                <a:effectLst/>
              </a:rPr>
              <a:t>&lt;/span&gt;</a:t>
            </a:r>
            <a:br>
              <a:rPr lang="en-US" sz="1800" dirty="0">
                <a:effectLst/>
              </a:rPr>
            </a:br>
            <a:r>
              <a:rPr lang="en-US" sz="1800" dirty="0">
                <a:effectLst/>
              </a:rPr>
              <a:t>&lt;div class="tags"&gt;</a:t>
            </a:r>
            <a:br>
              <a:rPr lang="en-US" sz="1800" dirty="0">
                <a:effectLst/>
              </a:rPr>
            </a:br>
            <a:r>
              <a:rPr lang="en-US" sz="1800" dirty="0">
                <a:effectLst/>
              </a:rPr>
              <a:t>Tags:</a:t>
            </a:r>
            <a:br>
              <a:rPr lang="en-US" sz="1800" dirty="0">
                <a:effectLst/>
              </a:rPr>
            </a:br>
            <a:r>
              <a:rPr lang="en-US" sz="1800" dirty="0">
                <a:effectLst/>
              </a:rPr>
              <a:t>&lt;a class="tag" </a:t>
            </a:r>
            <a:r>
              <a:rPr lang="en-US" sz="1800" dirty="0" err="1">
                <a:effectLst/>
              </a:rPr>
              <a:t>href</a:t>
            </a:r>
            <a:r>
              <a:rPr lang="en-US" sz="1800" dirty="0">
                <a:effectLst/>
              </a:rPr>
              <a:t>="/tag/change/page/1/"&gt;change&lt;/a&gt;</a:t>
            </a:r>
            <a:br>
              <a:rPr lang="en-US" sz="1800" dirty="0">
                <a:effectLst/>
              </a:rPr>
            </a:br>
            <a:r>
              <a:rPr lang="en-US" sz="1800" dirty="0">
                <a:effectLst/>
              </a:rPr>
              <a:t>&lt;a class="tag" </a:t>
            </a:r>
            <a:r>
              <a:rPr lang="en-US" sz="1800" dirty="0" err="1">
                <a:effectLst/>
              </a:rPr>
              <a:t>href</a:t>
            </a:r>
            <a:r>
              <a:rPr lang="en-US" sz="1800" dirty="0">
                <a:effectLst/>
              </a:rPr>
              <a:t>="/tag/deep-thoughts/page/1/"&gt;deep-thoughts&lt;/a&gt;</a:t>
            </a:r>
            <a:br>
              <a:rPr lang="en-US" sz="1800" dirty="0">
                <a:effectLst/>
              </a:rPr>
            </a:br>
            <a:r>
              <a:rPr lang="en-US" sz="1800" dirty="0">
                <a:effectLst/>
              </a:rPr>
              <a:t>&lt;a class="tag" </a:t>
            </a:r>
            <a:r>
              <a:rPr lang="en-US" sz="1800" dirty="0" err="1">
                <a:effectLst/>
              </a:rPr>
              <a:t>href</a:t>
            </a:r>
            <a:r>
              <a:rPr lang="en-US" sz="1800" dirty="0">
                <a:effectLst/>
              </a:rPr>
              <a:t>="/tag/thinking/page/1/"&gt;thinking&lt;/a&gt;</a:t>
            </a:r>
            <a:br>
              <a:rPr lang="en-US" sz="1800" dirty="0">
                <a:effectLst/>
              </a:rPr>
            </a:br>
            <a:r>
              <a:rPr lang="en-US" sz="1800" dirty="0">
                <a:effectLst/>
              </a:rPr>
              <a:t>&lt;a class="tag" </a:t>
            </a:r>
            <a:r>
              <a:rPr lang="en-US" sz="1800" dirty="0" err="1">
                <a:effectLst/>
              </a:rPr>
              <a:t>href</a:t>
            </a:r>
            <a:r>
              <a:rPr lang="en-US" sz="1800" dirty="0">
                <a:effectLst/>
              </a:rPr>
              <a:t>="/tag/world/page/1/"&gt;world&lt;/a</a:t>
            </a:r>
            <a:r>
              <a:rPr lang="en-US" sz="1800" dirty="0" smtClean="0">
                <a:effectLst/>
              </a:rPr>
              <a:t>&gt;</a:t>
            </a:r>
          </a:p>
          <a:p>
            <a:r>
              <a:rPr lang="en-US" sz="1800" dirty="0">
                <a:effectLst/>
              </a:rPr>
              <a:t>	</a:t>
            </a:r>
            <a:r>
              <a:rPr lang="en-US" sz="1800" dirty="0" smtClean="0">
                <a:effectLst/>
              </a:rPr>
              <a:t>&lt;/div&gt;</a:t>
            </a:r>
          </a:p>
          <a:p>
            <a:r>
              <a:rPr lang="en-US" sz="1800" dirty="0" smtClean="0">
                <a:effectLst/>
              </a:rPr>
              <a:t>&lt;/div&gt;</a:t>
            </a:r>
            <a:r>
              <a:rPr lang="en-US" sz="1800" dirty="0">
                <a:effectLst/>
              </a:rPr>
              <a:t/>
            </a:r>
            <a:br>
              <a:rPr lang="en-US" sz="1800" dirty="0">
                <a:effectLst/>
              </a:rPr>
            </a:br>
            <a:endParaRPr lang="en-US" sz="1800" dirty="0"/>
          </a:p>
        </p:txBody>
      </p:sp>
    </p:spTree>
    <p:extLst>
      <p:ext uri="{BB962C8B-B14F-4D97-AF65-F5344CB8AC3E}">
        <p14:creationId xmlns:p14="http://schemas.microsoft.com/office/powerpoint/2010/main" val="119145727"/>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Xpath</a:t>
            </a:r>
            <a:endParaRPr lang="en-US" dirty="0"/>
          </a:p>
        </p:txBody>
      </p:sp>
      <p:sp>
        <p:nvSpPr>
          <p:cNvPr id="3" name="Content Placeholder 2"/>
          <p:cNvSpPr>
            <a:spLocks noGrp="1"/>
          </p:cNvSpPr>
          <p:nvPr>
            <p:ph idx="1"/>
          </p:nvPr>
        </p:nvSpPr>
        <p:spPr/>
        <p:txBody>
          <a:bodyPr/>
          <a:lstStyle/>
          <a:p>
            <a:r>
              <a:rPr lang="en-US" dirty="0">
                <a:effectLst/>
              </a:rPr>
              <a:t>&gt;&gt;&gt; </a:t>
            </a:r>
            <a:r>
              <a:rPr lang="en-US" dirty="0" err="1">
                <a:effectLst/>
              </a:rPr>
              <a:t>response.xpath</a:t>
            </a:r>
            <a:r>
              <a:rPr lang="en-US" dirty="0">
                <a:effectLst/>
              </a:rPr>
              <a:t>('//title')</a:t>
            </a:r>
            <a:br>
              <a:rPr lang="en-US" dirty="0">
                <a:effectLst/>
              </a:rPr>
            </a:br>
            <a:r>
              <a:rPr lang="en-US" dirty="0">
                <a:effectLst/>
              </a:rPr>
              <a:t>[&lt;Selector </a:t>
            </a:r>
            <a:r>
              <a:rPr lang="en-US" dirty="0" err="1">
                <a:effectLst/>
              </a:rPr>
              <a:t>xpath</a:t>
            </a:r>
            <a:r>
              <a:rPr lang="en-US" dirty="0">
                <a:effectLst/>
              </a:rPr>
              <a:t>='//title' data='&lt;title&gt;Quotes to Scrape&lt;/title</a:t>
            </a:r>
            <a:r>
              <a:rPr lang="en-US" dirty="0" smtClean="0">
                <a:effectLst/>
              </a:rPr>
              <a:t>&gt;'&gt;]</a:t>
            </a:r>
          </a:p>
          <a:p>
            <a:r>
              <a:rPr lang="en-US" dirty="0" smtClean="0">
                <a:effectLst/>
              </a:rPr>
              <a:t>&gt;&gt;&gt; </a:t>
            </a:r>
            <a:r>
              <a:rPr lang="en-US" dirty="0" err="1">
                <a:effectLst/>
              </a:rPr>
              <a:t>response.xpath</a:t>
            </a:r>
            <a:r>
              <a:rPr lang="en-US" dirty="0">
                <a:effectLst/>
              </a:rPr>
              <a:t>('//title/text()').</a:t>
            </a:r>
            <a:r>
              <a:rPr lang="en-US" dirty="0" err="1">
                <a:effectLst/>
              </a:rPr>
              <a:t>extract_first</a:t>
            </a:r>
            <a:r>
              <a:rPr lang="en-US" dirty="0">
                <a:effectLst/>
              </a:rPr>
              <a:t>()</a:t>
            </a:r>
            <a:br>
              <a:rPr lang="en-US" dirty="0">
                <a:effectLst/>
              </a:rPr>
            </a:br>
            <a:r>
              <a:rPr lang="en-US" dirty="0">
                <a:effectLst/>
              </a:rPr>
              <a:t>'Quotes to Scrape'</a:t>
            </a:r>
            <a:br>
              <a:rPr lang="en-US" dirty="0">
                <a:effectLst/>
              </a:rPr>
            </a:br>
            <a:endParaRPr lang="en-US" dirty="0"/>
          </a:p>
        </p:txBody>
      </p:sp>
      <p:sp>
        <p:nvSpPr>
          <p:cNvPr id="4" name="TextBox 3"/>
          <p:cNvSpPr txBox="1"/>
          <p:nvPr/>
        </p:nvSpPr>
        <p:spPr>
          <a:xfrm>
            <a:off x="2286000" y="6477000"/>
            <a:ext cx="3136564" cy="523220"/>
          </a:xfrm>
          <a:prstGeom prst="rect">
            <a:avLst/>
          </a:prstGeom>
          <a:noFill/>
        </p:spPr>
        <p:txBody>
          <a:bodyPr wrap="none" rtlCol="0">
            <a:spAutoFit/>
          </a:bodyPr>
          <a:lstStyle/>
          <a:p>
            <a:r>
              <a:rPr lang="en-US" altLang="en-US" sz="1600" baseline="0" dirty="0"/>
              <a:t>https://</a:t>
            </a:r>
            <a:r>
              <a:rPr lang="en-US" altLang="en-US" sz="1600" baseline="0" dirty="0" smtClean="0"/>
              <a:t>doc.scrapy.org/en/1.3/</a:t>
            </a:r>
            <a:endParaRPr lang="en-US" altLang="en-US" dirty="0"/>
          </a:p>
          <a:p>
            <a:endParaRPr lang="en-US" dirty="0"/>
          </a:p>
        </p:txBody>
      </p:sp>
    </p:spTree>
    <p:extLst>
      <p:ext uri="{BB962C8B-B14F-4D97-AF65-F5344CB8AC3E}">
        <p14:creationId xmlns:p14="http://schemas.microsoft.com/office/powerpoint/2010/main" val="210838817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7650"/>
            <a:ext cx="8740775" cy="781050"/>
          </a:xfrm>
        </p:spPr>
        <p:txBody>
          <a:bodyPr/>
          <a:lstStyle/>
          <a:p>
            <a:r>
              <a:rPr lang="en-US" sz="3200" dirty="0"/>
              <a:t>$ </a:t>
            </a:r>
            <a:r>
              <a:rPr lang="en-US" sz="3200" dirty="0" err="1"/>
              <a:t>scrapy</a:t>
            </a:r>
            <a:r>
              <a:rPr lang="en-US" sz="3200" dirty="0"/>
              <a:t> shell 'http://quotes.toscrape.com</a:t>
            </a:r>
            <a:r>
              <a:rPr lang="en-US" dirty="0" smtClean="0"/>
              <a:t>'</a:t>
            </a:r>
            <a:endParaRPr lang="en-US" dirty="0"/>
          </a:p>
        </p:txBody>
      </p:sp>
      <p:sp>
        <p:nvSpPr>
          <p:cNvPr id="3" name="Content Placeholder 2"/>
          <p:cNvSpPr>
            <a:spLocks noGrp="1"/>
          </p:cNvSpPr>
          <p:nvPr>
            <p:ph idx="1"/>
          </p:nvPr>
        </p:nvSpPr>
        <p:spPr>
          <a:xfrm>
            <a:off x="380999" y="1220788"/>
            <a:ext cx="8740775" cy="5256212"/>
          </a:xfrm>
        </p:spPr>
        <p:txBody>
          <a:bodyPr/>
          <a:lstStyle/>
          <a:p>
            <a:r>
              <a:rPr lang="en-US" dirty="0">
                <a:effectLst/>
              </a:rPr>
              <a:t>&gt;&gt;&gt; quote = response.css("</a:t>
            </a:r>
            <a:r>
              <a:rPr lang="en-US" dirty="0" err="1">
                <a:effectLst/>
              </a:rPr>
              <a:t>div.quote</a:t>
            </a:r>
            <a:r>
              <a:rPr lang="en-US" dirty="0">
                <a:effectLst/>
              </a:rPr>
              <a:t>")[0]</a:t>
            </a:r>
            <a:br>
              <a:rPr lang="en-US" dirty="0">
                <a:effectLst/>
              </a:rPr>
            </a:br>
            <a:endParaRPr lang="en-US" dirty="0" smtClean="0">
              <a:effectLst/>
            </a:endParaRPr>
          </a:p>
          <a:p>
            <a:r>
              <a:rPr lang="en-US" dirty="0">
                <a:effectLst/>
              </a:rPr>
              <a:t>&gt;&gt;&gt; title = quote.css("</a:t>
            </a:r>
            <a:r>
              <a:rPr lang="en-US" dirty="0" err="1">
                <a:effectLst/>
              </a:rPr>
              <a:t>span.text</a:t>
            </a:r>
            <a:r>
              <a:rPr lang="en-US" dirty="0">
                <a:effectLst/>
              </a:rPr>
              <a:t>::text").</a:t>
            </a:r>
            <a:r>
              <a:rPr lang="en-US" dirty="0" err="1">
                <a:effectLst/>
              </a:rPr>
              <a:t>extract_first</a:t>
            </a:r>
            <a:r>
              <a:rPr lang="en-US" dirty="0">
                <a:effectLst/>
              </a:rPr>
              <a:t>()</a:t>
            </a:r>
            <a:br>
              <a:rPr lang="en-US" dirty="0">
                <a:effectLst/>
              </a:rPr>
            </a:br>
            <a:endParaRPr lang="en-US" dirty="0" smtClean="0">
              <a:effectLst/>
            </a:endParaRPr>
          </a:p>
          <a:p>
            <a:r>
              <a:rPr lang="en-US" dirty="0" smtClean="0">
                <a:effectLst/>
              </a:rPr>
              <a:t>&gt;&gt;&gt; </a:t>
            </a:r>
            <a:r>
              <a:rPr lang="en-US" dirty="0">
                <a:effectLst/>
              </a:rPr>
              <a:t>title</a:t>
            </a:r>
            <a:br>
              <a:rPr lang="en-US" dirty="0">
                <a:effectLst/>
              </a:rPr>
            </a:br>
            <a:r>
              <a:rPr lang="en-US" dirty="0">
                <a:effectLst/>
              </a:rPr>
              <a:t>'“The world as we have created it is a process of our thinking. It cannot be changed without changing our thinking.”'</a:t>
            </a:r>
            <a:br>
              <a:rPr lang="en-US" dirty="0">
                <a:effectLst/>
              </a:rPr>
            </a:br>
            <a:endParaRPr lang="en-US" dirty="0" smtClean="0">
              <a:effectLst/>
            </a:endParaRPr>
          </a:p>
          <a:p>
            <a:r>
              <a:rPr lang="en-US" dirty="0" smtClean="0">
                <a:effectLst/>
              </a:rPr>
              <a:t>&gt;&gt;&gt; </a:t>
            </a:r>
            <a:r>
              <a:rPr lang="en-US" dirty="0">
                <a:effectLst/>
              </a:rPr>
              <a:t>author = quote.css("</a:t>
            </a:r>
            <a:r>
              <a:rPr lang="en-US" dirty="0" err="1">
                <a:effectLst/>
              </a:rPr>
              <a:t>small.author</a:t>
            </a:r>
            <a:r>
              <a:rPr lang="en-US" dirty="0">
                <a:effectLst/>
              </a:rPr>
              <a:t>::text").</a:t>
            </a:r>
            <a:r>
              <a:rPr lang="en-US" dirty="0" err="1">
                <a:effectLst/>
              </a:rPr>
              <a:t>extract_first</a:t>
            </a:r>
            <a:r>
              <a:rPr lang="en-US" dirty="0">
                <a:effectLst/>
              </a:rPr>
              <a:t>()</a:t>
            </a:r>
            <a:br>
              <a:rPr lang="en-US" dirty="0">
                <a:effectLst/>
              </a:rPr>
            </a:br>
            <a:endParaRPr lang="en-US" dirty="0" smtClean="0">
              <a:effectLst/>
            </a:endParaRPr>
          </a:p>
          <a:p>
            <a:r>
              <a:rPr lang="en-US" dirty="0" smtClean="0">
                <a:effectLst/>
              </a:rPr>
              <a:t>&gt;&gt;&gt; </a:t>
            </a:r>
            <a:r>
              <a:rPr lang="en-US" dirty="0">
                <a:effectLst/>
              </a:rPr>
              <a:t>author</a:t>
            </a:r>
            <a:br>
              <a:rPr lang="en-US" dirty="0">
                <a:effectLst/>
              </a:rPr>
            </a:br>
            <a:r>
              <a:rPr lang="en-US" dirty="0">
                <a:effectLst/>
              </a:rPr>
              <a:t>'Albert Einstein'</a:t>
            </a:r>
            <a:br>
              <a:rPr lang="en-US" dirty="0">
                <a:effectLst/>
              </a:rPr>
            </a:br>
            <a:endParaRPr lang="en-US" dirty="0"/>
          </a:p>
        </p:txBody>
      </p:sp>
      <p:sp>
        <p:nvSpPr>
          <p:cNvPr id="4" name="TextBox 3"/>
          <p:cNvSpPr txBox="1"/>
          <p:nvPr/>
        </p:nvSpPr>
        <p:spPr>
          <a:xfrm>
            <a:off x="2286000" y="6477000"/>
            <a:ext cx="3136564" cy="523220"/>
          </a:xfrm>
          <a:prstGeom prst="rect">
            <a:avLst/>
          </a:prstGeom>
          <a:noFill/>
        </p:spPr>
        <p:txBody>
          <a:bodyPr wrap="none" rtlCol="0">
            <a:spAutoFit/>
          </a:bodyPr>
          <a:lstStyle/>
          <a:p>
            <a:r>
              <a:rPr lang="en-US" altLang="en-US" sz="1600" baseline="0" dirty="0"/>
              <a:t>https://</a:t>
            </a:r>
            <a:r>
              <a:rPr lang="en-US" altLang="en-US" sz="1600" baseline="0" dirty="0" smtClean="0"/>
              <a:t>doc.scrapy.org/en/1.3/</a:t>
            </a:r>
            <a:endParaRPr lang="en-US" altLang="en-US" dirty="0"/>
          </a:p>
          <a:p>
            <a:endParaRPr lang="en-US" dirty="0"/>
          </a:p>
        </p:txBody>
      </p:sp>
    </p:spTree>
    <p:extLst>
      <p:ext uri="{BB962C8B-B14F-4D97-AF65-F5344CB8AC3E}">
        <p14:creationId xmlns:p14="http://schemas.microsoft.com/office/powerpoint/2010/main" val="36140231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&gt;&gt;&gt; tags = quote.css("</a:t>
            </a:r>
            <a:r>
              <a:rPr lang="en-US" dirty="0" err="1">
                <a:effectLst/>
              </a:rPr>
              <a:t>div.tags</a:t>
            </a:r>
            <a:r>
              <a:rPr lang="en-US" dirty="0">
                <a:effectLst/>
              </a:rPr>
              <a:t> </a:t>
            </a:r>
            <a:r>
              <a:rPr lang="en-US" dirty="0" err="1">
                <a:effectLst/>
              </a:rPr>
              <a:t>a.tag</a:t>
            </a:r>
            <a:r>
              <a:rPr lang="en-US" dirty="0">
                <a:effectLst/>
              </a:rPr>
              <a:t>::text").extract()</a:t>
            </a:r>
            <a:br>
              <a:rPr lang="en-US" dirty="0">
                <a:effectLst/>
              </a:rPr>
            </a:br>
            <a:endParaRPr lang="en-US" dirty="0" smtClean="0">
              <a:effectLst/>
            </a:endParaRPr>
          </a:p>
          <a:p>
            <a:r>
              <a:rPr lang="en-US" dirty="0" smtClean="0">
                <a:effectLst/>
              </a:rPr>
              <a:t>&gt;&gt;&gt; </a:t>
            </a:r>
            <a:r>
              <a:rPr lang="en-US" dirty="0">
                <a:effectLst/>
              </a:rPr>
              <a:t>tags</a:t>
            </a:r>
            <a:br>
              <a:rPr lang="en-US" dirty="0">
                <a:effectLst/>
              </a:rPr>
            </a:br>
            <a:r>
              <a:rPr lang="en-US" dirty="0">
                <a:effectLst/>
              </a:rPr>
              <a:t>['change', 'deep-thoughts', 'thinking', 'world']</a:t>
            </a:r>
            <a:br>
              <a:rPr lang="en-US" dirty="0">
                <a:effectLst/>
              </a:rPr>
            </a:br>
            <a:endParaRPr lang="en-US" dirty="0"/>
          </a:p>
        </p:txBody>
      </p:sp>
      <p:sp>
        <p:nvSpPr>
          <p:cNvPr id="4" name="TextBox 3"/>
          <p:cNvSpPr txBox="1"/>
          <p:nvPr/>
        </p:nvSpPr>
        <p:spPr>
          <a:xfrm>
            <a:off x="2286000" y="6477000"/>
            <a:ext cx="3136564" cy="523220"/>
          </a:xfrm>
          <a:prstGeom prst="rect">
            <a:avLst/>
          </a:prstGeom>
          <a:noFill/>
        </p:spPr>
        <p:txBody>
          <a:bodyPr wrap="none" rtlCol="0">
            <a:spAutoFit/>
          </a:bodyPr>
          <a:lstStyle/>
          <a:p>
            <a:r>
              <a:rPr lang="en-US" altLang="en-US" sz="1600" baseline="0" dirty="0"/>
              <a:t>https://</a:t>
            </a:r>
            <a:r>
              <a:rPr lang="en-US" altLang="en-US" sz="1600" baseline="0" dirty="0" smtClean="0"/>
              <a:t>doc.scrapy.org/en/1.3/</a:t>
            </a:r>
            <a:endParaRPr lang="en-US" altLang="en-US" dirty="0"/>
          </a:p>
          <a:p>
            <a:endParaRPr lang="en-US" dirty="0"/>
          </a:p>
        </p:txBody>
      </p:sp>
    </p:spTree>
    <p:extLst>
      <p:ext uri="{BB962C8B-B14F-4D97-AF65-F5344CB8AC3E}">
        <p14:creationId xmlns:p14="http://schemas.microsoft.com/office/powerpoint/2010/main" val="18098123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effectLst/>
              </a:rPr>
              <a:t>&gt;&gt;&gt; for quote in response.css("</a:t>
            </a:r>
            <a:r>
              <a:rPr lang="en-US" sz="2000" dirty="0" err="1">
                <a:effectLst/>
              </a:rPr>
              <a:t>div.quote</a:t>
            </a:r>
            <a:r>
              <a:rPr lang="en-US" sz="2000" dirty="0">
                <a:effectLst/>
              </a:rPr>
              <a:t>"):</a:t>
            </a:r>
            <a:br>
              <a:rPr lang="en-US" sz="2000" dirty="0">
                <a:effectLst/>
              </a:rPr>
            </a:br>
            <a:r>
              <a:rPr lang="en-US" sz="2000" dirty="0">
                <a:effectLst/>
              </a:rPr>
              <a:t>... text = quote.css("</a:t>
            </a:r>
            <a:r>
              <a:rPr lang="en-US" sz="2000" dirty="0" err="1">
                <a:effectLst/>
              </a:rPr>
              <a:t>span.text</a:t>
            </a:r>
            <a:r>
              <a:rPr lang="en-US" sz="2000" dirty="0">
                <a:effectLst/>
              </a:rPr>
              <a:t>::text").</a:t>
            </a:r>
            <a:r>
              <a:rPr lang="en-US" sz="2000" dirty="0" err="1">
                <a:effectLst/>
              </a:rPr>
              <a:t>extract_first</a:t>
            </a:r>
            <a:r>
              <a:rPr lang="en-US" sz="2000" dirty="0">
                <a:effectLst/>
              </a:rPr>
              <a:t>()</a:t>
            </a:r>
            <a:br>
              <a:rPr lang="en-US" sz="2000" dirty="0">
                <a:effectLst/>
              </a:rPr>
            </a:br>
            <a:r>
              <a:rPr lang="en-US" sz="2000" dirty="0">
                <a:effectLst/>
              </a:rPr>
              <a:t>... author = quote.css("</a:t>
            </a:r>
            <a:r>
              <a:rPr lang="en-US" sz="2000" dirty="0" err="1">
                <a:effectLst/>
              </a:rPr>
              <a:t>small.author</a:t>
            </a:r>
            <a:r>
              <a:rPr lang="en-US" sz="2000" dirty="0">
                <a:effectLst/>
              </a:rPr>
              <a:t>::text").</a:t>
            </a:r>
            <a:r>
              <a:rPr lang="en-US" sz="2000" dirty="0" err="1">
                <a:effectLst/>
              </a:rPr>
              <a:t>extract_first</a:t>
            </a:r>
            <a:r>
              <a:rPr lang="en-US" sz="2000" dirty="0">
                <a:effectLst/>
              </a:rPr>
              <a:t>()</a:t>
            </a:r>
            <a:br>
              <a:rPr lang="en-US" sz="2000" dirty="0">
                <a:effectLst/>
              </a:rPr>
            </a:br>
            <a:r>
              <a:rPr lang="en-US" sz="2000" dirty="0">
                <a:effectLst/>
              </a:rPr>
              <a:t>... tags = quote.css("</a:t>
            </a:r>
            <a:r>
              <a:rPr lang="en-US" sz="2000" dirty="0" err="1">
                <a:effectLst/>
              </a:rPr>
              <a:t>div.tags</a:t>
            </a:r>
            <a:r>
              <a:rPr lang="en-US" sz="2000" dirty="0">
                <a:effectLst/>
              </a:rPr>
              <a:t> </a:t>
            </a:r>
            <a:r>
              <a:rPr lang="en-US" sz="2000" dirty="0" err="1">
                <a:effectLst/>
              </a:rPr>
              <a:t>a.tag</a:t>
            </a:r>
            <a:r>
              <a:rPr lang="en-US" sz="2000" dirty="0">
                <a:effectLst/>
              </a:rPr>
              <a:t>::text").extract()</a:t>
            </a:r>
            <a:br>
              <a:rPr lang="en-US" sz="2000" dirty="0">
                <a:effectLst/>
              </a:rPr>
            </a:br>
            <a:r>
              <a:rPr lang="en-US" sz="2000" dirty="0">
                <a:effectLst/>
              </a:rPr>
              <a:t>... print(</a:t>
            </a:r>
            <a:r>
              <a:rPr lang="en-US" sz="2000" dirty="0" err="1">
                <a:effectLst/>
              </a:rPr>
              <a:t>dict</a:t>
            </a:r>
            <a:r>
              <a:rPr lang="en-US" sz="2000" dirty="0">
                <a:effectLst/>
              </a:rPr>
              <a:t>(text=text, author=author, tags=tags))</a:t>
            </a:r>
            <a:br>
              <a:rPr lang="en-US" sz="2000" dirty="0">
                <a:effectLst/>
              </a:rPr>
            </a:br>
            <a:endParaRPr lang="en-US" sz="2000" dirty="0" smtClean="0">
              <a:effectLst/>
            </a:endParaRPr>
          </a:p>
          <a:p>
            <a:r>
              <a:rPr lang="en-US" sz="2000" dirty="0" smtClean="0">
                <a:effectLst/>
              </a:rPr>
              <a:t>{</a:t>
            </a:r>
            <a:r>
              <a:rPr lang="en-US" sz="2000" dirty="0">
                <a:effectLst/>
              </a:rPr>
              <a:t>'tags': ['change', 'deep-thoughts', 'thinking', 'world'], 'author': 'Albert Einstein', 'text': '“The world as we have created it is a process of our thinking. It cannot be changed without changing our thinking.”'}</a:t>
            </a:r>
            <a:br>
              <a:rPr lang="en-US" sz="2000" dirty="0">
                <a:effectLst/>
              </a:rPr>
            </a:br>
            <a:endParaRPr lang="en-US" sz="2000" dirty="0" smtClean="0">
              <a:effectLst/>
            </a:endParaRPr>
          </a:p>
          <a:p>
            <a:r>
              <a:rPr lang="en-US" sz="2000" dirty="0" smtClean="0">
                <a:effectLst/>
              </a:rPr>
              <a:t>{</a:t>
            </a:r>
            <a:r>
              <a:rPr lang="en-US" sz="2000" dirty="0">
                <a:effectLst/>
              </a:rPr>
              <a:t>'tags': ['abilities', 'choices'], 'author': 'J.K. Rowling', 'text': '“It is our choices, Harry, that show what we truly are, far more than our abilities.”'}</a:t>
            </a:r>
            <a:br>
              <a:rPr lang="en-US" sz="2000" dirty="0">
                <a:effectLst/>
              </a:rPr>
            </a:br>
            <a:r>
              <a:rPr lang="en-US" sz="2000" dirty="0">
                <a:effectLst/>
              </a:rPr>
              <a:t>... a few more of these, omitted for brevity</a:t>
            </a:r>
            <a:br>
              <a:rPr lang="en-US" sz="2000" dirty="0">
                <a:effectLst/>
              </a:rPr>
            </a:br>
            <a:endParaRPr lang="en-US" sz="2000" dirty="0" smtClean="0">
              <a:effectLst/>
            </a:endParaRPr>
          </a:p>
          <a:p>
            <a:r>
              <a:rPr lang="en-US" sz="2000" dirty="0" smtClean="0">
                <a:effectLst/>
              </a:rPr>
              <a:t>&gt;&gt;&gt;</a:t>
            </a:r>
            <a:r>
              <a:rPr lang="en-US" sz="2000" dirty="0">
                <a:effectLst/>
              </a:rPr>
              <a:t/>
            </a:r>
            <a:br>
              <a:rPr lang="en-US" sz="2000" dirty="0">
                <a:effectLst/>
              </a:rPr>
            </a:br>
            <a:endParaRPr lang="en-US" sz="2000" dirty="0"/>
          </a:p>
        </p:txBody>
      </p:sp>
      <p:sp>
        <p:nvSpPr>
          <p:cNvPr id="4" name="TextBox 3"/>
          <p:cNvSpPr txBox="1"/>
          <p:nvPr/>
        </p:nvSpPr>
        <p:spPr>
          <a:xfrm>
            <a:off x="2286000" y="6477000"/>
            <a:ext cx="3136564" cy="523220"/>
          </a:xfrm>
          <a:prstGeom prst="rect">
            <a:avLst/>
          </a:prstGeom>
          <a:noFill/>
        </p:spPr>
        <p:txBody>
          <a:bodyPr wrap="none" rtlCol="0">
            <a:spAutoFit/>
          </a:bodyPr>
          <a:lstStyle/>
          <a:p>
            <a:r>
              <a:rPr lang="en-US" altLang="en-US" sz="1600" baseline="0" dirty="0"/>
              <a:t>https://</a:t>
            </a:r>
            <a:r>
              <a:rPr lang="en-US" altLang="en-US" sz="1600" baseline="0" dirty="0" smtClean="0"/>
              <a:t>doc.scrapy.org/en/1.3/</a:t>
            </a:r>
            <a:endParaRPr lang="en-US" altLang="en-US" dirty="0"/>
          </a:p>
          <a:p>
            <a:endParaRPr lang="en-US" dirty="0"/>
          </a:p>
        </p:txBody>
      </p:sp>
    </p:spTree>
    <p:extLst>
      <p:ext uri="{BB962C8B-B14F-4D97-AF65-F5344CB8AC3E}">
        <p14:creationId xmlns:p14="http://schemas.microsoft.com/office/powerpoint/2010/main" val="122237357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&lt;</a:t>
            </a:r>
            <a:r>
              <a:rPr lang="en-US" dirty="0" err="1"/>
              <a:t>ul</a:t>
            </a:r>
            <a:r>
              <a:rPr lang="en-US" dirty="0"/>
              <a:t> class="pager"&gt;</a:t>
            </a:r>
          </a:p>
          <a:p>
            <a:r>
              <a:rPr lang="en-US" dirty="0"/>
              <a:t>&lt;li class="next"&gt;</a:t>
            </a:r>
          </a:p>
          <a:p>
            <a:r>
              <a:rPr lang="en-US" dirty="0"/>
              <a:t>&lt;a </a:t>
            </a:r>
            <a:r>
              <a:rPr lang="en-US" dirty="0" err="1"/>
              <a:t>href</a:t>
            </a:r>
            <a:r>
              <a:rPr lang="en-US" dirty="0"/>
              <a:t>="/page/2</a:t>
            </a:r>
            <a:r>
              <a:rPr lang="en-US" dirty="0" smtClean="0"/>
              <a:t>/"&gt; Next </a:t>
            </a:r>
          </a:p>
          <a:p>
            <a:r>
              <a:rPr lang="en-US" dirty="0" smtClean="0"/>
              <a:t>	&lt;</a:t>
            </a:r>
            <a:r>
              <a:rPr lang="en-US" dirty="0"/>
              <a:t>span </a:t>
            </a:r>
            <a:r>
              <a:rPr lang="en-US" dirty="0" smtClean="0"/>
              <a:t>aria-hidden</a:t>
            </a:r>
            <a:r>
              <a:rPr lang="en-US" dirty="0"/>
              <a:t>="true</a:t>
            </a:r>
            <a:r>
              <a:rPr lang="en-US" dirty="0" smtClean="0"/>
              <a:t>"&gt; &amp;</a:t>
            </a:r>
            <a:r>
              <a:rPr lang="en-US" dirty="0" err="1"/>
              <a:t>rarr</a:t>
            </a:r>
            <a:r>
              <a:rPr lang="en-US" dirty="0" smtClean="0"/>
              <a:t>;</a:t>
            </a:r>
          </a:p>
          <a:p>
            <a:r>
              <a:rPr lang="en-US" dirty="0"/>
              <a:t>	</a:t>
            </a:r>
            <a:r>
              <a:rPr lang="en-US" dirty="0" smtClean="0"/>
              <a:t>&lt;/</a:t>
            </a:r>
            <a:r>
              <a:rPr lang="en-US" dirty="0"/>
              <a:t>span&gt;&lt;/a&gt;</a:t>
            </a:r>
          </a:p>
          <a:p>
            <a:r>
              <a:rPr lang="en-US" dirty="0"/>
              <a:t>&lt;/li&gt;</a:t>
            </a:r>
          </a:p>
          <a:p>
            <a:r>
              <a:rPr lang="en-US" dirty="0"/>
              <a:t>&lt;/</a:t>
            </a:r>
            <a:r>
              <a:rPr lang="en-US" dirty="0" err="1"/>
              <a:t>ul</a:t>
            </a:r>
            <a:r>
              <a:rPr lang="en-US" dirty="0"/>
              <a:t>&gt;</a:t>
            </a:r>
          </a:p>
        </p:txBody>
      </p:sp>
    </p:spTree>
    <p:extLst>
      <p:ext uri="{BB962C8B-B14F-4D97-AF65-F5344CB8AC3E}">
        <p14:creationId xmlns:p14="http://schemas.microsoft.com/office/powerpoint/2010/main" val="394490414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AuthorSpider</a:t>
            </a:r>
            <a:r>
              <a:rPr lang="en-US" dirty="0"/>
              <a:t> page </a:t>
            </a:r>
            <a:r>
              <a:rPr lang="en-US" dirty="0" smtClean="0"/>
              <a:t>1</a:t>
            </a:r>
            <a:endParaRPr lang="en-US" dirty="0"/>
          </a:p>
        </p:txBody>
      </p:sp>
      <p:sp>
        <p:nvSpPr>
          <p:cNvPr id="3" name="Content Placeholder 2"/>
          <p:cNvSpPr>
            <a:spLocks noGrp="1"/>
          </p:cNvSpPr>
          <p:nvPr>
            <p:ph idx="1"/>
          </p:nvPr>
        </p:nvSpPr>
        <p:spPr>
          <a:xfrm>
            <a:off x="838199" y="1220788"/>
            <a:ext cx="8283575" cy="5256212"/>
          </a:xfrm>
        </p:spPr>
        <p:txBody>
          <a:bodyPr/>
          <a:lstStyle/>
          <a:p>
            <a:r>
              <a:rPr lang="en-US" sz="2000" dirty="0"/>
              <a:t># -*- coding: utf-8 -*-</a:t>
            </a:r>
          </a:p>
          <a:p>
            <a:r>
              <a:rPr lang="en-US" sz="2000" dirty="0"/>
              <a:t>"""</a:t>
            </a:r>
          </a:p>
          <a:p>
            <a:r>
              <a:rPr lang="en-US" sz="2000" dirty="0"/>
              <a:t>Created on Tue Feb 28 12:07:25 </a:t>
            </a:r>
            <a:r>
              <a:rPr lang="en-US" sz="2000" dirty="0" smtClean="0"/>
              <a:t>2017</a:t>
            </a:r>
            <a:endParaRPr lang="en-US" sz="2000" dirty="0"/>
          </a:p>
          <a:p>
            <a:r>
              <a:rPr lang="en-US" sz="2000" dirty="0"/>
              <a:t>@author: </a:t>
            </a:r>
            <a:r>
              <a:rPr lang="en-US" sz="2000" dirty="0" err="1"/>
              <a:t>Scrapy</a:t>
            </a:r>
            <a:r>
              <a:rPr lang="en-US" sz="2000" dirty="0"/>
              <a:t> Tutorial quotes example </a:t>
            </a:r>
            <a:r>
              <a:rPr lang="en-US" sz="2000" dirty="0" err="1"/>
              <a:t>author_spider</a:t>
            </a:r>
            <a:endParaRPr lang="en-US" sz="2000" dirty="0"/>
          </a:p>
          <a:p>
            <a:r>
              <a:rPr lang="en-US" sz="2000" dirty="0" smtClean="0"/>
              <a:t>"""</a:t>
            </a:r>
            <a:endParaRPr lang="en-US" sz="2000" dirty="0"/>
          </a:p>
          <a:p>
            <a:r>
              <a:rPr lang="en-US" sz="2000" dirty="0"/>
              <a:t>import </a:t>
            </a:r>
            <a:r>
              <a:rPr lang="en-US" sz="2000" dirty="0" err="1"/>
              <a:t>scrapy</a:t>
            </a:r>
            <a:endParaRPr lang="en-US" sz="2000" dirty="0"/>
          </a:p>
          <a:p>
            <a:r>
              <a:rPr lang="en-US" sz="2000" dirty="0"/>
              <a:t>class </a:t>
            </a:r>
            <a:r>
              <a:rPr lang="en-US" sz="2000" dirty="0" err="1"/>
              <a:t>AuthorSpider</a:t>
            </a:r>
            <a:r>
              <a:rPr lang="en-US" sz="2000" dirty="0"/>
              <a:t>(</a:t>
            </a:r>
            <a:r>
              <a:rPr lang="en-US" sz="2000" dirty="0" err="1"/>
              <a:t>scrapy.Spider</a:t>
            </a:r>
            <a:r>
              <a:rPr lang="en-US" sz="2000" dirty="0"/>
              <a:t>):</a:t>
            </a:r>
          </a:p>
          <a:p>
            <a:r>
              <a:rPr lang="en-US" sz="2000" dirty="0"/>
              <a:t>    name = 'author'</a:t>
            </a:r>
          </a:p>
          <a:p>
            <a:r>
              <a:rPr lang="en-US" sz="2000" dirty="0"/>
              <a:t>    </a:t>
            </a:r>
            <a:r>
              <a:rPr lang="en-US" sz="2000" dirty="0" err="1"/>
              <a:t>start_urls</a:t>
            </a:r>
            <a:r>
              <a:rPr lang="en-US" sz="2000" dirty="0"/>
              <a:t> = ['http://quotes.toscrape.com/']</a:t>
            </a:r>
          </a:p>
          <a:p>
            <a:endParaRPr lang="en-US" sz="2000" dirty="0"/>
          </a:p>
          <a:p>
            <a:r>
              <a:rPr lang="en-US" sz="2000" dirty="0"/>
              <a:t>    </a:t>
            </a:r>
          </a:p>
        </p:txBody>
      </p:sp>
    </p:spTree>
    <p:extLst>
      <p:ext uri="{BB962C8B-B14F-4D97-AF65-F5344CB8AC3E}">
        <p14:creationId xmlns:p14="http://schemas.microsoft.com/office/powerpoint/2010/main" val="985669283"/>
      </p:ext>
    </p:extLst>
  </p:cSld>
  <p:clrMapOvr>
    <a:masterClrMapping/>
  </p:clrMapOvr>
  <p:transition spd="med"/>
</p:sld>
</file>

<file path=ppt/theme/theme1.xml><?xml version="1.0" encoding="utf-8"?>
<a:theme xmlns:a="http://schemas.openxmlformats.org/drawingml/2006/main" name="white212">
  <a:themeElements>
    <a:clrScheme name="">
      <a:dk1>
        <a:srgbClr val="000066"/>
      </a:dk1>
      <a:lt1>
        <a:srgbClr val="FFFFFF"/>
      </a:lt1>
      <a:dk2>
        <a:srgbClr val="003300"/>
      </a:dk2>
      <a:lt2>
        <a:srgbClr val="00FF99"/>
      </a:lt2>
      <a:accent1>
        <a:srgbClr val="800000"/>
      </a:accent1>
      <a:accent2>
        <a:srgbClr val="33CCCC"/>
      </a:accent2>
      <a:accent3>
        <a:srgbClr val="FFFFFF"/>
      </a:accent3>
      <a:accent4>
        <a:srgbClr val="000056"/>
      </a:accent4>
      <a:accent5>
        <a:srgbClr val="C0AAAA"/>
      </a:accent5>
      <a:accent6>
        <a:srgbClr val="2DB9B9"/>
      </a:accent6>
      <a:hlink>
        <a:srgbClr val="660033"/>
      </a:hlink>
      <a:folHlink>
        <a:srgbClr val="000099"/>
      </a:folHlink>
    </a:clrScheme>
    <a:fontScheme name="white212">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2500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25000" smtClean="0">
            <a:ln>
              <a:noFill/>
            </a:ln>
            <a:solidFill>
              <a:schemeClr val="tx1"/>
            </a:solidFill>
            <a:effectLst/>
            <a:latin typeface="Helvetica" pitchFamily="34" charset="0"/>
          </a:defRPr>
        </a:defPPr>
      </a:lstStyle>
    </a:lnDef>
  </a:objectDefaults>
  <a:extraClrSchemeLst>
    <a:extraClrScheme>
      <a:clrScheme name="white21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hite21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hite21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hite21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hite21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hite21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hite21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white212 8">
        <a:dk1>
          <a:srgbClr val="000000"/>
        </a:dk1>
        <a:lt1>
          <a:srgbClr val="FFFFFF"/>
        </a:lt1>
        <a:dk2>
          <a:srgbClr val="002396"/>
        </a:dk2>
        <a:lt2>
          <a:srgbClr val="00FF64"/>
        </a:lt2>
        <a:accent1>
          <a:srgbClr val="DC0A00"/>
        </a:accent1>
        <a:accent2>
          <a:srgbClr val="00FFFF"/>
        </a:accent2>
        <a:accent3>
          <a:srgbClr val="AAACC9"/>
        </a:accent3>
        <a:accent4>
          <a:srgbClr val="DADADA"/>
        </a:accent4>
        <a:accent5>
          <a:srgbClr val="EBAAAA"/>
        </a:accent5>
        <a:accent6>
          <a:srgbClr val="00E7E7"/>
        </a:accent6>
        <a:hlink>
          <a:srgbClr val="E1E100"/>
        </a:hlink>
        <a:folHlink>
          <a:srgbClr val="FF963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Settings\mmm\Application Data\Microsoft\Templates\white212.pot</Template>
  <TotalTime>70838</TotalTime>
  <Pages>35</Pages>
  <Words>1168</Words>
  <Application>Microsoft Office PowerPoint</Application>
  <PresentationFormat>Letter Paper (8.5x11 in)</PresentationFormat>
  <Paragraphs>249</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Century Gothic</vt:lpstr>
      <vt:lpstr>Courier New</vt:lpstr>
      <vt:lpstr>Helvetica</vt:lpstr>
      <vt:lpstr>Times New Roman</vt:lpstr>
      <vt:lpstr>Wingdings</vt:lpstr>
      <vt:lpstr>white212</vt:lpstr>
      <vt:lpstr>CSCE  590 Web Scraping – Scrapy III</vt:lpstr>
      <vt:lpstr>Scrapy Review</vt:lpstr>
      <vt:lpstr>Scrapy Tutorial Quotes_spider</vt:lpstr>
      <vt:lpstr>quotes in http://quotes.toscrape.com</vt:lpstr>
      <vt:lpstr>$ scrapy shell 'http://quotes.toscrape.com'</vt:lpstr>
      <vt:lpstr>PowerPoint Presentation</vt:lpstr>
      <vt:lpstr>PowerPoint Presentation</vt:lpstr>
      <vt:lpstr>PowerPoint Presentation</vt:lpstr>
      <vt:lpstr>AuthorSpider page 1</vt:lpstr>
      <vt:lpstr>AuthorSpider page 2</vt:lpstr>
      <vt:lpstr>AuthorSpider page 3</vt:lpstr>
      <vt:lpstr>scrapy shell   url  | file</vt:lpstr>
      <vt:lpstr>Response.attributes (right term)</vt:lpstr>
      <vt:lpstr>Running the spider</vt:lpstr>
      <vt:lpstr>scrapy genspider –l </vt:lpstr>
      <vt:lpstr>Basic spider template</vt:lpstr>
      <vt:lpstr>Crawl spider template</vt:lpstr>
      <vt:lpstr>Crawl spider template</vt:lpstr>
      <vt:lpstr>Csv spider template</vt:lpstr>
      <vt:lpstr>Csv spider template continued</vt:lpstr>
      <vt:lpstr>Fragile projects – break if </vt:lpstr>
      <vt:lpstr>Project example from Stackoverflow</vt:lpstr>
      <vt:lpstr>Debugging Fragile scraper</vt:lpstr>
      <vt:lpstr>Debugging Fragile scraper</vt:lpstr>
      <vt:lpstr>Debugging Fragile scraper results</vt:lpstr>
      <vt:lpstr>Debug xpath expressions with Scrapy Shell</vt:lpstr>
      <vt:lpstr>Auxilliary lambda function to test xpaths</vt:lpstr>
      <vt:lpstr>Corrected version</vt:lpstr>
      <vt:lpstr>PowerPoint Presentation</vt:lpstr>
      <vt:lpstr>Login then scrape</vt:lpstr>
      <vt:lpstr>Login the scrape page 2</vt:lpstr>
      <vt:lpstr>scrapy shell "www.yahoo.com/finance"</vt:lpstr>
      <vt:lpstr>Finance.yahoo.com</vt:lpstr>
      <vt:lpstr>PowerPoint Presentation</vt:lpstr>
      <vt:lpstr>Inspect Element Firefox/Firebug</vt:lpstr>
      <vt:lpstr>PowerPoint Presentation</vt:lpstr>
      <vt:lpstr>PowerPoint Presentation</vt:lpstr>
      <vt:lpstr>27.3. pdb — The Python Debugger</vt:lpstr>
      <vt:lpstr>Typical usage of pdb</vt:lpstr>
      <vt:lpstr>Xpath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212 Computer Architecture</dc:title>
  <dc:creator>Manton Matthews</dc:creator>
  <cp:lastModifiedBy>MATTHEWS, MANTON M</cp:lastModifiedBy>
  <cp:revision>523</cp:revision>
  <cp:lastPrinted>2017-03-14T12:21:55Z</cp:lastPrinted>
  <dcterms:created xsi:type="dcterms:W3CDTF">1998-08-11T09:19:24Z</dcterms:created>
  <dcterms:modified xsi:type="dcterms:W3CDTF">2017-03-20T15:34:51Z</dcterms:modified>
</cp:coreProperties>
</file>