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25"/>
  </p:notesMasterIdLst>
  <p:handoutMasterIdLst>
    <p:handoutMasterId r:id="rId26"/>
  </p:handoutMasterIdLst>
  <p:sldIdLst>
    <p:sldId id="453" r:id="rId2"/>
    <p:sldId id="764" r:id="rId3"/>
    <p:sldId id="765" r:id="rId4"/>
    <p:sldId id="786" r:id="rId5"/>
    <p:sldId id="766" r:id="rId6"/>
    <p:sldId id="767" r:id="rId7"/>
    <p:sldId id="768" r:id="rId8"/>
    <p:sldId id="770" r:id="rId9"/>
    <p:sldId id="771" r:id="rId10"/>
    <p:sldId id="772" r:id="rId11"/>
    <p:sldId id="773" r:id="rId12"/>
    <p:sldId id="774" r:id="rId13"/>
    <p:sldId id="775" r:id="rId14"/>
    <p:sldId id="776" r:id="rId15"/>
    <p:sldId id="777" r:id="rId16"/>
    <p:sldId id="778" r:id="rId17"/>
    <p:sldId id="779" r:id="rId18"/>
    <p:sldId id="780" r:id="rId19"/>
    <p:sldId id="781" r:id="rId20"/>
    <p:sldId id="782" r:id="rId21"/>
    <p:sldId id="783" r:id="rId22"/>
    <p:sldId id="784" r:id="rId23"/>
    <p:sldId id="785" r:id="rId24"/>
  </p:sldIdLst>
  <p:sldSz cx="9144000" cy="6858000" type="letter"/>
  <p:notesSz cx="9296400" cy="70104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6">
          <p15:clr>
            <a:srgbClr val="A4A3A4"/>
          </p15:clr>
        </p15:guide>
        <p15:guide id="2" pos="55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9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00000"/>
    <a:srgbClr val="FFCC00"/>
    <a:srgbClr val="FF0000"/>
    <a:srgbClr val="FFCCCC"/>
    <a:srgbClr val="CCCCFF"/>
    <a:srgbClr val="CCECFF"/>
    <a:srgbClr val="9999FF"/>
    <a:srgbClr val="FFFF99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3193" autoAdjust="0"/>
  </p:normalViewPr>
  <p:slideViewPr>
    <p:cSldViewPr>
      <p:cViewPr varScale="1">
        <p:scale>
          <a:sx n="62" d="100"/>
          <a:sy n="62" d="100"/>
        </p:scale>
        <p:origin x="101" y="34"/>
      </p:cViewPr>
      <p:guideLst>
        <p:guide orient="horz" pos="96"/>
        <p:guide pos="55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298" y="-67"/>
      </p:cViewPr>
      <p:guideLst>
        <p:guide orient="horz" pos="2209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4263655" y="6677179"/>
            <a:ext cx="772297" cy="258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932" tIns="44766" rIns="87932" bIns="44766">
            <a:spAutoFit/>
          </a:bodyPr>
          <a:lstStyle>
            <a:lvl1pPr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1pPr>
            <a:lvl2pPr marL="742950" indent="-28575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b="0" baseline="0"/>
              <a:t>Page </a:t>
            </a:r>
            <a:fld id="{F450CFED-EF5E-4415-B51C-A0E9C179C8CD}" type="slidenum">
              <a:rPr lang="en-US" altLang="en-US" sz="1200" b="0" baseline="0"/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b="0" baseline="0"/>
          </a:p>
        </p:txBody>
      </p:sp>
    </p:spTree>
    <p:extLst>
      <p:ext uri="{BB962C8B-B14F-4D97-AF65-F5344CB8AC3E}">
        <p14:creationId xmlns:p14="http://schemas.microsoft.com/office/powerpoint/2010/main" val="2754539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162" y="3332212"/>
            <a:ext cx="6816078" cy="3152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129" tIns="44766" rIns="91129" bIns="447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4241223" y="6677179"/>
            <a:ext cx="813956" cy="258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932" tIns="44766" rIns="87932" bIns="44766">
            <a:spAutoFit/>
          </a:bodyPr>
          <a:lstStyle>
            <a:lvl1pPr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1pPr>
            <a:lvl2pPr marL="742950" indent="-28575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b="0" baseline="0" smtClean="0">
                <a:latin typeface="Century Gothic" panose="020B0502020202020204" pitchFamily="34" charset="0"/>
              </a:rPr>
              <a:t>Page </a:t>
            </a:r>
            <a:fld id="{B91792B0-B2BC-4CA8-BAAB-407D9A47B5E6}" type="slidenum">
              <a:rPr lang="en-US" altLang="en-US" sz="1200" b="0" baseline="0" smtClean="0">
                <a:latin typeface="Century Gothic" panose="020B0502020202020204" pitchFamily="34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b="0" baseline="0" smtClean="0">
              <a:latin typeface="Century Gothic" panose="020B0502020202020204" pitchFamily="34" charset="0"/>
            </a:endParaRP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0363" y="530225"/>
            <a:ext cx="3495675" cy="2620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15054075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6400800"/>
            <a:ext cx="3657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79" tIns="44446" rIns="90479" bIns="44446"/>
          <a:lstStyle/>
          <a:p>
            <a:pPr algn="ctr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baseline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Click to edit Master subtitle style</a:t>
            </a:r>
          </a:p>
        </p:txBody>
      </p:sp>
      <p:sp>
        <p:nvSpPr>
          <p:cNvPr id="348162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5019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65125"/>
            <a:ext cx="77724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02728662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50717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247650"/>
            <a:ext cx="2206625" cy="6197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472237" cy="6197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640096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813" y="247650"/>
            <a:ext cx="8716962" cy="78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90513" y="1220788"/>
            <a:ext cx="8307387" cy="5224462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6738444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33846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59529774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20788"/>
            <a:ext cx="40767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613" y="1220788"/>
            <a:ext cx="4078287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86171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93021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29334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0658831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1143556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6425845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220788"/>
            <a:ext cx="7759700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247650"/>
            <a:ext cx="8283575" cy="7810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19075" y="6400800"/>
            <a:ext cx="60483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 wrap="none" lIns="45715" tIns="45715" rIns="45715" bIns="45715" anchor="ctr">
            <a:spAutoFit/>
          </a:bodyPr>
          <a:lstStyle>
            <a:lvl1pPr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400" b="0" baseline="0" smtClean="0">
                <a:solidFill>
                  <a:schemeClr val="hlink"/>
                </a:solidFill>
              </a:rPr>
              <a:t>– </a:t>
            </a:r>
            <a:fld id="{208554D1-E6DA-49FC-AFA6-7404D89CA477}" type="slidenum">
              <a:rPr lang="en-US" altLang="en-US" sz="1400" b="0" baseline="0" smtClean="0">
                <a:solidFill>
                  <a:schemeClr val="hlink"/>
                </a:solidFill>
              </a:rPr>
              <a:pPr algn="ctr">
                <a:lnSpc>
                  <a:spcPct val="90000"/>
                </a:lnSpc>
                <a:defRPr/>
              </a:pPr>
              <a:t>‹#›</a:t>
            </a:fld>
            <a:r>
              <a:rPr lang="en-US" altLang="en-US" sz="1400" b="0" baseline="0" smtClean="0">
                <a:solidFill>
                  <a:schemeClr val="hlink"/>
                </a:solidFill>
              </a:rPr>
              <a:t> –</a:t>
            </a:r>
            <a:endParaRPr lang="en-US" altLang="en-US" sz="1400" b="0" baseline="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5943600" y="6495578"/>
            <a:ext cx="3126744" cy="286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5715" tIns="45715" rIns="45715" bIns="45715" anchor="ctr">
            <a:spAutoFit/>
          </a:bodyPr>
          <a:lstStyle>
            <a:lvl1pPr eaLnBrk="0" hangingPunct="0"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1pPr>
            <a:lvl2pPr marL="742950" indent="-285750" eaLnBrk="0" hangingPunct="0"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2pPr>
            <a:lvl3pPr marL="1143000" indent="-228600" eaLnBrk="0" hangingPunct="0"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3pPr>
            <a:lvl4pPr marL="1600200" indent="-228600" eaLnBrk="0" hangingPunct="0"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4pPr>
            <a:lvl5pPr marL="2057400" indent="-228600" eaLnBrk="0" hangingPunct="0"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400" b="0" baseline="0" dirty="0" smtClean="0">
                <a:solidFill>
                  <a:schemeClr val="hlink"/>
                </a:solidFill>
              </a:rPr>
              <a:t>CSCE 590 Web Scraping Spring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3" r:id="rId1"/>
    <p:sldLayoutId id="2147484072" r:id="rId2"/>
    <p:sldLayoutId id="2147484073" r:id="rId3"/>
    <p:sldLayoutId id="2147484074" r:id="rId4"/>
    <p:sldLayoutId id="2147484075" r:id="rId5"/>
    <p:sldLayoutId id="2147484076" r:id="rId6"/>
    <p:sldLayoutId id="2147484077" r:id="rId7"/>
    <p:sldLayoutId id="2147484078" r:id="rId8"/>
    <p:sldLayoutId id="2147484079" r:id="rId9"/>
    <p:sldLayoutId id="2147484080" r:id="rId10"/>
    <p:sldLayoutId id="2147484081" r:id="rId11"/>
    <p:sldLayoutId id="2147484082" r:id="rId12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defRPr sz="24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n"/>
        <a:defRPr sz="2000" b="1">
          <a:solidFill>
            <a:schemeClr val="tx2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2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crapy.org/doc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.scrapy.org/en/1.3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.scrapy.org/en/1.3/" TargetMode="External"/><Relationship Id="rId2" Type="http://schemas.openxmlformats.org/officeDocument/2006/relationships/hyperlink" Target="https://scrapy.org/doc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7166640" y="6477000"/>
            <a:ext cx="1901160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400" baseline="0" dirty="0" smtClean="0">
                <a:latin typeface="Courier New" panose="02070309020205020404" pitchFamily="49" charset="0"/>
              </a:rPr>
              <a:t>January 10, 2017</a:t>
            </a:r>
            <a:endParaRPr lang="en-US" altLang="en-US" sz="1400" baseline="0" dirty="0">
              <a:latin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7650"/>
            <a:ext cx="8740775" cy="781050"/>
          </a:xfrm>
        </p:spPr>
        <p:txBody>
          <a:bodyPr/>
          <a:lstStyle/>
          <a:p>
            <a:r>
              <a:rPr lang="en-US" dirty="0" smtClean="0"/>
              <a:t>CSCE  590 Web </a:t>
            </a:r>
            <a:r>
              <a:rPr lang="en-US" dirty="0" smtClean="0"/>
              <a:t>Scraping – </a:t>
            </a:r>
            <a:r>
              <a:rPr lang="en-US" dirty="0" err="1" smtClean="0"/>
              <a:t>Scrapy</a:t>
            </a:r>
            <a:r>
              <a:rPr lang="en-US" dirty="0" smtClean="0"/>
              <a:t> II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539" y="990600"/>
            <a:ext cx="7056461" cy="3945327"/>
          </a:xfrm>
          <a:prstGeom prst="rect">
            <a:avLst/>
          </a:prstGeom>
        </p:spPr>
      </p:pic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33400" y="4267200"/>
            <a:ext cx="640397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385763" indent="-385763" algn="l" rtl="0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+mn-lt"/>
              </a:defRPr>
            </a:lvl2pPr>
            <a:lvl3pPr marL="1146175" indent="-238125" algn="l" rtl="0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tx2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2"/>
                </a:solidFill>
                <a:latin typeface="+mn-lt"/>
              </a:defRPr>
            </a:lvl4pPr>
            <a:lvl5pPr marL="2451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9083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3655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8227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2799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kern="0" baseline="0" dirty="0" smtClean="0"/>
              <a:t>Topics </a:t>
            </a:r>
          </a:p>
          <a:p>
            <a:pPr lvl="1" eaLnBrk="1" hangingPunct="1">
              <a:defRPr/>
            </a:pPr>
            <a:r>
              <a:rPr lang="en-US" kern="0" baseline="0" dirty="0" smtClean="0"/>
              <a:t>The </a:t>
            </a:r>
            <a:r>
              <a:rPr lang="en-US" kern="0" baseline="0" dirty="0" err="1" smtClean="0"/>
              <a:t>Scrapy</a:t>
            </a:r>
            <a:r>
              <a:rPr lang="en-US" kern="0" baseline="0" dirty="0" smtClean="0"/>
              <a:t> framework revisited</a:t>
            </a:r>
            <a:endParaRPr lang="en-US" kern="0" baseline="0" dirty="0" smtClean="0"/>
          </a:p>
          <a:p>
            <a:pPr eaLnBrk="1" hangingPunct="1">
              <a:defRPr/>
            </a:pPr>
            <a:r>
              <a:rPr lang="en-US" kern="0" baseline="0" dirty="0" smtClean="0"/>
              <a:t>Readings</a:t>
            </a:r>
            <a:r>
              <a:rPr lang="en-US" kern="0" baseline="0" dirty="0" smtClean="0"/>
              <a:t>:</a:t>
            </a:r>
          </a:p>
          <a:p>
            <a:pPr lvl="1" eaLnBrk="1" hangingPunct="1">
              <a:defRPr/>
            </a:pPr>
            <a:r>
              <a:rPr lang="en-US" altLang="en-US" kern="0" baseline="0" dirty="0" err="1" smtClean="0"/>
              <a:t>Scrapy</a:t>
            </a:r>
            <a:r>
              <a:rPr lang="en-US" altLang="en-US" kern="0" baseline="0" dirty="0" smtClean="0"/>
              <a:t> </a:t>
            </a:r>
            <a:r>
              <a:rPr lang="en-US" altLang="en-US" kern="0" baseline="0" dirty="0"/>
              <a:t>User manual </a:t>
            </a:r>
            <a:r>
              <a:rPr lang="en-US" altLang="en-US" kern="0" baseline="0" dirty="0" smtClean="0"/>
              <a:t>– </a:t>
            </a:r>
          </a:p>
          <a:p>
            <a:pPr lvl="2" eaLnBrk="1" hangingPunct="1">
              <a:defRPr/>
            </a:pPr>
            <a:r>
              <a:rPr lang="en-US" altLang="en-US" kern="0" baseline="0" dirty="0" smtClean="0">
                <a:hlinkClick r:id="rId3"/>
              </a:rPr>
              <a:t>https</a:t>
            </a:r>
            <a:r>
              <a:rPr lang="en-US" altLang="en-US" kern="0" baseline="0" dirty="0">
                <a:hlinkClick r:id="rId3"/>
              </a:rPr>
              <a:t>://scrapy.org/doc</a:t>
            </a:r>
            <a:r>
              <a:rPr lang="en-US" altLang="en-US" kern="0" baseline="0" dirty="0" smtClean="0">
                <a:hlinkClick r:id="rId3"/>
              </a:rPr>
              <a:t>/</a:t>
            </a:r>
            <a:endParaRPr lang="en-US" altLang="en-US" kern="0" baseline="0" dirty="0" smtClean="0"/>
          </a:p>
          <a:p>
            <a:pPr lvl="2" eaLnBrk="1" hangingPunct="1">
              <a:defRPr/>
            </a:pPr>
            <a:r>
              <a:rPr lang="en-US" altLang="en-US" kern="0" baseline="0" dirty="0">
                <a:hlinkClick r:id="rId4"/>
              </a:rPr>
              <a:t>https://doc.scrapy.org/en/1.3</a:t>
            </a:r>
            <a:r>
              <a:rPr lang="en-US" altLang="en-US" kern="0" baseline="0" dirty="0" smtClean="0">
                <a:hlinkClick r:id="rId4"/>
              </a:rPr>
              <a:t>/</a:t>
            </a:r>
            <a:r>
              <a:rPr lang="en-US" altLang="en-US" kern="0" baseline="0" dirty="0" smtClean="0"/>
              <a:t> </a:t>
            </a:r>
            <a:endParaRPr lang="en-US" altLang="en-US" kern="0" baseline="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the spider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1" y="1220788"/>
            <a:ext cx="8816974" cy="5256212"/>
          </a:xfrm>
        </p:spPr>
        <p:txBody>
          <a:bodyPr/>
          <a:lstStyle/>
          <a:p>
            <a:r>
              <a:rPr lang="en-US" dirty="0" err="1">
                <a:effectLst/>
              </a:rPr>
              <a:t>scrapy</a:t>
            </a:r>
            <a:r>
              <a:rPr lang="en-US" dirty="0">
                <a:effectLst/>
              </a:rPr>
              <a:t> crawl </a:t>
            </a:r>
            <a:r>
              <a:rPr lang="en-US" dirty="0" smtClean="0">
                <a:effectLst/>
              </a:rPr>
              <a:t>quotes   # notes quotes </a:t>
            </a:r>
            <a:r>
              <a:rPr lang="en-US" dirty="0" smtClean="0">
                <a:effectLst/>
                <a:sym typeface="Wingdings" panose="05000000000000000000" pitchFamily="2" charset="2"/>
              </a:rPr>
              <a:t>quotes_spider.py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0" y="6477000"/>
            <a:ext cx="31365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600" baseline="0" dirty="0"/>
              <a:t>https://</a:t>
            </a:r>
            <a:r>
              <a:rPr lang="en-US" altLang="en-US" sz="1600" baseline="0" dirty="0" smtClean="0"/>
              <a:t>doc.scrapy.org/en/1.3/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516242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just happened under the hood?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err="1" smtClean="0">
                <a:effectLst/>
              </a:rPr>
              <a:t>Scrapy</a:t>
            </a:r>
            <a:r>
              <a:rPr lang="en-US" dirty="0" smtClean="0">
                <a:effectLst/>
              </a:rPr>
              <a:t> </a:t>
            </a:r>
            <a:r>
              <a:rPr lang="en-US" dirty="0">
                <a:effectLst/>
              </a:rPr>
              <a:t>schedules the </a:t>
            </a:r>
            <a:r>
              <a:rPr lang="en-US" i="1" dirty="0" err="1">
                <a:effectLst/>
              </a:rPr>
              <a:t>scrapy.Request</a:t>
            </a:r>
            <a:r>
              <a:rPr lang="en-US" i="1" dirty="0">
                <a:effectLst/>
              </a:rPr>
              <a:t> </a:t>
            </a:r>
            <a:r>
              <a:rPr lang="en-US" dirty="0">
                <a:effectLst/>
              </a:rPr>
              <a:t>objects returned by the </a:t>
            </a:r>
            <a:r>
              <a:rPr lang="en-US" dirty="0" err="1">
                <a:effectLst/>
              </a:rPr>
              <a:t>start_requests</a:t>
            </a:r>
            <a:r>
              <a:rPr lang="en-US" dirty="0">
                <a:effectLst/>
              </a:rPr>
              <a:t> method of the Spider. </a:t>
            </a:r>
            <a:endParaRPr lang="en-US" dirty="0" smtClean="0">
              <a:effectLst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effectLst/>
              </a:rPr>
              <a:t>Upon</a:t>
            </a: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>receiving </a:t>
            </a:r>
            <a:r>
              <a:rPr lang="en-US" dirty="0">
                <a:effectLst/>
              </a:rPr>
              <a:t>a response for each one, it instantiates </a:t>
            </a:r>
            <a:r>
              <a:rPr lang="en-US" i="1" dirty="0">
                <a:effectLst/>
              </a:rPr>
              <a:t>Response </a:t>
            </a:r>
            <a:r>
              <a:rPr lang="en-US" dirty="0">
                <a:effectLst/>
              </a:rPr>
              <a:t>objects and calls the </a:t>
            </a:r>
            <a:r>
              <a:rPr lang="en-US" dirty="0">
                <a:solidFill>
                  <a:srgbClr val="C00000"/>
                </a:solidFill>
                <a:effectLst/>
              </a:rPr>
              <a:t>callback method </a:t>
            </a:r>
            <a:r>
              <a:rPr lang="en-US" dirty="0">
                <a:effectLst/>
              </a:rPr>
              <a:t>associated with the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request (in this case, the parse method) passing the response as argument</a:t>
            </a:r>
            <a:r>
              <a:rPr lang="en-US" dirty="0" smtClean="0">
                <a:effectLst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effectLst/>
              </a:rPr>
              <a:t>A </a:t>
            </a:r>
            <a:r>
              <a:rPr lang="en-US" dirty="0">
                <a:effectLst/>
              </a:rPr>
              <a:t>shortcut to the </a:t>
            </a:r>
            <a:r>
              <a:rPr lang="en-US" dirty="0" err="1">
                <a:effectLst/>
              </a:rPr>
              <a:t>start_requests</a:t>
            </a:r>
            <a:r>
              <a:rPr lang="en-US" dirty="0">
                <a:effectLst/>
              </a:rPr>
              <a:t> method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Instead of implementing a </a:t>
            </a:r>
            <a:r>
              <a:rPr lang="en-US" i="1" dirty="0" err="1">
                <a:effectLst/>
              </a:rPr>
              <a:t>start_requests</a:t>
            </a:r>
            <a:r>
              <a:rPr lang="en-US" i="1" dirty="0">
                <a:effectLst/>
              </a:rPr>
              <a:t>() </a:t>
            </a:r>
            <a:r>
              <a:rPr lang="en-US" dirty="0">
                <a:effectLst/>
              </a:rPr>
              <a:t>method that generates </a:t>
            </a:r>
            <a:r>
              <a:rPr lang="en-US" i="1" dirty="0" err="1">
                <a:effectLst/>
              </a:rPr>
              <a:t>scrapy.Request</a:t>
            </a:r>
            <a:r>
              <a:rPr lang="en-US" i="1" dirty="0">
                <a:effectLst/>
              </a:rPr>
              <a:t> </a:t>
            </a:r>
            <a:r>
              <a:rPr lang="en-US" dirty="0">
                <a:effectLst/>
              </a:rPr>
              <a:t>objects from </a:t>
            </a:r>
            <a:r>
              <a:rPr lang="en-US" dirty="0" smtClean="0">
                <a:effectLst/>
              </a:rPr>
              <a:t>URLs, you </a:t>
            </a:r>
            <a:r>
              <a:rPr lang="en-US" dirty="0">
                <a:effectLst/>
              </a:rPr>
              <a:t>can just define a </a:t>
            </a:r>
            <a:r>
              <a:rPr lang="en-US" i="1" dirty="0" err="1">
                <a:solidFill>
                  <a:srgbClr val="C00000"/>
                </a:solidFill>
                <a:effectLst/>
              </a:rPr>
              <a:t>start_urls</a:t>
            </a:r>
            <a:r>
              <a:rPr lang="en-US" i="1" dirty="0">
                <a:effectLst/>
              </a:rPr>
              <a:t> </a:t>
            </a:r>
            <a:r>
              <a:rPr lang="en-US" dirty="0">
                <a:effectLst/>
              </a:rPr>
              <a:t>class attribute with a list of URLs.</a:t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0" y="6477000"/>
            <a:ext cx="31365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600" baseline="0" dirty="0"/>
              <a:t>https://</a:t>
            </a:r>
            <a:r>
              <a:rPr lang="en-US" altLang="en-US" sz="1600" baseline="0" dirty="0" smtClean="0"/>
              <a:t>doc.scrapy.org/en/1.3/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149451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shortcut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import </a:t>
            </a:r>
            <a:r>
              <a:rPr lang="en-US" dirty="0" err="1">
                <a:effectLst/>
              </a:rPr>
              <a:t>scrapy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class </a:t>
            </a:r>
            <a:r>
              <a:rPr lang="en-US" dirty="0" err="1">
                <a:effectLst/>
              </a:rPr>
              <a:t>QuotesSpider</a:t>
            </a:r>
            <a:r>
              <a:rPr lang="en-US" dirty="0">
                <a:effectLst/>
              </a:rPr>
              <a:t>(</a:t>
            </a:r>
            <a:r>
              <a:rPr lang="en-US" dirty="0" err="1">
                <a:effectLst/>
              </a:rPr>
              <a:t>scrapy.Spider</a:t>
            </a:r>
            <a:r>
              <a:rPr lang="en-US" dirty="0">
                <a:effectLst/>
              </a:rPr>
              <a:t>):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name = "quotes"</a:t>
            </a:r>
            <a:br>
              <a:rPr lang="en-US" dirty="0">
                <a:effectLst/>
              </a:rPr>
            </a:br>
            <a:r>
              <a:rPr lang="en-US" dirty="0" err="1">
                <a:effectLst/>
              </a:rPr>
              <a:t>start_urls</a:t>
            </a:r>
            <a:r>
              <a:rPr lang="en-US" dirty="0">
                <a:effectLst/>
              </a:rPr>
              <a:t> = [</a:t>
            </a:r>
            <a:br>
              <a:rPr lang="en-US" dirty="0">
                <a:effectLst/>
              </a:rPr>
            </a:br>
            <a:r>
              <a:rPr lang="en-US" dirty="0" smtClean="0">
                <a:effectLst/>
              </a:rPr>
              <a:t>	'http</a:t>
            </a:r>
            <a:r>
              <a:rPr lang="en-US" dirty="0">
                <a:effectLst/>
              </a:rPr>
              <a:t>://quotes.toscrape.com/page/1/',</a:t>
            </a:r>
            <a:br>
              <a:rPr lang="en-US" dirty="0">
                <a:effectLst/>
              </a:rPr>
            </a:br>
            <a:r>
              <a:rPr lang="en-US" dirty="0" smtClean="0">
                <a:effectLst/>
              </a:rPr>
              <a:t>	'http</a:t>
            </a:r>
            <a:r>
              <a:rPr lang="en-US" dirty="0">
                <a:effectLst/>
              </a:rPr>
              <a:t>://quotes.toscrape.com/page/2/',</a:t>
            </a:r>
            <a:br>
              <a:rPr lang="en-US" dirty="0">
                <a:effectLst/>
              </a:rPr>
            </a:br>
            <a:r>
              <a:rPr lang="en-US" dirty="0" smtClean="0">
                <a:effectLst/>
              </a:rPr>
              <a:t>]</a:t>
            </a:r>
          </a:p>
          <a:p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r>
              <a:rPr lang="en-US" dirty="0" err="1">
                <a:effectLst/>
              </a:rPr>
              <a:t>def</a:t>
            </a:r>
            <a:r>
              <a:rPr lang="en-US" dirty="0">
                <a:effectLst/>
              </a:rPr>
              <a:t> parse(self, response):</a:t>
            </a:r>
            <a:br>
              <a:rPr lang="en-US" dirty="0">
                <a:effectLst/>
              </a:rPr>
            </a:br>
            <a:r>
              <a:rPr lang="en-US" dirty="0" smtClean="0">
                <a:effectLst/>
              </a:rPr>
              <a:t>	page </a:t>
            </a:r>
            <a:r>
              <a:rPr lang="en-US" dirty="0">
                <a:effectLst/>
              </a:rPr>
              <a:t>= </a:t>
            </a:r>
            <a:r>
              <a:rPr lang="en-US" dirty="0" err="1">
                <a:effectLst/>
              </a:rPr>
              <a:t>response.url.split</a:t>
            </a:r>
            <a:r>
              <a:rPr lang="en-US" dirty="0">
                <a:effectLst/>
              </a:rPr>
              <a:t>("/")[-2]</a:t>
            </a:r>
            <a:br>
              <a:rPr lang="en-US" dirty="0">
                <a:effectLst/>
              </a:rPr>
            </a:br>
            <a:r>
              <a:rPr lang="en-US" dirty="0" smtClean="0">
                <a:effectLst/>
              </a:rPr>
              <a:t>	filename </a:t>
            </a:r>
            <a:r>
              <a:rPr lang="en-US" dirty="0">
                <a:effectLst/>
              </a:rPr>
              <a:t>= 'quotes-</a:t>
            </a:r>
            <a:r>
              <a:rPr lang="en-US" i="1" dirty="0">
                <a:effectLst/>
              </a:rPr>
              <a:t>%s</a:t>
            </a:r>
            <a:r>
              <a:rPr lang="en-US" dirty="0">
                <a:effectLst/>
              </a:rPr>
              <a:t>.html' % page</a:t>
            </a:r>
            <a:br>
              <a:rPr lang="en-US" dirty="0">
                <a:effectLst/>
              </a:rPr>
            </a:br>
            <a:r>
              <a:rPr lang="en-US" dirty="0" smtClean="0">
                <a:effectLst/>
              </a:rPr>
              <a:t>	with </a:t>
            </a:r>
            <a:r>
              <a:rPr lang="en-US" dirty="0">
                <a:effectLst/>
              </a:rPr>
              <a:t>open(filename, '</a:t>
            </a:r>
            <a:r>
              <a:rPr lang="en-US" dirty="0" err="1">
                <a:effectLst/>
              </a:rPr>
              <a:t>wb</a:t>
            </a:r>
            <a:r>
              <a:rPr lang="en-US" dirty="0">
                <a:effectLst/>
              </a:rPr>
              <a:t>') as f:</a:t>
            </a:r>
            <a:br>
              <a:rPr lang="en-US" dirty="0">
                <a:effectLst/>
              </a:rPr>
            </a:br>
            <a:r>
              <a:rPr lang="en-US" dirty="0" smtClean="0">
                <a:effectLst/>
              </a:rPr>
              <a:t>		</a:t>
            </a:r>
            <a:r>
              <a:rPr lang="en-US" dirty="0" err="1" smtClean="0">
                <a:effectLst/>
              </a:rPr>
              <a:t>f.write</a:t>
            </a:r>
            <a:r>
              <a:rPr lang="en-US" dirty="0" smtClean="0">
                <a:effectLst/>
              </a:rPr>
              <a:t>(</a:t>
            </a:r>
            <a:r>
              <a:rPr lang="en-US" dirty="0" err="1" smtClean="0">
                <a:effectLst/>
              </a:rPr>
              <a:t>response.body</a:t>
            </a:r>
            <a:r>
              <a:rPr lang="en-US" dirty="0">
                <a:effectLst/>
              </a:rPr>
              <a:t>)</a:t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0" y="6477000"/>
            <a:ext cx="31365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600" baseline="0" dirty="0"/>
              <a:t>https://</a:t>
            </a:r>
            <a:r>
              <a:rPr lang="en-US" altLang="en-US" sz="1600" baseline="0" dirty="0" smtClean="0"/>
              <a:t>doc.scrapy.org/en/1.3/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346848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Scrapy</a:t>
            </a:r>
            <a:r>
              <a:rPr lang="en-US" dirty="0" smtClean="0"/>
              <a:t> shell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Linux and Mac-OS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 smtClean="0">
                <a:effectLst/>
              </a:rPr>
              <a:t>scrapy</a:t>
            </a:r>
            <a:r>
              <a:rPr lang="en-US" dirty="0" smtClean="0">
                <a:effectLst/>
              </a:rPr>
              <a:t> </a:t>
            </a:r>
            <a:r>
              <a:rPr lang="en-US" dirty="0">
                <a:effectLst/>
              </a:rPr>
              <a:t>shell 'http://quotes.toscrape.com/page/1</a:t>
            </a:r>
            <a:r>
              <a:rPr lang="en-US" dirty="0" smtClean="0">
                <a:effectLst/>
              </a:rPr>
              <a:t>/‘</a:t>
            </a:r>
          </a:p>
          <a:p>
            <a:endParaRPr lang="en-US" dirty="0">
              <a:effectLst/>
            </a:endParaRPr>
          </a:p>
          <a:p>
            <a:r>
              <a:rPr lang="en-US" dirty="0" smtClean="0">
                <a:effectLst/>
              </a:rPr>
              <a:t>Windows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>
                <a:effectLst/>
              </a:rPr>
              <a:t>scrapy</a:t>
            </a:r>
            <a:r>
              <a:rPr lang="en-US" dirty="0">
                <a:effectLst/>
              </a:rPr>
              <a:t> shell "http://quotes.toscrape.com/page/1/"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0" y="6477000"/>
            <a:ext cx="31365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600" baseline="0" dirty="0"/>
              <a:t>https://</a:t>
            </a:r>
            <a:r>
              <a:rPr lang="en-US" altLang="en-US" sz="1600" baseline="0" dirty="0" smtClean="0"/>
              <a:t>doc.scrapy.org/en/1.3/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661198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7650"/>
            <a:ext cx="7759700" cy="6229350"/>
          </a:xfrm>
        </p:spPr>
        <p:txBody>
          <a:bodyPr/>
          <a:lstStyle/>
          <a:p>
            <a:r>
              <a:rPr lang="en-US" sz="2000" dirty="0">
                <a:effectLst/>
              </a:rPr>
              <a:t>[ ... </a:t>
            </a:r>
            <a:r>
              <a:rPr lang="en-US" sz="2000" dirty="0" err="1">
                <a:effectLst/>
              </a:rPr>
              <a:t>Scrapy</a:t>
            </a:r>
            <a:r>
              <a:rPr lang="en-US" sz="2000" dirty="0">
                <a:effectLst/>
              </a:rPr>
              <a:t> log here ... ]</a:t>
            </a:r>
            <a:br>
              <a:rPr lang="en-US" sz="2000" dirty="0">
                <a:effectLst/>
              </a:rPr>
            </a:br>
            <a:r>
              <a:rPr lang="en-US" sz="2000" dirty="0">
                <a:effectLst/>
              </a:rPr>
              <a:t>2016-09-19 12:09:27 [</a:t>
            </a:r>
            <a:r>
              <a:rPr lang="en-US" sz="2000" dirty="0" err="1">
                <a:effectLst/>
              </a:rPr>
              <a:t>scrapy.core.engine</a:t>
            </a:r>
            <a:r>
              <a:rPr lang="en-US" sz="2000" dirty="0">
                <a:effectLst/>
              </a:rPr>
              <a:t>] DEBUG: Crawled (200) &lt;GET http://quotes.toscrape.com/page/1/&gt; (</a:t>
            </a:r>
            <a:r>
              <a:rPr lang="en-US" sz="2000" dirty="0" err="1">
                <a:effectLst/>
              </a:rPr>
              <a:t>referer</a:t>
            </a:r>
            <a:r>
              <a:rPr lang="en-US" sz="2000" dirty="0">
                <a:effectLst/>
              </a:rPr>
              <a:t>: None)</a:t>
            </a:r>
            <a:br>
              <a:rPr lang="en-US" sz="2000" dirty="0">
                <a:effectLst/>
              </a:rPr>
            </a:br>
            <a:r>
              <a:rPr lang="en-US" sz="2000" dirty="0">
                <a:effectLst/>
              </a:rPr>
              <a:t>[s] Available </a:t>
            </a:r>
            <a:r>
              <a:rPr lang="en-US" sz="2000" dirty="0" err="1">
                <a:effectLst/>
              </a:rPr>
              <a:t>Scrapy</a:t>
            </a:r>
            <a:r>
              <a:rPr lang="en-US" sz="2000" dirty="0">
                <a:effectLst/>
              </a:rPr>
              <a:t> objects:</a:t>
            </a:r>
            <a:br>
              <a:rPr lang="en-US" sz="2000" dirty="0">
                <a:effectLst/>
              </a:rPr>
            </a:br>
            <a:r>
              <a:rPr lang="en-US" sz="2000" dirty="0">
                <a:effectLst/>
              </a:rPr>
              <a:t>[s] </a:t>
            </a:r>
            <a:r>
              <a:rPr lang="en-US" sz="2000" dirty="0" err="1">
                <a:effectLst/>
              </a:rPr>
              <a:t>scrapy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scrapy</a:t>
            </a:r>
            <a:r>
              <a:rPr lang="en-US" sz="2000" dirty="0">
                <a:effectLst/>
              </a:rPr>
              <a:t> module (contains </a:t>
            </a:r>
            <a:r>
              <a:rPr lang="en-US" sz="2000" dirty="0" err="1">
                <a:effectLst/>
              </a:rPr>
              <a:t>scrapy.Request</a:t>
            </a:r>
            <a:r>
              <a:rPr lang="en-US" sz="2000" dirty="0">
                <a:effectLst/>
              </a:rPr>
              <a:t>, </a:t>
            </a:r>
            <a:r>
              <a:rPr lang="en-US" sz="2000" dirty="0" err="1">
                <a:effectLst/>
              </a:rPr>
              <a:t>scrapy.Selector</a:t>
            </a:r>
            <a:r>
              <a:rPr lang="en-US" sz="2000" dirty="0">
                <a:effectLst/>
              </a:rPr>
              <a:t>, </a:t>
            </a:r>
            <a:r>
              <a:rPr lang="en-US" sz="2000" dirty="0" err="1">
                <a:effectLst/>
              </a:rPr>
              <a:t>etc</a:t>
            </a:r>
            <a:r>
              <a:rPr lang="en-US" sz="2000" dirty="0">
                <a:effectLst/>
              </a:rPr>
              <a:t>)</a:t>
            </a:r>
            <a:br>
              <a:rPr lang="en-US" sz="2000" dirty="0">
                <a:effectLst/>
              </a:rPr>
            </a:br>
            <a:r>
              <a:rPr lang="en-US" sz="2000" dirty="0">
                <a:effectLst/>
              </a:rPr>
              <a:t>[s] crawler &lt;</a:t>
            </a:r>
            <a:r>
              <a:rPr lang="en-US" sz="2000" dirty="0" err="1">
                <a:effectLst/>
              </a:rPr>
              <a:t>scrapy.crawler.Crawler</a:t>
            </a:r>
            <a:r>
              <a:rPr lang="en-US" sz="2000" dirty="0">
                <a:effectLst/>
              </a:rPr>
              <a:t> object at 0x7fa91d888c90&gt;</a:t>
            </a:r>
            <a:br>
              <a:rPr lang="en-US" sz="2000" dirty="0">
                <a:effectLst/>
              </a:rPr>
            </a:br>
            <a:r>
              <a:rPr lang="en-US" sz="2000" dirty="0">
                <a:effectLst/>
              </a:rPr>
              <a:t>[s] item {}</a:t>
            </a:r>
            <a:br>
              <a:rPr lang="en-US" sz="2000" dirty="0">
                <a:effectLst/>
              </a:rPr>
            </a:br>
            <a:r>
              <a:rPr lang="en-US" sz="2000" dirty="0">
                <a:effectLst/>
              </a:rPr>
              <a:t>[s] request &lt;GET http://quotes.toscrape.com/page/1/&gt;</a:t>
            </a:r>
            <a:br>
              <a:rPr lang="en-US" sz="2000" dirty="0">
                <a:effectLst/>
              </a:rPr>
            </a:br>
            <a:r>
              <a:rPr lang="en-US" sz="2000" dirty="0">
                <a:effectLst/>
              </a:rPr>
              <a:t>[s] response &lt;200 http://quotes.toscrape.com/page/1/&gt;</a:t>
            </a:r>
            <a:br>
              <a:rPr lang="en-US" sz="2000" dirty="0">
                <a:effectLst/>
              </a:rPr>
            </a:br>
            <a:r>
              <a:rPr lang="en-US" sz="2000" dirty="0">
                <a:effectLst/>
              </a:rPr>
              <a:t>[s] settings &lt;</a:t>
            </a:r>
            <a:r>
              <a:rPr lang="en-US" sz="2000" dirty="0" err="1">
                <a:effectLst/>
              </a:rPr>
              <a:t>scrapy.settings.Settings</a:t>
            </a:r>
            <a:r>
              <a:rPr lang="en-US" sz="2000" dirty="0">
                <a:effectLst/>
              </a:rPr>
              <a:t> object at 0x7fa91d888c10&gt;</a:t>
            </a:r>
            <a:br>
              <a:rPr lang="en-US" sz="2000" dirty="0">
                <a:effectLst/>
              </a:rPr>
            </a:br>
            <a:r>
              <a:rPr lang="en-US" sz="2000" dirty="0">
                <a:effectLst/>
              </a:rPr>
              <a:t>[s] spider &lt;</a:t>
            </a:r>
            <a:r>
              <a:rPr lang="en-US" sz="2000" dirty="0" err="1">
                <a:effectLst/>
              </a:rPr>
              <a:t>DefaultSpider</a:t>
            </a:r>
            <a:r>
              <a:rPr lang="en-US" sz="2000" dirty="0">
                <a:effectLst/>
              </a:rPr>
              <a:t> 'default' at 0x7fa91c8af990&gt;</a:t>
            </a:r>
            <a:br>
              <a:rPr lang="en-US" sz="2000" dirty="0">
                <a:effectLst/>
              </a:rPr>
            </a:br>
            <a:r>
              <a:rPr lang="en-US" sz="2000" dirty="0">
                <a:effectLst/>
              </a:rPr>
              <a:t>[s] Useful shortcuts:</a:t>
            </a:r>
            <a:br>
              <a:rPr lang="en-US" sz="2000" dirty="0">
                <a:effectLst/>
              </a:rPr>
            </a:br>
            <a:r>
              <a:rPr lang="en-US" sz="2000" dirty="0">
                <a:effectLst/>
              </a:rPr>
              <a:t>[s] </a:t>
            </a:r>
            <a:r>
              <a:rPr lang="en-US" sz="2000" dirty="0" err="1">
                <a:effectLst/>
              </a:rPr>
              <a:t>shelp</a:t>
            </a:r>
            <a:r>
              <a:rPr lang="en-US" sz="2000" dirty="0">
                <a:effectLst/>
              </a:rPr>
              <a:t>() Shell help (print this help)</a:t>
            </a:r>
            <a:br>
              <a:rPr lang="en-US" sz="2000" dirty="0">
                <a:effectLst/>
              </a:rPr>
            </a:br>
            <a:r>
              <a:rPr lang="en-US" sz="2000" dirty="0">
                <a:effectLst/>
              </a:rPr>
              <a:t>[s] fetch(</a:t>
            </a:r>
            <a:r>
              <a:rPr lang="en-US" sz="2000" dirty="0" err="1">
                <a:effectLst/>
              </a:rPr>
              <a:t>req_or_url</a:t>
            </a:r>
            <a:r>
              <a:rPr lang="en-US" sz="2000" dirty="0">
                <a:effectLst/>
              </a:rPr>
              <a:t>) Fetch request (or URL) and update local objects</a:t>
            </a:r>
            <a:br>
              <a:rPr lang="en-US" sz="2000" dirty="0">
                <a:effectLst/>
              </a:rPr>
            </a:br>
            <a:r>
              <a:rPr lang="en-US" sz="2000" dirty="0">
                <a:effectLst/>
              </a:rPr>
              <a:t>[s] view(response) View response in a browser</a:t>
            </a:r>
            <a:br>
              <a:rPr lang="en-US" sz="2000" dirty="0">
                <a:effectLst/>
              </a:rPr>
            </a:br>
            <a:r>
              <a:rPr lang="en-US" sz="2000" dirty="0">
                <a:effectLst/>
              </a:rPr>
              <a:t>&gt;&gt;&gt;</a:t>
            </a:r>
            <a:br>
              <a:rPr lang="en-US" sz="2000" dirty="0">
                <a:effectLst/>
              </a:rPr>
            </a:b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0" y="6477000"/>
            <a:ext cx="31365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600" baseline="0" dirty="0"/>
              <a:t>https://</a:t>
            </a:r>
            <a:r>
              <a:rPr lang="en-US" altLang="en-US" sz="1600" baseline="0" dirty="0" smtClean="0"/>
              <a:t>doc.scrapy.org/en/1.3/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012596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&gt;&gt;&gt; response.css('title')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[&lt;Selector </a:t>
            </a:r>
            <a:r>
              <a:rPr lang="en-US" dirty="0" err="1">
                <a:effectLst/>
              </a:rPr>
              <a:t>xpath</a:t>
            </a:r>
            <a:r>
              <a:rPr lang="en-US" dirty="0">
                <a:effectLst/>
              </a:rPr>
              <a:t>='descendant-or-self::title' data='&lt;title&gt;Quotes to Scrape&lt;/title&gt;'&gt;]</a:t>
            </a:r>
            <a:br>
              <a:rPr lang="en-US" dirty="0">
                <a:effectLst/>
              </a:rPr>
            </a:br>
            <a:endParaRPr lang="en-US" dirty="0" smtClean="0">
              <a:effectLst/>
            </a:endParaRPr>
          </a:p>
          <a:p>
            <a:r>
              <a:rPr lang="en-US" dirty="0">
                <a:effectLst/>
              </a:rPr>
              <a:t>&gt;&gt;&gt; response.css('title::text').extract()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['Quotes to Scrape</a:t>
            </a:r>
            <a:r>
              <a:rPr lang="en-US" dirty="0" smtClean="0">
                <a:effectLst/>
              </a:rPr>
              <a:t>']</a:t>
            </a:r>
          </a:p>
          <a:p>
            <a:endParaRPr lang="en-US" dirty="0">
              <a:effectLst/>
            </a:endParaRPr>
          </a:p>
          <a:p>
            <a:r>
              <a:rPr lang="en-US" dirty="0">
                <a:effectLst/>
              </a:rPr>
              <a:t>&gt;&gt;&gt; response.css('title').extract()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['&lt;title&gt;Quotes to Scrape&lt;/title&gt;']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0" y="6477000"/>
            <a:ext cx="31365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600" baseline="0" dirty="0"/>
              <a:t>https://</a:t>
            </a:r>
            <a:r>
              <a:rPr lang="en-US" altLang="en-US" sz="1600" baseline="0" dirty="0" smtClean="0"/>
              <a:t>doc.scrapy.org/en/1.3/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047113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33400"/>
            <a:ext cx="7759700" cy="5943600"/>
          </a:xfrm>
        </p:spPr>
        <p:txBody>
          <a:bodyPr/>
          <a:lstStyle/>
          <a:p>
            <a:r>
              <a:rPr lang="en-US" dirty="0">
                <a:effectLst/>
              </a:rPr>
              <a:t>&gt;&gt;&gt; response.css('title::text').</a:t>
            </a:r>
            <a:r>
              <a:rPr lang="en-US" dirty="0" err="1">
                <a:effectLst/>
              </a:rPr>
              <a:t>extract_first</a:t>
            </a:r>
            <a:r>
              <a:rPr lang="en-US" dirty="0">
                <a:effectLst/>
              </a:rPr>
              <a:t>()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'Quotes to Scrape'</a:t>
            </a:r>
            <a:br>
              <a:rPr lang="en-US" dirty="0">
                <a:effectLst/>
              </a:rPr>
            </a:br>
            <a:endParaRPr lang="en-US" dirty="0" smtClean="0">
              <a:effectLst/>
            </a:endParaRPr>
          </a:p>
          <a:p>
            <a:r>
              <a:rPr lang="en-US" dirty="0">
                <a:effectLst/>
              </a:rPr>
              <a:t>&gt;&gt;&gt; response.css('title::text')[0].extract()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'Quotes to Scrape'</a:t>
            </a:r>
            <a:br>
              <a:rPr lang="en-US" dirty="0">
                <a:effectLst/>
              </a:rPr>
            </a:br>
            <a:endParaRPr lang="en-US" dirty="0" smtClean="0">
              <a:effectLst/>
            </a:endParaRPr>
          </a:p>
          <a:p>
            <a:r>
              <a:rPr lang="en-US" dirty="0">
                <a:effectLst/>
              </a:rPr>
              <a:t>&gt;&gt;&gt; response.css('title::text').re(</a:t>
            </a:r>
            <a:r>
              <a:rPr lang="en-US" dirty="0" err="1">
                <a:effectLst/>
              </a:rPr>
              <a:t>r'Quotes</a:t>
            </a:r>
            <a:r>
              <a:rPr lang="en-US" dirty="0">
                <a:effectLst/>
              </a:rPr>
              <a:t>.*')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['Quotes to Scrape']</a:t>
            </a:r>
            <a:br>
              <a:rPr lang="en-US" dirty="0">
                <a:effectLst/>
              </a:rPr>
            </a:b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&gt;&gt;&gt; </a:t>
            </a:r>
            <a:r>
              <a:rPr lang="en-US" dirty="0">
                <a:effectLst/>
              </a:rPr>
              <a:t>response.css('title::text').re(</a:t>
            </a:r>
            <a:r>
              <a:rPr lang="en-US" dirty="0" err="1">
                <a:effectLst/>
              </a:rPr>
              <a:t>r'Q</a:t>
            </a:r>
            <a:r>
              <a:rPr lang="en-US" dirty="0">
                <a:effectLst/>
              </a:rPr>
              <a:t>\w+')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['Quotes']</a:t>
            </a:r>
            <a:br>
              <a:rPr lang="en-US" dirty="0">
                <a:effectLst/>
              </a:rPr>
            </a:b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&gt;&gt;&gt; </a:t>
            </a:r>
            <a:r>
              <a:rPr lang="en-US" dirty="0">
                <a:effectLst/>
              </a:rPr>
              <a:t>response.css('title::text').re(r'(\w+) to (\w+)')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['Quotes', 'Scrape']</a:t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0" y="6477000"/>
            <a:ext cx="31365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600" baseline="0" dirty="0"/>
              <a:t>https://</a:t>
            </a:r>
            <a:r>
              <a:rPr lang="en-US" altLang="en-US" sz="1600" baseline="0" dirty="0" smtClean="0"/>
              <a:t>doc.scrapy.org/en/1.3/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344334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Xpath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&gt;&gt;&gt; </a:t>
            </a:r>
            <a:r>
              <a:rPr lang="en-US" dirty="0" err="1">
                <a:effectLst/>
              </a:rPr>
              <a:t>response.xpath</a:t>
            </a:r>
            <a:r>
              <a:rPr lang="en-US" dirty="0">
                <a:effectLst/>
              </a:rPr>
              <a:t>('//title')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[&lt;Selector </a:t>
            </a:r>
            <a:r>
              <a:rPr lang="en-US" dirty="0" err="1">
                <a:effectLst/>
              </a:rPr>
              <a:t>xpath</a:t>
            </a:r>
            <a:r>
              <a:rPr lang="en-US" dirty="0">
                <a:effectLst/>
              </a:rPr>
              <a:t>='//title' data='&lt;title&gt;Quotes to Scrape&lt;/title</a:t>
            </a:r>
            <a:r>
              <a:rPr lang="en-US" dirty="0" smtClean="0">
                <a:effectLst/>
              </a:rPr>
              <a:t>&gt;'&gt;]</a:t>
            </a:r>
          </a:p>
          <a:p>
            <a:r>
              <a:rPr lang="en-US" dirty="0" smtClean="0">
                <a:effectLst/>
              </a:rPr>
              <a:t>&gt;&gt;&gt; </a:t>
            </a:r>
            <a:r>
              <a:rPr lang="en-US" dirty="0" err="1">
                <a:effectLst/>
              </a:rPr>
              <a:t>response.xpath</a:t>
            </a:r>
            <a:r>
              <a:rPr lang="en-US" dirty="0">
                <a:effectLst/>
              </a:rPr>
              <a:t>('//title/text()').</a:t>
            </a:r>
            <a:r>
              <a:rPr lang="en-US" dirty="0" err="1">
                <a:effectLst/>
              </a:rPr>
              <a:t>extract_first</a:t>
            </a:r>
            <a:r>
              <a:rPr lang="en-US" dirty="0">
                <a:effectLst/>
              </a:rPr>
              <a:t>()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'Quotes to Scrape'</a:t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0" y="6477000"/>
            <a:ext cx="31365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600" baseline="0" dirty="0"/>
              <a:t>https://</a:t>
            </a:r>
            <a:r>
              <a:rPr lang="en-US" altLang="en-US" sz="1600" baseline="0" dirty="0" smtClean="0"/>
              <a:t>doc.scrapy.org/en/1.3/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388173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http://</a:t>
            </a:r>
            <a:r>
              <a:rPr lang="en-US" dirty="0" smtClean="0"/>
              <a:t>quotes.toscrape.com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20788"/>
            <a:ext cx="9144000" cy="5256212"/>
          </a:xfrm>
        </p:spPr>
        <p:txBody>
          <a:bodyPr/>
          <a:lstStyle/>
          <a:p>
            <a:r>
              <a:rPr lang="en-US" sz="2000" dirty="0">
                <a:effectLst/>
              </a:rPr>
              <a:t>&lt;div class="quote"&gt;</a:t>
            </a:r>
            <a:br>
              <a:rPr lang="en-US" sz="2000" dirty="0">
                <a:effectLst/>
              </a:rPr>
            </a:br>
            <a:r>
              <a:rPr lang="en-US" sz="2000" dirty="0">
                <a:effectLst/>
              </a:rPr>
              <a:t>&lt;span class="text"&gt;“The world as we have created it is a process of </a:t>
            </a:r>
            <a:r>
              <a:rPr lang="en-US" sz="2000" dirty="0" smtClean="0">
                <a:effectLst/>
              </a:rPr>
              <a:t>our thinking</a:t>
            </a:r>
            <a:r>
              <a:rPr lang="en-US" sz="2000" dirty="0">
                <a:effectLst/>
              </a:rPr>
              <a:t>. It cannot be changed without changing our thinking</a:t>
            </a:r>
            <a:r>
              <a:rPr lang="en-US" sz="2000" dirty="0" smtClean="0">
                <a:effectLst/>
              </a:rPr>
              <a:t>.”&lt;/</a:t>
            </a:r>
            <a:r>
              <a:rPr lang="en-US" sz="2000" dirty="0">
                <a:effectLst/>
              </a:rPr>
              <a:t>span&gt;</a:t>
            </a:r>
            <a:br>
              <a:rPr lang="en-US" sz="2000" dirty="0">
                <a:effectLst/>
              </a:rPr>
            </a:br>
            <a:r>
              <a:rPr lang="en-US" sz="2000" dirty="0">
                <a:effectLst/>
              </a:rPr>
              <a:t>&lt;span&gt;</a:t>
            </a:r>
            <a:br>
              <a:rPr lang="en-US" sz="2000" dirty="0">
                <a:effectLst/>
              </a:rPr>
            </a:br>
            <a:r>
              <a:rPr lang="en-US" sz="2000" dirty="0" smtClean="0">
                <a:effectLst/>
              </a:rPr>
              <a:t>	by </a:t>
            </a:r>
            <a:r>
              <a:rPr lang="en-US" sz="2000" dirty="0">
                <a:effectLst/>
              </a:rPr>
              <a:t>&lt;small class="author"&gt;Albert Einstein&lt;/small&gt;</a:t>
            </a:r>
            <a:br>
              <a:rPr lang="en-US" sz="2000" dirty="0">
                <a:effectLst/>
              </a:rPr>
            </a:br>
            <a:r>
              <a:rPr lang="en-US" sz="2000" dirty="0" smtClean="0">
                <a:effectLst/>
              </a:rPr>
              <a:t>	&lt;</a:t>
            </a:r>
            <a:r>
              <a:rPr lang="en-US" sz="2000" dirty="0">
                <a:effectLst/>
              </a:rPr>
              <a:t>a </a:t>
            </a:r>
            <a:r>
              <a:rPr lang="en-US" sz="2000" dirty="0" err="1">
                <a:effectLst/>
              </a:rPr>
              <a:t>href</a:t>
            </a:r>
            <a:r>
              <a:rPr lang="en-US" sz="2000" dirty="0">
                <a:effectLst/>
              </a:rPr>
              <a:t>="/author/Albert-Einstein"&gt;(about)&lt;/a&gt;</a:t>
            </a:r>
            <a:br>
              <a:rPr lang="en-US" sz="2000" dirty="0">
                <a:effectLst/>
              </a:rPr>
            </a:br>
            <a:r>
              <a:rPr lang="en-US" sz="2000" dirty="0">
                <a:effectLst/>
              </a:rPr>
              <a:t>&lt;/span&gt;</a:t>
            </a:r>
            <a:br>
              <a:rPr lang="en-US" sz="2000" dirty="0">
                <a:effectLst/>
              </a:rPr>
            </a:br>
            <a:r>
              <a:rPr lang="en-US" sz="2000" dirty="0">
                <a:effectLst/>
              </a:rPr>
              <a:t>&lt;div class="tags"&gt;</a:t>
            </a:r>
            <a:br>
              <a:rPr lang="en-US" sz="2000" dirty="0">
                <a:effectLst/>
              </a:rPr>
            </a:br>
            <a:r>
              <a:rPr lang="en-US" sz="2000" dirty="0" smtClean="0">
                <a:effectLst/>
              </a:rPr>
              <a:t>	Tags</a:t>
            </a:r>
            <a:r>
              <a:rPr lang="en-US" sz="2000" dirty="0">
                <a:effectLst/>
              </a:rPr>
              <a:t>:</a:t>
            </a:r>
            <a:br>
              <a:rPr lang="en-US" sz="2000" dirty="0">
                <a:effectLst/>
              </a:rPr>
            </a:br>
            <a:r>
              <a:rPr lang="en-US" sz="2000" dirty="0" smtClean="0">
                <a:effectLst/>
              </a:rPr>
              <a:t>	&lt;</a:t>
            </a:r>
            <a:r>
              <a:rPr lang="en-US" sz="2000" dirty="0">
                <a:effectLst/>
              </a:rPr>
              <a:t>a class="tag" </a:t>
            </a:r>
            <a:r>
              <a:rPr lang="en-US" sz="2000" dirty="0" err="1">
                <a:effectLst/>
              </a:rPr>
              <a:t>href</a:t>
            </a:r>
            <a:r>
              <a:rPr lang="en-US" sz="2000" dirty="0">
                <a:effectLst/>
              </a:rPr>
              <a:t>="/tag/change/page/1/"&gt;change&lt;/a&gt;</a:t>
            </a:r>
            <a:br>
              <a:rPr lang="en-US" sz="2000" dirty="0">
                <a:effectLst/>
              </a:rPr>
            </a:br>
            <a:r>
              <a:rPr lang="en-US" sz="2000" dirty="0" smtClean="0">
                <a:effectLst/>
              </a:rPr>
              <a:t>	&lt;</a:t>
            </a:r>
            <a:r>
              <a:rPr lang="en-US" sz="2000" dirty="0">
                <a:effectLst/>
              </a:rPr>
              <a:t>a class="tag" </a:t>
            </a:r>
            <a:r>
              <a:rPr lang="en-US" sz="1800" dirty="0" err="1">
                <a:effectLst/>
              </a:rPr>
              <a:t>href</a:t>
            </a:r>
            <a:r>
              <a:rPr lang="en-US" sz="1800" dirty="0">
                <a:effectLst/>
              </a:rPr>
              <a:t>="/tag/deep-thoughts/page/1/"&gt;</a:t>
            </a:r>
            <a:r>
              <a:rPr lang="en-US" sz="1800" dirty="0" smtClean="0">
                <a:effectLst/>
              </a:rPr>
              <a:t>deep-thoughts &lt;/a&gt;</a:t>
            </a:r>
            <a:r>
              <a:rPr lang="en-US" sz="1800" dirty="0">
                <a:effectLst/>
              </a:rPr>
              <a:t/>
            </a:r>
            <a:br>
              <a:rPr lang="en-US" sz="1800" dirty="0">
                <a:effectLst/>
              </a:rPr>
            </a:br>
            <a:r>
              <a:rPr lang="en-US" sz="2000" dirty="0" smtClean="0">
                <a:effectLst/>
              </a:rPr>
              <a:t>	&lt;</a:t>
            </a:r>
            <a:r>
              <a:rPr lang="en-US" sz="2000" dirty="0">
                <a:effectLst/>
              </a:rPr>
              <a:t>a class="tag" </a:t>
            </a:r>
            <a:r>
              <a:rPr lang="en-US" sz="2000" dirty="0" err="1">
                <a:effectLst/>
              </a:rPr>
              <a:t>href</a:t>
            </a:r>
            <a:r>
              <a:rPr lang="en-US" sz="2000" dirty="0">
                <a:effectLst/>
              </a:rPr>
              <a:t>="/tag/thinking/page/1/"&gt;thinking&lt;/a&gt;</a:t>
            </a:r>
            <a:br>
              <a:rPr lang="en-US" sz="2000" dirty="0">
                <a:effectLst/>
              </a:rPr>
            </a:br>
            <a:r>
              <a:rPr lang="en-US" sz="2000" dirty="0" smtClean="0">
                <a:effectLst/>
              </a:rPr>
              <a:t>	&lt;</a:t>
            </a:r>
            <a:r>
              <a:rPr lang="en-US" sz="2000" dirty="0">
                <a:effectLst/>
              </a:rPr>
              <a:t>a class="tag" </a:t>
            </a:r>
            <a:r>
              <a:rPr lang="en-US" sz="2000" dirty="0" err="1">
                <a:effectLst/>
              </a:rPr>
              <a:t>href</a:t>
            </a:r>
            <a:r>
              <a:rPr lang="en-US" sz="2000" dirty="0">
                <a:effectLst/>
              </a:rPr>
              <a:t>="/tag/world/page/1/"&gt;world&lt;/a&gt;</a:t>
            </a:r>
            <a:br>
              <a:rPr lang="en-US" sz="2000" dirty="0">
                <a:effectLst/>
              </a:rPr>
            </a:br>
            <a:r>
              <a:rPr lang="en-US" sz="2000" dirty="0">
                <a:effectLst/>
              </a:rPr>
              <a:t>&lt;/div</a:t>
            </a:r>
            <a:r>
              <a:rPr lang="en-US" sz="2000" dirty="0" smtClean="0">
                <a:effectLst/>
              </a:rPr>
              <a:t>&gt;</a:t>
            </a:r>
          </a:p>
          <a:p>
            <a:r>
              <a:rPr lang="en-US" sz="2000" dirty="0" smtClean="0">
                <a:effectLst/>
              </a:rPr>
              <a:t>&lt;/</a:t>
            </a:r>
            <a:r>
              <a:rPr lang="en-US" sz="2000" dirty="0">
                <a:effectLst/>
              </a:rPr>
              <a:t>div&gt;</a:t>
            </a:r>
            <a:br>
              <a:rPr lang="en-US" sz="2000" dirty="0">
                <a:effectLst/>
              </a:rPr>
            </a:b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0" y="6477000"/>
            <a:ext cx="31365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600" baseline="0" dirty="0"/>
              <a:t>https://</a:t>
            </a:r>
            <a:r>
              <a:rPr lang="en-US" altLang="en-US" sz="1600" baseline="0" dirty="0" smtClean="0"/>
              <a:t>doc.scrapy.org/en/1.3/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41913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7650"/>
            <a:ext cx="8740775" cy="781050"/>
          </a:xfrm>
        </p:spPr>
        <p:txBody>
          <a:bodyPr/>
          <a:lstStyle/>
          <a:p>
            <a:r>
              <a:rPr lang="en-US" sz="3200" dirty="0"/>
              <a:t>$ </a:t>
            </a:r>
            <a:r>
              <a:rPr lang="en-US" sz="3200" dirty="0" err="1"/>
              <a:t>scrapy</a:t>
            </a:r>
            <a:r>
              <a:rPr lang="en-US" sz="3200" dirty="0"/>
              <a:t> shell 'http://quotes.toscrape.com</a:t>
            </a:r>
            <a:r>
              <a:rPr lang="en-US" dirty="0" smtClean="0"/>
              <a:t>'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1220788"/>
            <a:ext cx="8740775" cy="5256212"/>
          </a:xfrm>
        </p:spPr>
        <p:txBody>
          <a:bodyPr/>
          <a:lstStyle/>
          <a:p>
            <a:r>
              <a:rPr lang="en-US" dirty="0">
                <a:effectLst/>
              </a:rPr>
              <a:t>&gt;&gt;&gt; quote = response.css("</a:t>
            </a:r>
            <a:r>
              <a:rPr lang="en-US" dirty="0" err="1">
                <a:effectLst/>
              </a:rPr>
              <a:t>div.quote</a:t>
            </a:r>
            <a:r>
              <a:rPr lang="en-US" dirty="0">
                <a:effectLst/>
              </a:rPr>
              <a:t>")[0]</a:t>
            </a:r>
            <a:br>
              <a:rPr lang="en-US" dirty="0">
                <a:effectLst/>
              </a:rPr>
            </a:br>
            <a:endParaRPr lang="en-US" dirty="0" smtClean="0">
              <a:effectLst/>
            </a:endParaRPr>
          </a:p>
          <a:p>
            <a:r>
              <a:rPr lang="en-US" dirty="0">
                <a:effectLst/>
              </a:rPr>
              <a:t>&gt;&gt;&gt; title = quote.css("</a:t>
            </a:r>
            <a:r>
              <a:rPr lang="en-US" dirty="0" err="1">
                <a:effectLst/>
              </a:rPr>
              <a:t>span.text</a:t>
            </a:r>
            <a:r>
              <a:rPr lang="en-US" dirty="0">
                <a:effectLst/>
              </a:rPr>
              <a:t>::text").</a:t>
            </a:r>
            <a:r>
              <a:rPr lang="en-US" dirty="0" err="1">
                <a:effectLst/>
              </a:rPr>
              <a:t>extract_first</a:t>
            </a:r>
            <a:r>
              <a:rPr lang="en-US" dirty="0">
                <a:effectLst/>
              </a:rPr>
              <a:t>()</a:t>
            </a:r>
            <a:br>
              <a:rPr lang="en-US" dirty="0">
                <a:effectLst/>
              </a:rPr>
            </a:b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&gt;&gt;&gt; </a:t>
            </a:r>
            <a:r>
              <a:rPr lang="en-US" dirty="0">
                <a:effectLst/>
              </a:rPr>
              <a:t>title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'“The world as we have created it is a process of our thinking. It cannot be changed without changing our thinking.”'</a:t>
            </a:r>
            <a:br>
              <a:rPr lang="en-US" dirty="0">
                <a:effectLst/>
              </a:rPr>
            </a:b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&gt;&gt;&gt; </a:t>
            </a:r>
            <a:r>
              <a:rPr lang="en-US" dirty="0">
                <a:effectLst/>
              </a:rPr>
              <a:t>author = quote.css("</a:t>
            </a:r>
            <a:r>
              <a:rPr lang="en-US" dirty="0" err="1">
                <a:effectLst/>
              </a:rPr>
              <a:t>small.author</a:t>
            </a:r>
            <a:r>
              <a:rPr lang="en-US" dirty="0">
                <a:effectLst/>
              </a:rPr>
              <a:t>::text").</a:t>
            </a:r>
            <a:r>
              <a:rPr lang="en-US" dirty="0" err="1">
                <a:effectLst/>
              </a:rPr>
              <a:t>extract_first</a:t>
            </a:r>
            <a:r>
              <a:rPr lang="en-US" dirty="0">
                <a:effectLst/>
              </a:rPr>
              <a:t>()</a:t>
            </a:r>
            <a:br>
              <a:rPr lang="en-US" dirty="0">
                <a:effectLst/>
              </a:rPr>
            </a:b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&gt;&gt;&gt; </a:t>
            </a:r>
            <a:r>
              <a:rPr lang="en-US" dirty="0">
                <a:effectLst/>
              </a:rPr>
              <a:t>author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'Albert Einstein'</a:t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0" y="6477000"/>
            <a:ext cx="31365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600" baseline="0" dirty="0"/>
              <a:t>https://</a:t>
            </a:r>
            <a:r>
              <a:rPr lang="en-US" altLang="en-US" sz="1600" baseline="0" dirty="0" smtClean="0"/>
              <a:t>doc.scrapy.org/en/1.3/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146559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600787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&gt;&gt;&gt; tags = quote.css("</a:t>
            </a:r>
            <a:r>
              <a:rPr lang="en-US" dirty="0" err="1">
                <a:effectLst/>
              </a:rPr>
              <a:t>div.tags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a.tag</a:t>
            </a:r>
            <a:r>
              <a:rPr lang="en-US" dirty="0">
                <a:effectLst/>
              </a:rPr>
              <a:t>::text").extract()</a:t>
            </a:r>
            <a:br>
              <a:rPr lang="en-US" dirty="0">
                <a:effectLst/>
              </a:rPr>
            </a:b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&gt;&gt;&gt; </a:t>
            </a:r>
            <a:r>
              <a:rPr lang="en-US" dirty="0">
                <a:effectLst/>
              </a:rPr>
              <a:t>tags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['change', 'deep-thoughts', 'thinking', 'world']</a:t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0" y="6477000"/>
            <a:ext cx="31365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600" baseline="0" dirty="0"/>
              <a:t>https://</a:t>
            </a:r>
            <a:r>
              <a:rPr lang="en-US" altLang="en-US" sz="1600" baseline="0" dirty="0" smtClean="0"/>
              <a:t>doc.scrapy.org/en/1.3/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208913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effectLst/>
              </a:rPr>
              <a:t>&gt;&gt;&gt; for quote in response.css("</a:t>
            </a:r>
            <a:r>
              <a:rPr lang="en-US" sz="2000" dirty="0" err="1">
                <a:effectLst/>
              </a:rPr>
              <a:t>div.quote</a:t>
            </a:r>
            <a:r>
              <a:rPr lang="en-US" sz="2000" dirty="0">
                <a:effectLst/>
              </a:rPr>
              <a:t>"):</a:t>
            </a:r>
            <a:br>
              <a:rPr lang="en-US" sz="2000" dirty="0">
                <a:effectLst/>
              </a:rPr>
            </a:br>
            <a:r>
              <a:rPr lang="en-US" sz="2000" dirty="0">
                <a:effectLst/>
              </a:rPr>
              <a:t>... text = quote.css("</a:t>
            </a:r>
            <a:r>
              <a:rPr lang="en-US" sz="2000" dirty="0" err="1">
                <a:effectLst/>
              </a:rPr>
              <a:t>span.text</a:t>
            </a:r>
            <a:r>
              <a:rPr lang="en-US" sz="2000" dirty="0">
                <a:effectLst/>
              </a:rPr>
              <a:t>::text").</a:t>
            </a:r>
            <a:r>
              <a:rPr lang="en-US" sz="2000" dirty="0" err="1">
                <a:effectLst/>
              </a:rPr>
              <a:t>extract_first</a:t>
            </a:r>
            <a:r>
              <a:rPr lang="en-US" sz="2000" dirty="0">
                <a:effectLst/>
              </a:rPr>
              <a:t>()</a:t>
            </a:r>
            <a:br>
              <a:rPr lang="en-US" sz="2000" dirty="0">
                <a:effectLst/>
              </a:rPr>
            </a:br>
            <a:r>
              <a:rPr lang="en-US" sz="2000" dirty="0">
                <a:effectLst/>
              </a:rPr>
              <a:t>... author = quote.css("</a:t>
            </a:r>
            <a:r>
              <a:rPr lang="en-US" sz="2000" dirty="0" err="1">
                <a:effectLst/>
              </a:rPr>
              <a:t>small.author</a:t>
            </a:r>
            <a:r>
              <a:rPr lang="en-US" sz="2000" dirty="0">
                <a:effectLst/>
              </a:rPr>
              <a:t>::text").</a:t>
            </a:r>
            <a:r>
              <a:rPr lang="en-US" sz="2000" dirty="0" err="1">
                <a:effectLst/>
              </a:rPr>
              <a:t>extract_first</a:t>
            </a:r>
            <a:r>
              <a:rPr lang="en-US" sz="2000" dirty="0">
                <a:effectLst/>
              </a:rPr>
              <a:t>()</a:t>
            </a:r>
            <a:br>
              <a:rPr lang="en-US" sz="2000" dirty="0">
                <a:effectLst/>
              </a:rPr>
            </a:br>
            <a:r>
              <a:rPr lang="en-US" sz="2000" dirty="0">
                <a:effectLst/>
              </a:rPr>
              <a:t>... tags = quote.css("</a:t>
            </a:r>
            <a:r>
              <a:rPr lang="en-US" sz="2000" dirty="0" err="1">
                <a:effectLst/>
              </a:rPr>
              <a:t>div.tags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a.tag</a:t>
            </a:r>
            <a:r>
              <a:rPr lang="en-US" sz="2000" dirty="0">
                <a:effectLst/>
              </a:rPr>
              <a:t>::text").extract()</a:t>
            </a:r>
            <a:br>
              <a:rPr lang="en-US" sz="2000" dirty="0">
                <a:effectLst/>
              </a:rPr>
            </a:br>
            <a:r>
              <a:rPr lang="en-US" sz="2000" dirty="0">
                <a:effectLst/>
              </a:rPr>
              <a:t>... print(</a:t>
            </a:r>
            <a:r>
              <a:rPr lang="en-US" sz="2000" dirty="0" err="1">
                <a:effectLst/>
              </a:rPr>
              <a:t>dict</a:t>
            </a:r>
            <a:r>
              <a:rPr lang="en-US" sz="2000" dirty="0">
                <a:effectLst/>
              </a:rPr>
              <a:t>(text=text, author=author, tags=tags))</a:t>
            </a:r>
            <a:br>
              <a:rPr lang="en-US" sz="2000" dirty="0">
                <a:effectLst/>
              </a:rPr>
            </a:br>
            <a:endParaRPr lang="en-US" sz="2000" dirty="0" smtClean="0">
              <a:effectLst/>
            </a:endParaRPr>
          </a:p>
          <a:p>
            <a:r>
              <a:rPr lang="en-US" sz="2000" dirty="0" smtClean="0">
                <a:effectLst/>
              </a:rPr>
              <a:t>{</a:t>
            </a:r>
            <a:r>
              <a:rPr lang="en-US" sz="2000" dirty="0">
                <a:effectLst/>
              </a:rPr>
              <a:t>'tags': ['change', 'deep-thoughts', 'thinking', 'world'], 'author': 'Albert Einstein', 'text': '“The world as we have created it is a process of our thinking. It cannot be changed without changing our thinking.”'}</a:t>
            </a:r>
            <a:br>
              <a:rPr lang="en-US" sz="2000" dirty="0">
                <a:effectLst/>
              </a:rPr>
            </a:br>
            <a:endParaRPr lang="en-US" sz="2000" dirty="0" smtClean="0">
              <a:effectLst/>
            </a:endParaRPr>
          </a:p>
          <a:p>
            <a:r>
              <a:rPr lang="en-US" sz="2000" dirty="0" smtClean="0">
                <a:effectLst/>
              </a:rPr>
              <a:t>{</a:t>
            </a:r>
            <a:r>
              <a:rPr lang="en-US" sz="2000" dirty="0">
                <a:effectLst/>
              </a:rPr>
              <a:t>'tags': ['abilities', 'choices'], 'author': 'J.K. Rowling', 'text': '“It is our choices, Harry, that show what we truly are, far more than our abilities.”'}</a:t>
            </a:r>
            <a:br>
              <a:rPr lang="en-US" sz="2000" dirty="0">
                <a:effectLst/>
              </a:rPr>
            </a:br>
            <a:r>
              <a:rPr lang="en-US" sz="2000" dirty="0">
                <a:effectLst/>
              </a:rPr>
              <a:t>... a few more of these, omitted for brevity</a:t>
            </a:r>
            <a:br>
              <a:rPr lang="en-US" sz="2000" dirty="0">
                <a:effectLst/>
              </a:rPr>
            </a:br>
            <a:endParaRPr lang="en-US" sz="2000" dirty="0" smtClean="0">
              <a:effectLst/>
            </a:endParaRPr>
          </a:p>
          <a:p>
            <a:r>
              <a:rPr lang="en-US" sz="2000" dirty="0" smtClean="0">
                <a:effectLst/>
              </a:rPr>
              <a:t>&gt;&gt;&gt;</a:t>
            </a:r>
            <a:r>
              <a:rPr lang="en-US" sz="2000" dirty="0">
                <a:effectLst/>
              </a:rPr>
              <a:t/>
            </a:r>
            <a:br>
              <a:rPr lang="en-US" sz="2000" dirty="0">
                <a:effectLst/>
              </a:rPr>
            </a:b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0" y="6477000"/>
            <a:ext cx="31365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600" baseline="0" dirty="0"/>
              <a:t>https://</a:t>
            </a:r>
            <a:r>
              <a:rPr lang="en-US" altLang="en-US" sz="1600" baseline="0" dirty="0" smtClean="0"/>
              <a:t>doc.scrapy.org/en/1.3/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341931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86000" y="6477000"/>
            <a:ext cx="31365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600" baseline="0" dirty="0"/>
              <a:t>https://</a:t>
            </a:r>
            <a:r>
              <a:rPr lang="en-US" altLang="en-US" sz="1600" baseline="0" dirty="0" smtClean="0"/>
              <a:t>doc.scrapy.org/en/1.3/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792803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86000" y="6477000"/>
            <a:ext cx="31365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600" baseline="0" dirty="0"/>
              <a:t>https://</a:t>
            </a:r>
            <a:r>
              <a:rPr lang="en-US" altLang="en-US" sz="1600" baseline="0" dirty="0" smtClean="0"/>
              <a:t>doc.scrapy.org/en/1.3/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16422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Scrapy</a:t>
            </a:r>
            <a:r>
              <a:rPr lang="en-US" altLang="en-US" dirty="0" smtClean="0"/>
              <a:t> 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220788"/>
            <a:ext cx="8283575" cy="5256212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err="1"/>
              <a:t>Scrapy</a:t>
            </a:r>
            <a:r>
              <a:rPr lang="en-US" altLang="en-US" dirty="0"/>
              <a:t> </a:t>
            </a:r>
            <a:endParaRPr lang="en-US" altLang="en-US" dirty="0" smtClean="0"/>
          </a:p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en-US" altLang="en-US" dirty="0" smtClean="0">
                <a:hlinkClick r:id="rId2"/>
              </a:rPr>
              <a:t>https</a:t>
            </a:r>
            <a:r>
              <a:rPr lang="en-US" altLang="en-US" dirty="0">
                <a:hlinkClick r:id="rId2"/>
              </a:rPr>
              <a:t>://</a:t>
            </a:r>
            <a:r>
              <a:rPr lang="en-US" altLang="en-US" dirty="0" smtClean="0">
                <a:hlinkClick r:id="rId2"/>
              </a:rPr>
              <a:t>scrapy.org/doc/</a:t>
            </a:r>
            <a:endParaRPr lang="en-US" altLang="en-US" dirty="0"/>
          </a:p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en-US" altLang="en-US" dirty="0" smtClean="0">
                <a:hlinkClick r:id="rId3"/>
              </a:rPr>
              <a:t>https</a:t>
            </a:r>
            <a:r>
              <a:rPr lang="en-US" altLang="en-US" dirty="0">
                <a:hlinkClick r:id="rId3"/>
              </a:rPr>
              <a:t>://</a:t>
            </a:r>
            <a:r>
              <a:rPr lang="en-US" altLang="en-US" dirty="0" smtClean="0">
                <a:hlinkClick r:id="rId3"/>
              </a:rPr>
              <a:t>doc.scrapy.org/en/1.3/</a:t>
            </a:r>
            <a:endParaRPr lang="en-US" altLang="en-US" dirty="0" smtClean="0"/>
          </a:p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https</a:t>
            </a:r>
            <a:r>
              <a:rPr lang="en-US" dirty="0"/>
              <a:t>://media.readthedocs.org/pdf/scrapy/1.3/scrapy.pdf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400" y="3632646"/>
            <a:ext cx="8588375" cy="2815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31810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 Table of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77657"/>
            <a:ext cx="7759700" cy="5399343"/>
          </a:xfrm>
        </p:spPr>
        <p:txBody>
          <a:bodyPr/>
          <a:lstStyle/>
          <a:p>
            <a:r>
              <a:rPr lang="en-US" dirty="0" smtClean="0"/>
              <a:t>Pdf emailed to you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0" y="6477000"/>
            <a:ext cx="31365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600" baseline="0" dirty="0"/>
              <a:t>https://</a:t>
            </a:r>
            <a:r>
              <a:rPr lang="en-US" altLang="en-US" sz="1600" baseline="0" dirty="0" smtClean="0"/>
              <a:t>doc.scrapy.org/en/1.3/</a:t>
            </a:r>
            <a:endParaRPr lang="en-US" alt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887" y="1535564"/>
            <a:ext cx="3186113" cy="500674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7183" y="1679248"/>
            <a:ext cx="4212017" cy="4605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587666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Installation done before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Using Anaconda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>
                <a:effectLst/>
              </a:rPr>
              <a:t>conda</a:t>
            </a: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> install </a:t>
            </a:r>
            <a:r>
              <a:rPr lang="en-US" dirty="0">
                <a:effectLst/>
              </a:rPr>
              <a:t>-c 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conda</a:t>
            </a:r>
            <a:r>
              <a:rPr lang="en-US" dirty="0" smtClean="0">
                <a:effectLst/>
              </a:rPr>
              <a:t>-forge  </a:t>
            </a:r>
            <a:r>
              <a:rPr lang="en-US" dirty="0" err="1" smtClean="0">
                <a:effectLst/>
              </a:rPr>
              <a:t>scrapy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 smtClean="0">
              <a:effectLst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 smtClean="0">
                <a:effectLst/>
              </a:rPr>
              <a:t>scrapy</a:t>
            </a:r>
            <a:r>
              <a:rPr lang="en-US" dirty="0" smtClean="0">
                <a:effectLst/>
              </a:rPr>
              <a:t>   </a:t>
            </a:r>
            <a:r>
              <a:rPr lang="en-US" dirty="0" err="1" smtClean="0">
                <a:effectLst/>
              </a:rPr>
              <a:t>startproject</a:t>
            </a:r>
            <a:r>
              <a:rPr lang="en-US" dirty="0" smtClean="0">
                <a:effectLst/>
              </a:rPr>
              <a:t>   </a:t>
            </a:r>
            <a:r>
              <a:rPr lang="en-US" dirty="0">
                <a:effectLst/>
              </a:rPr>
              <a:t>tutorial</a:t>
            </a:r>
            <a:br>
              <a:rPr lang="en-US" dirty="0">
                <a:effectLst/>
              </a:rPr>
            </a:br>
            <a:endParaRPr lang="en-US" dirty="0" smtClean="0">
              <a:effectLst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 smtClean="0">
                <a:effectLst/>
              </a:rPr>
              <a:t>scrapy</a:t>
            </a:r>
            <a:r>
              <a:rPr lang="en-US" dirty="0" smtClean="0">
                <a:effectLst/>
              </a:rPr>
              <a:t>  crawl  example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0" y="6477000"/>
            <a:ext cx="31365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600" baseline="0" dirty="0"/>
              <a:t>https://</a:t>
            </a:r>
            <a:r>
              <a:rPr lang="en-US" altLang="en-US" sz="1600" baseline="0" dirty="0" smtClean="0"/>
              <a:t>doc.scrapy.org/en/1.3/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55215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Scrapy</a:t>
            </a:r>
            <a:r>
              <a:rPr lang="en-US" dirty="0" smtClean="0"/>
              <a:t> Tutorial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This tutorial will walk you through these tasks: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1. Creating a new </a:t>
            </a:r>
            <a:r>
              <a:rPr lang="en-US" dirty="0" err="1">
                <a:effectLst/>
              </a:rPr>
              <a:t>Scrapy</a:t>
            </a:r>
            <a:r>
              <a:rPr lang="en-US" dirty="0">
                <a:effectLst/>
              </a:rPr>
              <a:t> project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2. Writing a </a:t>
            </a:r>
            <a:r>
              <a:rPr lang="en-US" i="1" dirty="0">
                <a:effectLst/>
              </a:rPr>
              <a:t>spider </a:t>
            </a:r>
            <a:r>
              <a:rPr lang="en-US" dirty="0">
                <a:effectLst/>
              </a:rPr>
              <a:t>to crawl a site and extract data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3. Exporting the scraped data using the command line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4. Changing spider to recursively follow links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5. Using spider arguments</a:t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0" y="6477000"/>
            <a:ext cx="31365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600" baseline="0" dirty="0"/>
              <a:t>https://</a:t>
            </a:r>
            <a:r>
              <a:rPr lang="en-US" altLang="en-US" sz="1600" baseline="0" dirty="0" smtClean="0"/>
              <a:t>doc.scrapy.org/en/1.3/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804712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2.3.1 Creating a </a:t>
            </a:r>
            <a:r>
              <a:rPr lang="en-US" dirty="0" smtClean="0"/>
              <a:t>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220788"/>
            <a:ext cx="8283575" cy="5256212"/>
          </a:xfrm>
        </p:spPr>
        <p:txBody>
          <a:bodyPr/>
          <a:lstStyle/>
          <a:p>
            <a:r>
              <a:rPr lang="en-US" dirty="0" err="1">
                <a:effectLst/>
              </a:rPr>
              <a:t>scrapy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startproject</a:t>
            </a: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>tutorial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effectLst/>
              </a:rPr>
              <a:t>Creates a directory name “tutorial” with the structure</a:t>
            </a:r>
            <a:endParaRPr lang="en-US" dirty="0">
              <a:effectLst/>
            </a:endParaRPr>
          </a:p>
          <a:p>
            <a:r>
              <a:rPr lang="en-US" dirty="0">
                <a:effectLst/>
              </a:rPr>
              <a:t>tutorial/</a:t>
            </a:r>
            <a:br>
              <a:rPr lang="en-US" dirty="0">
                <a:effectLst/>
              </a:rPr>
            </a:br>
            <a:r>
              <a:rPr lang="en-US" dirty="0" err="1">
                <a:effectLst/>
              </a:rPr>
              <a:t>scrapy.cfg</a:t>
            </a: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>	# </a:t>
            </a:r>
            <a:r>
              <a:rPr lang="en-US" dirty="0">
                <a:effectLst/>
              </a:rPr>
              <a:t>deploy configuration file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tutorial/ </a:t>
            </a:r>
            <a:r>
              <a:rPr lang="en-US" dirty="0" smtClean="0">
                <a:effectLst/>
              </a:rPr>
              <a:t>		# </a:t>
            </a:r>
            <a:r>
              <a:rPr lang="en-US" dirty="0">
                <a:effectLst/>
              </a:rPr>
              <a:t>project's Python module, you'll </a:t>
            </a:r>
            <a:r>
              <a:rPr lang="en-US" dirty="0" smtClean="0">
                <a:effectLst/>
              </a:rPr>
              <a:t>			# 	import </a:t>
            </a:r>
            <a:r>
              <a:rPr lang="en-US" dirty="0">
                <a:effectLst/>
              </a:rPr>
              <a:t>your code from here</a:t>
            </a:r>
            <a:br>
              <a:rPr lang="en-US" dirty="0">
                <a:effectLst/>
              </a:rPr>
            </a:br>
            <a:r>
              <a:rPr lang="en-US" dirty="0" smtClean="0">
                <a:effectLst/>
              </a:rPr>
              <a:t>	__</a:t>
            </a:r>
            <a:r>
              <a:rPr lang="en-US" dirty="0">
                <a:effectLst/>
              </a:rPr>
              <a:t>init__.py</a:t>
            </a:r>
            <a:br>
              <a:rPr lang="en-US" dirty="0">
                <a:effectLst/>
              </a:rPr>
            </a:br>
            <a:r>
              <a:rPr lang="en-US" dirty="0" smtClean="0">
                <a:effectLst/>
              </a:rPr>
              <a:t>	items.py 	# </a:t>
            </a:r>
            <a:r>
              <a:rPr lang="en-US" dirty="0">
                <a:effectLst/>
              </a:rPr>
              <a:t>project items definition file</a:t>
            </a:r>
            <a:br>
              <a:rPr lang="en-US" dirty="0">
                <a:effectLst/>
              </a:rPr>
            </a:br>
            <a:r>
              <a:rPr lang="en-US" dirty="0" smtClean="0">
                <a:effectLst/>
              </a:rPr>
              <a:t>	pipelines.py </a:t>
            </a:r>
            <a:r>
              <a:rPr lang="en-US" dirty="0">
                <a:effectLst/>
              </a:rPr>
              <a:t># project pipelines file</a:t>
            </a:r>
            <a:br>
              <a:rPr lang="en-US" dirty="0">
                <a:effectLst/>
              </a:rPr>
            </a:br>
            <a:r>
              <a:rPr lang="en-US" dirty="0" smtClean="0">
                <a:effectLst/>
              </a:rPr>
              <a:t>	settings.py 	# </a:t>
            </a:r>
            <a:r>
              <a:rPr lang="en-US" dirty="0">
                <a:effectLst/>
              </a:rPr>
              <a:t>project settings file</a:t>
            </a:r>
            <a:br>
              <a:rPr lang="en-US" dirty="0">
                <a:effectLst/>
              </a:rPr>
            </a:br>
            <a:r>
              <a:rPr lang="en-US" dirty="0" smtClean="0">
                <a:effectLst/>
              </a:rPr>
              <a:t>	spiders</a:t>
            </a:r>
            <a:r>
              <a:rPr lang="en-US" dirty="0">
                <a:effectLst/>
              </a:rPr>
              <a:t>/ </a:t>
            </a:r>
            <a:r>
              <a:rPr lang="en-US" dirty="0" smtClean="0">
                <a:effectLst/>
              </a:rPr>
              <a:t>	# </a:t>
            </a:r>
            <a:r>
              <a:rPr lang="en-US" dirty="0">
                <a:effectLst/>
              </a:rPr>
              <a:t>a directory where you'll later put </a:t>
            </a:r>
            <a:r>
              <a:rPr lang="en-US" dirty="0" smtClean="0">
                <a:effectLst/>
              </a:rPr>
              <a:t>			#     your </a:t>
            </a:r>
            <a:r>
              <a:rPr lang="en-US" dirty="0">
                <a:effectLst/>
              </a:rPr>
              <a:t>spiders</a:t>
            </a:r>
            <a:br>
              <a:rPr lang="en-US" dirty="0">
                <a:effectLst/>
              </a:rPr>
            </a:br>
            <a:r>
              <a:rPr lang="en-US" dirty="0" smtClean="0">
                <a:effectLst/>
              </a:rPr>
              <a:t>		__</a:t>
            </a:r>
            <a:r>
              <a:rPr lang="en-US" dirty="0">
                <a:effectLst/>
              </a:rPr>
              <a:t>init__.py</a:t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0" y="6477000"/>
            <a:ext cx="31365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600" baseline="0" dirty="0"/>
              <a:t>https://</a:t>
            </a:r>
            <a:r>
              <a:rPr lang="en-US" altLang="en-US" sz="1600" baseline="0" dirty="0" smtClean="0"/>
              <a:t>doc.scrapy.org/en/1.3/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565121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</a:t>
            </a:r>
            <a:r>
              <a:rPr lang="en-US" dirty="0" smtClean="0"/>
              <a:t>uotes_spider.py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0788"/>
            <a:ext cx="8229600" cy="5256212"/>
          </a:xfrm>
        </p:spPr>
        <p:txBody>
          <a:bodyPr/>
          <a:lstStyle/>
          <a:p>
            <a:r>
              <a:rPr lang="en-US" sz="2000" dirty="0">
                <a:effectLst/>
              </a:rPr>
              <a:t>import </a:t>
            </a:r>
            <a:r>
              <a:rPr lang="en-US" sz="2000" dirty="0" err="1">
                <a:effectLst/>
              </a:rPr>
              <a:t>scrapy</a:t>
            </a:r>
            <a:r>
              <a:rPr lang="en-US" sz="2000" dirty="0">
                <a:effectLst/>
              </a:rPr>
              <a:t/>
            </a:r>
            <a:br>
              <a:rPr lang="en-US" sz="2000" dirty="0">
                <a:effectLst/>
              </a:rPr>
            </a:br>
            <a:r>
              <a:rPr lang="en-US" sz="2000" dirty="0">
                <a:effectLst/>
              </a:rPr>
              <a:t>class </a:t>
            </a:r>
            <a:r>
              <a:rPr lang="en-US" sz="2000" dirty="0" err="1">
                <a:effectLst/>
              </a:rPr>
              <a:t>QuotesSpider</a:t>
            </a:r>
            <a:r>
              <a:rPr lang="en-US" sz="2000" dirty="0">
                <a:effectLst/>
              </a:rPr>
              <a:t>(</a:t>
            </a:r>
            <a:r>
              <a:rPr lang="en-US" sz="2000" dirty="0" err="1">
                <a:effectLst/>
              </a:rPr>
              <a:t>scrapy.Spider</a:t>
            </a:r>
            <a:r>
              <a:rPr lang="en-US" sz="2000" dirty="0">
                <a:effectLst/>
              </a:rPr>
              <a:t>):</a:t>
            </a:r>
            <a:br>
              <a:rPr lang="en-US" sz="2000" dirty="0">
                <a:effectLst/>
              </a:rPr>
            </a:br>
            <a:r>
              <a:rPr lang="en-US" sz="2000" dirty="0">
                <a:effectLst/>
              </a:rPr>
              <a:t>name = "quotes"</a:t>
            </a:r>
            <a:br>
              <a:rPr lang="en-US" sz="2000" dirty="0">
                <a:effectLst/>
              </a:rPr>
            </a:br>
            <a:r>
              <a:rPr lang="en-US" sz="2000" dirty="0" err="1">
                <a:effectLst/>
              </a:rPr>
              <a:t>def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solidFill>
                  <a:srgbClr val="C00000"/>
                </a:solidFill>
                <a:effectLst/>
              </a:rPr>
              <a:t>start_requests</a:t>
            </a:r>
            <a:r>
              <a:rPr lang="en-US" sz="2000" dirty="0">
                <a:effectLst/>
              </a:rPr>
              <a:t>(self):</a:t>
            </a:r>
            <a:br>
              <a:rPr lang="en-US" sz="2000" dirty="0">
                <a:effectLst/>
              </a:rPr>
            </a:br>
            <a:r>
              <a:rPr lang="en-US" sz="2000" dirty="0" smtClean="0">
                <a:effectLst/>
              </a:rPr>
              <a:t>	</a:t>
            </a:r>
            <a:r>
              <a:rPr lang="en-US" sz="2000" dirty="0" err="1" smtClean="0">
                <a:effectLst/>
              </a:rPr>
              <a:t>urls</a:t>
            </a:r>
            <a:r>
              <a:rPr lang="en-US" sz="2000" dirty="0" smtClean="0">
                <a:effectLst/>
              </a:rPr>
              <a:t> </a:t>
            </a:r>
            <a:r>
              <a:rPr lang="en-US" sz="2000" dirty="0">
                <a:effectLst/>
              </a:rPr>
              <a:t>= [</a:t>
            </a:r>
            <a:br>
              <a:rPr lang="en-US" sz="2000" dirty="0">
                <a:effectLst/>
              </a:rPr>
            </a:br>
            <a:r>
              <a:rPr lang="en-US" sz="2000" dirty="0" smtClean="0">
                <a:effectLst/>
              </a:rPr>
              <a:t>		'http</a:t>
            </a:r>
            <a:r>
              <a:rPr lang="en-US" sz="2000" dirty="0">
                <a:effectLst/>
              </a:rPr>
              <a:t>://quotes.toscrape.com/page/1/',</a:t>
            </a:r>
            <a:br>
              <a:rPr lang="en-US" sz="2000" dirty="0">
                <a:effectLst/>
              </a:rPr>
            </a:br>
            <a:r>
              <a:rPr lang="en-US" sz="2000" dirty="0" smtClean="0">
                <a:effectLst/>
              </a:rPr>
              <a:t>		'http</a:t>
            </a:r>
            <a:r>
              <a:rPr lang="en-US" sz="2000" dirty="0">
                <a:effectLst/>
              </a:rPr>
              <a:t>://quotes.toscrape.com/page/2/',</a:t>
            </a:r>
            <a:br>
              <a:rPr lang="en-US" sz="2000" dirty="0">
                <a:effectLst/>
              </a:rPr>
            </a:br>
            <a:r>
              <a:rPr lang="en-US" sz="2000" dirty="0" smtClean="0">
                <a:effectLst/>
              </a:rPr>
              <a:t>	]</a:t>
            </a:r>
            <a:r>
              <a:rPr lang="en-US" sz="2000" dirty="0">
                <a:effectLst/>
              </a:rPr>
              <a:t/>
            </a:r>
            <a:br>
              <a:rPr lang="en-US" sz="2000" dirty="0">
                <a:effectLst/>
              </a:rPr>
            </a:br>
            <a:r>
              <a:rPr lang="en-US" sz="2000" dirty="0" smtClean="0">
                <a:effectLst/>
              </a:rPr>
              <a:t>	for </a:t>
            </a:r>
            <a:r>
              <a:rPr lang="en-US" sz="2000" dirty="0" err="1">
                <a:effectLst/>
              </a:rPr>
              <a:t>url</a:t>
            </a:r>
            <a:r>
              <a:rPr lang="en-US" sz="2000" dirty="0">
                <a:effectLst/>
              </a:rPr>
              <a:t> in </a:t>
            </a:r>
            <a:r>
              <a:rPr lang="en-US" sz="2000" dirty="0" err="1">
                <a:effectLst/>
              </a:rPr>
              <a:t>urls</a:t>
            </a:r>
            <a:r>
              <a:rPr lang="en-US" sz="2000" dirty="0">
                <a:effectLst/>
              </a:rPr>
              <a:t>:</a:t>
            </a:r>
            <a:br>
              <a:rPr lang="en-US" sz="2000" dirty="0">
                <a:effectLst/>
              </a:rPr>
            </a:br>
            <a:r>
              <a:rPr lang="en-US" sz="2000" dirty="0" smtClean="0">
                <a:effectLst/>
              </a:rPr>
              <a:t>		yield </a:t>
            </a:r>
            <a:r>
              <a:rPr lang="en-US" sz="2000" dirty="0" err="1">
                <a:effectLst/>
              </a:rPr>
              <a:t>scrapy.Request</a:t>
            </a:r>
            <a:r>
              <a:rPr lang="en-US" sz="2000" dirty="0">
                <a:effectLst/>
              </a:rPr>
              <a:t>(</a:t>
            </a:r>
            <a:r>
              <a:rPr lang="en-US" sz="2000" dirty="0" err="1">
                <a:effectLst/>
              </a:rPr>
              <a:t>url</a:t>
            </a:r>
            <a:r>
              <a:rPr lang="en-US" sz="2000" dirty="0">
                <a:effectLst/>
              </a:rPr>
              <a:t>=</a:t>
            </a:r>
            <a:r>
              <a:rPr lang="en-US" sz="2000" dirty="0" err="1">
                <a:effectLst/>
              </a:rPr>
              <a:t>url</a:t>
            </a:r>
            <a:r>
              <a:rPr lang="en-US" sz="2000" dirty="0">
                <a:effectLst/>
              </a:rPr>
              <a:t>, callback=</a:t>
            </a:r>
            <a:r>
              <a:rPr lang="en-US" sz="2000" dirty="0" err="1">
                <a:effectLst/>
              </a:rPr>
              <a:t>self.parse</a:t>
            </a:r>
            <a:r>
              <a:rPr lang="en-US" sz="2000" dirty="0" smtClean="0">
                <a:effectLst/>
              </a:rPr>
              <a:t>)</a:t>
            </a:r>
          </a:p>
          <a:p>
            <a:r>
              <a:rPr lang="en-US" sz="2000" dirty="0">
                <a:effectLst/>
              </a:rPr>
              <a:t/>
            </a:r>
            <a:br>
              <a:rPr lang="en-US" sz="2000" dirty="0">
                <a:effectLst/>
              </a:rPr>
            </a:br>
            <a:r>
              <a:rPr lang="en-US" sz="2000" dirty="0" err="1">
                <a:effectLst/>
              </a:rPr>
              <a:t>def</a:t>
            </a:r>
            <a:r>
              <a:rPr lang="en-US" sz="2000" dirty="0">
                <a:effectLst/>
              </a:rPr>
              <a:t> </a:t>
            </a:r>
            <a:r>
              <a:rPr lang="en-US" sz="2000" dirty="0">
                <a:solidFill>
                  <a:srgbClr val="C00000"/>
                </a:solidFill>
                <a:effectLst/>
              </a:rPr>
              <a:t>parse</a:t>
            </a:r>
            <a:r>
              <a:rPr lang="en-US" sz="2000" dirty="0">
                <a:effectLst/>
              </a:rPr>
              <a:t>(self, response):</a:t>
            </a:r>
            <a:br>
              <a:rPr lang="en-US" sz="2000" dirty="0">
                <a:effectLst/>
              </a:rPr>
            </a:br>
            <a:r>
              <a:rPr lang="en-US" sz="2000" dirty="0" smtClean="0">
                <a:effectLst/>
              </a:rPr>
              <a:t>	page </a:t>
            </a:r>
            <a:r>
              <a:rPr lang="en-US" sz="2000" dirty="0">
                <a:effectLst/>
              </a:rPr>
              <a:t>= </a:t>
            </a:r>
            <a:r>
              <a:rPr lang="en-US" sz="2000" dirty="0" err="1">
                <a:effectLst/>
              </a:rPr>
              <a:t>response.url.split</a:t>
            </a:r>
            <a:r>
              <a:rPr lang="en-US" sz="2000" dirty="0">
                <a:effectLst/>
              </a:rPr>
              <a:t>("/")[-2]</a:t>
            </a:r>
            <a:br>
              <a:rPr lang="en-US" sz="2000" dirty="0">
                <a:effectLst/>
              </a:rPr>
            </a:br>
            <a:r>
              <a:rPr lang="en-US" sz="2000" dirty="0" smtClean="0">
                <a:effectLst/>
              </a:rPr>
              <a:t>	filename </a:t>
            </a:r>
            <a:r>
              <a:rPr lang="en-US" sz="2000" dirty="0">
                <a:effectLst/>
              </a:rPr>
              <a:t>= 'quotes-</a:t>
            </a:r>
            <a:r>
              <a:rPr lang="en-US" sz="2000" i="1" dirty="0">
                <a:effectLst/>
              </a:rPr>
              <a:t>%s</a:t>
            </a:r>
            <a:r>
              <a:rPr lang="en-US" sz="2000" dirty="0">
                <a:effectLst/>
              </a:rPr>
              <a:t>.html' % page</a:t>
            </a:r>
            <a:br>
              <a:rPr lang="en-US" sz="2000" dirty="0">
                <a:effectLst/>
              </a:rPr>
            </a:br>
            <a:r>
              <a:rPr lang="en-US" sz="2000" dirty="0" smtClean="0">
                <a:effectLst/>
              </a:rPr>
              <a:t>	with </a:t>
            </a:r>
            <a:r>
              <a:rPr lang="en-US" sz="2000" dirty="0">
                <a:effectLst/>
              </a:rPr>
              <a:t>open(filename, '</a:t>
            </a:r>
            <a:r>
              <a:rPr lang="en-US" sz="2000" dirty="0" err="1">
                <a:effectLst/>
              </a:rPr>
              <a:t>wb</a:t>
            </a:r>
            <a:r>
              <a:rPr lang="en-US" sz="2000" dirty="0">
                <a:effectLst/>
              </a:rPr>
              <a:t>') as f:</a:t>
            </a:r>
            <a:br>
              <a:rPr lang="en-US" sz="2000" dirty="0">
                <a:effectLst/>
              </a:rPr>
            </a:br>
            <a:r>
              <a:rPr lang="en-US" sz="2000" dirty="0" smtClean="0">
                <a:effectLst/>
              </a:rPr>
              <a:t>		</a:t>
            </a:r>
            <a:r>
              <a:rPr lang="en-US" sz="2000" dirty="0" err="1" smtClean="0">
                <a:effectLst/>
              </a:rPr>
              <a:t>f.write</a:t>
            </a:r>
            <a:r>
              <a:rPr lang="en-US" sz="2000" dirty="0" smtClean="0">
                <a:effectLst/>
              </a:rPr>
              <a:t>(</a:t>
            </a:r>
            <a:r>
              <a:rPr lang="en-US" sz="2000" dirty="0" err="1" smtClean="0">
                <a:effectLst/>
              </a:rPr>
              <a:t>response.body</a:t>
            </a:r>
            <a:r>
              <a:rPr lang="en-US" sz="2000" dirty="0">
                <a:effectLst/>
              </a:rPr>
              <a:t>)</a:t>
            </a:r>
            <a:br>
              <a:rPr lang="en-US" sz="2000" dirty="0">
                <a:effectLst/>
              </a:rPr>
            </a:br>
            <a:r>
              <a:rPr lang="en-US" sz="2000" dirty="0" smtClean="0">
                <a:effectLst/>
              </a:rPr>
              <a:t>	self.log</a:t>
            </a:r>
            <a:r>
              <a:rPr lang="en-US" sz="2000" dirty="0">
                <a:effectLst/>
              </a:rPr>
              <a:t>('Saved file </a:t>
            </a:r>
            <a:r>
              <a:rPr lang="en-US" sz="2000" i="1" dirty="0">
                <a:effectLst/>
              </a:rPr>
              <a:t>%</a:t>
            </a:r>
            <a:r>
              <a:rPr lang="en-US" sz="2000" i="1" dirty="0" err="1">
                <a:effectLst/>
              </a:rPr>
              <a:t>s</a:t>
            </a:r>
            <a:r>
              <a:rPr lang="en-US" sz="2000" dirty="0" err="1">
                <a:effectLst/>
              </a:rPr>
              <a:t>'</a:t>
            </a:r>
            <a:r>
              <a:rPr lang="en-US" sz="2000" dirty="0">
                <a:effectLst/>
              </a:rPr>
              <a:t> % filename)</a:t>
            </a:r>
            <a:br>
              <a:rPr lang="en-US" sz="2000" dirty="0">
                <a:effectLst/>
              </a:rPr>
            </a:b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0" y="6477000"/>
            <a:ext cx="31365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600" baseline="0" dirty="0"/>
              <a:t>https://</a:t>
            </a:r>
            <a:r>
              <a:rPr lang="en-US" altLang="en-US" sz="1600" baseline="0" dirty="0" smtClean="0"/>
              <a:t>doc.scrapy.org/en/1.3/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507570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effectLst/>
              </a:rPr>
              <a:t>All </a:t>
            </a:r>
            <a:r>
              <a:rPr lang="en-US" dirty="0" err="1" smtClean="0">
                <a:effectLst/>
              </a:rPr>
              <a:t>scrapy</a:t>
            </a:r>
            <a:r>
              <a:rPr lang="en-US" dirty="0" smtClean="0">
                <a:effectLst/>
              </a:rPr>
              <a:t> Spiders subclass </a:t>
            </a:r>
            <a:r>
              <a:rPr lang="en-US" i="1" dirty="0" err="1">
                <a:effectLst/>
              </a:rPr>
              <a:t>scrapy.Spider</a:t>
            </a:r>
            <a:r>
              <a:rPr lang="en-US" i="1" dirty="0">
                <a:effectLst/>
              </a:rPr>
              <a:t> </a:t>
            </a:r>
            <a:endParaRPr lang="en-US" i="1" dirty="0">
              <a:effectLst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effectLst/>
              </a:rPr>
              <a:t>and </a:t>
            </a:r>
            <a:r>
              <a:rPr lang="en-US" dirty="0">
                <a:effectLst/>
              </a:rPr>
              <a:t>defines some attributes and </a:t>
            </a:r>
            <a:r>
              <a:rPr lang="en-US" dirty="0" smtClean="0">
                <a:effectLst/>
              </a:rPr>
              <a:t>methods:</a:t>
            </a:r>
            <a:endParaRPr lang="en-US" dirty="0">
              <a:effectLst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i="1" dirty="0" smtClean="0">
                <a:effectLst/>
              </a:rPr>
              <a:t>name</a:t>
            </a:r>
            <a:r>
              <a:rPr lang="en-US" dirty="0">
                <a:effectLst/>
              </a:rPr>
              <a:t>: identifies the Spider. </a:t>
            </a:r>
            <a:endParaRPr lang="en-US" dirty="0" smtClean="0">
              <a:effectLst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i="1" dirty="0" err="1" smtClean="0">
                <a:effectLst/>
              </a:rPr>
              <a:t>start_requests</a:t>
            </a:r>
            <a:r>
              <a:rPr lang="en-US" i="1" dirty="0">
                <a:effectLst/>
              </a:rPr>
              <a:t>()</a:t>
            </a:r>
            <a:r>
              <a:rPr lang="en-US" dirty="0">
                <a:effectLst/>
              </a:rPr>
              <a:t>: must return an </a:t>
            </a:r>
            <a:r>
              <a:rPr lang="en-US" dirty="0" err="1">
                <a:effectLst/>
              </a:rPr>
              <a:t>iterable</a:t>
            </a:r>
            <a:r>
              <a:rPr lang="en-US" dirty="0">
                <a:effectLst/>
              </a:rPr>
              <a:t> of Requests (you can return a list of requests or write a generator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function) which the Spider will begin to crawl from. </a:t>
            </a:r>
            <a:endParaRPr lang="en-US" dirty="0" smtClean="0">
              <a:effectLst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i="1" dirty="0" smtClean="0">
                <a:effectLst/>
              </a:rPr>
              <a:t>parse</a:t>
            </a:r>
            <a:r>
              <a:rPr lang="en-US" i="1" dirty="0">
                <a:effectLst/>
              </a:rPr>
              <a:t>()</a:t>
            </a:r>
            <a:r>
              <a:rPr lang="en-US" dirty="0">
                <a:effectLst/>
              </a:rPr>
              <a:t>: a method that will be called to handle the response downloaded for each of the requests made.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The response parameter is an instance of </a:t>
            </a:r>
            <a:r>
              <a:rPr lang="en-US" i="1" dirty="0" err="1">
                <a:effectLst/>
              </a:rPr>
              <a:t>TextResponse</a:t>
            </a:r>
            <a:r>
              <a:rPr lang="en-US" i="1" dirty="0">
                <a:effectLst/>
              </a:rPr>
              <a:t> </a:t>
            </a:r>
            <a:r>
              <a:rPr lang="en-US" dirty="0">
                <a:effectLst/>
              </a:rPr>
              <a:t>that holds the page content and has further helpful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methods to handle </a:t>
            </a:r>
            <a:r>
              <a:rPr lang="en-US" dirty="0" smtClean="0">
                <a:effectLst/>
              </a:rPr>
              <a:t>it.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effectLst/>
              </a:rPr>
              <a:t>The </a:t>
            </a:r>
            <a:r>
              <a:rPr lang="en-US" i="1" dirty="0">
                <a:effectLst/>
              </a:rPr>
              <a:t>parse() </a:t>
            </a:r>
            <a:r>
              <a:rPr lang="en-US" dirty="0">
                <a:effectLst/>
              </a:rPr>
              <a:t>method usually parses the response, extracting the scraped data as </a:t>
            </a:r>
            <a:r>
              <a:rPr lang="en-US" dirty="0" err="1">
                <a:effectLst/>
              </a:rPr>
              <a:t>dicts</a:t>
            </a:r>
            <a:r>
              <a:rPr lang="en-US" dirty="0">
                <a:effectLst/>
              </a:rPr>
              <a:t> and also finding </a:t>
            </a:r>
            <a:r>
              <a:rPr lang="en-US" dirty="0" smtClean="0">
                <a:effectLst/>
              </a:rPr>
              <a:t>new URLs </a:t>
            </a:r>
            <a:r>
              <a:rPr lang="en-US" dirty="0">
                <a:effectLst/>
              </a:rPr>
              <a:t>to follow and creating new requests (</a:t>
            </a:r>
            <a:r>
              <a:rPr lang="en-US" i="1" dirty="0">
                <a:effectLst/>
              </a:rPr>
              <a:t>Request</a:t>
            </a:r>
            <a:r>
              <a:rPr lang="en-US" dirty="0">
                <a:effectLst/>
              </a:rPr>
              <a:t>) from them.</a:t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0" y="6477000"/>
            <a:ext cx="31365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600" baseline="0" dirty="0"/>
              <a:t>https://</a:t>
            </a:r>
            <a:r>
              <a:rPr lang="en-US" altLang="en-US" sz="1600" baseline="0" dirty="0" smtClean="0"/>
              <a:t>doc.scrapy.org/en/1.3/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83604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21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white21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white21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te21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Settings\mmm\Application Data\Microsoft\Templates\white212.pot</Template>
  <TotalTime>58069</TotalTime>
  <Pages>35</Pages>
  <Words>363</Words>
  <Application>Microsoft Office PowerPoint</Application>
  <PresentationFormat>Letter Paper (8.5x11 in)</PresentationFormat>
  <Paragraphs>99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Century Gothic</vt:lpstr>
      <vt:lpstr>Courier New</vt:lpstr>
      <vt:lpstr>Helvetica</vt:lpstr>
      <vt:lpstr>Times New Roman</vt:lpstr>
      <vt:lpstr>Wingdings</vt:lpstr>
      <vt:lpstr>white212</vt:lpstr>
      <vt:lpstr>CSCE  590 Web Scraping – Scrapy II</vt:lpstr>
      <vt:lpstr>PowerPoint Presentation</vt:lpstr>
      <vt:lpstr>Scrapy Documentation</vt:lpstr>
      <vt:lpstr>Partial Table of Contents</vt:lpstr>
      <vt:lpstr>Installation done before</vt:lpstr>
      <vt:lpstr>Scrapy Tutorial</vt:lpstr>
      <vt:lpstr>2.3.1 Creating a project</vt:lpstr>
      <vt:lpstr>quotes_spider.py</vt:lpstr>
      <vt:lpstr>Notes</vt:lpstr>
      <vt:lpstr>Running the spider</vt:lpstr>
      <vt:lpstr>What just happened under the hood?</vt:lpstr>
      <vt:lpstr>Using the shortcut</vt:lpstr>
      <vt:lpstr>Scrapy shell</vt:lpstr>
      <vt:lpstr>PowerPoint Presentation</vt:lpstr>
      <vt:lpstr>PowerPoint Presentation</vt:lpstr>
      <vt:lpstr>PowerPoint Presentation</vt:lpstr>
      <vt:lpstr>Xpath</vt:lpstr>
      <vt:lpstr>http://quotes.toscrape.com</vt:lpstr>
      <vt:lpstr>$ scrapy shell 'http://quotes.toscrape.com'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212 Computer Architecture</dc:title>
  <dc:creator>Manton Matthews</dc:creator>
  <cp:lastModifiedBy>MATTHEWS, MANTON M</cp:lastModifiedBy>
  <cp:revision>499</cp:revision>
  <cp:lastPrinted>2017-02-28T12:47:19Z</cp:lastPrinted>
  <dcterms:created xsi:type="dcterms:W3CDTF">1998-08-11T09:19:24Z</dcterms:created>
  <dcterms:modified xsi:type="dcterms:W3CDTF">2017-02-28T13:18:20Z</dcterms:modified>
</cp:coreProperties>
</file>