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9"/>
  </p:notesMasterIdLst>
  <p:handoutMasterIdLst>
    <p:handoutMasterId r:id="rId30"/>
  </p:handoutMasterIdLst>
  <p:sldIdLst>
    <p:sldId id="453" r:id="rId2"/>
    <p:sldId id="764" r:id="rId3"/>
    <p:sldId id="732" r:id="rId4"/>
    <p:sldId id="766" r:id="rId5"/>
    <p:sldId id="765" r:id="rId6"/>
    <p:sldId id="794" r:id="rId7"/>
    <p:sldId id="767" r:id="rId8"/>
    <p:sldId id="768" r:id="rId9"/>
    <p:sldId id="769" r:id="rId10"/>
    <p:sldId id="795" r:id="rId11"/>
    <p:sldId id="796" r:id="rId12"/>
    <p:sldId id="798" r:id="rId13"/>
    <p:sldId id="797" r:id="rId14"/>
    <p:sldId id="800" r:id="rId15"/>
    <p:sldId id="801" r:id="rId16"/>
    <p:sldId id="770" r:id="rId17"/>
    <p:sldId id="802" r:id="rId18"/>
    <p:sldId id="803" r:id="rId19"/>
    <p:sldId id="772" r:id="rId20"/>
    <p:sldId id="773" r:id="rId21"/>
    <p:sldId id="774" r:id="rId22"/>
    <p:sldId id="775" r:id="rId23"/>
    <p:sldId id="776" r:id="rId24"/>
    <p:sldId id="777" r:id="rId25"/>
    <p:sldId id="804" r:id="rId26"/>
    <p:sldId id="778" r:id="rId27"/>
    <p:sldId id="779" r:id="rId28"/>
  </p:sldIdLst>
  <p:sldSz cx="9144000" cy="6858000" type="letter"/>
  <p:notesSz cx="9296400" cy="7010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>
          <p15:clr>
            <a:srgbClr val="A4A3A4"/>
          </p15:clr>
        </p15:guide>
        <p15:guide id="2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FFCC00"/>
    <a:srgbClr val="FF0000"/>
    <a:srgbClr val="FFCCCC"/>
    <a:srgbClr val="CCCCFF"/>
    <a:srgbClr val="CCECFF"/>
    <a:srgbClr val="9999FF"/>
    <a:srgbClr val="FF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>
      <p:cViewPr varScale="1">
        <p:scale>
          <a:sx n="64" d="100"/>
          <a:sy n="64" d="100"/>
        </p:scale>
        <p:origin x="955" y="53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98" y="-67"/>
      </p:cViewPr>
      <p:guideLst>
        <p:guide orient="horz" pos="2209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263655" y="6677179"/>
            <a:ext cx="772297" cy="25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32" tIns="44766" rIns="87932" bIns="44766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baseline="0"/>
              <a:t>Page </a:t>
            </a:r>
            <a:fld id="{F450CFED-EF5E-4415-B51C-A0E9C179C8CD}" type="slidenum">
              <a:rPr lang="en-US" altLang="en-US" sz="1200" b="0" baseline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baseline="0"/>
          </a:p>
        </p:txBody>
      </p:sp>
    </p:spTree>
    <p:extLst>
      <p:ext uri="{BB962C8B-B14F-4D97-AF65-F5344CB8AC3E}">
        <p14:creationId xmlns:p14="http://schemas.microsoft.com/office/powerpoint/2010/main" val="275453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162" y="3332212"/>
            <a:ext cx="6816078" cy="3152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129" tIns="44766" rIns="91129" bIns="447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4241223" y="6677179"/>
            <a:ext cx="813956" cy="25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32" tIns="44766" rIns="87932" bIns="44766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baseline="0" smtClean="0">
                <a:latin typeface="Century Gothic" panose="020B0502020202020204" pitchFamily="34" charset="0"/>
              </a:rPr>
              <a:t>Page </a:t>
            </a:r>
            <a:fld id="{B91792B0-B2BC-4CA8-BAAB-407D9A47B5E6}" type="slidenum">
              <a:rPr lang="en-US" altLang="en-US" sz="1200" b="0" baseline="0" smtClean="0">
                <a:latin typeface="Century Gothic" panose="020B0502020202020204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baseline="0" smtClean="0">
              <a:latin typeface="Century Gothic" panose="020B0502020202020204" pitchFamily="34" charset="0"/>
            </a:endParaRP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0363" y="530225"/>
            <a:ext cx="3495675" cy="2620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505407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400800"/>
            <a:ext cx="365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ctr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aseline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Click to edit Master subtitle style</a:t>
            </a:r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0272866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0717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47650"/>
            <a:ext cx="2206625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722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4009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6738444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3846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952977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6171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3021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9334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065883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114355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425845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220788"/>
            <a:ext cx="77597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47650"/>
            <a:ext cx="8283575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48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smtClean="0">
                <a:solidFill>
                  <a:schemeClr val="hlink"/>
                </a:solidFill>
              </a:rPr>
              <a:t>– </a:t>
            </a:r>
            <a:fld id="{208554D1-E6DA-49FC-AFA6-7404D89CA477}" type="slidenum">
              <a:rPr lang="en-US" altLang="en-US" sz="1400" b="0" baseline="0" smtClean="0">
                <a:solidFill>
                  <a:schemeClr val="hlink"/>
                </a:solidFill>
              </a:rPr>
              <a:pPr algn="ctr">
                <a:lnSpc>
                  <a:spcPct val="90000"/>
                </a:lnSpc>
                <a:defRPr/>
              </a:pPr>
              <a:t>‹#›</a:t>
            </a:fld>
            <a:r>
              <a:rPr lang="en-US" altLang="en-US" sz="1400" b="0" baseline="0" smtClean="0">
                <a:solidFill>
                  <a:schemeClr val="hlink"/>
                </a:solidFill>
              </a:rPr>
              <a:t> –</a:t>
            </a:r>
            <a:endParaRPr lang="en-US" altLang="en-US" sz="1400" b="0" baseline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943600" y="6495578"/>
            <a:ext cx="3126744" cy="28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dirty="0" smtClean="0">
                <a:solidFill>
                  <a:schemeClr val="hlink"/>
                </a:solidFill>
              </a:rPr>
              <a:t>CSCE 590 Web Scraping Spring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3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  <p:sldLayoutId id="2147484082" r:id="rId12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defRPr sz="2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2000" b="1">
          <a:solidFill>
            <a:schemeClr val="tx2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2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166640" y="6477000"/>
            <a:ext cx="190116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400" baseline="0" dirty="0" smtClean="0">
                <a:latin typeface="Courier New" panose="02070309020205020404" pitchFamily="49" charset="0"/>
              </a:rPr>
              <a:t>January 10, 2017</a:t>
            </a:r>
            <a:endParaRPr lang="en-US" altLang="en-US" sz="1400" baseline="0" dirty="0">
              <a:latin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83575" cy="781050"/>
          </a:xfrm>
        </p:spPr>
        <p:txBody>
          <a:bodyPr/>
          <a:lstStyle/>
          <a:p>
            <a:r>
              <a:rPr lang="en-US" dirty="0" smtClean="0"/>
              <a:t>CSCE  590 Web Scraping: Lecture 2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539" y="990600"/>
            <a:ext cx="7056461" cy="3945327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4267200"/>
            <a:ext cx="64039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2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kern="0" baseline="0" dirty="0" smtClean="0"/>
              <a:t>Topics </a:t>
            </a:r>
          </a:p>
          <a:p>
            <a:pPr lvl="1" eaLnBrk="1" hangingPunct="1">
              <a:defRPr/>
            </a:pPr>
            <a:r>
              <a:rPr lang="en-US" kern="0" baseline="0" dirty="0" smtClean="0"/>
              <a:t>Dictionaries</a:t>
            </a:r>
          </a:p>
          <a:p>
            <a:pPr lvl="1" eaLnBrk="1" hangingPunct="1">
              <a:defRPr/>
            </a:pPr>
            <a:r>
              <a:rPr lang="en-US" kern="0" baseline="0" dirty="0" smtClean="0"/>
              <a:t>Object Oriented Python</a:t>
            </a:r>
          </a:p>
          <a:p>
            <a:pPr eaLnBrk="1" hangingPunct="1">
              <a:defRPr/>
            </a:pPr>
            <a:r>
              <a:rPr lang="en-US" kern="0" baseline="0" dirty="0" smtClean="0"/>
              <a:t>Readings:</a:t>
            </a:r>
            <a:endParaRPr lang="en-US" altLang="en-US" kern="0" baseline="0" dirty="0" smtClean="0"/>
          </a:p>
          <a:p>
            <a:pPr lvl="1" eaLnBrk="1" hangingPunct="1">
              <a:defRPr/>
            </a:pPr>
            <a:r>
              <a:rPr lang="en-US" altLang="en-US" kern="0" baseline="0" dirty="0" smtClean="0"/>
              <a:t>Python tutorial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5.1.3. List </a:t>
            </a:r>
            <a:r>
              <a:rPr lang="en-US" dirty="0" smtClean="0"/>
              <a:t>Comprehensions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comprehensions provide a concise way to create </a:t>
            </a:r>
            <a:r>
              <a:rPr lang="en-US" dirty="0" smtClean="0"/>
              <a:t>lists</a:t>
            </a:r>
          </a:p>
          <a:p>
            <a:r>
              <a:rPr lang="en-US" dirty="0"/>
              <a:t>squares = list(map(lambda x: x**2, range(10</a:t>
            </a:r>
            <a:r>
              <a:rPr lang="en-US" dirty="0" smtClean="0"/>
              <a:t>)))</a:t>
            </a:r>
          </a:p>
          <a:p>
            <a:endParaRPr lang="en-US" dirty="0"/>
          </a:p>
          <a:p>
            <a:r>
              <a:rPr lang="en-US" dirty="0"/>
              <a:t>squares = [x**2 for x in range(10</a:t>
            </a:r>
            <a:r>
              <a:rPr lang="en-US" dirty="0" smtClean="0"/>
              <a:t>)]</a:t>
            </a:r>
          </a:p>
          <a:p>
            <a:endParaRPr lang="en-US" dirty="0" smtClean="0"/>
          </a:p>
          <a:p>
            <a:r>
              <a:rPr lang="en-US" dirty="0" smtClean="0"/>
              <a:t>[(</a:t>
            </a:r>
            <a:r>
              <a:rPr lang="en-US" dirty="0"/>
              <a:t>x, y) for x in [1,2,3] for y in [3,1,4] if x != y</a:t>
            </a:r>
            <a:r>
              <a:rPr lang="en-US" dirty="0" smtClean="0"/>
              <a:t>]</a:t>
            </a:r>
          </a:p>
          <a:p>
            <a:endParaRPr lang="en-US" dirty="0"/>
          </a:p>
          <a:p>
            <a:r>
              <a:rPr lang="en-US" dirty="0"/>
              <a:t>from math import pi</a:t>
            </a:r>
          </a:p>
          <a:p>
            <a:r>
              <a:rPr lang="en-US" dirty="0"/>
              <a:t>[</a:t>
            </a:r>
            <a:r>
              <a:rPr lang="en-US" dirty="0" err="1"/>
              <a:t>str</a:t>
            </a:r>
            <a:r>
              <a:rPr lang="en-US" dirty="0"/>
              <a:t>(round(pi, i)) for i in range(1, 6)]</a:t>
            </a:r>
          </a:p>
        </p:txBody>
      </p:sp>
    </p:spTree>
    <p:extLst>
      <p:ext uri="{BB962C8B-B14F-4D97-AF65-F5344CB8AC3E}">
        <p14:creationId xmlns:p14="http://schemas.microsoft.com/office/powerpoint/2010/main" val="267242769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8806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24907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Dictionaries </a:t>
            </a:r>
            <a:r>
              <a:rPr lang="en-US" dirty="0"/>
              <a:t>are sometimes found in other languages as “associative memories” or “associative arrays”.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Unlike sequences</a:t>
            </a:r>
            <a:r>
              <a:rPr lang="en-US" dirty="0"/>
              <a:t>, which are indexed by a range of numbers,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dictionaries </a:t>
            </a:r>
            <a:r>
              <a:rPr lang="en-US" dirty="0"/>
              <a:t>are indexed by </a:t>
            </a:r>
            <a:r>
              <a:rPr lang="en-US" i="1" dirty="0"/>
              <a:t>keys</a:t>
            </a:r>
            <a:r>
              <a:rPr lang="en-US" dirty="0"/>
              <a:t>,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keys </a:t>
            </a:r>
            <a:r>
              <a:rPr lang="en-US" dirty="0"/>
              <a:t>can be any immutable type;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strings </a:t>
            </a:r>
            <a:r>
              <a:rPr lang="en-US" dirty="0"/>
              <a:t>and numbers can always be keys.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Tuples </a:t>
            </a:r>
            <a:r>
              <a:rPr lang="en-US" dirty="0"/>
              <a:t>can be used as keys if they contain only strings, numbers, or tuples;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You </a:t>
            </a:r>
            <a:r>
              <a:rPr lang="en-US" dirty="0"/>
              <a:t>can’t use lists as keys, since lists can be modified in place</a:t>
            </a:r>
          </a:p>
        </p:txBody>
      </p:sp>
    </p:spTree>
    <p:extLst>
      <p:ext uri="{BB962C8B-B14F-4D97-AF65-F5344CB8AC3E}">
        <p14:creationId xmlns:p14="http://schemas.microsoft.com/office/powerpoint/2010/main" val="126048140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dictionary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tel</a:t>
            </a:r>
            <a:r>
              <a:rPr lang="en-US" dirty="0"/>
              <a:t> = {'jack': 4098, '</a:t>
            </a:r>
            <a:r>
              <a:rPr lang="en-US" dirty="0" err="1"/>
              <a:t>sape</a:t>
            </a:r>
            <a:r>
              <a:rPr lang="en-US" dirty="0"/>
              <a:t>': 4139}</a:t>
            </a:r>
          </a:p>
          <a:p>
            <a:r>
              <a:rPr lang="en-US" dirty="0" err="1"/>
              <a:t>tel</a:t>
            </a:r>
            <a:r>
              <a:rPr lang="en-US" dirty="0"/>
              <a:t>['</a:t>
            </a:r>
            <a:r>
              <a:rPr lang="en-US" dirty="0" err="1"/>
              <a:t>guido</a:t>
            </a:r>
            <a:r>
              <a:rPr lang="en-US" dirty="0"/>
              <a:t>'] = </a:t>
            </a:r>
            <a:r>
              <a:rPr lang="en-US" dirty="0" smtClean="0"/>
              <a:t>4127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tel</a:t>
            </a:r>
            <a:r>
              <a:rPr lang="en-US" dirty="0"/>
              <a:t>['jack</a:t>
            </a:r>
            <a:r>
              <a:rPr lang="en-US" dirty="0" smtClean="0"/>
              <a:t>']</a:t>
            </a:r>
            <a:endParaRPr lang="en-US" dirty="0"/>
          </a:p>
          <a:p>
            <a:r>
              <a:rPr lang="en-US" dirty="0"/>
              <a:t>del </a:t>
            </a:r>
            <a:r>
              <a:rPr lang="en-US" dirty="0" err="1"/>
              <a:t>tel</a:t>
            </a:r>
            <a:r>
              <a:rPr lang="en-US" dirty="0"/>
              <a:t>['</a:t>
            </a:r>
            <a:r>
              <a:rPr lang="en-US" dirty="0" err="1"/>
              <a:t>sape</a:t>
            </a:r>
            <a:r>
              <a:rPr lang="en-US" dirty="0"/>
              <a:t>']</a:t>
            </a:r>
          </a:p>
          <a:p>
            <a:r>
              <a:rPr lang="en-US" dirty="0" err="1"/>
              <a:t>tel</a:t>
            </a:r>
            <a:r>
              <a:rPr lang="en-US" dirty="0"/>
              <a:t>['</a:t>
            </a:r>
            <a:r>
              <a:rPr lang="en-US" dirty="0" err="1"/>
              <a:t>irv</a:t>
            </a:r>
            <a:r>
              <a:rPr lang="en-US" dirty="0"/>
              <a:t>'] = </a:t>
            </a:r>
            <a:r>
              <a:rPr lang="en-US" dirty="0" smtClean="0"/>
              <a:t>4127</a:t>
            </a:r>
            <a:endParaRPr lang="en-US" dirty="0"/>
          </a:p>
          <a:p>
            <a:r>
              <a:rPr lang="en-US" dirty="0"/>
              <a:t>list(</a:t>
            </a:r>
            <a:r>
              <a:rPr lang="en-US" dirty="0" err="1"/>
              <a:t>tel.keys</a:t>
            </a:r>
            <a:r>
              <a:rPr lang="en-US" dirty="0" smtClean="0"/>
              <a:t>())</a:t>
            </a:r>
            <a:endParaRPr lang="en-US" dirty="0"/>
          </a:p>
          <a:p>
            <a:r>
              <a:rPr lang="en-US" dirty="0"/>
              <a:t>sorted(</a:t>
            </a:r>
            <a:r>
              <a:rPr lang="en-US" dirty="0" err="1"/>
              <a:t>tel.keys</a:t>
            </a:r>
            <a:r>
              <a:rPr lang="en-US" dirty="0" smtClean="0"/>
              <a:t>())</a:t>
            </a:r>
            <a:endParaRPr lang="en-US" dirty="0"/>
          </a:p>
          <a:p>
            <a:r>
              <a:rPr lang="en-US" dirty="0"/>
              <a:t>'</a:t>
            </a:r>
            <a:r>
              <a:rPr lang="en-US" dirty="0" err="1"/>
              <a:t>guido</a:t>
            </a:r>
            <a:r>
              <a:rPr lang="en-US" dirty="0"/>
              <a:t>' in </a:t>
            </a:r>
            <a:r>
              <a:rPr lang="en-US" dirty="0" err="1" smtClean="0"/>
              <a:t>tel</a:t>
            </a:r>
            <a:r>
              <a:rPr lang="en-US" dirty="0" smtClean="0"/>
              <a:t>			//Test returns TRUE</a:t>
            </a:r>
            <a:endParaRPr lang="en-US" dirty="0"/>
          </a:p>
          <a:p>
            <a:r>
              <a:rPr lang="en-US" dirty="0"/>
              <a:t>'jack' not in </a:t>
            </a:r>
            <a:r>
              <a:rPr lang="en-US" dirty="0" err="1" smtClean="0"/>
              <a:t>tel</a:t>
            </a:r>
            <a:r>
              <a:rPr lang="en-US" dirty="0" smtClean="0"/>
              <a:t>		</a:t>
            </a:r>
            <a:r>
              <a:rPr lang="en-US" dirty="0"/>
              <a:t> //Test returns </a:t>
            </a:r>
            <a:r>
              <a:rPr lang="en-US" dirty="0" smtClean="0"/>
              <a:t>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43628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dict</a:t>
            </a:r>
            <a:r>
              <a:rPr lang="en-US" dirty="0"/>
              <a:t>()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20788"/>
            <a:ext cx="8283575" cy="5256212"/>
          </a:xfrm>
        </p:spPr>
        <p:txBody>
          <a:bodyPr/>
          <a:lstStyle/>
          <a:p>
            <a:r>
              <a:rPr lang="en-US" sz="2000" dirty="0"/>
              <a:t>The </a:t>
            </a:r>
            <a:r>
              <a:rPr lang="en-US" sz="2000" dirty="0" err="1"/>
              <a:t>dict</a:t>
            </a:r>
            <a:r>
              <a:rPr lang="en-US" sz="2000" dirty="0"/>
              <a:t>() constructor builds dictionaries directly from sequences of key-value pairs</a:t>
            </a:r>
            <a:r>
              <a:rPr lang="en-US" sz="2000" dirty="0" smtClean="0"/>
              <a:t>:</a:t>
            </a:r>
            <a:endParaRPr lang="en-US" sz="2000" dirty="0"/>
          </a:p>
          <a:p>
            <a:r>
              <a:rPr lang="en-US" sz="2000" dirty="0"/>
              <a:t>&gt;&gt;&gt; </a:t>
            </a:r>
            <a:r>
              <a:rPr lang="en-US" sz="2000" dirty="0" err="1"/>
              <a:t>dict</a:t>
            </a:r>
            <a:r>
              <a:rPr lang="en-US" sz="2000" dirty="0"/>
              <a:t>([('</a:t>
            </a:r>
            <a:r>
              <a:rPr lang="en-US" sz="2000" dirty="0" err="1"/>
              <a:t>sape</a:t>
            </a:r>
            <a:r>
              <a:rPr lang="en-US" sz="2000" dirty="0"/>
              <a:t>', 4139), ('</a:t>
            </a:r>
            <a:r>
              <a:rPr lang="en-US" sz="2000" dirty="0" err="1"/>
              <a:t>guido</a:t>
            </a:r>
            <a:r>
              <a:rPr lang="en-US" sz="2000" dirty="0"/>
              <a:t>', 4127), ('jack', 4098)])</a:t>
            </a:r>
          </a:p>
          <a:p>
            <a:r>
              <a:rPr lang="en-US" sz="2000" dirty="0"/>
              <a:t>{'</a:t>
            </a:r>
            <a:r>
              <a:rPr lang="en-US" sz="2000" dirty="0" err="1"/>
              <a:t>sape</a:t>
            </a:r>
            <a:r>
              <a:rPr lang="en-US" sz="2000" dirty="0"/>
              <a:t>': 4139, 'jack': 4098, '</a:t>
            </a:r>
            <a:r>
              <a:rPr lang="en-US" sz="2000" dirty="0" err="1"/>
              <a:t>guido</a:t>
            </a:r>
            <a:r>
              <a:rPr lang="en-US" sz="2000" dirty="0"/>
              <a:t>': 4127}</a:t>
            </a:r>
          </a:p>
          <a:p>
            <a:endParaRPr lang="en-US" sz="2000" dirty="0"/>
          </a:p>
          <a:p>
            <a:r>
              <a:rPr lang="en-US" sz="2000" dirty="0" err="1" smtClean="0"/>
              <a:t>dict</a:t>
            </a:r>
            <a:r>
              <a:rPr lang="en-US" sz="2000" dirty="0" smtClean="0"/>
              <a:t> comprehensions</a:t>
            </a:r>
            <a:endParaRPr lang="en-US" sz="2000" dirty="0"/>
          </a:p>
          <a:p>
            <a:r>
              <a:rPr lang="en-US" sz="2000" dirty="0"/>
              <a:t>&gt;&gt;&gt; {x: x**2 for x in (2, 4, 6</a:t>
            </a:r>
            <a:r>
              <a:rPr lang="en-US" sz="2000" dirty="0" smtClean="0"/>
              <a:t>)}</a:t>
            </a:r>
          </a:p>
          <a:p>
            <a:r>
              <a:rPr lang="en-US" sz="2000" dirty="0"/>
              <a:t>{2: 4, 4: 16, 6: 36}</a:t>
            </a:r>
          </a:p>
          <a:p>
            <a:endParaRPr lang="en-US" sz="2000" dirty="0"/>
          </a:p>
          <a:p>
            <a:r>
              <a:rPr lang="en-US" sz="2000" dirty="0"/>
              <a:t>When the keys are simple strings, it is sometimes easier to specify pairs using keyword arguments</a:t>
            </a:r>
            <a:r>
              <a:rPr lang="en-US" sz="2000" dirty="0" smtClean="0"/>
              <a:t>:</a:t>
            </a:r>
            <a:endParaRPr lang="en-US" sz="2000" dirty="0"/>
          </a:p>
          <a:p>
            <a:r>
              <a:rPr lang="en-US" sz="2000" dirty="0"/>
              <a:t>&gt;&gt;&gt; </a:t>
            </a:r>
            <a:r>
              <a:rPr lang="en-US" sz="2000" dirty="0" err="1"/>
              <a:t>dict</a:t>
            </a:r>
            <a:r>
              <a:rPr lang="en-US" sz="2000" dirty="0"/>
              <a:t>(</a:t>
            </a:r>
            <a:r>
              <a:rPr lang="en-US" sz="2000" dirty="0" err="1"/>
              <a:t>sape</a:t>
            </a:r>
            <a:r>
              <a:rPr lang="en-US" sz="2000" dirty="0"/>
              <a:t>=4139, </a:t>
            </a:r>
            <a:r>
              <a:rPr lang="en-US" sz="2000" dirty="0" err="1"/>
              <a:t>guido</a:t>
            </a:r>
            <a:r>
              <a:rPr lang="en-US" sz="2000" dirty="0"/>
              <a:t>=4127, jack=4098)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167313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through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knights = {'</a:t>
            </a:r>
            <a:r>
              <a:rPr lang="en-US" dirty="0" err="1"/>
              <a:t>gallahad</a:t>
            </a:r>
            <a:r>
              <a:rPr lang="en-US" dirty="0"/>
              <a:t>': 'the pure', 'robin': 'the brave'}</a:t>
            </a:r>
          </a:p>
          <a:p>
            <a:r>
              <a:rPr lang="en-US" dirty="0"/>
              <a:t>for k, v in </a:t>
            </a:r>
            <a:r>
              <a:rPr lang="en-US" dirty="0" err="1"/>
              <a:t>knights.items</a:t>
            </a:r>
            <a:r>
              <a:rPr lang="en-US" dirty="0"/>
              <a:t>():</a:t>
            </a:r>
          </a:p>
          <a:p>
            <a:r>
              <a:rPr lang="en-US" dirty="0"/>
              <a:t>    print(k, v)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424559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Use 4-space indentation, and no </a:t>
            </a:r>
            <a:r>
              <a:rPr lang="en-US" dirty="0" smtClean="0"/>
              <a:t>tabs.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Wrap </a:t>
            </a:r>
            <a:r>
              <a:rPr lang="en-US" dirty="0"/>
              <a:t>lines so that they don’t exceed 79 </a:t>
            </a:r>
            <a:r>
              <a:rPr lang="en-US" dirty="0" smtClean="0"/>
              <a:t>characters.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Use </a:t>
            </a:r>
            <a:r>
              <a:rPr lang="en-US" dirty="0"/>
              <a:t>blank lines to separate functions and classes, and larger blocks of code inside </a:t>
            </a:r>
            <a:r>
              <a:rPr lang="en-US" dirty="0" smtClean="0"/>
              <a:t>functions.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When </a:t>
            </a:r>
            <a:r>
              <a:rPr lang="en-US" dirty="0"/>
              <a:t>possible, put comments on a line of their </a:t>
            </a:r>
            <a:r>
              <a:rPr lang="en-US" dirty="0" smtClean="0"/>
              <a:t>own.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Use </a:t>
            </a:r>
            <a:r>
              <a:rPr lang="en-US" dirty="0" err="1" smtClean="0"/>
              <a:t>docstrings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Use </a:t>
            </a:r>
            <a:r>
              <a:rPr lang="en-US" dirty="0"/>
              <a:t>spaces around operators and after commas, but not directly inside bracketing constructs: a = f(1, 2) + g(3, 4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58449634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</a:t>
            </a:r>
            <a:r>
              <a:rPr lang="en-US" dirty="0" smtClean="0"/>
              <a:t>Style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Name your classes and functions consistently; the convention is to use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CamelCase</a:t>
            </a:r>
            <a:r>
              <a:rPr lang="en-US" dirty="0" smtClean="0"/>
              <a:t> </a:t>
            </a:r>
            <a:r>
              <a:rPr lang="en-US" dirty="0"/>
              <a:t>for classes and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lower_case_with_underscores</a:t>
            </a:r>
            <a:r>
              <a:rPr lang="en-US" dirty="0" smtClean="0"/>
              <a:t> (snake case?) for </a:t>
            </a:r>
            <a:r>
              <a:rPr lang="en-US" dirty="0"/>
              <a:t>functions and methods.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Always </a:t>
            </a:r>
            <a:r>
              <a:rPr lang="en-US" dirty="0"/>
              <a:t>use self as the name for the first method argument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Don’t use fancy encodings if your code is meant to be used in international environments. Python’s default, UTF-8, or even plain ASCII work best in any </a:t>
            </a:r>
            <a:r>
              <a:rPr lang="en-US" dirty="0" smtClean="0"/>
              <a:t>case.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Likewise</a:t>
            </a:r>
            <a:r>
              <a:rPr lang="en-US" dirty="0"/>
              <a:t>, don’t use non-ASCII characters in identifiers if there is only the slightest chance people speaking a different language will read or maintain the code.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888689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– Python Tutorial Sec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9.3.1. Class Definition Syntax</a:t>
            </a:r>
          </a:p>
          <a:p>
            <a:endParaRPr lang="en-US" dirty="0"/>
          </a:p>
          <a:p>
            <a:r>
              <a:rPr lang="en-US" dirty="0"/>
              <a:t>The simplest form of class definition looks like this:</a:t>
            </a:r>
          </a:p>
          <a:p>
            <a:endParaRPr lang="en-US" dirty="0"/>
          </a:p>
          <a:p>
            <a:r>
              <a:rPr lang="en-US" dirty="0"/>
              <a:t>class </a:t>
            </a:r>
            <a:r>
              <a:rPr lang="en-US" dirty="0" err="1"/>
              <a:t>ClassName</a:t>
            </a:r>
            <a:r>
              <a:rPr lang="en-US" dirty="0"/>
              <a:t>:</a:t>
            </a:r>
          </a:p>
          <a:p>
            <a:r>
              <a:rPr lang="en-US" dirty="0"/>
              <a:t>    &lt;statement-1&gt;</a:t>
            </a:r>
          </a:p>
          <a:p>
            <a:r>
              <a:rPr lang="en-US" dirty="0"/>
              <a:t>    .</a:t>
            </a:r>
          </a:p>
          <a:p>
            <a:r>
              <a:rPr lang="en-US" dirty="0"/>
              <a:t>    .</a:t>
            </a:r>
          </a:p>
          <a:p>
            <a:r>
              <a:rPr lang="en-US" dirty="0"/>
              <a:t>    .</a:t>
            </a:r>
          </a:p>
          <a:p>
            <a:r>
              <a:rPr lang="en-US" dirty="0"/>
              <a:t>    &lt;statement-N&gt;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55069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638" y="76200"/>
            <a:ext cx="8716962" cy="78105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839200" cy="5224462"/>
          </a:xfrm>
        </p:spPr>
        <p:txBody>
          <a:bodyPr/>
          <a:lstStyle/>
          <a:p>
            <a:r>
              <a:rPr lang="en-US" dirty="0" smtClean="0"/>
              <a:t>Last Time – Lec01 all slides covered</a:t>
            </a:r>
          </a:p>
          <a:p>
            <a:pPr lvl="1"/>
            <a:r>
              <a:rPr lang="en-US" dirty="0" smtClean="0"/>
              <a:t>Web applications overview</a:t>
            </a:r>
          </a:p>
          <a:p>
            <a:pPr lvl="1"/>
            <a:r>
              <a:rPr lang="en-US" dirty="0" smtClean="0"/>
              <a:t>Python into: dynamic typing, strings, slices, lists, lists of lists, if, while, for w in wordlist:,  </a:t>
            </a:r>
            <a:r>
              <a:rPr lang="en-US" dirty="0" err="1" smtClean="0"/>
              <a:t>def</a:t>
            </a:r>
            <a:r>
              <a:rPr lang="en-US" dirty="0" smtClean="0"/>
              <a:t> functions</a:t>
            </a:r>
          </a:p>
          <a:p>
            <a:r>
              <a:rPr lang="en-US" dirty="0" smtClean="0"/>
              <a:t>Today</a:t>
            </a:r>
          </a:p>
          <a:p>
            <a:pPr lvl="1"/>
            <a:r>
              <a:rPr lang="en-US" dirty="0" smtClean="0"/>
              <a:t>Class exercise – wordlists</a:t>
            </a:r>
          </a:p>
          <a:p>
            <a:pPr lvl="1"/>
            <a:r>
              <a:rPr lang="en-US" dirty="0" smtClean="0"/>
              <a:t>Data Dictionaries</a:t>
            </a:r>
          </a:p>
          <a:p>
            <a:pPr lvl="1"/>
            <a:r>
              <a:rPr lang="en-US" dirty="0" smtClean="0"/>
              <a:t>Libraries</a:t>
            </a:r>
          </a:p>
          <a:p>
            <a:pPr lvl="1"/>
            <a:r>
              <a:rPr lang="en-US" dirty="0" smtClean="0"/>
              <a:t>Object Oriented Python</a:t>
            </a:r>
          </a:p>
          <a:p>
            <a:pPr lvl="1"/>
            <a:r>
              <a:rPr lang="en-US" dirty="0" smtClean="0"/>
              <a:t>Beautiful Soup</a:t>
            </a:r>
          </a:p>
          <a:p>
            <a:pPr lvl="2"/>
            <a:r>
              <a:rPr lang="en-US" dirty="0" smtClean="0"/>
              <a:t>Documentation</a:t>
            </a:r>
          </a:p>
          <a:p>
            <a:pPr lvl="1"/>
            <a:r>
              <a:rPr lang="en-US" dirty="0" smtClean="0"/>
              <a:t>Testing &amp; Test First Design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0247584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__</a:t>
            </a:r>
            <a:r>
              <a:rPr lang="en-US" dirty="0" err="1" smtClean="0"/>
              <a:t>init</a:t>
            </a:r>
            <a:r>
              <a:rPr lang="en-US" dirty="0" smtClean="0"/>
              <a:t>__() method (constructor)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Complex:</a:t>
            </a:r>
          </a:p>
          <a:p>
            <a:r>
              <a:rPr lang="en-US" dirty="0"/>
              <a:t>    </a:t>
            </a:r>
            <a:r>
              <a:rPr lang="en-US" dirty="0" err="1"/>
              <a:t>def</a:t>
            </a:r>
            <a:r>
              <a:rPr lang="en-US" dirty="0"/>
              <a:t> __</a:t>
            </a:r>
            <a:r>
              <a:rPr lang="en-US" dirty="0" err="1"/>
              <a:t>init</a:t>
            </a:r>
            <a:r>
              <a:rPr lang="en-US" dirty="0"/>
              <a:t>__(self, </a:t>
            </a:r>
            <a:r>
              <a:rPr lang="en-US" dirty="0" err="1"/>
              <a:t>realpart</a:t>
            </a:r>
            <a:r>
              <a:rPr lang="en-US" dirty="0"/>
              <a:t>, </a:t>
            </a:r>
            <a:r>
              <a:rPr lang="en-US" dirty="0" err="1"/>
              <a:t>imagpart</a:t>
            </a:r>
            <a:r>
              <a:rPr lang="en-US" dirty="0"/>
              <a:t>):</a:t>
            </a:r>
          </a:p>
          <a:p>
            <a:r>
              <a:rPr lang="en-US" dirty="0"/>
              <a:t>        </a:t>
            </a:r>
            <a:r>
              <a:rPr lang="en-US" dirty="0" err="1"/>
              <a:t>self.r</a:t>
            </a:r>
            <a:r>
              <a:rPr lang="en-US" dirty="0"/>
              <a:t> = </a:t>
            </a:r>
            <a:r>
              <a:rPr lang="en-US" dirty="0" err="1"/>
              <a:t>realpart</a:t>
            </a:r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self.i</a:t>
            </a:r>
            <a:r>
              <a:rPr lang="en-US" dirty="0"/>
              <a:t> = </a:t>
            </a:r>
            <a:r>
              <a:rPr lang="en-US" dirty="0" err="1"/>
              <a:t>imagpart</a:t>
            </a:r>
            <a:endParaRPr lang="en-US" dirty="0"/>
          </a:p>
          <a:p>
            <a:endParaRPr lang="en-US" dirty="0"/>
          </a:p>
          <a:p>
            <a:r>
              <a:rPr lang="en-US" dirty="0"/>
              <a:t>x = Complex(3.0, -4.5)</a:t>
            </a:r>
          </a:p>
          <a:p>
            <a:r>
              <a:rPr lang="en-US" dirty="0" err="1"/>
              <a:t>x.r</a:t>
            </a:r>
            <a:r>
              <a:rPr lang="en-US" dirty="0"/>
              <a:t>, </a:t>
            </a:r>
            <a:r>
              <a:rPr lang="en-US" dirty="0" err="1"/>
              <a:t>x.i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676770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Instance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x.counter</a:t>
            </a:r>
            <a:r>
              <a:rPr lang="en-US" dirty="0"/>
              <a:t> = 1</a:t>
            </a:r>
          </a:p>
          <a:p>
            <a:r>
              <a:rPr lang="en-US" dirty="0"/>
              <a:t>while </a:t>
            </a:r>
            <a:r>
              <a:rPr lang="en-US" dirty="0" err="1"/>
              <a:t>x.counter</a:t>
            </a:r>
            <a:r>
              <a:rPr lang="en-US" dirty="0"/>
              <a:t> &lt; 10:</a:t>
            </a:r>
          </a:p>
          <a:p>
            <a:r>
              <a:rPr lang="en-US" dirty="0"/>
              <a:t>    </a:t>
            </a:r>
            <a:r>
              <a:rPr lang="en-US" dirty="0" err="1"/>
              <a:t>x.counter</a:t>
            </a:r>
            <a:r>
              <a:rPr lang="en-US" dirty="0"/>
              <a:t> = </a:t>
            </a:r>
            <a:r>
              <a:rPr lang="en-US" dirty="0" err="1"/>
              <a:t>x.counter</a:t>
            </a:r>
            <a:r>
              <a:rPr lang="en-US" dirty="0"/>
              <a:t> * 2</a:t>
            </a:r>
          </a:p>
          <a:p>
            <a:r>
              <a:rPr lang="en-US" dirty="0"/>
              <a:t>print(</a:t>
            </a:r>
            <a:r>
              <a:rPr lang="en-US" dirty="0" err="1"/>
              <a:t>x.counter</a:t>
            </a:r>
            <a:r>
              <a:rPr lang="en-US" dirty="0"/>
              <a:t>)</a:t>
            </a:r>
          </a:p>
          <a:p>
            <a:r>
              <a:rPr lang="en-US" dirty="0"/>
              <a:t>del </a:t>
            </a:r>
            <a:r>
              <a:rPr lang="en-US" dirty="0" err="1"/>
              <a:t>x.counter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827140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20788"/>
            <a:ext cx="8283575" cy="5256212"/>
          </a:xfrm>
        </p:spPr>
        <p:txBody>
          <a:bodyPr/>
          <a:lstStyle/>
          <a:p>
            <a:r>
              <a:rPr lang="en-US" dirty="0"/>
              <a:t>9.3.5. Class and Instance Variables</a:t>
            </a:r>
          </a:p>
          <a:p>
            <a:endParaRPr lang="en-US" dirty="0"/>
          </a:p>
          <a:p>
            <a:r>
              <a:rPr lang="en-US" dirty="0"/>
              <a:t>class Dog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    kind = 'canine'     </a:t>
            </a:r>
            <a:r>
              <a:rPr lang="en-US" sz="2000" dirty="0" smtClean="0"/>
              <a:t># </a:t>
            </a:r>
            <a:r>
              <a:rPr lang="en-US" sz="2000" dirty="0"/>
              <a:t>class variable shared by all </a:t>
            </a:r>
            <a:r>
              <a:rPr lang="en-US" sz="2000" dirty="0" smtClean="0"/>
              <a:t>instances</a:t>
            </a:r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def</a:t>
            </a:r>
            <a:r>
              <a:rPr lang="en-US" dirty="0"/>
              <a:t> __</a:t>
            </a:r>
            <a:r>
              <a:rPr lang="en-US" dirty="0" err="1"/>
              <a:t>init</a:t>
            </a:r>
            <a:r>
              <a:rPr lang="en-US" dirty="0"/>
              <a:t>__(self, name):</a:t>
            </a:r>
          </a:p>
          <a:p>
            <a:r>
              <a:rPr lang="en-US" dirty="0"/>
              <a:t>        self.name = name    </a:t>
            </a:r>
          </a:p>
          <a:p>
            <a:endParaRPr lang="en-US" dirty="0"/>
          </a:p>
          <a:p>
            <a:r>
              <a:rPr lang="en-US" dirty="0"/>
              <a:t>d = Dog('Fido')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785883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83575" cy="781050"/>
          </a:xfrm>
        </p:spPr>
        <p:txBody>
          <a:bodyPr/>
          <a:lstStyle/>
          <a:p>
            <a:r>
              <a:rPr lang="en-US" sz="4000" dirty="0"/>
              <a:t>surprising effects with involving mutable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20788"/>
            <a:ext cx="8283575" cy="5256212"/>
          </a:xfrm>
        </p:spPr>
        <p:txBody>
          <a:bodyPr/>
          <a:lstStyle/>
          <a:p>
            <a:r>
              <a:rPr lang="en-US" sz="2000" dirty="0"/>
              <a:t>#shared data can have possibly surprising effects with involving mutable objects such as lists and dictionaries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class Dog</a:t>
            </a:r>
            <a:r>
              <a:rPr lang="en-US" sz="2000" dirty="0" smtClean="0"/>
              <a:t>: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    tricks = </a:t>
            </a:r>
            <a:r>
              <a:rPr lang="en-US" sz="2000" dirty="0" smtClean="0"/>
              <a:t>[ ]             </a:t>
            </a:r>
            <a:r>
              <a:rPr lang="en-US" sz="2000" dirty="0"/>
              <a:t># mistaken use of a class </a:t>
            </a:r>
            <a:r>
              <a:rPr lang="en-US" sz="2000" dirty="0" smtClean="0"/>
              <a:t>variable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    </a:t>
            </a:r>
            <a:r>
              <a:rPr lang="en-US" sz="2000" dirty="0" err="1"/>
              <a:t>def</a:t>
            </a:r>
            <a:r>
              <a:rPr lang="en-US" sz="2000" dirty="0"/>
              <a:t> __</a:t>
            </a:r>
            <a:r>
              <a:rPr lang="en-US" sz="2000" dirty="0" err="1"/>
              <a:t>init</a:t>
            </a:r>
            <a:r>
              <a:rPr lang="en-US" sz="2000" dirty="0"/>
              <a:t>__(self, name):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    self.name = </a:t>
            </a:r>
            <a:r>
              <a:rPr lang="en-US" sz="2000" dirty="0" smtClean="0"/>
              <a:t>name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    </a:t>
            </a:r>
            <a:r>
              <a:rPr lang="en-US" sz="2000" dirty="0" err="1"/>
              <a:t>def</a:t>
            </a:r>
            <a:r>
              <a:rPr lang="en-US" sz="2000" dirty="0"/>
              <a:t> </a:t>
            </a:r>
            <a:r>
              <a:rPr lang="en-US" sz="2000" dirty="0" err="1"/>
              <a:t>add_trick</a:t>
            </a:r>
            <a:r>
              <a:rPr lang="en-US" sz="2000" dirty="0"/>
              <a:t>(self, trick):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    </a:t>
            </a:r>
            <a:r>
              <a:rPr lang="en-US" sz="2000" dirty="0" err="1"/>
              <a:t>self.tricks.append</a:t>
            </a:r>
            <a:r>
              <a:rPr lang="en-US" sz="2000" dirty="0"/>
              <a:t>(trick</a:t>
            </a:r>
            <a:r>
              <a:rPr lang="en-US" sz="2000" dirty="0" smtClean="0"/>
              <a:t>)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&gt;&gt;&gt; d = Dog('Fido')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&gt;&gt;&gt; e = Dog('Buddy')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&gt;&gt;&gt; </a:t>
            </a:r>
            <a:r>
              <a:rPr lang="en-US" sz="2000" dirty="0" err="1"/>
              <a:t>d.add_trick</a:t>
            </a:r>
            <a:r>
              <a:rPr lang="en-US" sz="2000" dirty="0"/>
              <a:t>('roll over')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&gt;&gt;&gt; </a:t>
            </a:r>
            <a:r>
              <a:rPr lang="en-US" sz="2000" dirty="0" err="1"/>
              <a:t>e.add_trick</a:t>
            </a:r>
            <a:r>
              <a:rPr lang="en-US" sz="2000" dirty="0"/>
              <a:t>('play dead')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&gt;&gt;&gt; </a:t>
            </a:r>
            <a:r>
              <a:rPr lang="en-US" sz="2000" dirty="0" err="1"/>
              <a:t>d.tricks</a:t>
            </a:r>
            <a:r>
              <a:rPr lang="en-US" sz="2000" dirty="0"/>
              <a:t>                # unexpectedly shared by all dogs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['roll over', 'play dead']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4268111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uses of </a:t>
            </a:r>
            <a:r>
              <a:rPr lang="en-US" dirty="0" smtClean="0"/>
              <a:t>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/>
              <a:t>Bag:</a:t>
            </a:r>
          </a:p>
          <a:p>
            <a:r>
              <a:rPr lang="en-US" dirty="0"/>
              <a:t>    </a:t>
            </a:r>
            <a:r>
              <a:rPr lang="en-US" dirty="0" err="1"/>
              <a:t>def</a:t>
            </a:r>
            <a:r>
              <a:rPr lang="en-US" dirty="0"/>
              <a:t> __</a:t>
            </a:r>
            <a:r>
              <a:rPr lang="en-US" dirty="0" err="1"/>
              <a:t>init</a:t>
            </a:r>
            <a:r>
              <a:rPr lang="en-US" dirty="0"/>
              <a:t>__(self):</a:t>
            </a:r>
          </a:p>
          <a:p>
            <a:r>
              <a:rPr lang="en-US" dirty="0"/>
              <a:t>        </a:t>
            </a:r>
            <a:r>
              <a:rPr lang="en-US" dirty="0" err="1"/>
              <a:t>self.data</a:t>
            </a:r>
            <a:r>
              <a:rPr lang="en-US" dirty="0"/>
              <a:t> = []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def</a:t>
            </a:r>
            <a:r>
              <a:rPr lang="en-US" dirty="0"/>
              <a:t> add(self, x):</a:t>
            </a:r>
          </a:p>
          <a:p>
            <a:r>
              <a:rPr lang="en-US" dirty="0"/>
              <a:t>        </a:t>
            </a:r>
            <a:r>
              <a:rPr lang="en-US" dirty="0" err="1"/>
              <a:t>self.data.append</a:t>
            </a:r>
            <a:r>
              <a:rPr lang="en-US" dirty="0"/>
              <a:t>(x)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dirty="0" err="1"/>
              <a:t>addtwice</a:t>
            </a:r>
            <a:r>
              <a:rPr lang="en-US" dirty="0"/>
              <a:t>(self, x):</a:t>
            </a:r>
          </a:p>
          <a:p>
            <a:r>
              <a:rPr lang="en-US" dirty="0"/>
              <a:t>        </a:t>
            </a:r>
            <a:r>
              <a:rPr lang="en-US" dirty="0" err="1"/>
              <a:t>self.add</a:t>
            </a:r>
            <a:r>
              <a:rPr lang="en-US" dirty="0"/>
              <a:t>(x)</a:t>
            </a:r>
          </a:p>
          <a:p>
            <a:r>
              <a:rPr lang="en-US" dirty="0"/>
              <a:t>        </a:t>
            </a:r>
            <a:r>
              <a:rPr lang="en-US" dirty="0" err="1"/>
              <a:t>self.add</a:t>
            </a:r>
            <a:r>
              <a:rPr lang="en-US" dirty="0"/>
              <a:t>(x)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37729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 of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529032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</a:t>
            </a:r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</a:t>
            </a:r>
            <a:r>
              <a:rPr lang="en-US" dirty="0"/>
              <a:t>identifier of the form __spam (at least two leading underscores, at most one trailing underscore) is textually replaced with _</a:t>
            </a:r>
            <a:r>
              <a:rPr lang="en-US" dirty="0" err="1"/>
              <a:t>classname</a:t>
            </a:r>
            <a:r>
              <a:rPr lang="en-US" dirty="0"/>
              <a:t>__spam, where </a:t>
            </a:r>
            <a:r>
              <a:rPr lang="en-US" dirty="0" err="1"/>
              <a:t>classname</a:t>
            </a:r>
            <a:r>
              <a:rPr lang="en-US" dirty="0"/>
              <a:t> is the current class name with leading underscore(s) stripped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656014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# </a:t>
            </a:r>
            <a:r>
              <a:rPr lang="en-US" sz="4000" dirty="0" smtClean="0"/>
              <a:t>Iterators -- </a:t>
            </a:r>
            <a:r>
              <a:rPr lang="en-US" sz="4000" dirty="0" err="1" smtClean="0"/>
              <a:t>iter</a:t>
            </a:r>
            <a:r>
              <a:rPr lang="en-US" sz="4000" dirty="0" smtClean="0"/>
              <a:t>(element)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err="1" smtClean="0"/>
              <a:t>Implicity</a:t>
            </a:r>
            <a:r>
              <a:rPr lang="en-US" sz="2000" dirty="0" smtClean="0"/>
              <a:t> used in for w in […]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&gt;&gt;&gt; </a:t>
            </a:r>
            <a:r>
              <a:rPr lang="en-US" sz="2000" dirty="0"/>
              <a:t>s = '</a:t>
            </a:r>
            <a:r>
              <a:rPr lang="en-US" sz="2000" dirty="0" err="1"/>
              <a:t>abc</a:t>
            </a:r>
            <a:r>
              <a:rPr lang="en-US" sz="2000" dirty="0"/>
              <a:t>'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&gt;&gt;&gt; it = </a:t>
            </a:r>
            <a:r>
              <a:rPr lang="en-US" sz="2000" dirty="0" err="1"/>
              <a:t>iter</a:t>
            </a:r>
            <a:r>
              <a:rPr lang="en-US" sz="2000" dirty="0"/>
              <a:t>(s)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&gt;&gt;&gt; it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&lt;iterator object at 0x00A1DB50&gt;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&gt;&gt;&gt; next(it)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'a'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&gt;&gt;&gt; next(it)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'b'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&gt;&gt;&gt; next(it)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'c'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&gt;&gt;&gt; next(it)</a:t>
            </a:r>
          </a:p>
          <a:p>
            <a:pPr>
              <a:spcBef>
                <a:spcPts val="600"/>
              </a:spcBef>
            </a:pPr>
            <a:r>
              <a:rPr lang="en-US" sz="2000" dirty="0" err="1"/>
              <a:t>Traceback</a:t>
            </a:r>
            <a:r>
              <a:rPr lang="en-US" sz="2000" dirty="0"/>
              <a:t> (most recent call last):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File "&lt;</a:t>
            </a:r>
            <a:r>
              <a:rPr lang="en-US" sz="2000" dirty="0" err="1"/>
              <a:t>stdin</a:t>
            </a:r>
            <a:r>
              <a:rPr lang="en-US" sz="2000" dirty="0"/>
              <a:t>&gt;", line 1, in ?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next(it)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3793697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7650"/>
            <a:ext cx="8816975" cy="781050"/>
          </a:xfrm>
        </p:spPr>
        <p:txBody>
          <a:bodyPr/>
          <a:lstStyle/>
          <a:p>
            <a:r>
              <a:rPr lang="en-US" dirty="0" smtClean="0"/>
              <a:t>More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256212"/>
          </a:xfrm>
        </p:spPr>
        <p:txBody>
          <a:bodyPr/>
          <a:lstStyle/>
          <a:p>
            <a:pPr lvl="0"/>
            <a:r>
              <a:rPr lang="en-US" dirty="0" smtClean="0">
                <a:effectLst/>
              </a:rPr>
              <a:t>Textbook: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effectLst/>
              </a:rPr>
              <a:t>Website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effectLst/>
              </a:rPr>
              <a:t>Code examples: </a:t>
            </a:r>
          </a:p>
          <a:p>
            <a:pPr lvl="0"/>
            <a:r>
              <a:rPr lang="en-US" dirty="0" smtClean="0">
                <a:effectLst/>
              </a:rPr>
              <a:t>Python:</a:t>
            </a:r>
          </a:p>
          <a:p>
            <a:pPr lvl="0"/>
            <a:endParaRPr lang="en-US" dirty="0">
              <a:effectLst/>
            </a:endParaRPr>
          </a:p>
          <a:p>
            <a:pPr lvl="0"/>
            <a:r>
              <a:rPr lang="en-US" dirty="0" smtClean="0">
                <a:effectLst/>
              </a:rPr>
              <a:t>YouTube: Videos on python lists, dictionaries, classes etc.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effectLst/>
              </a:rPr>
              <a:t>https://www.youtube.com/playlist?list=PL8830E081324343F1</a:t>
            </a:r>
            <a:endParaRPr lang="en-US" dirty="0" smtClean="0">
              <a:effectLst/>
            </a:endParaRP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6311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247650"/>
            <a:ext cx="2209800" cy="1504950"/>
          </a:xfrm>
        </p:spPr>
        <p:txBody>
          <a:bodyPr/>
          <a:lstStyle/>
          <a:p>
            <a:r>
              <a:rPr lang="en-US" smtClean="0"/>
              <a:t>Python on YouTube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8095" y="121473"/>
            <a:ext cx="6247305" cy="635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28835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Homework: Due Sunday Midnight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75531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/>
              <a:t>list.append</a:t>
            </a:r>
            <a:r>
              <a:rPr lang="en-US" sz="1800" dirty="0"/>
              <a:t>(x) - Add an item to the end of the list. Equivalent to a[</a:t>
            </a:r>
            <a:r>
              <a:rPr lang="en-US" sz="1800" dirty="0" err="1"/>
              <a:t>len</a:t>
            </a:r>
            <a:r>
              <a:rPr lang="en-US" sz="1800" dirty="0"/>
              <a:t>(a):] = [x</a:t>
            </a:r>
            <a:r>
              <a:rPr lang="en-US" sz="1800" dirty="0" smtClean="0"/>
              <a:t>].</a:t>
            </a:r>
            <a:endParaRPr lang="en-US" sz="1800" dirty="0"/>
          </a:p>
          <a:p>
            <a:r>
              <a:rPr lang="en-US" sz="1800" dirty="0" err="1"/>
              <a:t>list.extend</a:t>
            </a:r>
            <a:r>
              <a:rPr lang="en-US" sz="1800" dirty="0"/>
              <a:t>(L) - Extend the list by appending all the items in the given list. Equivalent to a[</a:t>
            </a:r>
            <a:r>
              <a:rPr lang="en-US" sz="1800" dirty="0" err="1"/>
              <a:t>len</a:t>
            </a:r>
            <a:r>
              <a:rPr lang="en-US" sz="1800" dirty="0"/>
              <a:t>(a):] = L</a:t>
            </a:r>
            <a:r>
              <a:rPr lang="en-US" sz="1800" dirty="0" smtClean="0"/>
              <a:t>.</a:t>
            </a:r>
            <a:endParaRPr lang="en-US" sz="1800" dirty="0"/>
          </a:p>
          <a:p>
            <a:r>
              <a:rPr lang="en-US" sz="1800" dirty="0" err="1"/>
              <a:t>list.insert</a:t>
            </a:r>
            <a:r>
              <a:rPr lang="en-US" sz="1800" dirty="0"/>
              <a:t>(i, x) - Insert an item x at position i. </a:t>
            </a:r>
          </a:p>
          <a:p>
            <a:r>
              <a:rPr lang="en-US" sz="1800" dirty="0" err="1"/>
              <a:t>list.remove</a:t>
            </a:r>
            <a:r>
              <a:rPr lang="en-US" sz="1800" dirty="0"/>
              <a:t>(x) - Remove the first item from the list whose value is x. It is an error if there is no such item</a:t>
            </a:r>
            <a:r>
              <a:rPr lang="en-US" sz="1800" dirty="0" smtClean="0"/>
              <a:t>.</a:t>
            </a:r>
            <a:endParaRPr lang="en-US" sz="1800" dirty="0"/>
          </a:p>
          <a:p>
            <a:r>
              <a:rPr lang="en-US" sz="1800" dirty="0" err="1"/>
              <a:t>list.pop</a:t>
            </a:r>
            <a:r>
              <a:rPr lang="en-US" sz="1800" dirty="0"/>
              <a:t>([i]) - Remove the item at the given position in the list, and return it. If no index is specified, </a:t>
            </a:r>
            <a:r>
              <a:rPr lang="en-US" sz="1800" dirty="0" err="1"/>
              <a:t>a.pop</a:t>
            </a:r>
            <a:r>
              <a:rPr lang="en-US" sz="1800" dirty="0"/>
              <a:t>() removes and returns the last item in the list. (The square brackets around the i in the method signature denote that the parameter is </a:t>
            </a:r>
            <a:r>
              <a:rPr lang="en-US" sz="1800" dirty="0" smtClean="0"/>
              <a:t>optional</a:t>
            </a:r>
            <a:endParaRPr lang="en-US" sz="1800" dirty="0"/>
          </a:p>
          <a:p>
            <a:r>
              <a:rPr lang="en-US" sz="1800" dirty="0" err="1"/>
              <a:t>list.clear</a:t>
            </a:r>
            <a:r>
              <a:rPr lang="en-US" sz="1800" dirty="0"/>
              <a:t>() - Remove all items from the list. Equivalent to del a</a:t>
            </a:r>
            <a:r>
              <a:rPr lang="en-US" sz="1800" dirty="0" smtClean="0"/>
              <a:t>[:].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2819400" y="6338500"/>
            <a:ext cx="29272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Reference </a:t>
            </a:r>
            <a:r>
              <a:rPr lang="en-US" dirty="0" smtClean="0"/>
              <a:t>section 5.1 </a:t>
            </a:r>
            <a:r>
              <a:rPr lang="en-US" dirty="0"/>
              <a:t>Python Tutorial</a:t>
            </a:r>
          </a:p>
        </p:txBody>
      </p:sp>
    </p:spTree>
    <p:extLst>
      <p:ext uri="{BB962C8B-B14F-4D97-AF65-F5344CB8AC3E}">
        <p14:creationId xmlns:p14="http://schemas.microsoft.com/office/powerpoint/2010/main" val="336389140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list.index</a:t>
            </a:r>
            <a:r>
              <a:rPr lang="en-US" dirty="0"/>
              <a:t>(x[, start[, end]]) - Return zero-based index in the list of the first item whose value is x. Raises a </a:t>
            </a:r>
            <a:r>
              <a:rPr lang="en-US" dirty="0" err="1"/>
              <a:t>ValueError</a:t>
            </a:r>
            <a:r>
              <a:rPr lang="en-US" dirty="0"/>
              <a:t> if there is no such item. ...</a:t>
            </a:r>
          </a:p>
          <a:p>
            <a:r>
              <a:rPr lang="en-US" dirty="0" err="1" smtClean="0"/>
              <a:t>list.count</a:t>
            </a:r>
            <a:r>
              <a:rPr lang="en-US" dirty="0" smtClean="0"/>
              <a:t>(x</a:t>
            </a:r>
            <a:r>
              <a:rPr lang="en-US" dirty="0"/>
              <a:t>) - Return the number of times x appears in the list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list.sort</a:t>
            </a:r>
            <a:r>
              <a:rPr lang="en-US" dirty="0"/>
              <a:t>(key=None, reverse=False) - Sort the items of the list in place </a:t>
            </a:r>
            <a:r>
              <a:rPr lang="en-US" dirty="0" smtClean="0"/>
              <a:t>...</a:t>
            </a:r>
            <a:endParaRPr lang="en-US" dirty="0"/>
          </a:p>
          <a:p>
            <a:r>
              <a:rPr lang="en-US" dirty="0" err="1"/>
              <a:t>list.reverse</a:t>
            </a:r>
            <a:r>
              <a:rPr lang="en-US" dirty="0"/>
              <a:t>() - Reverse the elements of the list in place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list.copy</a:t>
            </a:r>
            <a:r>
              <a:rPr lang="en-US" dirty="0"/>
              <a:t>() - Return a shallow copy of the list. Equivalent to a[:]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27084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as stacks and Queues 5.1.1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Lists as </a:t>
            </a:r>
            <a:r>
              <a:rPr lang="en-US" dirty="0" smtClean="0"/>
              <a:t>a stack</a:t>
            </a:r>
            <a:endParaRPr lang="en-US" dirty="0"/>
          </a:p>
          <a:p>
            <a:r>
              <a:rPr lang="en-US" dirty="0" err="1" smtClean="0"/>
              <a:t>s</a:t>
            </a:r>
            <a:r>
              <a:rPr lang="en-US" dirty="0" err="1" smtClean="0"/>
              <a:t>tck</a:t>
            </a:r>
            <a:r>
              <a:rPr lang="en-US" dirty="0" smtClean="0"/>
              <a:t> = [23, 14, 55]  		// 55 is on top</a:t>
            </a:r>
          </a:p>
          <a:p>
            <a:pPr marL="342900" lvl="0" indent="-342900">
              <a:lnSpc>
                <a:spcPct val="100000"/>
              </a:lnSpc>
              <a:spcBef>
                <a:spcPct val="30000"/>
              </a:spcBef>
              <a:buClrTx/>
              <a:buFont typeface="Wingdings" panose="05000000000000000000" pitchFamily="2" charset="2"/>
              <a:buChar char="§"/>
            </a:pPr>
            <a:r>
              <a:rPr lang="en-US" dirty="0" err="1" smtClean="0"/>
              <a:t>stck</a:t>
            </a:r>
            <a:r>
              <a:rPr lang="en-US" dirty="0" smtClean="0"/>
              <a:t>. pop() 		// yields [23, 14] returns 55</a:t>
            </a:r>
          </a:p>
          <a:p>
            <a:pPr marL="342900" lvl="0" indent="-342900">
              <a:lnSpc>
                <a:spcPct val="100000"/>
              </a:lnSpc>
              <a:spcBef>
                <a:spcPct val="30000"/>
              </a:spcBef>
              <a:buClrTx/>
              <a:buFont typeface="Wingdings" panose="05000000000000000000" pitchFamily="2" charset="2"/>
              <a:buChar char="§"/>
            </a:pPr>
            <a:r>
              <a:rPr lang="en-US" dirty="0" err="1" smtClean="0"/>
              <a:t>stck</a:t>
            </a:r>
            <a:r>
              <a:rPr lang="en-US" dirty="0" smtClean="0"/>
              <a:t>. </a:t>
            </a:r>
            <a:r>
              <a:rPr lang="en-US" dirty="0"/>
              <a:t>a</a:t>
            </a:r>
            <a:r>
              <a:rPr lang="en-US" dirty="0" smtClean="0"/>
              <a:t>ppend(43)	// yields [23, 14, 43]</a:t>
            </a:r>
          </a:p>
          <a:p>
            <a:pPr marL="0" lvl="0" indent="0">
              <a:lnSpc>
                <a:spcPct val="100000"/>
              </a:lnSpc>
              <a:spcBef>
                <a:spcPct val="30000"/>
              </a:spcBef>
              <a:buClrTx/>
            </a:pPr>
            <a:endParaRPr lang="en-US" altLang="en-US" b="0" dirty="0" smtClean="0">
              <a:effectLst/>
              <a:latin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30000"/>
              </a:spcBef>
              <a:buClrTx/>
              <a:buFont typeface="Wingdings" panose="05000000000000000000" pitchFamily="2" charset="2"/>
              <a:buChar char="§"/>
            </a:pPr>
            <a:endParaRPr lang="en-US" altLang="en-US" b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79897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as </a:t>
            </a:r>
            <a:r>
              <a:rPr lang="en-US" dirty="0" smtClean="0"/>
              <a:t>Queues </a:t>
            </a:r>
            <a:r>
              <a:rPr lang="en-US" dirty="0"/>
              <a:t>5.1.1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0788"/>
            <a:ext cx="7759700" cy="540861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30000"/>
              </a:spcBef>
              <a:buClrTx/>
            </a:pPr>
            <a:r>
              <a:rPr lang="en-US" dirty="0"/>
              <a:t>Using Lists as Queues </a:t>
            </a:r>
          </a:p>
          <a:p>
            <a:pPr marL="342900" indent="-342900">
              <a:lnSpc>
                <a:spcPct val="100000"/>
              </a:lnSpc>
              <a:spcBef>
                <a:spcPct val="30000"/>
              </a:spcBef>
              <a:buClrTx/>
              <a:buFont typeface="Wingdings" panose="05000000000000000000" pitchFamily="2" charset="2"/>
              <a:buChar char="§"/>
            </a:pPr>
            <a:r>
              <a:rPr lang="en-US" dirty="0"/>
              <a:t>Bad idea; not efficient</a:t>
            </a:r>
          </a:p>
          <a:p>
            <a:pPr marL="342900" indent="-342900">
              <a:lnSpc>
                <a:spcPct val="100000"/>
              </a:lnSpc>
              <a:spcBef>
                <a:spcPct val="30000"/>
              </a:spcBef>
              <a:buClrTx/>
              <a:buFont typeface="Wingdings" panose="05000000000000000000" pitchFamily="2" charset="2"/>
              <a:buChar char="§"/>
            </a:pPr>
            <a:r>
              <a:rPr lang="en-US" dirty="0"/>
              <a:t>Use </a:t>
            </a:r>
            <a:r>
              <a:rPr lang="en-US" dirty="0" err="1" smtClean="0"/>
              <a:t>collections.deque</a:t>
            </a:r>
            <a:r>
              <a:rPr lang="en-US" dirty="0" smtClean="0"/>
              <a:t> “deal from both ends”</a:t>
            </a:r>
          </a:p>
          <a:p>
            <a:pPr marL="701675" lvl="1" indent="-342900">
              <a:spcBef>
                <a:spcPct val="30000"/>
              </a:spcBef>
              <a:buClrTx/>
              <a:buFont typeface="Wingdings" panose="05000000000000000000" pitchFamily="2" charset="2"/>
              <a:buChar char="§"/>
            </a:pPr>
            <a:r>
              <a:rPr lang="en-US" dirty="0" smtClean="0"/>
              <a:t>Optimized for inserting and removing from either end</a:t>
            </a:r>
          </a:p>
          <a:p>
            <a:pPr marL="0" indent="0">
              <a:spcBef>
                <a:spcPct val="30000"/>
              </a:spcBef>
              <a:buClrTx/>
            </a:pPr>
            <a:endParaRPr lang="en-US" altLang="en-US" b="0" dirty="0" smtClean="0">
              <a:effectLst/>
              <a:latin typeface="Arial" panose="020B0604020202020204" pitchFamily="34" charset="0"/>
            </a:endParaRPr>
          </a:p>
          <a:p>
            <a:pPr marL="0" indent="0">
              <a:spcBef>
                <a:spcPct val="30000"/>
              </a:spcBef>
              <a:buClrTx/>
            </a:pPr>
            <a:r>
              <a:rPr lang="en-US" altLang="en-US" dirty="0">
                <a:effectLst/>
                <a:latin typeface="Arial" panose="020B0604020202020204" pitchFamily="34" charset="0"/>
              </a:rPr>
              <a:t>&gt;&gt;&gt; from collections import </a:t>
            </a:r>
            <a:r>
              <a:rPr lang="en-US" altLang="en-US" dirty="0" err="1">
                <a:effectLst/>
                <a:latin typeface="Arial" panose="020B0604020202020204" pitchFamily="34" charset="0"/>
              </a:rPr>
              <a:t>deque</a:t>
            </a:r>
            <a:endParaRPr lang="en-US" altLang="en-US" dirty="0">
              <a:effectLst/>
              <a:latin typeface="Arial" panose="020B0604020202020204" pitchFamily="34" charset="0"/>
            </a:endParaRPr>
          </a:p>
          <a:p>
            <a:pPr marL="0" indent="0">
              <a:spcBef>
                <a:spcPct val="30000"/>
              </a:spcBef>
              <a:buClrTx/>
            </a:pPr>
            <a:r>
              <a:rPr lang="en-US" altLang="en-US" dirty="0">
                <a:effectLst/>
                <a:latin typeface="Arial" panose="020B0604020202020204" pitchFamily="34" charset="0"/>
              </a:rPr>
              <a:t>&gt;&gt;&gt; queue = </a:t>
            </a:r>
            <a:r>
              <a:rPr lang="en-US" altLang="en-US" dirty="0" err="1">
                <a:effectLst/>
                <a:latin typeface="Arial" panose="020B0604020202020204" pitchFamily="34" charset="0"/>
              </a:rPr>
              <a:t>deque</a:t>
            </a:r>
            <a:r>
              <a:rPr lang="en-US" altLang="en-US" dirty="0">
                <a:effectLst/>
                <a:latin typeface="Arial" panose="020B0604020202020204" pitchFamily="34" charset="0"/>
              </a:rPr>
              <a:t>(["Eric", "John", "Michael"])</a:t>
            </a:r>
          </a:p>
          <a:p>
            <a:pPr marL="0" indent="0">
              <a:spcBef>
                <a:spcPct val="30000"/>
              </a:spcBef>
              <a:buClrTx/>
            </a:pPr>
            <a:r>
              <a:rPr lang="en-US" altLang="en-US" dirty="0">
                <a:effectLst/>
                <a:latin typeface="Arial" panose="020B0604020202020204" pitchFamily="34" charset="0"/>
              </a:rPr>
              <a:t>&gt;&gt;&gt; </a:t>
            </a:r>
            <a:r>
              <a:rPr lang="en-US" altLang="en-US" dirty="0" err="1">
                <a:effectLst/>
                <a:latin typeface="Arial" panose="020B0604020202020204" pitchFamily="34" charset="0"/>
              </a:rPr>
              <a:t>queue.append</a:t>
            </a:r>
            <a:r>
              <a:rPr lang="en-US" altLang="en-US" dirty="0">
                <a:effectLst/>
                <a:latin typeface="Arial" panose="020B0604020202020204" pitchFamily="34" charset="0"/>
              </a:rPr>
              <a:t>("Terry") </a:t>
            </a:r>
            <a:endParaRPr lang="en-US" altLang="en-US" dirty="0" smtClean="0">
              <a:effectLst/>
              <a:latin typeface="Arial" panose="020B0604020202020204" pitchFamily="34" charset="0"/>
            </a:endParaRPr>
          </a:p>
          <a:p>
            <a:pPr marL="0" indent="0">
              <a:spcBef>
                <a:spcPct val="30000"/>
              </a:spcBef>
              <a:buClrTx/>
            </a:pPr>
            <a:r>
              <a:rPr lang="en-US" altLang="en-US" dirty="0" smtClean="0">
                <a:effectLst/>
                <a:latin typeface="Arial" panose="020B0604020202020204" pitchFamily="34" charset="0"/>
              </a:rPr>
              <a:t>&gt;&gt;&gt; </a:t>
            </a:r>
            <a:r>
              <a:rPr lang="en-US" altLang="en-US" dirty="0" err="1">
                <a:effectLst/>
                <a:latin typeface="Arial" panose="020B0604020202020204" pitchFamily="34" charset="0"/>
              </a:rPr>
              <a:t>queue.append</a:t>
            </a:r>
            <a:r>
              <a:rPr lang="en-US" altLang="en-US" dirty="0">
                <a:effectLst/>
                <a:latin typeface="Arial" panose="020B0604020202020204" pitchFamily="34" charset="0"/>
              </a:rPr>
              <a:t>("Graham</a:t>
            </a:r>
            <a:r>
              <a:rPr lang="en-US" altLang="en-US" dirty="0" smtClean="0">
                <a:effectLst/>
                <a:latin typeface="Arial" panose="020B0604020202020204" pitchFamily="34" charset="0"/>
              </a:rPr>
              <a:t>")</a:t>
            </a:r>
            <a:endParaRPr lang="en-US" altLang="en-US" dirty="0">
              <a:effectLst/>
              <a:latin typeface="Arial" panose="020B0604020202020204" pitchFamily="34" charset="0"/>
            </a:endParaRPr>
          </a:p>
          <a:p>
            <a:pPr marL="0" indent="0">
              <a:spcBef>
                <a:spcPct val="30000"/>
              </a:spcBef>
              <a:buClrTx/>
            </a:pPr>
            <a:r>
              <a:rPr lang="en-US" altLang="en-US" dirty="0">
                <a:effectLst/>
                <a:latin typeface="Arial" panose="020B0604020202020204" pitchFamily="34" charset="0"/>
              </a:rPr>
              <a:t>&gt;&gt;&gt; </a:t>
            </a:r>
            <a:r>
              <a:rPr lang="en-US" altLang="en-US" dirty="0" err="1">
                <a:effectLst/>
                <a:latin typeface="Arial" panose="020B0604020202020204" pitchFamily="34" charset="0"/>
              </a:rPr>
              <a:t>queue.popleft</a:t>
            </a:r>
            <a:r>
              <a:rPr lang="en-US" altLang="en-US" dirty="0">
                <a:effectLst/>
                <a:latin typeface="Arial" panose="020B0604020202020204" pitchFamily="34" charset="0"/>
              </a:rPr>
              <a:t>() </a:t>
            </a:r>
          </a:p>
          <a:p>
            <a:pPr marL="0" indent="0">
              <a:spcBef>
                <a:spcPct val="30000"/>
              </a:spcBef>
              <a:buClrTx/>
            </a:pPr>
            <a:r>
              <a:rPr lang="en-US" altLang="en-US" dirty="0">
                <a:effectLst/>
                <a:latin typeface="Arial" panose="020B0604020202020204" pitchFamily="34" charset="0"/>
              </a:rPr>
              <a:t>&gt;&gt;&gt; </a:t>
            </a:r>
            <a:r>
              <a:rPr lang="en-US" altLang="en-US" dirty="0" err="1">
                <a:effectLst/>
                <a:latin typeface="Arial" panose="020B0604020202020204" pitchFamily="34" charset="0"/>
              </a:rPr>
              <a:t>queue.popleft</a:t>
            </a:r>
            <a:r>
              <a:rPr lang="en-US" altLang="en-US" dirty="0">
                <a:effectLst/>
                <a:latin typeface="Arial" panose="020B0604020202020204" pitchFamily="34" charset="0"/>
              </a:rPr>
              <a:t>() </a:t>
            </a:r>
          </a:p>
          <a:p>
            <a:pPr marL="0" indent="0">
              <a:spcBef>
                <a:spcPct val="30000"/>
              </a:spcBef>
              <a:buClrTx/>
            </a:pPr>
            <a:r>
              <a:rPr lang="en-US" altLang="en-US" dirty="0">
                <a:effectLst/>
                <a:latin typeface="Arial" panose="020B0604020202020204" pitchFamily="34" charset="0"/>
              </a:rPr>
              <a:t>&gt;&gt;&gt; queue                     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43186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21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white21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white2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21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Settings\mmm\Application Data\Microsoft\Templates\white212.pot</Template>
  <TotalTime>49095</TotalTime>
  <Pages>35</Pages>
  <Words>1346</Words>
  <Application>Microsoft Office PowerPoint</Application>
  <PresentationFormat>Letter Paper (8.5x11 in)</PresentationFormat>
  <Paragraphs>200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Century Gothic</vt:lpstr>
      <vt:lpstr>Courier New</vt:lpstr>
      <vt:lpstr>Helvetica</vt:lpstr>
      <vt:lpstr>Times New Roman</vt:lpstr>
      <vt:lpstr>Wingdings</vt:lpstr>
      <vt:lpstr>white212</vt:lpstr>
      <vt:lpstr>CSCE  590 Web Scraping: Lecture 2</vt:lpstr>
      <vt:lpstr>Overview</vt:lpstr>
      <vt:lpstr>More Resources</vt:lpstr>
      <vt:lpstr>Python on YouTube</vt:lpstr>
      <vt:lpstr>Homework: Due Sunday Midnight</vt:lpstr>
      <vt:lpstr>List Methods</vt:lpstr>
      <vt:lpstr>PowerPoint Presentation</vt:lpstr>
      <vt:lpstr>Lists as stacks and Queues 5.1.1</vt:lpstr>
      <vt:lpstr>Lists as Queues 5.1.1</vt:lpstr>
      <vt:lpstr>5.1.3. List Comprehensions</vt:lpstr>
      <vt:lpstr>Tuples</vt:lpstr>
      <vt:lpstr>Sets</vt:lpstr>
      <vt:lpstr>Dictionaries</vt:lpstr>
      <vt:lpstr>Sample dictionary operations</vt:lpstr>
      <vt:lpstr>dict() constructor</vt:lpstr>
      <vt:lpstr>Looping through Dictionaries</vt:lpstr>
      <vt:lpstr>Coding Style</vt:lpstr>
      <vt:lpstr>Coding Style (continued)</vt:lpstr>
      <vt:lpstr>Classes – Python Tutorial Sec 9</vt:lpstr>
      <vt:lpstr> __init__() method (constructor)</vt:lpstr>
      <vt:lpstr>Instance Objects</vt:lpstr>
      <vt:lpstr>PowerPoint Presentation</vt:lpstr>
      <vt:lpstr>surprising effects with involving mutable objects</vt:lpstr>
      <vt:lpstr>Additional uses of self</vt:lpstr>
      <vt:lpstr>Inheritance</vt:lpstr>
      <vt:lpstr>Private Variables</vt:lpstr>
      <vt:lpstr># Iterators -- iter(element)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212 Computer Architecture</dc:title>
  <dc:creator>Manton Matthews</dc:creator>
  <cp:lastModifiedBy>MATTHEWS, MANTON M</cp:lastModifiedBy>
  <cp:revision>507</cp:revision>
  <cp:lastPrinted>2017-01-10T13:05:04Z</cp:lastPrinted>
  <dcterms:created xsi:type="dcterms:W3CDTF">1998-08-11T09:19:24Z</dcterms:created>
  <dcterms:modified xsi:type="dcterms:W3CDTF">2017-01-11T20:55:50Z</dcterms:modified>
</cp:coreProperties>
</file>