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4"/>
  </p:notesMasterIdLst>
  <p:handoutMasterIdLst>
    <p:handoutMasterId r:id="rId35"/>
  </p:handoutMasterIdLst>
  <p:sldIdLst>
    <p:sldId id="453" r:id="rId2"/>
    <p:sldId id="739" r:id="rId3"/>
    <p:sldId id="732" r:id="rId4"/>
    <p:sldId id="757" r:id="rId5"/>
    <p:sldId id="733" r:id="rId6"/>
    <p:sldId id="734" r:id="rId7"/>
    <p:sldId id="735" r:id="rId8"/>
    <p:sldId id="736" r:id="rId9"/>
    <p:sldId id="738" r:id="rId10"/>
    <p:sldId id="740" r:id="rId11"/>
    <p:sldId id="758" r:id="rId12"/>
    <p:sldId id="741" r:id="rId13"/>
    <p:sldId id="742" r:id="rId14"/>
    <p:sldId id="743" r:id="rId15"/>
    <p:sldId id="744" r:id="rId16"/>
    <p:sldId id="745" r:id="rId17"/>
    <p:sldId id="746" r:id="rId18"/>
    <p:sldId id="747" r:id="rId19"/>
    <p:sldId id="748" r:id="rId20"/>
    <p:sldId id="749" r:id="rId21"/>
    <p:sldId id="750" r:id="rId22"/>
    <p:sldId id="751" r:id="rId23"/>
    <p:sldId id="752" r:id="rId24"/>
    <p:sldId id="753" r:id="rId25"/>
    <p:sldId id="754" r:id="rId26"/>
    <p:sldId id="755" r:id="rId27"/>
    <p:sldId id="756" r:id="rId28"/>
    <p:sldId id="759" r:id="rId29"/>
    <p:sldId id="760" r:id="rId30"/>
    <p:sldId id="761" r:id="rId31"/>
    <p:sldId id="762" r:id="rId32"/>
    <p:sldId id="763" r:id="rId33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4" d="100"/>
          <a:sy n="64" d="100"/>
        </p:scale>
        <p:origin x="792" y="53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63655" y="6677179"/>
            <a:ext cx="772297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/>
              <a:t>Page </a:t>
            </a:r>
            <a:fld id="{F450CFED-EF5E-4415-B51C-A0E9C179C8CD}" type="slidenum">
              <a:rPr lang="en-US" altLang="en-US" sz="12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/>
          </a:p>
        </p:txBody>
      </p:sp>
    </p:spTree>
    <p:extLst>
      <p:ext uri="{BB962C8B-B14F-4D97-AF65-F5344CB8AC3E}">
        <p14:creationId xmlns:p14="http://schemas.microsoft.com/office/powerpoint/2010/main" val="27545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162" y="3332212"/>
            <a:ext cx="6816078" cy="315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29" tIns="44766" rIns="91129" bIns="44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241223" y="6677179"/>
            <a:ext cx="813956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>
                <a:latin typeface="Century Gothic" panose="020B0502020202020204" pitchFamily="34" charset="0"/>
              </a:rPr>
              <a:t>Page </a:t>
            </a:r>
            <a:fld id="{B91792B0-B2BC-4CA8-BAAB-407D9A47B5E6}" type="slidenum">
              <a:rPr lang="en-US" altLang="en-US" sz="12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30225"/>
            <a:ext cx="3495675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05407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72866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71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4009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73844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384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52977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617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302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933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65883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1435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42584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20788"/>
            <a:ext cx="77597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47650"/>
            <a:ext cx="8283575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smtClean="0">
                <a:solidFill>
                  <a:schemeClr val="hlink"/>
                </a:solidFill>
              </a:rPr>
              <a:t>– </a:t>
            </a:r>
            <a:fld id="{208554D1-E6DA-49FC-AFA6-7404D89CA477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943600" y="6495578"/>
            <a:ext cx="3126744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CSCE 590 Web Scraping Spring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.5/tutorial/index.html" TargetMode="External"/><Relationship Id="rId2" Type="http://schemas.openxmlformats.org/officeDocument/2006/relationships/hyperlink" Target="https://docs.python.org/3.5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loud.github.com/downloads/diveintomark/diveintopython3/dive-into-python3.pdf" TargetMode="External"/><Relationship Id="rId4" Type="http://schemas.openxmlformats.org/officeDocument/2006/relationships/hyperlink" Target="https://docs.python.org/3.5/library/index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.5/tutorial/index.html" TargetMode="External"/><Relationship Id="rId7" Type="http://schemas.openxmlformats.org/officeDocument/2006/relationships/hyperlink" Target="https://doc.scrapy.org/en/latest/intro/tutorial.html" TargetMode="External"/><Relationship Id="rId2" Type="http://schemas.openxmlformats.org/officeDocument/2006/relationships/hyperlink" Target="https://docs.python.org/3.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ltk.org/book_1ed/" TargetMode="External"/><Relationship Id="rId5" Type="http://schemas.openxmlformats.org/officeDocument/2006/relationships/hyperlink" Target="http://www.nltk.org/book/" TargetMode="External"/><Relationship Id="rId4" Type="http://schemas.openxmlformats.org/officeDocument/2006/relationships/hyperlink" Target="https://docs.python.org/3.5/library/index.htm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166640" y="6477000"/>
            <a:ext cx="190116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400" baseline="0" dirty="0" smtClean="0">
                <a:latin typeface="Courier New" panose="02070309020205020404" pitchFamily="49" charset="0"/>
              </a:rPr>
              <a:t>January 10, 2017</a:t>
            </a:r>
            <a:endParaRPr lang="en-US" altLang="en-US" sz="1400" baseline="0" dirty="0">
              <a:latin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CSCE  590 Web Scraping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39" y="990600"/>
            <a:ext cx="7056461" cy="3945327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4267200"/>
            <a:ext cx="6403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2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kern="0" baseline="0" dirty="0" smtClean="0"/>
              <a:t>Topics 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Overview – Web scraping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Introduction to Python 3.5</a:t>
            </a:r>
          </a:p>
          <a:p>
            <a:pPr eaLnBrk="1" hangingPunct="1">
              <a:defRPr/>
            </a:pPr>
            <a:r>
              <a:rPr lang="en-US" kern="0" baseline="0" dirty="0" smtClean="0"/>
              <a:t>Readings:</a:t>
            </a:r>
          </a:p>
          <a:p>
            <a:pPr lvl="1" eaLnBrk="1" hangingPunct="1">
              <a:defRPr/>
            </a:pPr>
            <a:r>
              <a:rPr lang="en-US" altLang="en-US" kern="0" baseline="0" dirty="0" smtClean="0"/>
              <a:t>Chapter 1</a:t>
            </a:r>
          </a:p>
          <a:p>
            <a:pPr lvl="1" eaLnBrk="1" hangingPunct="1">
              <a:defRPr/>
            </a:pPr>
            <a:r>
              <a:rPr lang="en-US" altLang="en-US" kern="0" baseline="0" dirty="0" smtClean="0"/>
              <a:t>Python tutorial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2.8  vs Python 3.5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0422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2311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740775" cy="781050"/>
          </a:xfrm>
        </p:spPr>
        <p:txBody>
          <a:bodyPr/>
          <a:lstStyle/>
          <a:p>
            <a:r>
              <a:rPr lang="en-US" dirty="0" smtClean="0"/>
              <a:t>Python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Python 3.5 documentation - </a:t>
            </a:r>
            <a:r>
              <a:rPr lang="en-US" u="sng" dirty="0">
                <a:effectLst/>
                <a:hlinkClick r:id="rId2"/>
              </a:rPr>
              <a:t>https://docs.python.org/3.5/</a:t>
            </a:r>
            <a:endParaRPr lang="en-US" sz="2000" dirty="0">
              <a:effectLst/>
            </a:endParaRPr>
          </a:p>
          <a:p>
            <a:pPr lvl="1"/>
            <a:r>
              <a:rPr lang="en-US" dirty="0"/>
              <a:t>Tutorial (Required) </a:t>
            </a:r>
            <a:r>
              <a:rPr lang="en-US" u="sng" dirty="0">
                <a:hlinkClick r:id="rId3"/>
              </a:rPr>
              <a:t>https://docs.python.org/3.5/tutorial/index.html</a:t>
            </a:r>
            <a:r>
              <a:rPr lang="en-US" dirty="0"/>
              <a:t> </a:t>
            </a:r>
            <a:endParaRPr lang="en-US" sz="1800" dirty="0"/>
          </a:p>
          <a:p>
            <a:pPr lvl="1"/>
            <a:r>
              <a:rPr lang="en-US" dirty="0"/>
              <a:t>The Standard Library </a:t>
            </a:r>
            <a:r>
              <a:rPr lang="en-US" u="sng" dirty="0">
                <a:hlinkClick r:id="rId4"/>
              </a:rPr>
              <a:t>https://docs.python.org/3.5/library/index.html</a:t>
            </a:r>
            <a:r>
              <a:rPr lang="en-US" dirty="0"/>
              <a:t>   </a:t>
            </a:r>
            <a:endParaRPr lang="en-US" sz="1800" dirty="0"/>
          </a:p>
          <a:p>
            <a:r>
              <a:rPr lang="en-US" dirty="0" smtClean="0"/>
              <a:t>Dive </a:t>
            </a:r>
            <a:r>
              <a:rPr lang="en-US" dirty="0"/>
              <a:t>into Python 3-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cloud.github.com/downloads/diveintomark/diveintopython3/dive-into-python3.pdf</a:t>
            </a:r>
            <a:endParaRPr lang="en-US" dirty="0" smtClean="0"/>
          </a:p>
          <a:p>
            <a:r>
              <a:rPr lang="en-US" dirty="0">
                <a:effectLst/>
              </a:rPr>
              <a:t>Python – </a:t>
            </a:r>
            <a:r>
              <a:rPr lang="en-US" i="1" dirty="0">
                <a:effectLst/>
              </a:rPr>
              <a:t>Fluent Python – Clear, Concise and Effective Programming</a:t>
            </a:r>
            <a:r>
              <a:rPr lang="en-US" dirty="0">
                <a:effectLst/>
              </a:rPr>
              <a:t> by Luciano </a:t>
            </a:r>
            <a:r>
              <a:rPr lang="en-US" dirty="0" err="1">
                <a:effectLst/>
              </a:rPr>
              <a:t>Ramalho</a:t>
            </a:r>
            <a:r>
              <a:rPr lang="en-US" dirty="0">
                <a:effectLst/>
              </a:rPr>
              <a:t>, O’Reilly 2015.</a:t>
            </a:r>
            <a:endParaRPr lang="en-US" sz="2000" dirty="0">
              <a:effectLst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0953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interpreter: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0788"/>
            <a:ext cx="8305800" cy="52562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50 - </a:t>
            </a:r>
            <a:r>
              <a:rPr lang="en-US" dirty="0" smtClean="0"/>
              <a:t>5*6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(50 - 5*6) / </a:t>
            </a:r>
            <a:r>
              <a:rPr lang="en-US" dirty="0" smtClean="0"/>
              <a:t>4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8 / 5  # division always returns a floating point </a:t>
            </a:r>
            <a:r>
              <a:rPr lang="en-US" dirty="0" smtClean="0"/>
              <a:t>number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17 </a:t>
            </a:r>
            <a:r>
              <a:rPr lang="en-US" dirty="0"/>
              <a:t>/ 3  # classic division returns a </a:t>
            </a:r>
            <a:r>
              <a:rPr lang="en-US" dirty="0" smtClean="0"/>
              <a:t>float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17 // 3  # floor division discards the fractional </a:t>
            </a:r>
            <a:r>
              <a:rPr lang="en-US" dirty="0" smtClean="0"/>
              <a:t>part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17 % 3  # the % operator returns the remainder of the </a:t>
            </a:r>
            <a:r>
              <a:rPr lang="en-US" dirty="0" smtClean="0"/>
              <a:t>division</a:t>
            </a:r>
          </a:p>
          <a:p>
            <a:r>
              <a:rPr lang="en-US" dirty="0"/>
              <a:t>5 ** 2  # 5 </a:t>
            </a:r>
            <a:r>
              <a:rPr lang="en-US" dirty="0" smtClean="0"/>
              <a:t>squared</a:t>
            </a:r>
            <a:endParaRPr lang="en-US" dirty="0"/>
          </a:p>
          <a:p>
            <a:r>
              <a:rPr lang="en-US" dirty="0"/>
              <a:t>2 ** 7  # 2 to the power of 7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4956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width = 20</a:t>
            </a:r>
          </a:p>
          <a:p>
            <a:r>
              <a:rPr lang="en-US" dirty="0"/>
              <a:t>height = 5 * 9</a:t>
            </a:r>
          </a:p>
          <a:p>
            <a:r>
              <a:rPr lang="en-US" dirty="0"/>
              <a:t>width * height</a:t>
            </a:r>
          </a:p>
          <a:p>
            <a:r>
              <a:rPr lang="en-US" dirty="0"/>
              <a:t>print(width * height)</a:t>
            </a:r>
          </a:p>
        </p:txBody>
      </p:sp>
    </p:spTree>
    <p:extLst>
      <p:ext uri="{BB962C8B-B14F-4D97-AF65-F5344CB8AC3E}">
        <p14:creationId xmlns:p14="http://schemas.microsoft.com/office/powerpoint/2010/main" val="209919257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3.1.2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#</a:t>
            </a:r>
            <a:r>
              <a:rPr lang="en-US" dirty="0"/>
              <a:t>'spam eggs'  # single quotes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'</a:t>
            </a:r>
            <a:r>
              <a:rPr lang="en-US" dirty="0" err="1"/>
              <a:t>doesn</a:t>
            </a:r>
            <a:r>
              <a:rPr lang="en-US" dirty="0"/>
              <a:t>\'t'  # use \' to escape the single quote...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"doesn't"  # ...or use double quotes instead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'"Yes," he said</a:t>
            </a:r>
            <a:r>
              <a:rPr lang="en-US" dirty="0" smtClean="0"/>
              <a:t>.'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"\"Yes,\" he said."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'"</a:t>
            </a:r>
            <a:r>
              <a:rPr lang="en-US" dirty="0" err="1"/>
              <a:t>Isn</a:t>
            </a:r>
            <a:r>
              <a:rPr lang="en-US" dirty="0"/>
              <a:t>\'t," she said</a:t>
            </a:r>
            <a:r>
              <a:rPr lang="en-US" dirty="0" smtClean="0"/>
              <a:t>.'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'"</a:t>
            </a:r>
            <a:r>
              <a:rPr lang="en-US" dirty="0" err="1"/>
              <a:t>Isn</a:t>
            </a:r>
            <a:r>
              <a:rPr lang="en-US" dirty="0"/>
              <a:t>\'t," she said</a:t>
            </a:r>
            <a:r>
              <a:rPr lang="en-US" dirty="0" smtClean="0"/>
              <a:t>.'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print('"</a:t>
            </a:r>
            <a:r>
              <a:rPr lang="en-US" dirty="0" err="1"/>
              <a:t>Isn</a:t>
            </a:r>
            <a:r>
              <a:rPr lang="en-US" dirty="0"/>
              <a:t>\'t," she said.')</a:t>
            </a:r>
          </a:p>
          <a:p>
            <a:pPr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9554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= 'First line.\</a:t>
            </a:r>
            <a:r>
              <a:rPr lang="en-US" dirty="0" err="1"/>
              <a:t>nSecond</a:t>
            </a:r>
            <a:r>
              <a:rPr lang="en-US" dirty="0"/>
              <a:t> line.'  # \n means newline</a:t>
            </a:r>
          </a:p>
          <a:p>
            <a:r>
              <a:rPr lang="en-US" dirty="0"/>
              <a:t>s  # without print(), \n is included in the output</a:t>
            </a:r>
          </a:p>
          <a:p>
            <a:endParaRPr lang="en-US" dirty="0"/>
          </a:p>
          <a:p>
            <a:r>
              <a:rPr lang="en-US" dirty="0"/>
              <a:t>print(s)  # with print(), \n produces a new line</a:t>
            </a:r>
          </a:p>
          <a:p>
            <a:endParaRPr lang="en-US" dirty="0"/>
          </a:p>
          <a:p>
            <a:r>
              <a:rPr lang="en-US" dirty="0"/>
              <a:t>print('C:\some\name')  # here \n means newline!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print(</a:t>
            </a:r>
            <a:r>
              <a:rPr lang="en-US" dirty="0" err="1"/>
              <a:t>r'C</a:t>
            </a:r>
            <a:r>
              <a:rPr lang="en-US" dirty="0"/>
              <a:t>:\some\name')  # note the r before the quote</a:t>
            </a:r>
          </a:p>
        </p:txBody>
      </p:sp>
    </p:spTree>
    <p:extLst>
      <p:ext uri="{BB962C8B-B14F-4D97-AF65-F5344CB8AC3E}">
        <p14:creationId xmlns:p14="http://schemas.microsoft.com/office/powerpoint/2010/main" val="301777474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 3 times 'un', followed by '</a:t>
            </a:r>
            <a:r>
              <a:rPr lang="en-US" dirty="0" err="1"/>
              <a:t>ium</a:t>
            </a:r>
            <a:r>
              <a:rPr lang="en-US" dirty="0"/>
              <a:t>'</a:t>
            </a:r>
          </a:p>
          <a:p>
            <a:r>
              <a:rPr lang="en-US" dirty="0"/>
              <a:t># 3 * 'un' + '</a:t>
            </a:r>
            <a:r>
              <a:rPr lang="en-US" dirty="0" err="1"/>
              <a:t>ium</a:t>
            </a:r>
            <a:r>
              <a:rPr lang="en-US" dirty="0"/>
              <a:t>'</a:t>
            </a:r>
          </a:p>
          <a:p>
            <a:r>
              <a:rPr lang="en-US" dirty="0"/>
              <a:t>#</a:t>
            </a:r>
          </a:p>
          <a:p>
            <a:endParaRPr lang="en-US" dirty="0"/>
          </a:p>
          <a:p>
            <a:r>
              <a:rPr lang="en-US" dirty="0"/>
              <a:t>'</a:t>
            </a:r>
            <a:r>
              <a:rPr lang="en-US" dirty="0" err="1"/>
              <a:t>Py</a:t>
            </a:r>
            <a:r>
              <a:rPr lang="en-US" dirty="0"/>
              <a:t>' 'thon'</a:t>
            </a:r>
          </a:p>
          <a:p>
            <a:endParaRPr lang="en-US" dirty="0"/>
          </a:p>
          <a:p>
            <a:r>
              <a:rPr lang="en-US" dirty="0"/>
              <a:t>prefix = '</a:t>
            </a:r>
            <a:r>
              <a:rPr lang="en-US" dirty="0" err="1"/>
              <a:t>Py</a:t>
            </a:r>
            <a:r>
              <a:rPr lang="en-US" dirty="0"/>
              <a:t>'</a:t>
            </a:r>
          </a:p>
          <a:p>
            <a:r>
              <a:rPr lang="en-US" dirty="0"/>
              <a:t>prefix 'thon'  # can't concatenate a variable and a string literal</a:t>
            </a:r>
          </a:p>
        </p:txBody>
      </p:sp>
    </p:spTree>
    <p:extLst>
      <p:ext uri="{BB962C8B-B14F-4D97-AF65-F5344CB8AC3E}">
        <p14:creationId xmlns:p14="http://schemas.microsoft.com/office/powerpoint/2010/main" val="88457999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 = 'Python'</a:t>
            </a:r>
          </a:p>
          <a:p>
            <a:r>
              <a:rPr lang="en-US" dirty="0"/>
              <a:t>word[0]  # character in position 0</a:t>
            </a:r>
          </a:p>
          <a:p>
            <a:endParaRPr lang="en-US" dirty="0"/>
          </a:p>
          <a:p>
            <a:r>
              <a:rPr lang="en-US" dirty="0"/>
              <a:t>word[5]  # character in position 5</a:t>
            </a:r>
          </a:p>
          <a:p>
            <a:endParaRPr lang="en-US" dirty="0"/>
          </a:p>
          <a:p>
            <a:r>
              <a:rPr lang="en-US" dirty="0"/>
              <a:t>word[-1]  # last character</a:t>
            </a:r>
          </a:p>
          <a:p>
            <a:endParaRPr lang="en-US" dirty="0"/>
          </a:p>
          <a:p>
            <a:r>
              <a:rPr lang="en-US" dirty="0"/>
              <a:t>word[-2]  # second-last character</a:t>
            </a:r>
          </a:p>
          <a:p>
            <a:endParaRPr lang="en-US" dirty="0"/>
          </a:p>
          <a:p>
            <a:r>
              <a:rPr lang="en-US" dirty="0"/>
              <a:t>word[-6]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040952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20788"/>
            <a:ext cx="8283575" cy="525621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word[0:2]  # characters from position 0 (included) to 2 (excluded)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word[2:5]  # characters from position 2 (included) to 5 (excluded)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word[:2] + word[2:]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word[:4] + word[4:]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word[:2]   # character from the beginning to position 2 (excluded)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word[4:]   # characters from position 4 (included) to the end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word[-2:]  # characters from the second-last (included) to the end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912958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Contact Information: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Instructor: Manton Matthews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Office: Swearingen 3A53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Email: mm &lt;at&gt; </a:t>
            </a:r>
            <a:r>
              <a:rPr lang="en-US" dirty="0" err="1">
                <a:effectLst/>
              </a:rPr>
              <a:t>sc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Office phone: 777-3285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Course location: Sumwalt 305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Course Time: TR 8:30-9:45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Office Hours: TR 11:30-1:00PM, others by appointment</a:t>
            </a:r>
          </a:p>
          <a:p>
            <a:r>
              <a:rPr lang="en-US" dirty="0" smtClean="0">
                <a:effectLst/>
              </a:rPr>
              <a:t>Textbook</a:t>
            </a:r>
            <a:r>
              <a:rPr lang="en-US" dirty="0">
                <a:effectLst/>
              </a:rPr>
              <a:t>:</a:t>
            </a:r>
            <a:endParaRPr lang="en-US" sz="2000" dirty="0">
              <a:effectLst/>
            </a:endParaRPr>
          </a:p>
          <a:p>
            <a:pPr lvl="0"/>
            <a:r>
              <a:rPr lang="en-US" dirty="0">
                <a:effectLst/>
              </a:rPr>
              <a:t>Required: </a:t>
            </a:r>
            <a:r>
              <a:rPr lang="en-US" i="1" dirty="0">
                <a:effectLst/>
              </a:rPr>
              <a:t>Web Scraping with Python – Collecting Data from the Modern Web</a:t>
            </a:r>
            <a:r>
              <a:rPr lang="en-US" dirty="0">
                <a:effectLst/>
              </a:rPr>
              <a:t> by Ryan Mitchell, O’Reilly, 2015.</a:t>
            </a:r>
            <a:endParaRPr lang="en-US" sz="2000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1062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4217"/>
            <a:ext cx="7759700" cy="525621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word[42]  # the word only has 6 characters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word[4:42]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word[42:]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word[0] = 'J'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word[2:] = '</a:t>
            </a:r>
            <a:r>
              <a:rPr lang="en-US" sz="2000" dirty="0" err="1"/>
              <a:t>py</a:t>
            </a:r>
            <a:r>
              <a:rPr lang="en-US" sz="2000" dirty="0" smtClean="0"/>
              <a:t>'</a:t>
            </a: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'J' + word[1:]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word[:2] + '</a:t>
            </a:r>
            <a:r>
              <a:rPr lang="en-US" sz="2000" dirty="0" err="1"/>
              <a:t>py</a:t>
            </a:r>
            <a:r>
              <a:rPr lang="en-US" sz="2000" dirty="0"/>
              <a:t>'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s = 'supercalifragilisticexpialidocious'</a:t>
            </a:r>
          </a:p>
          <a:p>
            <a:pPr>
              <a:spcBef>
                <a:spcPts val="600"/>
              </a:spcBef>
            </a:pPr>
            <a:r>
              <a:rPr lang="en-US" sz="2000" dirty="0" err="1"/>
              <a:t>len</a:t>
            </a:r>
            <a:r>
              <a:rPr lang="en-US" sz="2000" dirty="0"/>
              <a:t>(s)</a:t>
            </a:r>
          </a:p>
        </p:txBody>
      </p:sp>
    </p:spTree>
    <p:extLst>
      <p:ext uri="{BB962C8B-B14F-4D97-AF65-F5344CB8AC3E}">
        <p14:creationId xmlns:p14="http://schemas.microsoft.com/office/powerpoint/2010/main" val="79030482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en-US" sz="2000" dirty="0"/>
              <a:t>squares = [1, 4, 9, 16, 25</a:t>
            </a:r>
            <a:r>
              <a:rPr lang="en-US" sz="2000" dirty="0" smtClean="0"/>
              <a:t>]</a:t>
            </a:r>
          </a:p>
          <a:p>
            <a:pPr>
              <a:spcBef>
                <a:spcPts val="400"/>
              </a:spcBef>
            </a:pPr>
            <a:r>
              <a:rPr lang="en-US" sz="2000" dirty="0" err="1" smtClean="0"/>
              <a:t>sauares</a:t>
            </a:r>
            <a:endParaRPr lang="en-US" sz="2000" dirty="0" smtClean="0"/>
          </a:p>
          <a:p>
            <a:pPr>
              <a:spcBef>
                <a:spcPts val="400"/>
              </a:spcBef>
            </a:pPr>
            <a:r>
              <a:rPr lang="en-US" sz="2000" dirty="0" smtClean="0"/>
              <a:t>squares[0</a:t>
            </a:r>
            <a:r>
              <a:rPr lang="en-US" sz="2000" dirty="0"/>
              <a:t>]  # indexing returns the </a:t>
            </a:r>
            <a:r>
              <a:rPr lang="en-US" sz="2000" dirty="0" smtClean="0"/>
              <a:t>item</a:t>
            </a: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/>
              <a:t>squares[-1</a:t>
            </a:r>
            <a:r>
              <a:rPr lang="en-US" sz="2000" dirty="0" smtClean="0"/>
              <a:t>]</a:t>
            </a: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/>
              <a:t>squares[-3:]  # slicing returns a new list</a:t>
            </a:r>
          </a:p>
          <a:p>
            <a:pPr>
              <a:spcBef>
                <a:spcPts val="400"/>
              </a:spcBef>
            </a:pPr>
            <a:r>
              <a:rPr lang="pt-BR" sz="2000" dirty="0" smtClean="0"/>
              <a:t>squares </a:t>
            </a:r>
            <a:r>
              <a:rPr lang="pt-BR" sz="2000" dirty="0"/>
              <a:t>+ [36, 49, 64, 81, 100]</a:t>
            </a:r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/>
              <a:t>cubes = [1, 8, 27, 65, 125]  # something's wrong here</a:t>
            </a:r>
          </a:p>
          <a:p>
            <a:pPr>
              <a:spcBef>
                <a:spcPts val="400"/>
              </a:spcBef>
            </a:pPr>
            <a:r>
              <a:rPr lang="en-US" sz="2000" dirty="0"/>
              <a:t>4 ** 3  # the cube of 4 is 64, not 65!</a:t>
            </a:r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/>
              <a:t>cubes[3] = 64  # replace the wrong value</a:t>
            </a:r>
          </a:p>
          <a:p>
            <a:pPr>
              <a:spcBef>
                <a:spcPts val="400"/>
              </a:spcBef>
            </a:pPr>
            <a:r>
              <a:rPr lang="en-US" sz="2000" dirty="0"/>
              <a:t>cubes</a:t>
            </a:r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 err="1"/>
              <a:t>cubes.append</a:t>
            </a:r>
            <a:r>
              <a:rPr lang="en-US" sz="2000" dirty="0"/>
              <a:t>(216)  # add the cube of 6</a:t>
            </a:r>
          </a:p>
          <a:p>
            <a:pPr>
              <a:spcBef>
                <a:spcPts val="400"/>
              </a:spcBef>
            </a:pPr>
            <a:r>
              <a:rPr lang="en-US" sz="2000" dirty="0" err="1"/>
              <a:t>cubes.append</a:t>
            </a:r>
            <a:r>
              <a:rPr lang="en-US" sz="2000" dirty="0"/>
              <a:t>(7 ** 3)  # and the cube of 7</a:t>
            </a:r>
          </a:p>
          <a:p>
            <a:pPr>
              <a:spcBef>
                <a:spcPts val="400"/>
              </a:spcBef>
            </a:pPr>
            <a:r>
              <a:rPr lang="en-US" sz="2000" dirty="0"/>
              <a:t>cubes</a:t>
            </a:r>
          </a:p>
          <a:p>
            <a:pPr>
              <a:spcBef>
                <a:spcPts val="4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6486423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</a:pPr>
            <a:r>
              <a:rPr lang="en-US" sz="2000" dirty="0"/>
              <a:t>letters = ['a', 'b', 'c', 'd', 'e', 'f', 'g']</a:t>
            </a:r>
          </a:p>
          <a:p>
            <a:pPr>
              <a:spcBef>
                <a:spcPts val="400"/>
              </a:spcBef>
            </a:pPr>
            <a:r>
              <a:rPr lang="en-US" sz="2000" dirty="0" smtClean="0"/>
              <a:t>letters</a:t>
            </a: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/>
              <a:t># replace some values</a:t>
            </a:r>
          </a:p>
          <a:p>
            <a:pPr>
              <a:spcBef>
                <a:spcPts val="400"/>
              </a:spcBef>
            </a:pPr>
            <a:r>
              <a:rPr lang="en-US" sz="2000" dirty="0"/>
              <a:t>letters[2:5] = ['C', 'D', 'E']</a:t>
            </a:r>
          </a:p>
          <a:p>
            <a:pPr>
              <a:spcBef>
                <a:spcPts val="400"/>
              </a:spcBef>
            </a:pPr>
            <a:r>
              <a:rPr lang="en-US" sz="2000" dirty="0" smtClean="0"/>
              <a:t>letters</a:t>
            </a:r>
            <a:endParaRPr lang="en-US" sz="2000" dirty="0"/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/>
              <a:t># now remove them</a:t>
            </a:r>
          </a:p>
          <a:p>
            <a:pPr>
              <a:spcBef>
                <a:spcPts val="400"/>
              </a:spcBef>
            </a:pPr>
            <a:r>
              <a:rPr lang="en-US" sz="2000" dirty="0"/>
              <a:t>letters[2:5] = []</a:t>
            </a:r>
          </a:p>
          <a:p>
            <a:pPr>
              <a:spcBef>
                <a:spcPts val="400"/>
              </a:spcBef>
            </a:pPr>
            <a:r>
              <a:rPr lang="en-US" sz="2000" dirty="0"/>
              <a:t>letters</a:t>
            </a:r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/>
              <a:t># clear the list by replacing all the elements with an empty list</a:t>
            </a:r>
          </a:p>
          <a:p>
            <a:pPr>
              <a:spcBef>
                <a:spcPts val="400"/>
              </a:spcBef>
            </a:pPr>
            <a:r>
              <a:rPr lang="en-US" sz="2000" dirty="0"/>
              <a:t>letters[:] = []</a:t>
            </a:r>
          </a:p>
          <a:p>
            <a:pPr>
              <a:spcBef>
                <a:spcPts val="400"/>
              </a:spcBef>
            </a:pPr>
            <a:r>
              <a:rPr lang="en-US" sz="2000" dirty="0"/>
              <a:t>letters</a:t>
            </a:r>
          </a:p>
          <a:p>
            <a:pPr>
              <a:spcBef>
                <a:spcPts val="400"/>
              </a:spcBef>
            </a:pPr>
            <a:endParaRPr lang="en-US" sz="2000" dirty="0"/>
          </a:p>
          <a:p>
            <a:pPr>
              <a:spcBef>
                <a:spcPts val="400"/>
              </a:spcBef>
            </a:pPr>
            <a:r>
              <a:rPr lang="en-US" sz="2000" dirty="0"/>
              <a:t>letters = ['a', 'b', 'c', 'd']</a:t>
            </a:r>
          </a:p>
          <a:p>
            <a:pPr>
              <a:spcBef>
                <a:spcPts val="400"/>
              </a:spcBef>
            </a:pPr>
            <a:r>
              <a:rPr lang="en-US" sz="2000" dirty="0" err="1"/>
              <a:t>len</a:t>
            </a:r>
            <a:r>
              <a:rPr lang="en-US" sz="2000" dirty="0"/>
              <a:t>(letters)</a:t>
            </a:r>
          </a:p>
          <a:p>
            <a:pPr>
              <a:spcBef>
                <a:spcPts val="4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288387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= ['a', 'b', 'c']</a:t>
            </a:r>
          </a:p>
          <a:p>
            <a:r>
              <a:rPr lang="en-US" dirty="0"/>
              <a:t>n = [1, 2, 3]</a:t>
            </a:r>
          </a:p>
          <a:p>
            <a:r>
              <a:rPr lang="en-US" dirty="0"/>
              <a:t>x = [a, n]</a:t>
            </a:r>
          </a:p>
          <a:p>
            <a:r>
              <a:rPr lang="en-US" dirty="0"/>
              <a:t>x</a:t>
            </a:r>
          </a:p>
          <a:p>
            <a:endParaRPr lang="en-US" dirty="0"/>
          </a:p>
          <a:p>
            <a:r>
              <a:rPr lang="en-US" dirty="0"/>
              <a:t>x[0]</a:t>
            </a:r>
          </a:p>
          <a:p>
            <a:endParaRPr lang="en-US" dirty="0"/>
          </a:p>
          <a:p>
            <a:r>
              <a:rPr lang="en-US" dirty="0"/>
              <a:t>x[0][1]</a:t>
            </a:r>
          </a:p>
        </p:txBody>
      </p:sp>
    </p:spTree>
    <p:extLst>
      <p:ext uri="{BB962C8B-B14F-4D97-AF65-F5344CB8AC3E}">
        <p14:creationId xmlns:p14="http://schemas.microsoft.com/office/powerpoint/2010/main" val="1793956392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 3.2. First Steps Towards Programming</a:t>
            </a:r>
          </a:p>
          <a:p>
            <a:r>
              <a:rPr lang="en-US" dirty="0"/>
              <a:t>Fibonacci series:</a:t>
            </a:r>
          </a:p>
          <a:p>
            <a:r>
              <a:rPr lang="en-US" dirty="0"/>
              <a:t># the sum of two elements defines the next</a:t>
            </a:r>
          </a:p>
          <a:p>
            <a:r>
              <a:rPr lang="en-US" dirty="0"/>
              <a:t>a, b = 0, 1</a:t>
            </a:r>
          </a:p>
          <a:p>
            <a:r>
              <a:rPr lang="en-US" dirty="0"/>
              <a:t> while b &lt; 10:</a:t>
            </a:r>
          </a:p>
          <a:p>
            <a:r>
              <a:rPr lang="en-US" dirty="0"/>
              <a:t>     print(b)</a:t>
            </a:r>
          </a:p>
          <a:p>
            <a:r>
              <a:rPr lang="en-US" dirty="0"/>
              <a:t>         a, b = b, </a:t>
            </a:r>
            <a:r>
              <a:rPr lang="en-US" dirty="0" err="1"/>
              <a:t>a+b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3663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a, b = 0, 1</a:t>
            </a:r>
          </a:p>
          <a:p>
            <a:r>
              <a:rPr lang="en-US" dirty="0"/>
              <a:t>while b &lt; 1000:</a:t>
            </a:r>
          </a:p>
          <a:p>
            <a:r>
              <a:rPr lang="en-US" dirty="0"/>
              <a:t>    print(b, end=',')</a:t>
            </a:r>
          </a:p>
          <a:p>
            <a:r>
              <a:rPr lang="en-US" dirty="0"/>
              <a:t>        a, b = b, </a:t>
            </a:r>
            <a:r>
              <a:rPr lang="en-US" dirty="0" err="1"/>
              <a:t>a+b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32480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if </a:t>
            </a:r>
            <a:r>
              <a:rPr lang="en-US" sz="4000" dirty="0" smtClean="0"/>
              <a:t>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x </a:t>
            </a:r>
            <a:r>
              <a:rPr lang="en-US" sz="2000" dirty="0"/>
              <a:t>= </a:t>
            </a:r>
            <a:r>
              <a:rPr lang="en-US" sz="2000" dirty="0" err="1"/>
              <a:t>int</a:t>
            </a:r>
            <a:r>
              <a:rPr lang="en-US" sz="2000" dirty="0"/>
              <a:t>(input("Please enter an integer: "))</a:t>
            </a:r>
          </a:p>
          <a:p>
            <a:endParaRPr lang="en-US" sz="2000" dirty="0"/>
          </a:p>
          <a:p>
            <a:r>
              <a:rPr lang="en-US" sz="2000" dirty="0"/>
              <a:t>if x &lt; 0:</a:t>
            </a:r>
          </a:p>
          <a:p>
            <a:r>
              <a:rPr lang="en-US" sz="2000" dirty="0"/>
              <a:t>    x = 0</a:t>
            </a:r>
          </a:p>
          <a:p>
            <a:r>
              <a:rPr lang="en-US" sz="2000" dirty="0"/>
              <a:t>        print('Negative changed to zero')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elif</a:t>
            </a:r>
            <a:r>
              <a:rPr lang="en-US" sz="2000" dirty="0"/>
              <a:t> x == 0:</a:t>
            </a:r>
          </a:p>
          <a:p>
            <a:r>
              <a:rPr lang="en-US" sz="2000" dirty="0"/>
              <a:t>            print('Zero')</a:t>
            </a:r>
          </a:p>
          <a:p>
            <a:r>
              <a:rPr lang="en-US" sz="2000" dirty="0"/>
              <a:t>            </a:t>
            </a:r>
            <a:r>
              <a:rPr lang="en-US" sz="2000" dirty="0" err="1"/>
              <a:t>elif</a:t>
            </a:r>
            <a:r>
              <a:rPr lang="en-US" sz="2000" dirty="0"/>
              <a:t> x == 1:</a:t>
            </a:r>
          </a:p>
          <a:p>
            <a:r>
              <a:rPr lang="en-US" sz="2000" dirty="0"/>
              <a:t>                print('Single')</a:t>
            </a:r>
          </a:p>
          <a:p>
            <a:r>
              <a:rPr lang="en-US" sz="2000" dirty="0"/>
              <a:t>                else:</a:t>
            </a:r>
          </a:p>
          <a:p>
            <a:r>
              <a:rPr lang="en-US" sz="2000" dirty="0"/>
              <a:t>                    print('More')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142455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 Measure some strings:</a:t>
            </a:r>
          </a:p>
          <a:p>
            <a:r>
              <a:rPr lang="en-US" dirty="0"/>
              <a:t>words = ['cat', 'window', 'defenestrate']</a:t>
            </a:r>
          </a:p>
          <a:p>
            <a:r>
              <a:rPr lang="en-US" dirty="0"/>
              <a:t>for w in words:</a:t>
            </a:r>
          </a:p>
          <a:p>
            <a:r>
              <a:rPr lang="en-US" dirty="0"/>
              <a:t>    print(w, </a:t>
            </a:r>
            <a:r>
              <a:rPr lang="en-US" dirty="0" err="1"/>
              <a:t>len</a:t>
            </a:r>
            <a:r>
              <a:rPr lang="en-US" dirty="0"/>
              <a:t>(w))</a:t>
            </a:r>
          </a:p>
          <a:p>
            <a:endParaRPr lang="en-US" dirty="0"/>
          </a:p>
          <a:p>
            <a:r>
              <a:rPr lang="en-US" dirty="0"/>
              <a:t>for w in words[:]:  # Loop over a slice copy of the entire list.</a:t>
            </a:r>
          </a:p>
          <a:p>
            <a:r>
              <a:rPr lang="en-US" dirty="0"/>
              <a:t>    if </a:t>
            </a:r>
            <a:r>
              <a:rPr lang="en-US" dirty="0" err="1"/>
              <a:t>len</a:t>
            </a:r>
            <a:r>
              <a:rPr lang="en-US" dirty="0"/>
              <a:t>(w) &gt; 6:</a:t>
            </a:r>
          </a:p>
          <a:p>
            <a:r>
              <a:rPr lang="en-US" dirty="0"/>
              <a:t>            </a:t>
            </a:r>
            <a:r>
              <a:rPr lang="en-US" dirty="0" err="1"/>
              <a:t>words.insert</a:t>
            </a:r>
            <a:r>
              <a:rPr lang="en-US" dirty="0"/>
              <a:t>(0, w)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99258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4.3. The range() Function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i in range(5):</a:t>
            </a:r>
          </a:p>
          <a:p>
            <a:r>
              <a:rPr lang="en-US" dirty="0"/>
              <a:t>      print(i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range(5, 10)</a:t>
            </a:r>
          </a:p>
          <a:p>
            <a:r>
              <a:rPr lang="en-US" dirty="0"/>
              <a:t>   5 through 9</a:t>
            </a:r>
          </a:p>
          <a:p>
            <a:endParaRPr lang="en-US" dirty="0"/>
          </a:p>
          <a:p>
            <a:r>
              <a:rPr lang="en-US" dirty="0"/>
              <a:t>   range(0, 10, 3)</a:t>
            </a:r>
          </a:p>
          <a:p>
            <a:r>
              <a:rPr lang="en-US" dirty="0"/>
              <a:t>   0, 3, 6, 9</a:t>
            </a:r>
          </a:p>
          <a:p>
            <a:endParaRPr lang="en-US" dirty="0"/>
          </a:p>
          <a:p>
            <a:r>
              <a:rPr lang="en-US" dirty="0"/>
              <a:t>   range(-10, -100, -30)</a:t>
            </a:r>
          </a:p>
          <a:p>
            <a:r>
              <a:rPr lang="en-US" dirty="0"/>
              <a:t>  -10, -40, -70</a:t>
            </a:r>
          </a:p>
        </p:txBody>
      </p:sp>
    </p:spTree>
    <p:extLst>
      <p:ext uri="{BB962C8B-B14F-4D97-AF65-F5344CB8AC3E}">
        <p14:creationId xmlns:p14="http://schemas.microsoft.com/office/powerpoint/2010/main" val="268848751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= ['Mary', 'had', 'a', 'little', 'lamb']</a:t>
            </a:r>
          </a:p>
          <a:p>
            <a:r>
              <a:rPr lang="en-US" dirty="0"/>
              <a:t>for i in range(</a:t>
            </a:r>
            <a:r>
              <a:rPr lang="en-US" dirty="0" err="1"/>
              <a:t>len</a:t>
            </a:r>
            <a:r>
              <a:rPr lang="en-US" dirty="0"/>
              <a:t>(a)):</a:t>
            </a:r>
          </a:p>
          <a:p>
            <a:r>
              <a:rPr lang="en-US" dirty="0"/>
              <a:t>      print(i, a[i])</a:t>
            </a:r>
          </a:p>
          <a:p>
            <a:endParaRPr lang="en-US" dirty="0"/>
          </a:p>
          <a:p>
            <a:r>
              <a:rPr lang="en-US" dirty="0"/>
              <a:t>print(range(10))</a:t>
            </a:r>
          </a:p>
          <a:p>
            <a:endParaRPr lang="en-US" dirty="0"/>
          </a:p>
          <a:p>
            <a:r>
              <a:rPr lang="en-US" dirty="0"/>
              <a:t>list(range(5))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60294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7650"/>
            <a:ext cx="8816975" cy="781050"/>
          </a:xfrm>
        </p:spPr>
        <p:txBody>
          <a:bodyPr/>
          <a:lstStyle/>
          <a:p>
            <a:r>
              <a:rPr lang="en-US" dirty="0" smtClean="0"/>
              <a:t>Resources - </a:t>
            </a:r>
            <a:r>
              <a:rPr lang="en-US" dirty="0"/>
              <a:t>Websites or </a:t>
            </a:r>
            <a:r>
              <a:rPr lang="en-US" dirty="0" smtClean="0"/>
              <a:t>online texts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256212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Python </a:t>
            </a:r>
            <a:r>
              <a:rPr lang="en-US" dirty="0">
                <a:effectLst/>
              </a:rPr>
              <a:t>3.5 documentation - </a:t>
            </a:r>
            <a:r>
              <a:rPr lang="en-US" u="sng" dirty="0">
                <a:effectLst/>
                <a:hlinkClick r:id="rId2"/>
              </a:rPr>
              <a:t>https://docs.python.org/3.5/</a:t>
            </a:r>
            <a:endParaRPr lang="en-US" sz="2000" dirty="0">
              <a:effectLst/>
            </a:endParaRPr>
          </a:p>
          <a:p>
            <a:pPr lvl="1"/>
            <a:r>
              <a:rPr lang="en-US" dirty="0"/>
              <a:t>Tutorial (Required) </a:t>
            </a:r>
            <a:r>
              <a:rPr lang="en-US" u="sng" dirty="0">
                <a:hlinkClick r:id="rId3"/>
              </a:rPr>
              <a:t>https://docs.python.org/3.5/tutorial/index.html</a:t>
            </a:r>
            <a:r>
              <a:rPr lang="en-US" dirty="0"/>
              <a:t> </a:t>
            </a:r>
            <a:endParaRPr lang="en-US" sz="1800" dirty="0"/>
          </a:p>
          <a:p>
            <a:pPr lvl="1"/>
            <a:r>
              <a:rPr lang="en-US" dirty="0"/>
              <a:t>The Standard Library </a:t>
            </a:r>
            <a:r>
              <a:rPr lang="en-US" u="sng" dirty="0">
                <a:hlinkClick r:id="rId4"/>
              </a:rPr>
              <a:t>https://docs.python.org/3.5/library/index.html</a:t>
            </a:r>
            <a:r>
              <a:rPr lang="en-US" dirty="0"/>
              <a:t>   </a:t>
            </a:r>
            <a:endParaRPr lang="en-US" sz="1800" dirty="0"/>
          </a:p>
          <a:p>
            <a:pPr lvl="0"/>
            <a:r>
              <a:rPr lang="en-US" dirty="0">
                <a:effectLst/>
              </a:rPr>
              <a:t>Python – </a:t>
            </a:r>
            <a:r>
              <a:rPr lang="en-US" i="1" dirty="0">
                <a:effectLst/>
              </a:rPr>
              <a:t>Fluent Python – Clear, Concise and Effective Programming</a:t>
            </a:r>
            <a:r>
              <a:rPr lang="en-US" dirty="0">
                <a:effectLst/>
              </a:rPr>
              <a:t> by Luciano </a:t>
            </a:r>
            <a:r>
              <a:rPr lang="en-US" dirty="0" err="1">
                <a:effectLst/>
              </a:rPr>
              <a:t>Ramalho</a:t>
            </a:r>
            <a:r>
              <a:rPr lang="en-US" dirty="0">
                <a:effectLst/>
              </a:rPr>
              <a:t>, O’Reilly 2015.</a:t>
            </a:r>
            <a:endParaRPr lang="en-US" sz="2000" dirty="0">
              <a:effectLst/>
            </a:endParaRPr>
          </a:p>
          <a:p>
            <a:pPr lvl="0"/>
            <a:r>
              <a:rPr lang="en-US" dirty="0">
                <a:effectLst/>
              </a:rPr>
              <a:t>Natural Language Toolkit – for Python 3.x </a:t>
            </a:r>
            <a:r>
              <a:rPr lang="en-US" u="sng" dirty="0">
                <a:effectLst/>
                <a:hlinkClick r:id="rId5"/>
              </a:rPr>
              <a:t>http://www.nltk.org/book/</a:t>
            </a:r>
            <a:r>
              <a:rPr lang="en-US" dirty="0">
                <a:effectLst/>
              </a:rPr>
              <a:t>  and for Python2.x  </a:t>
            </a:r>
            <a:r>
              <a:rPr lang="en-US" u="sng" dirty="0">
                <a:effectLst/>
                <a:hlinkClick r:id="rId6"/>
              </a:rPr>
              <a:t>http://www.nltk.org/book_1ed/</a:t>
            </a:r>
            <a:r>
              <a:rPr lang="en-US" dirty="0">
                <a:effectLst/>
              </a:rPr>
              <a:t> </a:t>
            </a:r>
            <a:endParaRPr lang="en-US" sz="2000" dirty="0">
              <a:effectLst/>
            </a:endParaRPr>
          </a:p>
          <a:p>
            <a:pPr lvl="0"/>
            <a:r>
              <a:rPr lang="en-US" dirty="0" err="1">
                <a:effectLst/>
              </a:rPr>
              <a:t>Scrapy</a:t>
            </a:r>
            <a:r>
              <a:rPr lang="en-US" dirty="0">
                <a:effectLst/>
              </a:rPr>
              <a:t> - </a:t>
            </a:r>
            <a:r>
              <a:rPr lang="en-US" u="sng" dirty="0">
                <a:effectLst/>
                <a:hlinkClick r:id="rId7"/>
              </a:rPr>
              <a:t>https://doc.scrapy.org/en/latest/intro/tutorial.html</a:t>
            </a:r>
            <a:r>
              <a:rPr lang="en-US" dirty="0">
                <a:effectLst/>
              </a:rPr>
              <a:t> </a:t>
            </a:r>
            <a:endParaRPr lang="en-US" sz="2000" dirty="0">
              <a:effectLst/>
            </a:endParaRPr>
          </a:p>
          <a:p>
            <a:r>
              <a:rPr lang="en-US" dirty="0" smtClean="0"/>
              <a:t>Dive into Python 3- https</a:t>
            </a:r>
            <a:r>
              <a:rPr lang="en-US" dirty="0"/>
              <a:t>://cloud.github.com/downloads/diveintomark/diveintopython3/dive-into-python3.pdf</a:t>
            </a:r>
          </a:p>
        </p:txBody>
      </p:sp>
    </p:spTree>
    <p:extLst>
      <p:ext uri="{BB962C8B-B14F-4D97-AF65-F5344CB8AC3E}">
        <p14:creationId xmlns:p14="http://schemas.microsoft.com/office/powerpoint/2010/main" val="1427963111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and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n in range(2, 10):</a:t>
            </a:r>
          </a:p>
          <a:p>
            <a:r>
              <a:rPr lang="en-US" sz="2000" dirty="0"/>
              <a:t>      for x in range(2, n):</a:t>
            </a:r>
          </a:p>
          <a:p>
            <a:r>
              <a:rPr lang="en-US" sz="2000" dirty="0"/>
              <a:t>                if n % x == 0:</a:t>
            </a:r>
          </a:p>
          <a:p>
            <a:r>
              <a:rPr lang="pt-BR" sz="2000" dirty="0"/>
              <a:t>                            print(n, 'equals', x, '*', n//x)</a:t>
            </a:r>
          </a:p>
          <a:p>
            <a:r>
              <a:rPr lang="en-US" sz="2000" dirty="0"/>
              <a:t>                            break</a:t>
            </a:r>
          </a:p>
          <a:p>
            <a:r>
              <a:rPr lang="en-US" sz="2000" dirty="0"/>
              <a:t>                    else:</a:t>
            </a:r>
          </a:p>
          <a:p>
            <a:r>
              <a:rPr lang="en-US" sz="2000" dirty="0"/>
              <a:t>                        # loop fell through without finding a factor</a:t>
            </a:r>
          </a:p>
          <a:p>
            <a:r>
              <a:rPr lang="en-US" sz="2000" dirty="0"/>
              <a:t>         print(n, 'is a prime number')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7178082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True:</a:t>
            </a:r>
          </a:p>
          <a:p>
            <a:r>
              <a:rPr lang="en-US" dirty="0"/>
              <a:t>    pass  # Busy-wait for keyboard interrupt (</a:t>
            </a:r>
            <a:r>
              <a:rPr lang="en-US" dirty="0" err="1"/>
              <a:t>Ctrl+C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 </a:t>
            </a:r>
            <a:r>
              <a:rPr lang="en-US" dirty="0" err="1"/>
              <a:t>MyEmptyClass</a:t>
            </a:r>
            <a:r>
              <a:rPr lang="en-US" dirty="0"/>
              <a:t>:</a:t>
            </a:r>
          </a:p>
          <a:p>
            <a:r>
              <a:rPr lang="en-US" dirty="0"/>
              <a:t>      pass</a:t>
            </a:r>
          </a:p>
          <a:p>
            <a:endParaRPr lang="en-US" dirty="0"/>
          </a:p>
          <a:p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initlog</a:t>
            </a:r>
            <a:r>
              <a:rPr lang="en-US" dirty="0"/>
              <a:t>(*</a:t>
            </a:r>
            <a:r>
              <a:rPr lang="en-US" dirty="0" err="1"/>
              <a:t>args</a:t>
            </a:r>
            <a:r>
              <a:rPr lang="en-US" dirty="0"/>
              <a:t>):</a:t>
            </a:r>
          </a:p>
          <a:p>
            <a:r>
              <a:rPr lang="en-US" dirty="0"/>
              <a:t>      pass   # Remember to implement this!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8296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4.6. Defining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def</a:t>
            </a:r>
            <a:r>
              <a:rPr lang="en-US" dirty="0"/>
              <a:t> fib(n):    # write Fibonacci series up to n</a:t>
            </a:r>
          </a:p>
          <a:p>
            <a:r>
              <a:rPr lang="en-US" dirty="0"/>
              <a:t>                     """Print a Fibonacci series up to n."""</a:t>
            </a:r>
          </a:p>
          <a:p>
            <a:r>
              <a:rPr lang="en-US" dirty="0"/>
              <a:t>                     a, b = 0, 1</a:t>
            </a:r>
          </a:p>
          <a:p>
            <a:r>
              <a:rPr lang="en-US" dirty="0"/>
              <a:t>                     while a &lt; n:</a:t>
            </a:r>
          </a:p>
          <a:p>
            <a:r>
              <a:rPr lang="en-US" dirty="0"/>
              <a:t>                         print(a, end=' ')</a:t>
            </a:r>
          </a:p>
          <a:p>
            <a:r>
              <a:rPr lang="en-US" dirty="0"/>
              <a:t>                         a, b = b, </a:t>
            </a:r>
            <a:r>
              <a:rPr lang="en-US" dirty="0" err="1"/>
              <a:t>a+b</a:t>
            </a:r>
            <a:endParaRPr lang="en-US" dirty="0"/>
          </a:p>
          <a:p>
            <a:r>
              <a:rPr lang="en-US" dirty="0"/>
              <a:t>                     print()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6707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Scrape?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“Cheapest flight to Boston”</a:t>
            </a:r>
          </a:p>
          <a:p>
            <a:r>
              <a:rPr lang="en-US" dirty="0" smtClean="0"/>
              <a:t>Google knows what are on the content pages but not the results of queries about specific flights.</a:t>
            </a:r>
          </a:p>
          <a:p>
            <a:r>
              <a:rPr lang="en-US" dirty="0" smtClean="0"/>
              <a:t>A scraper can query all the popular sites, with user preferences and optimize the results the way you would like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7403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 of Web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2.1 100,000 Feet: Client-Server Architecture </a:t>
            </a:r>
          </a:p>
          <a:p>
            <a:r>
              <a:rPr lang="en-US" dirty="0" smtClean="0"/>
              <a:t>2.2 50,000 Feet: Communication— HTTP and URIs </a:t>
            </a:r>
          </a:p>
          <a:p>
            <a:r>
              <a:rPr lang="en-US" dirty="0" smtClean="0"/>
              <a:t>2.3 10,000 Feet: Representation— HTML and CSS </a:t>
            </a:r>
          </a:p>
          <a:p>
            <a:r>
              <a:rPr lang="en-US" dirty="0" smtClean="0"/>
              <a:t>2.4 5,000 Feet: 3-Tier Architecture &amp; Horizontal Scaling </a:t>
            </a:r>
          </a:p>
          <a:p>
            <a:r>
              <a:rPr lang="en-US" dirty="0" smtClean="0"/>
              <a:t>2.5 1,000 Feet: Model-View-Controller Architecture</a:t>
            </a:r>
          </a:p>
          <a:p>
            <a:endParaRPr lang="en-US" dirty="0" smtClean="0"/>
          </a:p>
          <a:p>
            <a:r>
              <a:rPr lang="en-US" dirty="0" smtClean="0"/>
              <a:t>Fox, Armando; Patterson, David. Engineering Software as a Service: An Agile Approach Using Cloud Computing (Kindle Locations 1481-1485). Strawberry Canyon LLC. Kindle Edition.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5516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8150"/>
            <a:ext cx="8283575" cy="781050"/>
          </a:xfrm>
        </p:spPr>
        <p:txBody>
          <a:bodyPr/>
          <a:lstStyle/>
          <a:p>
            <a:r>
              <a:rPr lang="en-US" dirty="0" smtClean="0"/>
              <a:t>2.1 100,000 Feet View: Client-Server Architecture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0788"/>
            <a:ext cx="8153400" cy="52562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		</a:t>
            </a:r>
            <a:r>
              <a:rPr lang="en-US" dirty="0" smtClean="0">
                <a:sym typeface="Wingdings" panose="05000000000000000000" pitchFamily="2" charset="2"/>
              </a:rPr>
              <a:t> HTTP &amp; HTTP/2   // for browsers servers</a:t>
            </a:r>
            <a:endParaRPr lang="en-US" dirty="0"/>
          </a:p>
          <a:p>
            <a:r>
              <a:rPr lang="en-US" dirty="0" smtClean="0"/>
              <a:t>TCP protocol</a:t>
            </a:r>
          </a:p>
          <a:p>
            <a:r>
              <a:rPr lang="en-US" dirty="0" smtClean="0"/>
              <a:t>IP protocol</a:t>
            </a:r>
          </a:p>
          <a:p>
            <a:r>
              <a:rPr lang="en-US" dirty="0" smtClean="0"/>
              <a:t>Ethernet protocol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https://upload.wikimedia.org/wikipedia/commons/thumb/c/c9/Client-server-model.svg/250px-Client-server-model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3810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2957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2.2 50,000 Feet: Communication— HTTP and URIs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722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2.3 10,000 Feet: Representation— HTML and CSS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8435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2.5 1,000 Feet: Model-View-Controller Architecture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11645"/>
            <a:ext cx="8943975" cy="424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55676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47967</TotalTime>
  <Pages>35</Pages>
  <Words>1427</Words>
  <Application>Microsoft Office PowerPoint</Application>
  <PresentationFormat>Letter Paper (8.5x11 in)</PresentationFormat>
  <Paragraphs>265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Century Gothic</vt:lpstr>
      <vt:lpstr>Courier New</vt:lpstr>
      <vt:lpstr>Helvetica</vt:lpstr>
      <vt:lpstr>Times New Roman</vt:lpstr>
      <vt:lpstr>Wingdings</vt:lpstr>
      <vt:lpstr>white212</vt:lpstr>
      <vt:lpstr>CSCE  590 Web Scraping</vt:lpstr>
      <vt:lpstr>Course Information</vt:lpstr>
      <vt:lpstr>Resources - Websites or online texts</vt:lpstr>
      <vt:lpstr>Why Scrape?</vt:lpstr>
      <vt:lpstr>Views of Web Applications</vt:lpstr>
      <vt:lpstr>2.1 100,000 Feet View: Client-Server Architecture  </vt:lpstr>
      <vt:lpstr>2.2 50,000 Feet: Communication— HTTP and URIs </vt:lpstr>
      <vt:lpstr>2.3 10,000 Feet: Representation— HTML and CSS </vt:lpstr>
      <vt:lpstr>2.5 1,000 Feet: Model-View-Controller Architecture</vt:lpstr>
      <vt:lpstr>Introduction to Python</vt:lpstr>
      <vt:lpstr>Installing</vt:lpstr>
      <vt:lpstr>Python References</vt:lpstr>
      <vt:lpstr>Python interpreter: Expressions</vt:lpstr>
      <vt:lpstr>Variables and typing</vt:lpstr>
      <vt:lpstr># 3.1.2 Strings</vt:lpstr>
      <vt:lpstr>PowerPoint Presentation</vt:lpstr>
      <vt:lpstr>concatenation</vt:lpstr>
      <vt:lpstr>PowerPoint Presentation</vt:lpstr>
      <vt:lpstr>Slices</vt:lpstr>
      <vt:lpstr>PowerPoint Presentation</vt:lpstr>
      <vt:lpstr>PowerPoint Presentation</vt:lpstr>
      <vt:lpstr>PowerPoint Presentation</vt:lpstr>
      <vt:lpstr>Nesting</vt:lpstr>
      <vt:lpstr>PowerPoint Presentation</vt:lpstr>
      <vt:lpstr>PowerPoint Presentation</vt:lpstr>
      <vt:lpstr>if Statements</vt:lpstr>
      <vt:lpstr>PowerPoint Presentation</vt:lpstr>
      <vt:lpstr># 4.3. The range() Function </vt:lpstr>
      <vt:lpstr>PowerPoint Presentation</vt:lpstr>
      <vt:lpstr>Break and continue</vt:lpstr>
      <vt:lpstr>Pass</vt:lpstr>
      <vt:lpstr># 4.6. Defining Functions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MATTHEWS, MANTON M</cp:lastModifiedBy>
  <cp:revision>488</cp:revision>
  <cp:lastPrinted>2017-01-10T13:05:04Z</cp:lastPrinted>
  <dcterms:created xsi:type="dcterms:W3CDTF">1998-08-11T09:19:24Z</dcterms:created>
  <dcterms:modified xsi:type="dcterms:W3CDTF">2017-01-10T18:19:48Z</dcterms:modified>
</cp:coreProperties>
</file>