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46"/>
  </p:notesMasterIdLst>
  <p:handoutMasterIdLst>
    <p:handoutMasterId r:id="rId47"/>
  </p:handoutMasterIdLst>
  <p:sldIdLst>
    <p:sldId id="453" r:id="rId2"/>
    <p:sldId id="458" r:id="rId3"/>
    <p:sldId id="594" r:id="rId4"/>
    <p:sldId id="595" r:id="rId5"/>
    <p:sldId id="554" r:id="rId6"/>
    <p:sldId id="560" r:id="rId7"/>
    <p:sldId id="572" r:id="rId8"/>
    <p:sldId id="561" r:id="rId9"/>
    <p:sldId id="559" r:id="rId10"/>
    <p:sldId id="562" r:id="rId11"/>
    <p:sldId id="558" r:id="rId12"/>
    <p:sldId id="563" r:id="rId13"/>
    <p:sldId id="564" r:id="rId14"/>
    <p:sldId id="565" r:id="rId15"/>
    <p:sldId id="574" r:id="rId16"/>
    <p:sldId id="575" r:id="rId17"/>
    <p:sldId id="576" r:id="rId18"/>
    <p:sldId id="596" r:id="rId19"/>
    <p:sldId id="577" r:id="rId20"/>
    <p:sldId id="597" r:id="rId21"/>
    <p:sldId id="579" r:id="rId22"/>
    <p:sldId id="599" r:id="rId23"/>
    <p:sldId id="598" r:id="rId24"/>
    <p:sldId id="600" r:id="rId25"/>
    <p:sldId id="590" r:id="rId26"/>
    <p:sldId id="591" r:id="rId27"/>
    <p:sldId id="566" r:id="rId28"/>
    <p:sldId id="567" r:id="rId29"/>
    <p:sldId id="568" r:id="rId30"/>
    <p:sldId id="569" r:id="rId31"/>
    <p:sldId id="570" r:id="rId32"/>
    <p:sldId id="571" r:id="rId33"/>
    <p:sldId id="602" r:id="rId34"/>
    <p:sldId id="604" r:id="rId35"/>
    <p:sldId id="606" r:id="rId36"/>
    <p:sldId id="605" r:id="rId37"/>
    <p:sldId id="608" r:id="rId38"/>
    <p:sldId id="603" r:id="rId39"/>
    <p:sldId id="607" r:id="rId40"/>
    <p:sldId id="609" r:id="rId41"/>
    <p:sldId id="610" r:id="rId42"/>
    <p:sldId id="601" r:id="rId43"/>
    <p:sldId id="611" r:id="rId44"/>
    <p:sldId id="612" r:id="rId45"/>
  </p:sldIdLst>
  <p:sldSz cx="9144000" cy="6858000" type="letter"/>
  <p:notesSz cx="9296400" cy="6858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1pPr>
    <a:lvl2pPr marL="4572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2pPr>
    <a:lvl3pPr marL="9144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3pPr>
    <a:lvl4pPr marL="13716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4pPr>
    <a:lvl5pPr marL="18288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6">
          <p15:clr>
            <a:srgbClr val="A4A3A4"/>
          </p15:clr>
        </p15:guide>
        <p15:guide id="2" pos="55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92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CC00"/>
    <a:srgbClr val="FF0000"/>
    <a:srgbClr val="FFCCCC"/>
    <a:srgbClr val="CCCCFF"/>
    <a:srgbClr val="CCECFF"/>
    <a:srgbClr val="9999FF"/>
    <a:srgbClr val="FFFF99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62" autoAdjust="0"/>
    <p:restoredTop sz="94635" autoAdjust="0"/>
  </p:normalViewPr>
  <p:slideViewPr>
    <p:cSldViewPr>
      <p:cViewPr varScale="1">
        <p:scale>
          <a:sx n="62" d="100"/>
          <a:sy n="62" d="100"/>
        </p:scale>
        <p:origin x="92" y="28"/>
      </p:cViewPr>
      <p:guideLst>
        <p:guide orient="horz" pos="96"/>
        <p:guide pos="5568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9"/>
    </p:cViewPr>
  </p:sorterViewPr>
  <p:notesViewPr>
    <p:cSldViewPr>
      <p:cViewPr varScale="1">
        <p:scale>
          <a:sx n="81" d="100"/>
          <a:sy n="81" d="100"/>
        </p:scale>
        <p:origin x="-298" y="-67"/>
      </p:cViewPr>
      <p:guideLst>
        <p:guide orient="horz" pos="2160"/>
        <p:guide pos="292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4275138" y="6532563"/>
            <a:ext cx="749300" cy="25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312" tIns="44450" rIns="87312" bIns="44450">
            <a:spAutoFit/>
          </a:bodyPr>
          <a:lstStyle>
            <a:lvl1pPr algn="l"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34975" algn="l"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868363" algn="l"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303338" algn="l"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736725" algn="l"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193925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651125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108325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565525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/>
            <a:r>
              <a:rPr lang="en-US" altLang="en-US" sz="1200" b="0">
                <a:latin typeface="Helvetica" panose="020B0604020202020204" pitchFamily="34" charset="0"/>
              </a:rPr>
              <a:t>Page </a:t>
            </a:r>
            <a:fld id="{A93808B8-CED8-4A0F-802D-A55ADFDA7F15}" type="slidenum">
              <a:rPr lang="en-US" altLang="en-US" sz="1200" b="0">
                <a:latin typeface="Helvetica" panose="020B0604020202020204" pitchFamily="34" charset="0"/>
              </a:rPr>
              <a:pPr algn="ctr"/>
              <a:t>‹#›</a:t>
            </a:fld>
            <a:endParaRPr lang="en-US" altLang="en-US" sz="1200" b="0"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46281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39838" y="3259138"/>
            <a:ext cx="6816725" cy="3084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Body Text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4105275" y="6532563"/>
            <a:ext cx="1085850" cy="19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312" tIns="44450" rIns="87312" bIns="44450">
            <a:spAutoFit/>
          </a:bodyPr>
          <a:lstStyle>
            <a:lvl1pPr algn="l"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34975" algn="l"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868363" algn="l"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303338" algn="l"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736725" algn="l"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193925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651125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108325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565525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/>
            <a:r>
              <a:rPr lang="en-US" altLang="en-US" sz="1200" b="0">
                <a:latin typeface="Century Gothic" panose="020B0502020202020204" pitchFamily="34" charset="0"/>
              </a:rPr>
              <a:t>Page </a:t>
            </a:r>
            <a:fld id="{A53A4851-B129-4F1B-B7C7-6CFE5AEAC478}" type="slidenum">
              <a:rPr lang="en-US" altLang="en-US" sz="1200" b="0">
                <a:latin typeface="Century Gothic" panose="020B0502020202020204" pitchFamily="34" charset="0"/>
              </a:rPr>
              <a:pPr algn="ctr"/>
              <a:t>‹#›</a:t>
            </a:fld>
            <a:endParaRPr lang="en-US" altLang="en-US" sz="1200" b="0">
              <a:latin typeface="Century Gothic" panose="020B0502020202020204" pitchFamily="34" charset="0"/>
            </a:endParaRPr>
          </a:p>
        </p:txBody>
      </p:sp>
      <p:sp>
        <p:nvSpPr>
          <p:cNvPr id="205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2940050" y="519113"/>
            <a:ext cx="3416300" cy="25622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7276891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62" name="Rectangle 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25019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348163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365125"/>
            <a:ext cx="7772400" cy="1143000"/>
          </a:xfrm>
          <a:effectLst>
            <a:outerShdw dist="71842" dir="2700000" algn="ctr" rotWithShape="0">
              <a:schemeClr val="bg2"/>
            </a:outerShdw>
          </a:effectLst>
        </p:spPr>
        <p:txBody>
          <a:bodyPr lIns="92066" tIns="46033" rIns="92066" bIns="46033"/>
          <a:lstStyle>
            <a:lvl1pPr>
              <a:defRPr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348164" name="Rectangle 4"/>
          <p:cNvSpPr>
            <a:spLocks noChangeArrowheads="1"/>
          </p:cNvSpPr>
          <p:nvPr/>
        </p:nvSpPr>
        <p:spPr bwMode="auto">
          <a:xfrm>
            <a:off x="0" y="6400800"/>
            <a:ext cx="3657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79" tIns="44446" rIns="90479" bIns="44446"/>
          <a:lstStyle>
            <a:lvl1pPr algn="l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indent="41275" algn="l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908050" algn="l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algn="l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917700" indent="304800" algn="l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374900" indent="30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832100" indent="30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289300" indent="30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746500" indent="30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 eaLnBrk="1" hangingPunct="1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en-US" altLang="en-US" sz="18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Click to edit Master subtitle style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98832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5150" y="247650"/>
            <a:ext cx="2206625" cy="6197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0513" y="247650"/>
            <a:ext cx="6472237" cy="6197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053308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328263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4037801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513" y="1220788"/>
            <a:ext cx="4076700" cy="52244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19613" y="1220788"/>
            <a:ext cx="4078287" cy="52244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61127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810860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158459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9327597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09950410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73240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13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0513" y="1220788"/>
            <a:ext cx="8307387" cy="5224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9" tIns="44446" rIns="90479" bIns="444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</p:txBody>
      </p:sp>
      <p:sp>
        <p:nvSpPr>
          <p:cNvPr id="34713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04813" y="247650"/>
            <a:ext cx="8716962" cy="781050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969696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47140" name="Text Box 4"/>
          <p:cNvSpPr txBox="1">
            <a:spLocks noChangeArrowheads="1"/>
          </p:cNvSpPr>
          <p:nvPr/>
        </p:nvSpPr>
        <p:spPr bwMode="auto">
          <a:xfrm>
            <a:off x="219075" y="6400800"/>
            <a:ext cx="604838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15" tIns="45715" rIns="45715" bIns="45715" anchor="ctr">
            <a:spAutoFit/>
          </a:bodyPr>
          <a:lstStyle/>
          <a:p>
            <a:r>
              <a:rPr lang="en-US" altLang="en-US" sz="1400" b="0">
                <a:solidFill>
                  <a:schemeClr val="hlink"/>
                </a:solidFill>
              </a:rPr>
              <a:t>– </a:t>
            </a:r>
            <a:fld id="{6A8B2FC1-5D5D-4A55-B961-DB1373950FF8}" type="slidenum">
              <a:rPr lang="en-US" altLang="en-US" sz="1400" b="0">
                <a:solidFill>
                  <a:schemeClr val="hlink"/>
                </a:solidFill>
              </a:rPr>
              <a:pPr/>
              <a:t>‹#›</a:t>
            </a:fld>
            <a:r>
              <a:rPr lang="en-US" altLang="en-US" sz="1400" b="0">
                <a:solidFill>
                  <a:schemeClr val="hlink"/>
                </a:solidFill>
              </a:rPr>
              <a:t> –</a:t>
            </a:r>
            <a:endParaRPr lang="en-US" altLang="en-US" sz="1400" b="0"/>
          </a:p>
        </p:txBody>
      </p:sp>
      <p:sp>
        <p:nvSpPr>
          <p:cNvPr id="347141" name="Rectangle 5"/>
          <p:cNvSpPr>
            <a:spLocks noChangeArrowheads="1"/>
          </p:cNvSpPr>
          <p:nvPr/>
        </p:nvSpPr>
        <p:spPr bwMode="auto">
          <a:xfrm>
            <a:off x="7086600" y="6495578"/>
            <a:ext cx="1955013" cy="286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15" tIns="45715" rIns="45715" bIns="45715" anchor="ctr">
            <a:spAutoFit/>
          </a:bodyPr>
          <a:lstStyle/>
          <a:p>
            <a:r>
              <a:rPr lang="en-US" altLang="en-US" sz="1400" b="0" dirty="0">
                <a:solidFill>
                  <a:schemeClr val="hlink"/>
                </a:solidFill>
              </a:rPr>
              <a:t>CSCE 531 </a:t>
            </a:r>
            <a:r>
              <a:rPr lang="en-US" altLang="en-US" sz="1400" b="0" dirty="0" smtClean="0">
                <a:solidFill>
                  <a:schemeClr val="hlink"/>
                </a:solidFill>
              </a:rPr>
              <a:t>Spring 2018</a:t>
            </a:r>
            <a:endParaRPr lang="en-US" altLang="en-US" sz="1400" b="0" dirty="0">
              <a:solidFill>
                <a:schemeClr val="hlink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ransition/>
  <p:timing>
    <p:tnLst>
      <p:par>
        <p:cTn id="1" dur="indefinite" restart="never" nodeType="tmRoot"/>
      </p:par>
    </p:tnLst>
  </p:timing>
  <p:txStyles>
    <p:titleStyle>
      <a:lvl1pPr algn="l" rtl="0" fontAlgn="base">
        <a:lnSpc>
          <a:spcPct val="87000"/>
        </a:lnSpc>
        <a:spcBef>
          <a:spcPct val="0"/>
        </a:spcBef>
        <a:spcAft>
          <a:spcPct val="0"/>
        </a:spcAft>
        <a:defRPr sz="3800" b="1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accent1"/>
          </a:solidFill>
          <a:latin typeface="Helvetica" panose="020B0604020202020204" pitchFamily="34" charset="0"/>
        </a:defRPr>
      </a:lvl2pPr>
      <a:lvl3pPr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accent1"/>
          </a:solidFill>
          <a:latin typeface="Helvetica" panose="020B0604020202020204" pitchFamily="34" charset="0"/>
        </a:defRPr>
      </a:lvl3pPr>
      <a:lvl4pPr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accent1"/>
          </a:solidFill>
          <a:latin typeface="Helvetica" panose="020B0604020202020204" pitchFamily="34" charset="0"/>
        </a:defRPr>
      </a:lvl4pPr>
      <a:lvl5pPr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accent1"/>
          </a:solidFill>
          <a:latin typeface="Helvetica" panose="020B0604020202020204" pitchFamily="34" charset="0"/>
        </a:defRPr>
      </a:lvl5pPr>
      <a:lvl6pPr marL="4572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accent1"/>
          </a:solidFill>
          <a:latin typeface="Helvetica" panose="020B0604020202020204" pitchFamily="34" charset="0"/>
        </a:defRPr>
      </a:lvl6pPr>
      <a:lvl7pPr marL="9144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accent1"/>
          </a:solidFill>
          <a:latin typeface="Helvetica" panose="020B0604020202020204" pitchFamily="34" charset="0"/>
        </a:defRPr>
      </a:lvl7pPr>
      <a:lvl8pPr marL="13716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accent1"/>
          </a:solidFill>
          <a:latin typeface="Helvetica" panose="020B0604020202020204" pitchFamily="34" charset="0"/>
        </a:defRPr>
      </a:lvl8pPr>
      <a:lvl9pPr marL="18288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accent1"/>
          </a:solidFill>
          <a:latin typeface="Helvetica" panose="020B0604020202020204" pitchFamily="34" charset="0"/>
        </a:defRPr>
      </a:lvl9pPr>
    </p:titleStyle>
    <p:bodyStyle>
      <a:lvl1pPr marL="385763" indent="-385763" algn="l" rtl="0" fontAlgn="base">
        <a:lnSpc>
          <a:spcPct val="95000"/>
        </a:lnSpc>
        <a:spcBef>
          <a:spcPct val="5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defRPr sz="2400" b="1" kern="1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4538" indent="-246063" algn="l" rtl="0" fontAlgn="base">
        <a:spcBef>
          <a:spcPct val="25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buChar char="n"/>
        <a:defRPr sz="2000" b="1" kern="1200">
          <a:solidFill>
            <a:schemeClr val="tx2"/>
          </a:solidFill>
          <a:latin typeface="+mn-lt"/>
          <a:ea typeface="+mn-ea"/>
          <a:cs typeface="+mn-cs"/>
        </a:defRPr>
      </a:lvl2pPr>
      <a:lvl3pPr marL="1146175" indent="-238125" algn="l" rtl="0" fontAlgn="base">
        <a:lnSpc>
          <a:spcPct val="107000"/>
        </a:lnSpc>
        <a:spcBef>
          <a:spcPct val="10000"/>
        </a:spcBef>
        <a:spcAft>
          <a:spcPct val="0"/>
        </a:spcAft>
        <a:buClr>
          <a:srgbClr val="005400"/>
        </a:buClr>
        <a:buSzPct val="90000"/>
        <a:buFont typeface="Wingdings" panose="05000000000000000000" pitchFamily="2" charset="2"/>
        <a:buChar char="l"/>
        <a:defRPr b="1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»"/>
        <a:defRPr b="1" kern="1200">
          <a:solidFill>
            <a:schemeClr val="tx2"/>
          </a:solidFill>
          <a:latin typeface="+mn-lt"/>
          <a:ea typeface="+mn-ea"/>
          <a:cs typeface="+mn-cs"/>
        </a:defRPr>
      </a:lvl4pPr>
      <a:lvl5pPr marL="2451100" indent="-228600" algn="l" rtl="0" fontAlgn="base">
        <a:spcBef>
          <a:spcPct val="2000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5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81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676400"/>
            <a:ext cx="8458200" cy="1565275"/>
          </a:xfrm>
          <a:noFill/>
          <a:ln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n-US" altLang="en-US" sz="3400"/>
              <a:t>Lecture 8 </a:t>
            </a:r>
            <a:br>
              <a:rPr lang="en-US" altLang="en-US" sz="3400"/>
            </a:br>
            <a:r>
              <a:rPr lang="en-US" altLang="en-US" sz="3400"/>
              <a:t> Bottom Up Parsing</a:t>
            </a:r>
          </a:p>
        </p:txBody>
      </p:sp>
      <p:sp>
        <p:nvSpPr>
          <p:cNvPr id="418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0425" y="3352800"/>
            <a:ext cx="6403975" cy="30480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altLang="en-US"/>
              <a:t>Topics </a:t>
            </a:r>
          </a:p>
          <a:p>
            <a:pPr lvl="1"/>
            <a:r>
              <a:rPr lang="en-US" altLang="en-US"/>
              <a:t>Nullable,  First, Follow</a:t>
            </a:r>
          </a:p>
          <a:p>
            <a:pPr lvl="1"/>
            <a:r>
              <a:rPr lang="en-US" altLang="en-US"/>
              <a:t>LL (1) Table construction</a:t>
            </a:r>
          </a:p>
          <a:p>
            <a:pPr lvl="1"/>
            <a:r>
              <a:rPr lang="en-US" altLang="en-US"/>
              <a:t>Bottom-up parsing</a:t>
            </a:r>
          </a:p>
          <a:p>
            <a:pPr lvl="1"/>
            <a:r>
              <a:rPr lang="en-US" altLang="en-US"/>
              <a:t>handles</a:t>
            </a:r>
          </a:p>
          <a:p>
            <a:r>
              <a:rPr lang="en-US" altLang="en-US"/>
              <a:t>Readings:</a:t>
            </a:r>
          </a:p>
        </p:txBody>
      </p:sp>
      <p:sp>
        <p:nvSpPr>
          <p:cNvPr id="418820" name="Rectangle 4"/>
          <p:cNvSpPr>
            <a:spLocks noChangeArrowheads="1"/>
          </p:cNvSpPr>
          <p:nvPr/>
        </p:nvSpPr>
        <p:spPr bwMode="auto">
          <a:xfrm>
            <a:off x="747713" y="6500813"/>
            <a:ext cx="2008562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altLang="en-US" sz="1400" dirty="0" smtClean="0">
                <a:latin typeface="Courier New" panose="02070309020205020404" pitchFamily="49" charset="0"/>
              </a:rPr>
              <a:t>February 13, 2018</a:t>
            </a:r>
            <a:endParaRPr lang="en-US" altLang="en-US" sz="1400" dirty="0">
              <a:latin typeface="Courier New" panose="02070309020205020404" pitchFamily="49" charset="0"/>
            </a:endParaRPr>
          </a:p>
        </p:txBody>
      </p:sp>
      <p:sp>
        <p:nvSpPr>
          <p:cNvPr id="418821" name="Rectangle 5"/>
          <p:cNvSpPr>
            <a:spLocks noChangeArrowheads="1"/>
          </p:cNvSpPr>
          <p:nvPr/>
        </p:nvSpPr>
        <p:spPr bwMode="auto">
          <a:xfrm>
            <a:off x="741363" y="762000"/>
            <a:ext cx="7902575" cy="555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>
            <a:lvl1pPr algn="l">
              <a:lnSpc>
                <a:spcPct val="87000"/>
              </a:lnSpc>
              <a:defRPr sz="3800" b="1">
                <a:solidFill>
                  <a:schemeClr val="accent1"/>
                </a:solidFill>
                <a:latin typeface="Helvetica" panose="020B0604020202020204" pitchFamily="34" charset="0"/>
              </a:defRPr>
            </a:lvl1pPr>
            <a:lvl2pPr algn="l">
              <a:lnSpc>
                <a:spcPct val="87000"/>
              </a:lnSpc>
              <a:defRPr sz="3800" b="1">
                <a:solidFill>
                  <a:schemeClr val="accent1"/>
                </a:solidFill>
                <a:latin typeface="Helvetica" panose="020B0604020202020204" pitchFamily="34" charset="0"/>
              </a:defRPr>
            </a:lvl2pPr>
            <a:lvl3pPr algn="l">
              <a:lnSpc>
                <a:spcPct val="87000"/>
              </a:lnSpc>
              <a:defRPr sz="3800" b="1">
                <a:solidFill>
                  <a:schemeClr val="accent1"/>
                </a:solidFill>
                <a:latin typeface="Helvetica" panose="020B0604020202020204" pitchFamily="34" charset="0"/>
              </a:defRPr>
            </a:lvl3pPr>
            <a:lvl4pPr algn="l">
              <a:lnSpc>
                <a:spcPct val="87000"/>
              </a:lnSpc>
              <a:defRPr sz="3800" b="1">
                <a:solidFill>
                  <a:schemeClr val="accent1"/>
                </a:solidFill>
                <a:latin typeface="Helvetica" panose="020B0604020202020204" pitchFamily="34" charset="0"/>
              </a:defRPr>
            </a:lvl4pPr>
            <a:lvl5pPr algn="l">
              <a:lnSpc>
                <a:spcPct val="87000"/>
              </a:lnSpc>
              <a:defRPr sz="3800" b="1">
                <a:solidFill>
                  <a:schemeClr val="accent1"/>
                </a:solidFill>
                <a:latin typeface="Helvetica" panose="020B0604020202020204" pitchFamily="34" charset="0"/>
              </a:defRPr>
            </a:lvl5pPr>
            <a:lvl6pPr marL="457200" fontAlgn="base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accent1"/>
                </a:solidFill>
                <a:latin typeface="Helvetica" panose="020B0604020202020204" pitchFamily="34" charset="0"/>
              </a:defRPr>
            </a:lvl6pPr>
            <a:lvl7pPr marL="914400" fontAlgn="base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accent1"/>
                </a:solidFill>
                <a:latin typeface="Helvetica" panose="020B0604020202020204" pitchFamily="34" charset="0"/>
              </a:defRPr>
            </a:lvl7pPr>
            <a:lvl8pPr marL="1371600" fontAlgn="base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accent1"/>
                </a:solidFill>
                <a:latin typeface="Helvetica" panose="020B0604020202020204" pitchFamily="34" charset="0"/>
              </a:defRPr>
            </a:lvl8pPr>
            <a:lvl9pPr marL="1828800" fontAlgn="base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accent1"/>
                </a:solidFill>
                <a:latin typeface="Helvetica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>
                <a:solidFill>
                  <a:schemeClr val="tx1"/>
                </a:solidFill>
              </a:rPr>
              <a:t>CSCE 531  Compiler Construction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6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 LL(1) Table</a:t>
            </a:r>
          </a:p>
        </p:txBody>
      </p:sp>
      <p:sp>
        <p:nvSpPr>
          <p:cNvPr id="2326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2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700" i="1"/>
              <a:t>LL(1)</a:t>
            </a:r>
            <a:r>
              <a:rPr lang="en-US" altLang="en-US"/>
              <a:t> Skeleton Parser</a:t>
            </a:r>
          </a:p>
        </p:txBody>
      </p:sp>
      <p:grpSp>
        <p:nvGrpSpPr>
          <p:cNvPr id="2312195" name="Group 3"/>
          <p:cNvGrpSpPr>
            <a:grpSpLocks/>
          </p:cNvGrpSpPr>
          <p:nvPr/>
        </p:nvGrpSpPr>
        <p:grpSpPr bwMode="auto">
          <a:xfrm>
            <a:off x="990600" y="990600"/>
            <a:ext cx="7848600" cy="4511675"/>
            <a:chOff x="432" y="624"/>
            <a:chExt cx="4080" cy="2842"/>
          </a:xfrm>
        </p:grpSpPr>
        <p:sp>
          <p:nvSpPr>
            <p:cNvPr id="2312196" name="Text Box 4"/>
            <p:cNvSpPr txBox="1">
              <a:spLocks noChangeArrowheads="1"/>
            </p:cNvSpPr>
            <p:nvPr/>
          </p:nvSpPr>
          <p:spPr bwMode="auto">
            <a:xfrm>
              <a:off x="432" y="624"/>
              <a:ext cx="4080" cy="28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lnSpc>
                  <a:spcPct val="95000"/>
                </a:lnSpc>
              </a:pPr>
              <a:r>
                <a:rPr lang="en-US" altLang="en-US" sz="1600" b="0">
                  <a:latin typeface="Comic Sans MS" panose="030F0702030302020204" pitchFamily="66" charset="0"/>
                </a:rPr>
                <a:t>token </a:t>
              </a:r>
              <a:r>
                <a:rPr lang="en-US" altLang="en-US" sz="1600" b="0">
                  <a:latin typeface="Comic Sans MS" panose="030F0702030302020204" pitchFamily="66" charset="0"/>
                  <a:sym typeface="Symbol" panose="05050102010706020507" pitchFamily="18" charset="2"/>
                </a:rPr>
                <a:t> next_token()</a:t>
              </a:r>
            </a:p>
            <a:p>
              <a:pPr algn="l">
                <a:lnSpc>
                  <a:spcPct val="95000"/>
                </a:lnSpc>
              </a:pPr>
              <a:r>
                <a:rPr lang="en-US" altLang="en-US" sz="1600" b="0">
                  <a:latin typeface="Comic Sans MS" panose="030F0702030302020204" pitchFamily="66" charset="0"/>
                </a:rPr>
                <a:t>push EOF onto Stack</a:t>
              </a:r>
            </a:p>
            <a:p>
              <a:pPr algn="l">
                <a:lnSpc>
                  <a:spcPct val="95000"/>
                </a:lnSpc>
              </a:pPr>
              <a:r>
                <a:rPr lang="en-US" altLang="en-US" sz="1600" b="0">
                  <a:latin typeface="Comic Sans MS" panose="030F0702030302020204" pitchFamily="66" charset="0"/>
                </a:rPr>
                <a:t>push the start symbol, </a:t>
              </a:r>
              <a:r>
                <a:rPr lang="en-US" altLang="en-US" sz="1600" b="0" i="1">
                  <a:latin typeface="Comic Sans MS" panose="030F0702030302020204" pitchFamily="66" charset="0"/>
                </a:rPr>
                <a:t>S</a:t>
              </a:r>
              <a:r>
                <a:rPr lang="en-US" altLang="en-US" sz="1600" b="0">
                  <a:latin typeface="Comic Sans MS" panose="030F0702030302020204" pitchFamily="66" charset="0"/>
                </a:rPr>
                <a:t>, onto Stack</a:t>
              </a:r>
            </a:p>
            <a:p>
              <a:pPr algn="l">
                <a:lnSpc>
                  <a:spcPct val="95000"/>
                </a:lnSpc>
              </a:pPr>
              <a:r>
                <a:rPr lang="en-US" altLang="en-US" sz="1600" b="0">
                  <a:latin typeface="Comic Sans MS" panose="030F0702030302020204" pitchFamily="66" charset="0"/>
                </a:rPr>
                <a:t>TOS </a:t>
              </a:r>
              <a:r>
                <a:rPr lang="en-US" altLang="en-US" sz="1600" b="0">
                  <a:latin typeface="Comic Sans MS" panose="030F0702030302020204" pitchFamily="66" charset="0"/>
                  <a:sym typeface="Symbol" panose="05050102010706020507" pitchFamily="18" charset="2"/>
                </a:rPr>
                <a:t> top of Stack</a:t>
              </a:r>
            </a:p>
            <a:p>
              <a:pPr algn="l">
                <a:lnSpc>
                  <a:spcPct val="95000"/>
                </a:lnSpc>
                <a:spcBef>
                  <a:spcPct val="25000"/>
                </a:spcBef>
              </a:pPr>
              <a:r>
                <a:rPr lang="en-US" altLang="en-US" sz="1600" b="0" i="1">
                  <a:latin typeface="Comic Sans MS" panose="030F0702030302020204" pitchFamily="66" charset="0"/>
                  <a:sym typeface="Symbol" panose="05050102010706020507" pitchFamily="18" charset="2"/>
                </a:rPr>
                <a:t>loop forever</a:t>
              </a:r>
              <a:endParaRPr lang="en-US" altLang="en-US" sz="1600" b="0">
                <a:latin typeface="Comic Sans MS" panose="030F0702030302020204" pitchFamily="66" charset="0"/>
                <a:sym typeface="Symbol" panose="05050102010706020507" pitchFamily="18" charset="2"/>
              </a:endParaRPr>
            </a:p>
            <a:p>
              <a:pPr algn="l">
                <a:lnSpc>
                  <a:spcPct val="95000"/>
                </a:lnSpc>
              </a:pPr>
              <a:r>
                <a:rPr lang="en-US" altLang="en-US" sz="1600" b="0">
                  <a:latin typeface="Comic Sans MS" panose="030F0702030302020204" pitchFamily="66" charset="0"/>
                  <a:sym typeface="Symbol" panose="05050102010706020507" pitchFamily="18" charset="2"/>
                </a:rPr>
                <a:t>   if TOS = EOF and token = EOF then</a:t>
              </a:r>
            </a:p>
            <a:p>
              <a:pPr algn="l">
                <a:lnSpc>
                  <a:spcPct val="95000"/>
                </a:lnSpc>
              </a:pPr>
              <a:r>
                <a:rPr lang="en-US" altLang="en-US" sz="1600" b="0">
                  <a:latin typeface="Comic Sans MS" panose="030F0702030302020204" pitchFamily="66" charset="0"/>
                  <a:sym typeface="Symbol" panose="05050102010706020507" pitchFamily="18" charset="2"/>
                </a:rPr>
                <a:t>       break &amp; report success</a:t>
              </a:r>
            </a:p>
            <a:p>
              <a:pPr algn="l">
                <a:lnSpc>
                  <a:spcPct val="95000"/>
                </a:lnSpc>
                <a:spcBef>
                  <a:spcPct val="25000"/>
                </a:spcBef>
              </a:pPr>
              <a:r>
                <a:rPr lang="en-US" altLang="en-US" sz="1600" b="0">
                  <a:latin typeface="Comic Sans MS" panose="030F0702030302020204" pitchFamily="66" charset="0"/>
                  <a:sym typeface="Symbol" panose="05050102010706020507" pitchFamily="18" charset="2"/>
                </a:rPr>
                <a:t>    else if TOS is a terminal then</a:t>
              </a:r>
            </a:p>
            <a:p>
              <a:pPr algn="l">
                <a:lnSpc>
                  <a:spcPct val="95000"/>
                </a:lnSpc>
              </a:pPr>
              <a:r>
                <a:rPr lang="en-US" altLang="en-US" sz="1600" b="0">
                  <a:latin typeface="Comic Sans MS" panose="030F0702030302020204" pitchFamily="66" charset="0"/>
                  <a:sym typeface="Symbol" panose="05050102010706020507" pitchFamily="18" charset="2"/>
                </a:rPr>
                <a:t>       if TOS matches token then</a:t>
              </a:r>
            </a:p>
            <a:p>
              <a:pPr algn="l">
                <a:lnSpc>
                  <a:spcPct val="95000"/>
                </a:lnSpc>
              </a:pPr>
              <a:r>
                <a:rPr lang="en-US" altLang="en-US" sz="1600" b="0">
                  <a:latin typeface="Comic Sans MS" panose="030F0702030302020204" pitchFamily="66" charset="0"/>
                  <a:sym typeface="Symbol" panose="05050102010706020507" pitchFamily="18" charset="2"/>
                </a:rPr>
                <a:t>           pop Stack			</a:t>
              </a:r>
              <a:r>
                <a:rPr lang="en-US" altLang="en-US" sz="1600" b="0">
                  <a:solidFill>
                    <a:srgbClr val="ED181E"/>
                  </a:solidFill>
                  <a:latin typeface="Comic Sans MS" panose="030F0702030302020204" pitchFamily="66" charset="0"/>
                  <a:sym typeface="Symbol" panose="05050102010706020507" pitchFamily="18" charset="2"/>
                </a:rPr>
                <a:t>// recognized TOS</a:t>
              </a:r>
              <a:endParaRPr lang="en-US" altLang="en-US" sz="1600" b="0">
                <a:latin typeface="Comic Sans MS" panose="030F0702030302020204" pitchFamily="66" charset="0"/>
                <a:sym typeface="Symbol" panose="05050102010706020507" pitchFamily="18" charset="2"/>
              </a:endParaRPr>
            </a:p>
            <a:p>
              <a:pPr algn="l">
                <a:lnSpc>
                  <a:spcPct val="95000"/>
                </a:lnSpc>
              </a:pPr>
              <a:r>
                <a:rPr lang="en-US" altLang="en-US" sz="1600" b="0">
                  <a:latin typeface="Comic Sans MS" panose="030F0702030302020204" pitchFamily="66" charset="0"/>
                  <a:sym typeface="Symbol" panose="05050102010706020507" pitchFamily="18" charset="2"/>
                </a:rPr>
                <a:t>           token  next_token()</a:t>
              </a:r>
            </a:p>
            <a:p>
              <a:pPr algn="l">
                <a:lnSpc>
                  <a:spcPct val="95000"/>
                </a:lnSpc>
              </a:pPr>
              <a:r>
                <a:rPr lang="en-US" altLang="en-US" sz="1600" b="0">
                  <a:latin typeface="Comic Sans MS" panose="030F0702030302020204" pitchFamily="66" charset="0"/>
                  <a:sym typeface="Symbol" panose="05050102010706020507" pitchFamily="18" charset="2"/>
                </a:rPr>
                <a:t>       else report error looking for TOS</a:t>
              </a:r>
            </a:p>
            <a:p>
              <a:pPr algn="l">
                <a:lnSpc>
                  <a:spcPct val="95000"/>
                </a:lnSpc>
                <a:spcBef>
                  <a:spcPct val="25000"/>
                </a:spcBef>
              </a:pPr>
              <a:r>
                <a:rPr lang="en-US" altLang="en-US" sz="1600" b="0">
                  <a:latin typeface="Comic Sans MS" panose="030F0702030302020204" pitchFamily="66" charset="0"/>
                  <a:sym typeface="Symbol" panose="05050102010706020507" pitchFamily="18" charset="2"/>
                </a:rPr>
                <a:t>    else   				</a:t>
              </a:r>
              <a:r>
                <a:rPr lang="en-US" altLang="en-US" sz="1600" b="0">
                  <a:solidFill>
                    <a:srgbClr val="ED181E"/>
                  </a:solidFill>
                  <a:latin typeface="Comic Sans MS" panose="030F0702030302020204" pitchFamily="66" charset="0"/>
                  <a:sym typeface="Symbol" panose="05050102010706020507" pitchFamily="18" charset="2"/>
                </a:rPr>
                <a:t>// TOS is a non-terminal</a:t>
              </a:r>
              <a:endParaRPr lang="en-US" altLang="en-US" sz="1600" b="0">
                <a:latin typeface="Comic Sans MS" panose="030F0702030302020204" pitchFamily="66" charset="0"/>
                <a:sym typeface="Symbol" panose="05050102010706020507" pitchFamily="18" charset="2"/>
              </a:endParaRPr>
            </a:p>
            <a:p>
              <a:pPr algn="l">
                <a:lnSpc>
                  <a:spcPct val="95000"/>
                </a:lnSpc>
              </a:pPr>
              <a:r>
                <a:rPr lang="en-US" altLang="en-US" sz="1600" b="0">
                  <a:latin typeface="Comic Sans MS" panose="030F0702030302020204" pitchFamily="66" charset="0"/>
                  <a:sym typeface="Symbol" panose="05050102010706020507" pitchFamily="18" charset="2"/>
                </a:rPr>
                <a:t>       if TABLE[TOS,token] is A B</a:t>
              </a:r>
              <a:r>
                <a:rPr lang="en-US" altLang="en-US" sz="1600" b="0" baseline="-25000">
                  <a:latin typeface="Comic Sans MS" panose="030F0702030302020204" pitchFamily="66" charset="0"/>
                  <a:sym typeface="Symbol" panose="05050102010706020507" pitchFamily="18" charset="2"/>
                </a:rPr>
                <a:t>1</a:t>
              </a:r>
              <a:r>
                <a:rPr lang="en-US" altLang="en-US" sz="1600" b="0">
                  <a:latin typeface="Comic Sans MS" panose="030F0702030302020204" pitchFamily="66" charset="0"/>
                  <a:sym typeface="Symbol" panose="05050102010706020507" pitchFamily="18" charset="2"/>
                </a:rPr>
                <a:t>B</a:t>
              </a:r>
              <a:r>
                <a:rPr lang="en-US" altLang="en-US" sz="1600" b="0" baseline="-25000">
                  <a:latin typeface="Comic Sans MS" panose="030F0702030302020204" pitchFamily="66" charset="0"/>
                  <a:sym typeface="Symbol" panose="05050102010706020507" pitchFamily="18" charset="2"/>
                </a:rPr>
                <a:t>2</a:t>
              </a:r>
              <a:r>
                <a:rPr lang="en-US" altLang="en-US" sz="1600" b="0">
                  <a:latin typeface="Comic Sans MS" panose="030F0702030302020204" pitchFamily="66" charset="0"/>
                  <a:sym typeface="Symbol" panose="05050102010706020507" pitchFamily="18" charset="2"/>
                </a:rPr>
                <a:t>…B</a:t>
              </a:r>
              <a:r>
                <a:rPr lang="en-US" altLang="en-US" sz="1600" b="0" baseline="-25000">
                  <a:latin typeface="Comic Sans MS" panose="030F0702030302020204" pitchFamily="66" charset="0"/>
                  <a:sym typeface="Symbol" panose="05050102010706020507" pitchFamily="18" charset="2"/>
                </a:rPr>
                <a:t>k</a:t>
              </a:r>
              <a:r>
                <a:rPr lang="en-US" altLang="en-US" sz="1600" b="0">
                  <a:latin typeface="Comic Sans MS" panose="030F0702030302020204" pitchFamily="66" charset="0"/>
                  <a:sym typeface="Symbol" panose="05050102010706020507" pitchFamily="18" charset="2"/>
                </a:rPr>
                <a:t> then</a:t>
              </a:r>
            </a:p>
            <a:p>
              <a:pPr algn="l">
                <a:lnSpc>
                  <a:spcPct val="95000"/>
                </a:lnSpc>
              </a:pPr>
              <a:r>
                <a:rPr lang="en-US" altLang="en-US" sz="1600" b="0">
                  <a:latin typeface="Comic Sans MS" panose="030F0702030302020204" pitchFamily="66" charset="0"/>
                  <a:sym typeface="Symbol" panose="05050102010706020507" pitchFamily="18" charset="2"/>
                </a:rPr>
                <a:t>           pop Stack	           		</a:t>
              </a:r>
              <a:r>
                <a:rPr lang="en-US" altLang="en-US" sz="1600" b="0">
                  <a:solidFill>
                    <a:srgbClr val="ED181E"/>
                  </a:solidFill>
                  <a:latin typeface="Comic Sans MS" panose="030F0702030302020204" pitchFamily="66" charset="0"/>
                  <a:sym typeface="Symbol" panose="05050102010706020507" pitchFamily="18" charset="2"/>
                </a:rPr>
                <a:t>// get rid of A</a:t>
              </a:r>
              <a:endParaRPr lang="en-US" altLang="en-US" sz="1600" b="0">
                <a:latin typeface="Comic Sans MS" panose="030F0702030302020204" pitchFamily="66" charset="0"/>
                <a:sym typeface="Symbol" panose="05050102010706020507" pitchFamily="18" charset="2"/>
              </a:endParaRPr>
            </a:p>
            <a:p>
              <a:pPr algn="l">
                <a:lnSpc>
                  <a:spcPct val="95000"/>
                </a:lnSpc>
              </a:pPr>
              <a:r>
                <a:rPr lang="en-US" altLang="en-US" sz="1600" b="0">
                  <a:latin typeface="Comic Sans MS" panose="030F0702030302020204" pitchFamily="66" charset="0"/>
                  <a:sym typeface="Symbol" panose="05050102010706020507" pitchFamily="18" charset="2"/>
                </a:rPr>
                <a:t>           push B</a:t>
              </a:r>
              <a:r>
                <a:rPr lang="en-US" altLang="en-US" sz="1600" b="0" baseline="-25000">
                  <a:latin typeface="Comic Sans MS" panose="030F0702030302020204" pitchFamily="66" charset="0"/>
                  <a:sym typeface="Symbol" panose="05050102010706020507" pitchFamily="18" charset="2"/>
                </a:rPr>
                <a:t>k</a:t>
              </a:r>
              <a:r>
                <a:rPr lang="en-US" altLang="en-US" sz="1600" b="0">
                  <a:latin typeface="Comic Sans MS" panose="030F0702030302020204" pitchFamily="66" charset="0"/>
                  <a:sym typeface="Symbol" panose="05050102010706020507" pitchFamily="18" charset="2"/>
                </a:rPr>
                <a:t>, B</a:t>
              </a:r>
              <a:r>
                <a:rPr lang="en-US" altLang="en-US" sz="1600" b="0" baseline="-25000">
                  <a:latin typeface="Comic Sans MS" panose="030F0702030302020204" pitchFamily="66" charset="0"/>
                  <a:sym typeface="Symbol" panose="05050102010706020507" pitchFamily="18" charset="2"/>
                </a:rPr>
                <a:t>k-1</a:t>
              </a:r>
              <a:r>
                <a:rPr lang="en-US" altLang="en-US" sz="1600" b="0">
                  <a:latin typeface="Comic Sans MS" panose="030F0702030302020204" pitchFamily="66" charset="0"/>
                  <a:sym typeface="Symbol" panose="05050102010706020507" pitchFamily="18" charset="2"/>
                </a:rPr>
                <a:t>, …, B</a:t>
              </a:r>
              <a:r>
                <a:rPr lang="en-US" altLang="en-US" sz="1600" b="0" baseline="-25000">
                  <a:latin typeface="Comic Sans MS" panose="030F0702030302020204" pitchFamily="66" charset="0"/>
                  <a:sym typeface="Symbol" panose="05050102010706020507" pitchFamily="18" charset="2"/>
                </a:rPr>
                <a:t>1 </a:t>
              </a:r>
              <a:r>
                <a:rPr lang="en-US" altLang="en-US" sz="1600" b="0">
                  <a:latin typeface="Comic Sans MS" panose="030F0702030302020204" pitchFamily="66" charset="0"/>
                  <a:sym typeface="Symbol" panose="05050102010706020507" pitchFamily="18" charset="2"/>
                </a:rPr>
                <a:t> 		</a:t>
              </a:r>
              <a:r>
                <a:rPr lang="en-US" altLang="en-US" sz="1600" b="0">
                  <a:solidFill>
                    <a:srgbClr val="ED181E"/>
                  </a:solidFill>
                  <a:latin typeface="Comic Sans MS" panose="030F0702030302020204" pitchFamily="66" charset="0"/>
                  <a:sym typeface="Symbol" panose="05050102010706020507" pitchFamily="18" charset="2"/>
                </a:rPr>
                <a:t>// in that order</a:t>
              </a:r>
              <a:endParaRPr lang="en-US" altLang="en-US" sz="1600" b="0">
                <a:latin typeface="Comic Sans MS" panose="030F0702030302020204" pitchFamily="66" charset="0"/>
                <a:sym typeface="Symbol" panose="05050102010706020507" pitchFamily="18" charset="2"/>
              </a:endParaRPr>
            </a:p>
            <a:p>
              <a:pPr algn="l">
                <a:lnSpc>
                  <a:spcPct val="95000"/>
                </a:lnSpc>
              </a:pPr>
              <a:r>
                <a:rPr lang="en-US" altLang="en-US" sz="1600" b="0">
                  <a:latin typeface="Comic Sans MS" panose="030F0702030302020204" pitchFamily="66" charset="0"/>
                  <a:sym typeface="Symbol" panose="05050102010706020507" pitchFamily="18" charset="2"/>
                </a:rPr>
                <a:t>       else report error expanding TOS</a:t>
              </a:r>
            </a:p>
            <a:p>
              <a:pPr algn="l">
                <a:lnSpc>
                  <a:spcPct val="95000"/>
                </a:lnSpc>
                <a:spcBef>
                  <a:spcPct val="25000"/>
                </a:spcBef>
              </a:pPr>
              <a:r>
                <a:rPr lang="en-US" altLang="en-US" sz="1600" b="0">
                  <a:latin typeface="Comic Sans MS" panose="030F0702030302020204" pitchFamily="66" charset="0"/>
                  <a:sym typeface="Symbol" panose="05050102010706020507" pitchFamily="18" charset="2"/>
                </a:rPr>
                <a:t>   TOS  top of Stack</a:t>
              </a:r>
            </a:p>
          </p:txBody>
        </p:sp>
        <p:sp>
          <p:nvSpPr>
            <p:cNvPr id="2312197" name="AutoShape 5"/>
            <p:cNvSpPr>
              <a:spLocks/>
            </p:cNvSpPr>
            <p:nvPr/>
          </p:nvSpPr>
          <p:spPr bwMode="auto">
            <a:xfrm>
              <a:off x="3216" y="1745"/>
              <a:ext cx="1192" cy="243"/>
            </a:xfrm>
            <a:prstGeom prst="accentBorderCallout1">
              <a:avLst>
                <a:gd name="adj1" fmla="val 26569"/>
                <a:gd name="adj2" fmla="val -4028"/>
                <a:gd name="adj3" fmla="val 25093"/>
                <a:gd name="adj4" fmla="val -88593"/>
              </a:avLst>
            </a:prstGeom>
            <a:noFill/>
            <a:ln w="19050">
              <a:solidFill>
                <a:srgbClr val="ED181E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altLang="en-US" b="0">
                  <a:solidFill>
                    <a:srgbClr val="ED181E"/>
                  </a:solidFill>
                  <a:latin typeface="Comic Sans MS" panose="030F0702030302020204" pitchFamily="66" charset="0"/>
                </a:rPr>
                <a:t>exit on success</a:t>
              </a:r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7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 Parse Trace</a:t>
            </a:r>
          </a:p>
        </p:txBody>
      </p:sp>
      <p:sp>
        <p:nvSpPr>
          <p:cNvPr id="2327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8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2328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9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2329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88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21775" cy="666750"/>
          </a:xfrm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altLang="en-US" sz="3400">
                <a:sym typeface="Symbol" panose="05050102010706020507" pitchFamily="18" charset="2"/>
              </a:rPr>
              <a:t>Recall Two Classes of Parsing Techniques</a:t>
            </a:r>
          </a:p>
        </p:txBody>
      </p:sp>
      <p:sp>
        <p:nvSpPr>
          <p:cNvPr id="23388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90513" y="838200"/>
            <a:ext cx="8307387" cy="5607050"/>
          </a:xfrm>
        </p:spPr>
        <p:txBody>
          <a:bodyPr/>
          <a:lstStyle/>
          <a:p>
            <a:r>
              <a:rPr lang="en-US" altLang="en-US" sz="2000" i="1">
                <a:sym typeface="Symbol" panose="05050102010706020507" pitchFamily="18" charset="2"/>
              </a:rPr>
              <a:t>Top-down parsers     </a:t>
            </a:r>
            <a:r>
              <a:rPr lang="en-US" altLang="en-US" sz="1800" i="1">
                <a:solidFill>
                  <a:srgbClr val="0000CC"/>
                </a:solidFill>
                <a:sym typeface="Symbol" panose="05050102010706020507" pitchFamily="18" charset="2"/>
              </a:rPr>
              <a:t>(LL(1), recursive descent)</a:t>
            </a:r>
            <a:endParaRPr lang="en-US" altLang="en-US" sz="2000">
              <a:solidFill>
                <a:srgbClr val="0000CC"/>
              </a:solidFill>
              <a:sym typeface="Symbol" panose="05050102010706020507" pitchFamily="18" charset="2"/>
            </a:endParaRPr>
          </a:p>
          <a:p>
            <a:r>
              <a:rPr lang="en-US" altLang="en-US" sz="2000">
                <a:sym typeface="Symbol" panose="05050102010706020507" pitchFamily="18" charset="2"/>
              </a:rPr>
              <a:t>Start at the root of the parse tree and grow toward leaves</a:t>
            </a:r>
          </a:p>
          <a:p>
            <a:r>
              <a:rPr lang="en-US" altLang="en-US" sz="2000">
                <a:sym typeface="Symbol" panose="05050102010706020507" pitchFamily="18" charset="2"/>
              </a:rPr>
              <a:t>Pick a production &amp; try to match the input</a:t>
            </a:r>
          </a:p>
          <a:p>
            <a:r>
              <a:rPr lang="en-US" altLang="en-US" sz="2000">
                <a:sym typeface="Symbol" panose="05050102010706020507" pitchFamily="18" charset="2"/>
              </a:rPr>
              <a:t>Bad “pick”  may need to backtrack</a:t>
            </a:r>
          </a:p>
          <a:p>
            <a:r>
              <a:rPr lang="en-US" altLang="en-US" sz="2000">
                <a:sym typeface="Symbol" panose="05050102010706020507" pitchFamily="18" charset="2"/>
              </a:rPr>
              <a:t>Some grammars are backtrack-free           </a:t>
            </a:r>
            <a:r>
              <a:rPr lang="en-US" altLang="en-US" sz="1800" i="1">
                <a:solidFill>
                  <a:srgbClr val="FF0000"/>
                </a:solidFill>
                <a:sym typeface="Symbol" panose="05050102010706020507" pitchFamily="18" charset="2"/>
              </a:rPr>
              <a:t>(predictive parsing)</a:t>
            </a:r>
            <a:endParaRPr lang="en-US" altLang="en-US" sz="2000">
              <a:sym typeface="Symbol" panose="05050102010706020507" pitchFamily="18" charset="2"/>
            </a:endParaRPr>
          </a:p>
          <a:p>
            <a:pPr>
              <a:spcBef>
                <a:spcPct val="150000"/>
              </a:spcBef>
            </a:pPr>
            <a:r>
              <a:rPr lang="en-US" altLang="en-US" sz="2000" i="1">
                <a:sym typeface="Symbol" panose="05050102010706020507" pitchFamily="18" charset="2"/>
              </a:rPr>
              <a:t>Bottom-up parsers     </a:t>
            </a:r>
            <a:r>
              <a:rPr lang="en-US" altLang="en-US" sz="1800" i="1">
                <a:solidFill>
                  <a:srgbClr val="0000CC"/>
                </a:solidFill>
                <a:sym typeface="Symbol" panose="05050102010706020507" pitchFamily="18" charset="2"/>
              </a:rPr>
              <a:t>(LR(1), operator precedence)</a:t>
            </a:r>
            <a:endParaRPr lang="en-US" altLang="en-US" sz="2000" i="1">
              <a:sym typeface="Symbol" panose="05050102010706020507" pitchFamily="18" charset="2"/>
            </a:endParaRPr>
          </a:p>
          <a:p>
            <a:r>
              <a:rPr lang="en-US" altLang="en-US" sz="2000">
                <a:sym typeface="Symbol" panose="05050102010706020507" pitchFamily="18" charset="2"/>
              </a:rPr>
              <a:t>Start at the leaves and grow toward root</a:t>
            </a:r>
          </a:p>
          <a:p>
            <a:r>
              <a:rPr lang="en-US" altLang="en-US" sz="2000">
                <a:sym typeface="Symbol" panose="05050102010706020507" pitchFamily="18" charset="2"/>
              </a:rPr>
              <a:t>As input is consumed, encode possibilities in an internal state</a:t>
            </a:r>
          </a:p>
          <a:p>
            <a:r>
              <a:rPr lang="en-US" altLang="en-US" sz="2000">
                <a:sym typeface="Symbol" panose="05050102010706020507" pitchFamily="18" charset="2"/>
              </a:rPr>
              <a:t>Start in a state valid for legal first tokens</a:t>
            </a:r>
          </a:p>
          <a:p>
            <a:r>
              <a:rPr lang="en-US" altLang="en-US" sz="2000">
                <a:sym typeface="Symbol" panose="05050102010706020507" pitchFamily="18" charset="2"/>
              </a:rPr>
              <a:t>Bottom-up parsers handle a large class of grammars</a:t>
            </a:r>
          </a:p>
        </p:txBody>
      </p:sp>
    </p:spTree>
  </p:cSld>
  <p:clrMapOvr>
    <a:masterClrMapping/>
  </p:clrMapOvr>
  <p:transition>
    <p:wipe dir="r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9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ct val="20000"/>
              </a:spcBef>
            </a:pPr>
            <a:r>
              <a:rPr lang="en-US" altLang="en-US"/>
              <a:t>Bottom-up Parsing</a:t>
            </a:r>
            <a:r>
              <a:rPr lang="en-US" altLang="en-US" sz="3400" i="1"/>
              <a:t>                                </a:t>
            </a:r>
            <a:r>
              <a:rPr lang="en-US" altLang="en-US" sz="3400"/>
              <a:t>(definitions)</a:t>
            </a:r>
            <a:endParaRPr lang="en-US" altLang="en-US" sz="3400" i="1"/>
          </a:p>
        </p:txBody>
      </p:sp>
      <p:sp>
        <p:nvSpPr>
          <p:cNvPr id="2339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altLang="en-US" i="1">
                <a:sym typeface="Symbol" panose="05050102010706020507" pitchFamily="18" charset="2"/>
              </a:rPr>
              <a:t>The point of parsing is to construct a </a:t>
            </a:r>
            <a:r>
              <a:rPr lang="en-US" altLang="en-US" i="1" u="sng">
                <a:sym typeface="Symbol" panose="05050102010706020507" pitchFamily="18" charset="2"/>
              </a:rPr>
              <a:t>derivation</a:t>
            </a:r>
            <a:endParaRPr lang="en-US" altLang="en-US">
              <a:sym typeface="Symbol" panose="05050102010706020507" pitchFamily="18" charset="2"/>
            </a:endParaRPr>
          </a:p>
          <a:p>
            <a:r>
              <a:rPr lang="en-US" altLang="en-US">
                <a:sym typeface="Symbol" panose="05050102010706020507" pitchFamily="18" charset="2"/>
              </a:rPr>
              <a:t>A derivation consists of a series of rewrite steps</a:t>
            </a:r>
          </a:p>
          <a:p>
            <a:pPr algn="ctr">
              <a:spcBef>
                <a:spcPct val="15000"/>
              </a:spcBef>
            </a:pPr>
            <a:r>
              <a:rPr lang="en-US" altLang="en-US" i="1">
                <a:sym typeface="Symbol" panose="05050102010706020507" pitchFamily="18" charset="2"/>
              </a:rPr>
              <a:t>S</a:t>
            </a:r>
            <a:r>
              <a:rPr lang="en-US" altLang="en-US">
                <a:sym typeface="Symbol" panose="05050102010706020507" pitchFamily="18" charset="2"/>
              </a:rPr>
              <a:t> </a:t>
            </a:r>
            <a:r>
              <a:rPr lang="en-US" altLang="en-US" sz="2000">
                <a:sym typeface="Symbol" panose="05050102010706020507" pitchFamily="18" charset="2"/>
              </a:rPr>
              <a:t></a:t>
            </a:r>
            <a:r>
              <a:rPr lang="en-US" altLang="en-US">
                <a:sym typeface="Symbol" panose="05050102010706020507" pitchFamily="18" charset="2"/>
              </a:rPr>
              <a:t> </a:t>
            </a:r>
            <a:r>
              <a:rPr lang="en-US" altLang="en-US" baseline="-25000">
                <a:sym typeface="Symbol" panose="05050102010706020507" pitchFamily="18" charset="2"/>
              </a:rPr>
              <a:t>0</a:t>
            </a:r>
            <a:r>
              <a:rPr lang="en-US" altLang="en-US">
                <a:sym typeface="Symbol" panose="05050102010706020507" pitchFamily="18" charset="2"/>
              </a:rPr>
              <a:t>  </a:t>
            </a:r>
            <a:r>
              <a:rPr lang="en-US" altLang="en-US" sz="2000">
                <a:sym typeface="Symbol" panose="05050102010706020507" pitchFamily="18" charset="2"/>
              </a:rPr>
              <a:t></a:t>
            </a:r>
            <a:r>
              <a:rPr lang="en-US" altLang="en-US">
                <a:sym typeface="Symbol" panose="05050102010706020507" pitchFamily="18" charset="2"/>
              </a:rPr>
              <a:t> </a:t>
            </a:r>
            <a:r>
              <a:rPr lang="en-US" altLang="en-US" baseline="-25000">
                <a:sym typeface="Symbol" panose="05050102010706020507" pitchFamily="18" charset="2"/>
              </a:rPr>
              <a:t>1</a:t>
            </a:r>
            <a:r>
              <a:rPr lang="en-US" altLang="en-US">
                <a:sym typeface="Symbol" panose="05050102010706020507" pitchFamily="18" charset="2"/>
              </a:rPr>
              <a:t>  </a:t>
            </a:r>
            <a:r>
              <a:rPr lang="en-US" altLang="en-US" sz="2000">
                <a:sym typeface="Symbol" panose="05050102010706020507" pitchFamily="18" charset="2"/>
              </a:rPr>
              <a:t></a:t>
            </a:r>
            <a:r>
              <a:rPr lang="en-US" altLang="en-US">
                <a:sym typeface="Symbol" panose="05050102010706020507" pitchFamily="18" charset="2"/>
              </a:rPr>
              <a:t> </a:t>
            </a:r>
            <a:r>
              <a:rPr lang="en-US" altLang="en-US" baseline="-25000">
                <a:sym typeface="Symbol" panose="05050102010706020507" pitchFamily="18" charset="2"/>
              </a:rPr>
              <a:t>2</a:t>
            </a:r>
            <a:r>
              <a:rPr lang="en-US" altLang="en-US">
                <a:sym typeface="Symbol" panose="05050102010706020507" pitchFamily="18" charset="2"/>
              </a:rPr>
              <a:t>  </a:t>
            </a:r>
            <a:r>
              <a:rPr lang="en-US" altLang="en-US" sz="2000">
                <a:sym typeface="Symbol" panose="05050102010706020507" pitchFamily="18" charset="2"/>
              </a:rPr>
              <a:t></a:t>
            </a:r>
            <a:r>
              <a:rPr lang="en-US" altLang="en-US">
                <a:sym typeface="Symbol" panose="05050102010706020507" pitchFamily="18" charset="2"/>
              </a:rPr>
              <a:t> …  </a:t>
            </a:r>
            <a:r>
              <a:rPr lang="en-US" altLang="en-US" sz="2000">
                <a:sym typeface="Symbol" panose="05050102010706020507" pitchFamily="18" charset="2"/>
              </a:rPr>
              <a:t></a:t>
            </a:r>
            <a:r>
              <a:rPr lang="en-US" altLang="en-US">
                <a:sym typeface="Symbol" panose="05050102010706020507" pitchFamily="18" charset="2"/>
              </a:rPr>
              <a:t> </a:t>
            </a:r>
            <a:r>
              <a:rPr lang="en-US" altLang="en-US" baseline="-25000">
                <a:sym typeface="Symbol" panose="05050102010706020507" pitchFamily="18" charset="2"/>
              </a:rPr>
              <a:t>n</a:t>
            </a:r>
            <a:r>
              <a:rPr lang="en-US" altLang="en-US" i="1" baseline="-25000">
                <a:sym typeface="Symbol" panose="05050102010706020507" pitchFamily="18" charset="2"/>
              </a:rPr>
              <a:t>–</a:t>
            </a:r>
            <a:r>
              <a:rPr lang="en-US" altLang="en-US" baseline="-25000">
                <a:sym typeface="Symbol" panose="05050102010706020507" pitchFamily="18" charset="2"/>
              </a:rPr>
              <a:t>1</a:t>
            </a:r>
            <a:r>
              <a:rPr lang="en-US" altLang="en-US">
                <a:sym typeface="Symbol" panose="05050102010706020507" pitchFamily="18" charset="2"/>
              </a:rPr>
              <a:t> </a:t>
            </a:r>
            <a:r>
              <a:rPr lang="en-US" altLang="en-US" sz="2000">
                <a:sym typeface="Symbol" panose="05050102010706020507" pitchFamily="18" charset="2"/>
              </a:rPr>
              <a:t></a:t>
            </a:r>
            <a:r>
              <a:rPr lang="en-US" altLang="en-US">
                <a:sym typeface="Symbol" panose="05050102010706020507" pitchFamily="18" charset="2"/>
              </a:rPr>
              <a:t> </a:t>
            </a:r>
            <a:r>
              <a:rPr lang="en-US" altLang="en-US" baseline="-25000">
                <a:sym typeface="Symbol" panose="05050102010706020507" pitchFamily="18" charset="2"/>
              </a:rPr>
              <a:t>n</a:t>
            </a:r>
            <a:r>
              <a:rPr lang="en-US" altLang="en-US">
                <a:sym typeface="Symbol" panose="05050102010706020507" pitchFamily="18" charset="2"/>
              </a:rPr>
              <a:t> </a:t>
            </a:r>
            <a:r>
              <a:rPr lang="en-US" altLang="en-US" sz="2000">
                <a:sym typeface="Symbol" panose="05050102010706020507" pitchFamily="18" charset="2"/>
              </a:rPr>
              <a:t></a:t>
            </a:r>
            <a:r>
              <a:rPr lang="en-US" altLang="en-US">
                <a:sym typeface="Symbol" panose="05050102010706020507" pitchFamily="18" charset="2"/>
              </a:rPr>
              <a:t> </a:t>
            </a:r>
            <a:r>
              <a:rPr lang="en-US" altLang="en-US" sz="2000" i="1">
                <a:sym typeface="Symbol" panose="05050102010706020507" pitchFamily="18" charset="2"/>
              </a:rPr>
              <a:t>sentence</a:t>
            </a:r>
            <a:endParaRPr lang="en-US" altLang="en-US">
              <a:sym typeface="Symbol" panose="05050102010706020507" pitchFamily="18" charset="2"/>
            </a:endParaRPr>
          </a:p>
          <a:p>
            <a:r>
              <a:rPr lang="en-US" altLang="en-US">
                <a:sym typeface="Symbol" panose="05050102010706020507" pitchFamily="18" charset="2"/>
              </a:rPr>
              <a:t>Each </a:t>
            </a:r>
            <a:r>
              <a:rPr lang="en-US" altLang="en-US" i="1" baseline="-25000">
                <a:sym typeface="Symbol" panose="05050102010706020507" pitchFamily="18" charset="2"/>
              </a:rPr>
              <a:t>i</a:t>
            </a:r>
            <a:r>
              <a:rPr lang="en-US" altLang="en-US">
                <a:sym typeface="Symbol" panose="05050102010706020507" pitchFamily="18" charset="2"/>
              </a:rPr>
              <a:t> is a sentential form </a:t>
            </a:r>
          </a:p>
          <a:p>
            <a:pPr lvl="1">
              <a:spcBef>
                <a:spcPct val="15000"/>
              </a:spcBef>
            </a:pPr>
            <a:r>
              <a:rPr lang="en-US" altLang="en-US">
                <a:sym typeface="Symbol" panose="05050102010706020507" pitchFamily="18" charset="2"/>
              </a:rPr>
              <a:t>If  contains only terminal symbols,  is a </a:t>
            </a:r>
            <a:r>
              <a:rPr lang="en-US" altLang="en-US">
                <a:solidFill>
                  <a:srgbClr val="996600"/>
                </a:solidFill>
                <a:sym typeface="Symbol" panose="05050102010706020507" pitchFamily="18" charset="2"/>
              </a:rPr>
              <a:t>sentence</a:t>
            </a:r>
            <a:r>
              <a:rPr lang="en-US" altLang="en-US">
                <a:sym typeface="Symbol" panose="05050102010706020507" pitchFamily="18" charset="2"/>
              </a:rPr>
              <a:t> in </a:t>
            </a:r>
            <a:r>
              <a:rPr lang="en-US" altLang="en-US" i="1">
                <a:sym typeface="Symbol" panose="05050102010706020507" pitchFamily="18" charset="2"/>
              </a:rPr>
              <a:t>L(G)</a:t>
            </a:r>
            <a:r>
              <a:rPr lang="en-US" altLang="en-US">
                <a:sym typeface="Symbol" panose="05050102010706020507" pitchFamily="18" charset="2"/>
              </a:rPr>
              <a:t> </a:t>
            </a:r>
          </a:p>
          <a:p>
            <a:pPr lvl="1">
              <a:spcBef>
                <a:spcPct val="15000"/>
              </a:spcBef>
            </a:pPr>
            <a:r>
              <a:rPr lang="en-US" altLang="en-US">
                <a:sym typeface="Symbol" panose="05050102010706020507" pitchFamily="18" charset="2"/>
              </a:rPr>
              <a:t>If  contains ≥ 1 non-terminals,  is a </a:t>
            </a:r>
            <a:r>
              <a:rPr lang="en-US" altLang="en-US">
                <a:solidFill>
                  <a:srgbClr val="996600"/>
                </a:solidFill>
                <a:sym typeface="Symbol" panose="05050102010706020507" pitchFamily="18" charset="2"/>
              </a:rPr>
              <a:t>sentential form</a:t>
            </a:r>
            <a:endParaRPr lang="en-US" altLang="en-US">
              <a:sym typeface="Symbol" panose="05050102010706020507" pitchFamily="18" charset="2"/>
            </a:endParaRPr>
          </a:p>
          <a:p>
            <a:r>
              <a:rPr lang="en-US" altLang="en-US">
                <a:sym typeface="Symbol" panose="05050102010706020507" pitchFamily="18" charset="2"/>
              </a:rPr>
              <a:t>To get </a:t>
            </a:r>
            <a:r>
              <a:rPr lang="en-US" altLang="en-US" baseline="-25000">
                <a:sym typeface="Symbol" panose="05050102010706020507" pitchFamily="18" charset="2"/>
              </a:rPr>
              <a:t>i</a:t>
            </a:r>
            <a:r>
              <a:rPr lang="en-US" altLang="en-US">
                <a:sym typeface="Symbol" panose="05050102010706020507" pitchFamily="18" charset="2"/>
              </a:rPr>
              <a:t> from </a:t>
            </a:r>
            <a:r>
              <a:rPr lang="en-US" altLang="en-US" baseline="-25000">
                <a:sym typeface="Symbol" panose="05050102010706020507" pitchFamily="18" charset="2"/>
              </a:rPr>
              <a:t>i–1</a:t>
            </a:r>
            <a:r>
              <a:rPr lang="en-US" altLang="en-US">
                <a:sym typeface="Symbol" panose="05050102010706020507" pitchFamily="18" charset="2"/>
              </a:rPr>
              <a:t>, expand some NT </a:t>
            </a:r>
            <a:r>
              <a:rPr lang="en-US" altLang="en-US" sz="2800" i="1">
                <a:sym typeface="Symbol" panose="05050102010706020507" pitchFamily="18" charset="2"/>
              </a:rPr>
              <a:t>A </a:t>
            </a:r>
            <a:r>
              <a:rPr lang="en-US" altLang="en-US" sz="1800">
                <a:sym typeface="Symbol" panose="05050102010706020507" pitchFamily="18" charset="2"/>
              </a:rPr>
              <a:t></a:t>
            </a:r>
            <a:r>
              <a:rPr lang="en-US" altLang="en-US" sz="2000">
                <a:sym typeface="Symbol" panose="05050102010706020507" pitchFamily="18" charset="2"/>
              </a:rPr>
              <a:t> </a:t>
            </a:r>
            <a:r>
              <a:rPr lang="en-US" altLang="en-US">
                <a:sym typeface="Symbol" panose="05050102010706020507" pitchFamily="18" charset="2"/>
              </a:rPr>
              <a:t></a:t>
            </a:r>
            <a:r>
              <a:rPr lang="en-US" altLang="en-US" baseline="-25000">
                <a:sym typeface="Symbol" panose="05050102010706020507" pitchFamily="18" charset="2"/>
              </a:rPr>
              <a:t>i–1</a:t>
            </a:r>
            <a:r>
              <a:rPr lang="en-US" altLang="en-US" i="1">
                <a:sym typeface="Symbol" panose="05050102010706020507" pitchFamily="18" charset="2"/>
              </a:rPr>
              <a:t> </a:t>
            </a:r>
            <a:r>
              <a:rPr lang="en-US" altLang="en-US">
                <a:sym typeface="Symbol" panose="05050102010706020507" pitchFamily="18" charset="2"/>
              </a:rPr>
              <a:t>by using </a:t>
            </a:r>
            <a:r>
              <a:rPr lang="en-US" altLang="en-US" sz="2800" i="1">
                <a:sym typeface="Symbol" panose="05050102010706020507" pitchFamily="18" charset="2"/>
              </a:rPr>
              <a:t>A</a:t>
            </a:r>
            <a:r>
              <a:rPr lang="en-US" altLang="en-US" sz="2800">
                <a:sym typeface="Symbol" panose="05050102010706020507" pitchFamily="18" charset="2"/>
              </a:rPr>
              <a:t> </a:t>
            </a:r>
            <a:r>
              <a:rPr lang="en-US" altLang="en-US" sz="2000">
                <a:sym typeface="Symbol" panose="05050102010706020507" pitchFamily="18" charset="2"/>
              </a:rPr>
              <a:t></a:t>
            </a:r>
            <a:r>
              <a:rPr lang="en-US" altLang="en-US">
                <a:sym typeface="Symbol" panose="05050102010706020507" pitchFamily="18" charset="2"/>
              </a:rPr>
              <a:t></a:t>
            </a:r>
          </a:p>
          <a:p>
            <a:pPr lvl="1">
              <a:spcBef>
                <a:spcPct val="15000"/>
              </a:spcBef>
            </a:pPr>
            <a:r>
              <a:rPr lang="en-US" altLang="en-US">
                <a:sym typeface="Symbol" panose="05050102010706020507" pitchFamily="18" charset="2"/>
              </a:rPr>
              <a:t>Replace the occurrence of </a:t>
            </a:r>
            <a:r>
              <a:rPr lang="en-US" altLang="en-US" i="1">
                <a:sym typeface="Symbol" panose="05050102010706020507" pitchFamily="18" charset="2"/>
              </a:rPr>
              <a:t>A </a:t>
            </a:r>
            <a:r>
              <a:rPr lang="en-US" altLang="en-US" sz="1600">
                <a:sym typeface="Symbol" panose="05050102010706020507" pitchFamily="18" charset="2"/>
              </a:rPr>
              <a:t></a:t>
            </a:r>
            <a:r>
              <a:rPr lang="en-US" altLang="en-US" sz="1800">
                <a:sym typeface="Symbol" panose="05050102010706020507" pitchFamily="18" charset="2"/>
              </a:rPr>
              <a:t> </a:t>
            </a:r>
            <a:r>
              <a:rPr lang="en-US" altLang="en-US">
                <a:sym typeface="Symbol" panose="05050102010706020507" pitchFamily="18" charset="2"/>
              </a:rPr>
              <a:t></a:t>
            </a:r>
            <a:r>
              <a:rPr lang="en-US" altLang="en-US" baseline="-25000">
                <a:sym typeface="Symbol" panose="05050102010706020507" pitchFamily="18" charset="2"/>
              </a:rPr>
              <a:t>i–1</a:t>
            </a:r>
            <a:r>
              <a:rPr lang="en-US" altLang="en-US" i="1" baseline="-25000">
                <a:sym typeface="Symbol" panose="05050102010706020507" pitchFamily="18" charset="2"/>
              </a:rPr>
              <a:t> </a:t>
            </a:r>
            <a:r>
              <a:rPr lang="en-US" altLang="en-US">
                <a:sym typeface="Symbol" panose="05050102010706020507" pitchFamily="18" charset="2"/>
              </a:rPr>
              <a:t>with  to get </a:t>
            </a:r>
            <a:r>
              <a:rPr lang="en-US" altLang="en-US" baseline="-25000">
                <a:sym typeface="Symbol" panose="05050102010706020507" pitchFamily="18" charset="2"/>
              </a:rPr>
              <a:t>i</a:t>
            </a:r>
            <a:r>
              <a:rPr lang="en-US" altLang="en-US">
                <a:sym typeface="Symbol" panose="05050102010706020507" pitchFamily="18" charset="2"/>
              </a:rPr>
              <a:t> </a:t>
            </a:r>
          </a:p>
          <a:p>
            <a:pPr lvl="1">
              <a:spcBef>
                <a:spcPct val="15000"/>
              </a:spcBef>
            </a:pPr>
            <a:r>
              <a:rPr lang="en-US" altLang="en-US">
                <a:sym typeface="Symbol" panose="05050102010706020507" pitchFamily="18" charset="2"/>
              </a:rPr>
              <a:t>In a leftmost derivation, it would be the first </a:t>
            </a:r>
            <a:r>
              <a:rPr lang="en-US" altLang="en-US" sz="2400">
                <a:sym typeface="Symbol" panose="05050102010706020507" pitchFamily="18" charset="2"/>
              </a:rPr>
              <a:t>NT </a:t>
            </a:r>
            <a:r>
              <a:rPr lang="en-US" altLang="en-US" sz="2400" i="1">
                <a:sym typeface="Symbol" panose="05050102010706020507" pitchFamily="18" charset="2"/>
              </a:rPr>
              <a:t>A</a:t>
            </a:r>
            <a:r>
              <a:rPr lang="en-US" altLang="en-US">
                <a:sym typeface="Symbol" panose="05050102010706020507" pitchFamily="18" charset="2"/>
              </a:rPr>
              <a:t> </a:t>
            </a:r>
            <a:r>
              <a:rPr lang="en-US" altLang="en-US" sz="1600">
                <a:sym typeface="Symbol" panose="05050102010706020507" pitchFamily="18" charset="2"/>
              </a:rPr>
              <a:t></a:t>
            </a:r>
            <a:r>
              <a:rPr lang="en-US" altLang="en-US" sz="1800">
                <a:sym typeface="Symbol" panose="05050102010706020507" pitchFamily="18" charset="2"/>
              </a:rPr>
              <a:t> </a:t>
            </a:r>
            <a:r>
              <a:rPr lang="en-US" altLang="en-US">
                <a:sym typeface="Symbol" panose="05050102010706020507" pitchFamily="18" charset="2"/>
              </a:rPr>
              <a:t></a:t>
            </a:r>
            <a:r>
              <a:rPr lang="en-US" altLang="en-US" baseline="-25000">
                <a:sym typeface="Symbol" panose="05050102010706020507" pitchFamily="18" charset="2"/>
              </a:rPr>
              <a:t>i–1</a:t>
            </a:r>
            <a:r>
              <a:rPr lang="en-US" altLang="en-US" sz="2400" i="1" baseline="-25000">
                <a:sym typeface="Symbol" panose="05050102010706020507" pitchFamily="18" charset="2"/>
              </a:rPr>
              <a:t> </a:t>
            </a:r>
          </a:p>
          <a:p>
            <a:pPr>
              <a:spcBef>
                <a:spcPct val="75000"/>
              </a:spcBef>
            </a:pPr>
            <a:r>
              <a:rPr lang="en-US" altLang="en-US">
                <a:sym typeface="Symbol" panose="05050102010706020507" pitchFamily="18" charset="2"/>
              </a:rPr>
              <a:t>A </a:t>
            </a:r>
            <a:r>
              <a:rPr lang="en-US" altLang="en-US" i="1">
                <a:solidFill>
                  <a:srgbClr val="996600"/>
                </a:solidFill>
                <a:sym typeface="Symbol" panose="05050102010706020507" pitchFamily="18" charset="2"/>
              </a:rPr>
              <a:t>left-sentential form</a:t>
            </a:r>
            <a:r>
              <a:rPr lang="en-US" altLang="en-US" i="1">
                <a:sym typeface="Symbol" panose="05050102010706020507" pitchFamily="18" charset="2"/>
              </a:rPr>
              <a:t> </a:t>
            </a:r>
            <a:r>
              <a:rPr lang="en-US" altLang="en-US">
                <a:sym typeface="Symbol" panose="05050102010706020507" pitchFamily="18" charset="2"/>
              </a:rPr>
              <a:t>occurs in a </a:t>
            </a:r>
            <a:r>
              <a:rPr lang="en-US" altLang="en-US" i="1" u="sng">
                <a:sym typeface="Symbol" panose="05050102010706020507" pitchFamily="18" charset="2"/>
              </a:rPr>
              <a:t>leftmost</a:t>
            </a:r>
            <a:r>
              <a:rPr lang="en-US" altLang="en-US">
                <a:sym typeface="Symbol" panose="05050102010706020507" pitchFamily="18" charset="2"/>
              </a:rPr>
              <a:t> derivation</a:t>
            </a:r>
          </a:p>
          <a:p>
            <a:r>
              <a:rPr lang="en-US" altLang="en-US">
                <a:sym typeface="Symbol" panose="05050102010706020507" pitchFamily="18" charset="2"/>
              </a:rPr>
              <a:t>A </a:t>
            </a:r>
            <a:r>
              <a:rPr lang="en-US" altLang="en-US" i="1">
                <a:solidFill>
                  <a:srgbClr val="996600"/>
                </a:solidFill>
                <a:sym typeface="Symbol" panose="05050102010706020507" pitchFamily="18" charset="2"/>
              </a:rPr>
              <a:t>right-sentential form</a:t>
            </a:r>
            <a:r>
              <a:rPr lang="en-US" altLang="en-US">
                <a:sym typeface="Symbol" panose="05050102010706020507" pitchFamily="18" charset="2"/>
              </a:rPr>
              <a:t> occurs in a </a:t>
            </a:r>
            <a:r>
              <a:rPr lang="en-US" altLang="en-US" i="1" u="sng">
                <a:sym typeface="Symbol" panose="05050102010706020507" pitchFamily="18" charset="2"/>
              </a:rPr>
              <a:t>rightmost</a:t>
            </a:r>
            <a:r>
              <a:rPr lang="en-US" altLang="en-US">
                <a:sym typeface="Symbol" panose="05050102010706020507" pitchFamily="18" charset="2"/>
              </a:rPr>
              <a:t> derivation</a:t>
            </a:r>
          </a:p>
        </p:txBody>
      </p:sp>
    </p:spTree>
  </p:cSld>
  <p:clrMapOvr>
    <a:masterClrMapping/>
  </p:clrMapOvr>
  <p:transition>
    <p:wipe dir="r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0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04813" y="247650"/>
            <a:ext cx="8716962" cy="514350"/>
          </a:xfrm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altLang="en-US">
                <a:sym typeface="Symbol" panose="05050102010706020507" pitchFamily="18" charset="2"/>
              </a:rPr>
              <a:t>Bottom-up Parsing</a:t>
            </a:r>
          </a:p>
        </p:txBody>
      </p:sp>
      <p:sp>
        <p:nvSpPr>
          <p:cNvPr id="2340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990600"/>
            <a:ext cx="8307387" cy="5454650"/>
          </a:xfrm>
        </p:spPr>
        <p:txBody>
          <a:bodyPr/>
          <a:lstStyle/>
          <a:p>
            <a:r>
              <a:rPr lang="en-US" altLang="en-US">
                <a:sym typeface="Symbol" panose="05050102010706020507" pitchFamily="18" charset="2"/>
              </a:rPr>
              <a:t>A bottom-up parser builds a derivation by working from</a:t>
            </a:r>
          </a:p>
          <a:p>
            <a:pPr>
              <a:spcBef>
                <a:spcPct val="0"/>
              </a:spcBef>
            </a:pPr>
            <a:r>
              <a:rPr lang="en-US" altLang="en-US">
                <a:sym typeface="Symbol" panose="05050102010706020507" pitchFamily="18" charset="2"/>
              </a:rPr>
              <a:t>the input sentence back toward the start symbol </a:t>
            </a:r>
            <a:r>
              <a:rPr lang="en-US" altLang="en-US" i="1">
                <a:sym typeface="Symbol" panose="05050102010706020507" pitchFamily="18" charset="2"/>
              </a:rPr>
              <a:t>S</a:t>
            </a:r>
            <a:r>
              <a:rPr lang="en-US" altLang="en-US">
                <a:sym typeface="Symbol" panose="05050102010706020507" pitchFamily="18" charset="2"/>
              </a:rPr>
              <a:t> </a:t>
            </a:r>
          </a:p>
          <a:p>
            <a:pPr algn="ctr"/>
            <a:r>
              <a:rPr lang="en-US" altLang="en-US" i="1">
                <a:sym typeface="Symbol" panose="05050102010706020507" pitchFamily="18" charset="2"/>
              </a:rPr>
              <a:t>S</a:t>
            </a:r>
            <a:r>
              <a:rPr lang="en-US" altLang="en-US">
                <a:sym typeface="Symbol" panose="05050102010706020507" pitchFamily="18" charset="2"/>
              </a:rPr>
              <a:t> </a:t>
            </a:r>
            <a:r>
              <a:rPr lang="en-US" altLang="en-US" sz="2000">
                <a:sym typeface="Symbol" panose="05050102010706020507" pitchFamily="18" charset="2"/>
              </a:rPr>
              <a:t></a:t>
            </a:r>
            <a:r>
              <a:rPr lang="en-US" altLang="en-US">
                <a:sym typeface="Symbol" panose="05050102010706020507" pitchFamily="18" charset="2"/>
              </a:rPr>
              <a:t> </a:t>
            </a:r>
            <a:r>
              <a:rPr lang="en-US" altLang="en-US" baseline="-25000">
                <a:sym typeface="Symbol" panose="05050102010706020507" pitchFamily="18" charset="2"/>
              </a:rPr>
              <a:t>0</a:t>
            </a:r>
            <a:r>
              <a:rPr lang="en-US" altLang="en-US">
                <a:sym typeface="Symbol" panose="05050102010706020507" pitchFamily="18" charset="2"/>
              </a:rPr>
              <a:t>  </a:t>
            </a:r>
            <a:r>
              <a:rPr lang="en-US" altLang="en-US" sz="2000">
                <a:sym typeface="Symbol" panose="05050102010706020507" pitchFamily="18" charset="2"/>
              </a:rPr>
              <a:t></a:t>
            </a:r>
            <a:r>
              <a:rPr lang="en-US" altLang="en-US">
                <a:sym typeface="Symbol" panose="05050102010706020507" pitchFamily="18" charset="2"/>
              </a:rPr>
              <a:t> </a:t>
            </a:r>
            <a:r>
              <a:rPr lang="en-US" altLang="en-US" baseline="-25000">
                <a:sym typeface="Symbol" panose="05050102010706020507" pitchFamily="18" charset="2"/>
              </a:rPr>
              <a:t>1</a:t>
            </a:r>
            <a:r>
              <a:rPr lang="en-US" altLang="en-US">
                <a:sym typeface="Symbol" panose="05050102010706020507" pitchFamily="18" charset="2"/>
              </a:rPr>
              <a:t>  </a:t>
            </a:r>
            <a:r>
              <a:rPr lang="en-US" altLang="en-US" sz="2000">
                <a:sym typeface="Symbol" panose="05050102010706020507" pitchFamily="18" charset="2"/>
              </a:rPr>
              <a:t></a:t>
            </a:r>
            <a:r>
              <a:rPr lang="en-US" altLang="en-US">
                <a:sym typeface="Symbol" panose="05050102010706020507" pitchFamily="18" charset="2"/>
              </a:rPr>
              <a:t> </a:t>
            </a:r>
            <a:r>
              <a:rPr lang="en-US" altLang="en-US" baseline="-25000">
                <a:sym typeface="Symbol" panose="05050102010706020507" pitchFamily="18" charset="2"/>
              </a:rPr>
              <a:t>2</a:t>
            </a:r>
            <a:r>
              <a:rPr lang="en-US" altLang="en-US">
                <a:sym typeface="Symbol" panose="05050102010706020507" pitchFamily="18" charset="2"/>
              </a:rPr>
              <a:t>  </a:t>
            </a:r>
            <a:r>
              <a:rPr lang="en-US" altLang="en-US" sz="2000">
                <a:sym typeface="Symbol" panose="05050102010706020507" pitchFamily="18" charset="2"/>
              </a:rPr>
              <a:t></a:t>
            </a:r>
            <a:r>
              <a:rPr lang="en-US" altLang="en-US">
                <a:sym typeface="Symbol" panose="05050102010706020507" pitchFamily="18" charset="2"/>
              </a:rPr>
              <a:t> …  </a:t>
            </a:r>
            <a:r>
              <a:rPr lang="en-US" altLang="en-US" sz="2000">
                <a:sym typeface="Symbol" panose="05050102010706020507" pitchFamily="18" charset="2"/>
              </a:rPr>
              <a:t></a:t>
            </a:r>
            <a:r>
              <a:rPr lang="en-US" altLang="en-US">
                <a:sym typeface="Symbol" panose="05050102010706020507" pitchFamily="18" charset="2"/>
              </a:rPr>
              <a:t> </a:t>
            </a:r>
            <a:r>
              <a:rPr lang="en-US" altLang="en-US" baseline="-25000">
                <a:sym typeface="Symbol" panose="05050102010706020507" pitchFamily="18" charset="2"/>
              </a:rPr>
              <a:t>n–1</a:t>
            </a:r>
            <a:r>
              <a:rPr lang="en-US" altLang="en-US">
                <a:sym typeface="Symbol" panose="05050102010706020507" pitchFamily="18" charset="2"/>
              </a:rPr>
              <a:t> </a:t>
            </a:r>
            <a:r>
              <a:rPr lang="en-US" altLang="en-US" sz="2000">
                <a:sym typeface="Symbol" panose="05050102010706020507" pitchFamily="18" charset="2"/>
              </a:rPr>
              <a:t></a:t>
            </a:r>
            <a:r>
              <a:rPr lang="en-US" altLang="en-US">
                <a:sym typeface="Symbol" panose="05050102010706020507" pitchFamily="18" charset="2"/>
              </a:rPr>
              <a:t> </a:t>
            </a:r>
            <a:r>
              <a:rPr lang="en-US" altLang="en-US" baseline="-25000">
                <a:sym typeface="Symbol" panose="05050102010706020507" pitchFamily="18" charset="2"/>
              </a:rPr>
              <a:t>n</a:t>
            </a:r>
            <a:r>
              <a:rPr lang="en-US" altLang="en-US">
                <a:sym typeface="Symbol" panose="05050102010706020507" pitchFamily="18" charset="2"/>
              </a:rPr>
              <a:t> </a:t>
            </a:r>
            <a:r>
              <a:rPr lang="en-US" altLang="en-US" sz="2000">
                <a:sym typeface="Symbol" panose="05050102010706020507" pitchFamily="18" charset="2"/>
              </a:rPr>
              <a:t></a:t>
            </a:r>
            <a:r>
              <a:rPr lang="en-US" altLang="en-US">
                <a:sym typeface="Symbol" panose="05050102010706020507" pitchFamily="18" charset="2"/>
              </a:rPr>
              <a:t> </a:t>
            </a:r>
            <a:r>
              <a:rPr lang="en-US" altLang="en-US" sz="2000" i="1">
                <a:sym typeface="Symbol" panose="05050102010706020507" pitchFamily="18" charset="2"/>
              </a:rPr>
              <a:t>sentence</a:t>
            </a:r>
          </a:p>
          <a:p>
            <a:pPr>
              <a:spcBef>
                <a:spcPct val="70000"/>
              </a:spcBef>
            </a:pPr>
            <a:r>
              <a:rPr lang="en-US" altLang="en-US">
                <a:sym typeface="Symbol" panose="05050102010706020507" pitchFamily="18" charset="2"/>
              </a:rPr>
              <a:t>To reduce </a:t>
            </a:r>
            <a:r>
              <a:rPr lang="en-US" altLang="en-US" baseline="-25000">
                <a:sym typeface="Symbol" panose="05050102010706020507" pitchFamily="18" charset="2"/>
              </a:rPr>
              <a:t>i</a:t>
            </a:r>
            <a:r>
              <a:rPr lang="en-US" altLang="en-US">
                <a:sym typeface="Symbol" panose="05050102010706020507" pitchFamily="18" charset="2"/>
              </a:rPr>
              <a:t>  to </a:t>
            </a:r>
            <a:r>
              <a:rPr lang="en-US" altLang="en-US" baseline="-25000">
                <a:sym typeface="Symbol" panose="05050102010706020507" pitchFamily="18" charset="2"/>
              </a:rPr>
              <a:t>i–1</a:t>
            </a:r>
            <a:r>
              <a:rPr lang="en-US" altLang="en-US">
                <a:sym typeface="Symbol" panose="05050102010706020507" pitchFamily="18" charset="2"/>
              </a:rPr>
              <a:t> match some </a:t>
            </a:r>
            <a:r>
              <a:rPr lang="en-US" altLang="en-US" i="1">
                <a:sym typeface="Symbol" panose="05050102010706020507" pitchFamily="18" charset="2"/>
              </a:rPr>
              <a:t>rhs</a:t>
            </a:r>
            <a:r>
              <a:rPr lang="en-US" altLang="en-US">
                <a:sym typeface="Symbol" panose="05050102010706020507" pitchFamily="18" charset="2"/>
              </a:rPr>
              <a:t>  against </a:t>
            </a:r>
            <a:r>
              <a:rPr lang="en-US" altLang="en-US" baseline="-25000">
                <a:sym typeface="Symbol" panose="05050102010706020507" pitchFamily="18" charset="2"/>
              </a:rPr>
              <a:t>i</a:t>
            </a:r>
            <a:r>
              <a:rPr lang="en-US" altLang="en-US">
                <a:sym typeface="Symbol" panose="05050102010706020507" pitchFamily="18" charset="2"/>
              </a:rPr>
              <a:t> then  replace  with its corresponding </a:t>
            </a:r>
            <a:r>
              <a:rPr lang="en-US" altLang="en-US" i="1">
                <a:sym typeface="Symbol" panose="05050102010706020507" pitchFamily="18" charset="2"/>
              </a:rPr>
              <a:t>lhs, </a:t>
            </a:r>
            <a:r>
              <a:rPr lang="en-US" altLang="en-US" sz="2800" i="1">
                <a:sym typeface="Symbol" panose="05050102010706020507" pitchFamily="18" charset="2"/>
              </a:rPr>
              <a:t>A</a:t>
            </a:r>
            <a:r>
              <a:rPr lang="en-US" altLang="en-US">
                <a:sym typeface="Symbol" panose="05050102010706020507" pitchFamily="18" charset="2"/>
              </a:rPr>
              <a:t>.    </a:t>
            </a:r>
            <a:r>
              <a:rPr lang="en-US" altLang="en-US" sz="2000" i="1">
                <a:solidFill>
                  <a:srgbClr val="FF0000"/>
                </a:solidFill>
                <a:sym typeface="Symbol" panose="05050102010706020507" pitchFamily="18" charset="2"/>
              </a:rPr>
              <a:t>(assuming the production </a:t>
            </a:r>
            <a:r>
              <a:rPr lang="en-US" altLang="en-US" i="1">
                <a:solidFill>
                  <a:srgbClr val="FF0000"/>
                </a:solidFill>
                <a:sym typeface="Symbol" panose="05050102010706020507" pitchFamily="18" charset="2"/>
              </a:rPr>
              <a:t>A</a:t>
            </a:r>
            <a:r>
              <a:rPr lang="en-US" altLang="en-US" sz="1800" i="1">
                <a:solidFill>
                  <a:srgbClr val="FF0000"/>
                </a:solidFill>
                <a:sym typeface="Symbol" panose="05050102010706020507" pitchFamily="18" charset="2"/>
              </a:rPr>
              <a:t></a:t>
            </a:r>
            <a:r>
              <a:rPr lang="en-US" altLang="en-US" sz="2000" i="1">
                <a:solidFill>
                  <a:srgbClr val="FF0000"/>
                </a:solidFill>
                <a:sym typeface="Symbol" panose="05050102010706020507" pitchFamily="18" charset="2"/>
              </a:rPr>
              <a:t>)</a:t>
            </a:r>
            <a:r>
              <a:rPr lang="en-US" altLang="en-US">
                <a:sym typeface="Symbol" panose="05050102010706020507" pitchFamily="18" charset="2"/>
              </a:rPr>
              <a:t> </a:t>
            </a:r>
          </a:p>
          <a:p>
            <a:pPr>
              <a:spcBef>
                <a:spcPct val="70000"/>
              </a:spcBef>
            </a:pPr>
            <a:r>
              <a:rPr lang="en-US" altLang="en-US">
                <a:sym typeface="Symbol" panose="05050102010706020507" pitchFamily="18" charset="2"/>
              </a:rPr>
              <a:t>In terms of the parse tree, this is working from leaves to root</a:t>
            </a:r>
          </a:p>
          <a:p>
            <a:pPr>
              <a:spcBef>
                <a:spcPct val="15000"/>
              </a:spcBef>
            </a:pPr>
            <a:r>
              <a:rPr lang="en-US" altLang="en-US" sz="2000">
                <a:sym typeface="Symbol" panose="05050102010706020507" pitchFamily="18" charset="2"/>
              </a:rPr>
              <a:t>Nodes  with no parent in a partial tree form its </a:t>
            </a:r>
            <a:r>
              <a:rPr lang="en-US" altLang="en-US" sz="2000" i="1">
                <a:sym typeface="Symbol" panose="05050102010706020507" pitchFamily="18" charset="2"/>
              </a:rPr>
              <a:t>upper fringe</a:t>
            </a:r>
            <a:r>
              <a:rPr lang="en-US" altLang="en-US" sz="2000">
                <a:sym typeface="Symbol" panose="05050102010706020507" pitchFamily="18" charset="2"/>
              </a:rPr>
              <a:t> </a:t>
            </a:r>
          </a:p>
          <a:p>
            <a:pPr>
              <a:spcBef>
                <a:spcPct val="15000"/>
              </a:spcBef>
            </a:pPr>
            <a:r>
              <a:rPr lang="en-US" altLang="en-US" sz="2000">
                <a:sym typeface="Symbol" panose="05050102010706020507" pitchFamily="18" charset="2"/>
              </a:rPr>
              <a:t>Since each replacement of  with </a:t>
            </a:r>
            <a:r>
              <a:rPr lang="en-US" altLang="en-US" i="1">
                <a:sym typeface="Symbol" panose="05050102010706020507" pitchFamily="18" charset="2"/>
              </a:rPr>
              <a:t>A</a:t>
            </a:r>
            <a:r>
              <a:rPr lang="en-US" altLang="en-US" sz="2000">
                <a:sym typeface="Symbol" panose="05050102010706020507" pitchFamily="18" charset="2"/>
              </a:rPr>
              <a:t> shrinks the upper fringe, </a:t>
            </a:r>
          </a:p>
          <a:p>
            <a:pPr>
              <a:spcBef>
                <a:spcPct val="0"/>
              </a:spcBef>
            </a:pPr>
            <a:r>
              <a:rPr lang="en-US" altLang="en-US" sz="2000">
                <a:sym typeface="Symbol" panose="05050102010706020507" pitchFamily="18" charset="2"/>
              </a:rPr>
              <a:t>      we call it a </a:t>
            </a:r>
            <a:r>
              <a:rPr lang="en-US" altLang="en-US" sz="2000" i="1">
                <a:solidFill>
                  <a:srgbClr val="996600"/>
                </a:solidFill>
                <a:sym typeface="Symbol" panose="05050102010706020507" pitchFamily="18" charset="2"/>
              </a:rPr>
              <a:t>reduction</a:t>
            </a:r>
            <a:r>
              <a:rPr lang="en-US" altLang="en-US" sz="2000">
                <a:sym typeface="Symbol" panose="05050102010706020507" pitchFamily="18" charset="2"/>
              </a:rPr>
              <a:t>.</a:t>
            </a:r>
            <a:endParaRPr lang="en-US" altLang="en-US" sz="2800">
              <a:sym typeface="Symbol" panose="05050102010706020507" pitchFamily="18" charset="2"/>
            </a:endParaRPr>
          </a:p>
          <a:p>
            <a:pPr>
              <a:spcBef>
                <a:spcPct val="70000"/>
              </a:spcBef>
            </a:pPr>
            <a:r>
              <a:rPr lang="en-US" altLang="en-US">
                <a:sym typeface="Symbol" panose="05050102010706020507" pitchFamily="18" charset="2"/>
              </a:rPr>
              <a:t>The parse tree need not be built, it can be simulated</a:t>
            </a:r>
          </a:p>
          <a:p>
            <a:pPr algn="ctr"/>
            <a:r>
              <a:rPr lang="en-US" altLang="en-US">
                <a:sym typeface="Symbol" panose="05050102010706020507" pitchFamily="18" charset="2"/>
              </a:rPr>
              <a:t>|</a:t>
            </a:r>
            <a:r>
              <a:rPr lang="en-US" altLang="en-US" i="1">
                <a:sym typeface="Symbol" panose="05050102010706020507" pitchFamily="18" charset="2"/>
              </a:rPr>
              <a:t>parse tree nodes</a:t>
            </a:r>
            <a:r>
              <a:rPr lang="en-US" altLang="en-US">
                <a:sym typeface="Symbol" panose="05050102010706020507" pitchFamily="18" charset="2"/>
              </a:rPr>
              <a:t>|  =  |</a:t>
            </a:r>
            <a:r>
              <a:rPr lang="en-US" altLang="en-US" i="1">
                <a:sym typeface="Symbol" panose="05050102010706020507" pitchFamily="18" charset="2"/>
              </a:rPr>
              <a:t>words</a:t>
            </a:r>
            <a:r>
              <a:rPr lang="en-US" altLang="en-US">
                <a:sym typeface="Symbol" panose="05050102010706020507" pitchFamily="18" charset="2"/>
              </a:rPr>
              <a:t>| + |</a:t>
            </a:r>
            <a:r>
              <a:rPr lang="en-US" altLang="en-US" i="1">
                <a:sym typeface="Symbol" panose="05050102010706020507" pitchFamily="18" charset="2"/>
              </a:rPr>
              <a:t>reductions</a:t>
            </a:r>
            <a:r>
              <a:rPr lang="en-US" altLang="en-US">
                <a:sym typeface="Symbol" panose="05050102010706020507" pitchFamily="18" charset="2"/>
              </a:rPr>
              <a:t>|</a:t>
            </a:r>
          </a:p>
        </p:txBody>
      </p:sp>
      <p:sp>
        <p:nvSpPr>
          <p:cNvPr id="2340871" name="Line 7"/>
          <p:cNvSpPr>
            <a:spLocks noChangeShapeType="1"/>
          </p:cNvSpPr>
          <p:nvPr/>
        </p:nvSpPr>
        <p:spPr bwMode="auto">
          <a:xfrm>
            <a:off x="3048000" y="1800225"/>
            <a:ext cx="609600" cy="0"/>
          </a:xfrm>
          <a:prstGeom prst="line">
            <a:avLst/>
          </a:prstGeom>
          <a:noFill/>
          <a:ln w="19050">
            <a:solidFill>
              <a:srgbClr val="1822C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wipe dir="r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Figure 4.25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02509"/>
            <a:ext cx="9144000" cy="3252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1764772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1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ct val="20000"/>
              </a:spcBef>
            </a:pPr>
            <a:r>
              <a:rPr lang="en-US" altLang="en-US"/>
              <a:t>Finding Reductions</a:t>
            </a:r>
          </a:p>
        </p:txBody>
      </p:sp>
      <p:sp>
        <p:nvSpPr>
          <p:cNvPr id="2341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Consider the simple grammar</a:t>
            </a:r>
          </a:p>
          <a:p>
            <a:pPr>
              <a:spcBef>
                <a:spcPct val="600000"/>
              </a:spcBef>
            </a:pPr>
            <a:r>
              <a:rPr lang="en-US" altLang="en-US"/>
              <a:t>And the input string </a:t>
            </a:r>
            <a:r>
              <a:rPr lang="en-US" altLang="en-US" u="sng"/>
              <a:t>abbcde</a:t>
            </a:r>
          </a:p>
          <a:p>
            <a:pPr>
              <a:spcBef>
                <a:spcPct val="100000"/>
              </a:spcBef>
            </a:pPr>
            <a:r>
              <a:rPr lang="en-US" altLang="en-US" i="1"/>
              <a:t>The trick is scanning the input and finding the next reduction</a:t>
            </a:r>
          </a:p>
          <a:p>
            <a:r>
              <a:rPr lang="en-US" altLang="en-US" i="1"/>
              <a:t>The mechanism for doing this must be efficient</a:t>
            </a:r>
          </a:p>
        </p:txBody>
      </p:sp>
      <p:graphicFrame>
        <p:nvGraphicFramePr>
          <p:cNvPr id="2341892" name="Object 4"/>
          <p:cNvGraphicFramePr>
            <a:graphicFrameLocks noChangeAspect="1"/>
          </p:cNvGraphicFramePr>
          <p:nvPr/>
        </p:nvGraphicFramePr>
        <p:xfrm>
          <a:off x="990600" y="1916113"/>
          <a:ext cx="2678113" cy="1465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41902" name="Document" r:id="rId3" imgW="6242304" imgH="1466088" progId="Word.Document.8">
                  <p:embed/>
                </p:oleObj>
              </mc:Choice>
              <mc:Fallback>
                <p:oleObj name="Document" r:id="rId3" imgW="6242304" imgH="1466088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r="57129"/>
                      <a:stretch>
                        <a:fillRect/>
                      </a:stretch>
                    </p:blipFill>
                    <p:spPr bwMode="auto">
                      <a:xfrm>
                        <a:off x="990600" y="1916113"/>
                        <a:ext cx="2678113" cy="1465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41893" name="Object 5"/>
          <p:cNvGraphicFramePr>
            <a:graphicFrameLocks noChangeAspect="1"/>
          </p:cNvGraphicFramePr>
          <p:nvPr/>
        </p:nvGraphicFramePr>
        <p:xfrm>
          <a:off x="4876800" y="1604963"/>
          <a:ext cx="3406775" cy="2454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41903" name="Document" r:id="rId5" imgW="6239256" imgH="2453640" progId="Word.Document.8">
                  <p:embed/>
                </p:oleObj>
              </mc:Choice>
              <mc:Fallback>
                <p:oleObj name="Document" r:id="rId5" imgW="6239256" imgH="2453640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r="45410"/>
                      <a:stretch>
                        <a:fillRect/>
                      </a:stretch>
                    </p:blipFill>
                    <p:spPr bwMode="auto">
                      <a:xfrm>
                        <a:off x="4876800" y="1604963"/>
                        <a:ext cx="3406775" cy="2454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075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"/>
            <a:ext cx="8636000" cy="438150"/>
          </a:xfrm>
        </p:spPr>
        <p:txBody>
          <a:bodyPr/>
          <a:lstStyle/>
          <a:p>
            <a:r>
              <a:rPr lang="en-US" altLang="en-US"/>
              <a:t>Overview</a:t>
            </a:r>
          </a:p>
        </p:txBody>
      </p:sp>
      <p:sp>
        <p:nvSpPr>
          <p:cNvPr id="970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533400"/>
            <a:ext cx="8853487" cy="5911850"/>
          </a:xfrm>
        </p:spPr>
        <p:txBody>
          <a:bodyPr/>
          <a:lstStyle/>
          <a:p>
            <a:r>
              <a:rPr lang="en-US" altLang="en-US" dirty="0"/>
              <a:t>Last Time</a:t>
            </a:r>
          </a:p>
          <a:p>
            <a:pPr lvl="1"/>
            <a:r>
              <a:rPr lang="en-US" altLang="en-US" dirty="0"/>
              <a:t>Regroup</a:t>
            </a:r>
          </a:p>
          <a:p>
            <a:pPr lvl="2"/>
            <a:r>
              <a:rPr lang="en-US" altLang="en-US" dirty="0"/>
              <a:t>A little bit of </a:t>
            </a:r>
            <a:r>
              <a:rPr lang="en-US" altLang="en-US" dirty="0" err="1"/>
              <a:t>lex</a:t>
            </a:r>
            <a:r>
              <a:rPr lang="en-US" altLang="en-US" dirty="0"/>
              <a:t> -- finish off Lecture 4</a:t>
            </a:r>
          </a:p>
          <a:p>
            <a:pPr lvl="2"/>
            <a:r>
              <a:rPr lang="en-US" altLang="en-US" dirty="0"/>
              <a:t>Review of Derivations</a:t>
            </a:r>
          </a:p>
          <a:p>
            <a:pPr lvl="2"/>
            <a:r>
              <a:rPr lang="en-US" altLang="en-US" dirty="0"/>
              <a:t>Recursive descent parsers</a:t>
            </a:r>
          </a:p>
          <a:p>
            <a:pPr lvl="1"/>
            <a:r>
              <a:rPr lang="en-US" altLang="en-US" dirty="0"/>
              <a:t>First and Follow</a:t>
            </a:r>
          </a:p>
          <a:p>
            <a:pPr lvl="1"/>
            <a:r>
              <a:rPr lang="en-US" altLang="en-US" dirty="0"/>
              <a:t>LL(1) property </a:t>
            </a:r>
          </a:p>
          <a:p>
            <a:r>
              <a:rPr lang="en-US" altLang="en-US" dirty="0"/>
              <a:t>Today’s Lecture </a:t>
            </a:r>
          </a:p>
          <a:p>
            <a:pPr lvl="1"/>
            <a:r>
              <a:rPr lang="en-US" altLang="en-US" dirty="0"/>
              <a:t>Test 1</a:t>
            </a:r>
          </a:p>
          <a:p>
            <a:pPr lvl="1"/>
            <a:r>
              <a:rPr lang="en-US" altLang="en-US" dirty="0"/>
              <a:t>First and Follow</a:t>
            </a:r>
          </a:p>
          <a:p>
            <a:pPr lvl="1"/>
            <a:r>
              <a:rPr lang="en-US" altLang="en-US" dirty="0"/>
              <a:t>LL(1) property	</a:t>
            </a:r>
          </a:p>
          <a:p>
            <a:r>
              <a:rPr lang="en-US" altLang="en-US" dirty="0"/>
              <a:t>References:  Sections </a:t>
            </a:r>
            <a:r>
              <a:rPr lang="en-US" altLang="en-US" dirty="0" smtClean="0"/>
              <a:t>4.5-4.6</a:t>
            </a:r>
            <a:endParaRPr lang="en-US" altLang="en-US" dirty="0"/>
          </a:p>
          <a:p>
            <a:r>
              <a:rPr lang="en-US" altLang="en-US" dirty="0"/>
              <a:t>Homework:  p 730 #1, #4,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Formally, if S </a:t>
            </a:r>
            <a:r>
              <a:rPr lang="en-US" dirty="0" smtClean="0">
                <a:sym typeface="Wingdings" panose="05000000000000000000" pitchFamily="2" charset="2"/>
              </a:rPr>
              <a:t>*</a:t>
            </a:r>
            <a:r>
              <a:rPr lang="en-US" baseline="-25000" dirty="0" err="1" smtClean="0">
                <a:sym typeface="Wingdings" panose="05000000000000000000" pitchFamily="2" charset="2"/>
              </a:rPr>
              <a:t>rm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smtClean="0"/>
              <a:t>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en-US" dirty="0" smtClean="0"/>
              <a:t>A</a:t>
            </a:r>
            <a:r>
              <a:rPr lang="el-GR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ω</a:t>
            </a:r>
            <a:r>
              <a:rPr lang="en-US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</a:t>
            </a:r>
            <a:r>
              <a:rPr lang="en-US" baseline="-25000" dirty="0" err="1" smtClean="0">
                <a:sym typeface="Wingdings" panose="05000000000000000000" pitchFamily="2" charset="2"/>
              </a:rPr>
              <a:t>rm</a:t>
            </a:r>
            <a:r>
              <a:rPr lang="en-US" baseline="-25000" dirty="0" smtClean="0">
                <a:sym typeface="Wingdings" panose="05000000000000000000" pitchFamily="2" charset="2"/>
              </a:rPr>
              <a:t>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α β</a:t>
            </a:r>
            <a:r>
              <a:rPr lang="el-GR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ω</a:t>
            </a:r>
            <a:r>
              <a:rPr lang="en-US" dirty="0" smtClean="0"/>
              <a:t>, as in Fig. 4.27,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then production A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  <a:r>
              <a:rPr lang="en-US" dirty="0" smtClean="0"/>
              <a:t>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β</a:t>
            </a:r>
            <a:r>
              <a:rPr lang="en-US" dirty="0" smtClean="0"/>
              <a:t>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in the position following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α </a:t>
            </a:r>
            <a:r>
              <a:rPr lang="en-US" dirty="0" smtClean="0"/>
              <a:t>is a handle of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α β</a:t>
            </a:r>
            <a:r>
              <a:rPr lang="el-GR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ω</a:t>
            </a:r>
            <a:r>
              <a:rPr lang="en-US" dirty="0" smtClean="0"/>
              <a:t>. </a:t>
            </a:r>
          </a:p>
          <a:p>
            <a:r>
              <a:rPr lang="en-US" dirty="0" smtClean="0"/>
              <a:t>Alternatively, a handle of a right-sentential form is a production </a:t>
            </a:r>
            <a:r>
              <a:rPr lang="en-US" dirty="0" smtClean="0"/>
              <a:t>A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  <a:r>
              <a:rPr lang="en-US" dirty="0" smtClean="0"/>
              <a:t>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β</a:t>
            </a:r>
            <a:r>
              <a:rPr lang="en-US" dirty="0" smtClean="0"/>
              <a:t> and a position of where the string may be found, such that replacing at that position by A produces the previous right-sentential form in a rightmost derivation of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γ</a:t>
            </a:r>
            <a:r>
              <a:rPr lang="en-US" dirty="0" smtClean="0"/>
              <a:t>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76165873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3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ct val="20000"/>
              </a:spcBef>
            </a:pPr>
            <a:r>
              <a:rPr lang="en-US" altLang="en-US">
                <a:sym typeface="Symbol" panose="05050102010706020507" pitchFamily="18" charset="2"/>
              </a:rPr>
              <a:t>Finding Reductions </a:t>
            </a:r>
            <a:r>
              <a:rPr lang="en-US" altLang="en-US" sz="3400">
                <a:sym typeface="Symbol" panose="05050102010706020507" pitchFamily="18" charset="2"/>
              </a:rPr>
              <a:t>(Handles)</a:t>
            </a:r>
            <a:endParaRPr lang="en-US" altLang="en-US">
              <a:sym typeface="Symbol" panose="05050102010706020507" pitchFamily="18" charset="2"/>
            </a:endParaRPr>
          </a:p>
        </p:txBody>
      </p:sp>
      <p:sp>
        <p:nvSpPr>
          <p:cNvPr id="2343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sym typeface="Symbol" panose="05050102010706020507" pitchFamily="18" charset="2"/>
              </a:rPr>
              <a:t>Critical Insight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altLang="en-US" i="1">
                <a:sym typeface="Symbol" panose="05050102010706020507" pitchFamily="18" charset="2"/>
              </a:rPr>
              <a:t>If G is unambiguous, then every right-sentential form has a </a:t>
            </a:r>
          </a:p>
          <a:p>
            <a:pPr lvl="1">
              <a:lnSpc>
                <a:spcPct val="95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i="1">
                <a:solidFill>
                  <a:srgbClr val="996600"/>
                </a:solidFill>
                <a:sym typeface="Symbol" panose="05050102010706020507" pitchFamily="18" charset="2"/>
              </a:rPr>
              <a:t>unique</a:t>
            </a:r>
            <a:r>
              <a:rPr lang="en-US" altLang="en-US" i="1">
                <a:sym typeface="Symbol" panose="05050102010706020507" pitchFamily="18" charset="2"/>
              </a:rPr>
              <a:t> handle. </a:t>
            </a:r>
          </a:p>
          <a:p>
            <a:r>
              <a:rPr lang="en-US" altLang="en-US">
                <a:sym typeface="Symbol" panose="05050102010706020507" pitchFamily="18" charset="2"/>
              </a:rPr>
              <a:t>If we can find those handles, we can build a derivation !</a:t>
            </a:r>
            <a:endParaRPr lang="en-US" altLang="en-US" i="1">
              <a:sym typeface="Symbol" panose="05050102010706020507" pitchFamily="18" charset="2"/>
            </a:endParaRPr>
          </a:p>
          <a:p>
            <a:pPr>
              <a:spcBef>
                <a:spcPct val="100000"/>
              </a:spcBef>
            </a:pPr>
            <a:r>
              <a:rPr lang="en-US" altLang="en-US">
                <a:sym typeface="Symbol" panose="05050102010706020507" pitchFamily="18" charset="2"/>
              </a:rPr>
              <a:t>Sketch of Proof:</a:t>
            </a:r>
          </a:p>
          <a:p>
            <a:pPr>
              <a:buSzPct val="90000"/>
              <a:buFontTx/>
              <a:buNone/>
            </a:pPr>
            <a:r>
              <a:rPr lang="en-US" altLang="en-US" i="1">
                <a:sym typeface="Symbol" panose="05050102010706020507" pitchFamily="18" charset="2"/>
              </a:rPr>
              <a:t>G</a:t>
            </a:r>
            <a:r>
              <a:rPr lang="en-US" altLang="en-US">
                <a:sym typeface="Symbol" panose="05050102010706020507" pitchFamily="18" charset="2"/>
              </a:rPr>
              <a:t> is unambiguous </a:t>
            </a:r>
            <a:r>
              <a:rPr lang="en-US" altLang="en-US" sz="2000">
                <a:sym typeface="Symbol" panose="05050102010706020507" pitchFamily="18" charset="2"/>
              </a:rPr>
              <a:t></a:t>
            </a:r>
            <a:r>
              <a:rPr lang="en-US" altLang="en-US">
                <a:sym typeface="Symbol" panose="05050102010706020507" pitchFamily="18" charset="2"/>
              </a:rPr>
              <a:t> rightmost derivation is unique</a:t>
            </a:r>
          </a:p>
          <a:p>
            <a:pPr>
              <a:buSzPct val="90000"/>
              <a:buFontTx/>
              <a:buNone/>
            </a:pPr>
            <a:r>
              <a:rPr lang="en-US" altLang="en-US" sz="2000">
                <a:sym typeface="Symbol" panose="05050102010706020507" pitchFamily="18" charset="2"/>
              </a:rPr>
              <a:t></a:t>
            </a:r>
            <a:r>
              <a:rPr lang="en-US" altLang="en-US">
                <a:sym typeface="Symbol" panose="05050102010706020507" pitchFamily="18" charset="2"/>
              </a:rPr>
              <a:t> a unique production </a:t>
            </a:r>
            <a:r>
              <a:rPr lang="en-US" altLang="en-US" i="1">
                <a:sym typeface="Symbol" panose="05050102010706020507" pitchFamily="18" charset="2"/>
              </a:rPr>
              <a:t>A</a:t>
            </a:r>
            <a:r>
              <a:rPr lang="en-US" altLang="en-US" sz="2800" i="1">
                <a:sym typeface="Symbol" panose="05050102010706020507" pitchFamily="18" charset="2"/>
              </a:rPr>
              <a:t> </a:t>
            </a:r>
            <a:r>
              <a:rPr lang="en-US" altLang="en-US" sz="2000">
                <a:sym typeface="Symbol" panose="05050102010706020507" pitchFamily="18" charset="2"/>
              </a:rPr>
              <a:t> </a:t>
            </a:r>
            <a:r>
              <a:rPr lang="en-US" altLang="en-US">
                <a:sym typeface="Symbol" panose="05050102010706020507" pitchFamily="18" charset="2"/>
              </a:rPr>
              <a:t> applied to derive </a:t>
            </a:r>
            <a:r>
              <a:rPr lang="en-US" altLang="en-US" i="1" baseline="-25000">
                <a:sym typeface="Symbol" panose="05050102010706020507" pitchFamily="18" charset="2"/>
              </a:rPr>
              <a:t>i</a:t>
            </a:r>
            <a:r>
              <a:rPr lang="en-US" altLang="en-US">
                <a:sym typeface="Symbol" panose="05050102010706020507" pitchFamily="18" charset="2"/>
              </a:rPr>
              <a:t>  from </a:t>
            </a:r>
            <a:r>
              <a:rPr lang="en-US" altLang="en-US" i="1" baseline="-25000">
                <a:sym typeface="Symbol" panose="05050102010706020507" pitchFamily="18" charset="2"/>
              </a:rPr>
              <a:t>i–</a:t>
            </a:r>
            <a:r>
              <a:rPr lang="en-US" altLang="en-US" baseline="-25000">
                <a:sym typeface="Symbol" panose="05050102010706020507" pitchFamily="18" charset="2"/>
              </a:rPr>
              <a:t>1</a:t>
            </a:r>
            <a:endParaRPr lang="en-US" altLang="en-US">
              <a:sym typeface="Symbol" panose="05050102010706020507" pitchFamily="18" charset="2"/>
            </a:endParaRPr>
          </a:p>
          <a:p>
            <a:pPr>
              <a:buSzPct val="90000"/>
              <a:buFontTx/>
              <a:buNone/>
            </a:pPr>
            <a:r>
              <a:rPr lang="en-US" altLang="en-US" sz="2000">
                <a:sym typeface="Symbol" panose="05050102010706020507" pitchFamily="18" charset="2"/>
              </a:rPr>
              <a:t></a:t>
            </a:r>
            <a:r>
              <a:rPr lang="en-US" altLang="en-US">
                <a:sym typeface="Symbol" panose="05050102010706020507" pitchFamily="18" charset="2"/>
              </a:rPr>
              <a:t> a unique position </a:t>
            </a:r>
            <a:r>
              <a:rPr lang="en-US" altLang="en-US" b="0" i="1">
                <a:latin typeface="Arial Narrow" panose="020B0606020202030204" pitchFamily="34" charset="0"/>
                <a:sym typeface="Symbol" panose="05050102010706020507" pitchFamily="18" charset="2"/>
              </a:rPr>
              <a:t>k</a:t>
            </a:r>
            <a:r>
              <a:rPr lang="en-US" altLang="en-US">
                <a:sym typeface="Symbol" panose="05050102010706020507" pitchFamily="18" charset="2"/>
              </a:rPr>
              <a:t> at which </a:t>
            </a:r>
            <a:r>
              <a:rPr lang="en-US" altLang="en-US" i="1">
                <a:sym typeface="Symbol" panose="05050102010706020507" pitchFamily="18" charset="2"/>
              </a:rPr>
              <a:t>A</a:t>
            </a:r>
            <a:r>
              <a:rPr lang="en-US" altLang="en-US" sz="2000">
                <a:sym typeface="Symbol" panose="05050102010706020507" pitchFamily="18" charset="2"/>
              </a:rPr>
              <a:t></a:t>
            </a:r>
            <a:r>
              <a:rPr lang="en-US" altLang="en-US">
                <a:sym typeface="Symbol" panose="05050102010706020507" pitchFamily="18" charset="2"/>
              </a:rPr>
              <a:t> is applied</a:t>
            </a:r>
          </a:p>
          <a:p>
            <a:pPr>
              <a:buSzPct val="90000"/>
              <a:buFontTx/>
              <a:buNone/>
            </a:pPr>
            <a:r>
              <a:rPr lang="en-US" altLang="en-US" sz="2000">
                <a:sym typeface="Symbol" panose="05050102010706020507" pitchFamily="18" charset="2"/>
              </a:rPr>
              <a:t></a:t>
            </a:r>
            <a:r>
              <a:rPr lang="en-US" altLang="en-US">
                <a:sym typeface="Symbol" panose="05050102010706020507" pitchFamily="18" charset="2"/>
              </a:rPr>
              <a:t> a unique handle </a:t>
            </a:r>
            <a:r>
              <a:rPr lang="en-US" altLang="en-US" sz="2000">
                <a:sym typeface="Symbol" panose="05050102010706020507" pitchFamily="18" charset="2"/>
              </a:rPr>
              <a:t>&lt;</a:t>
            </a:r>
            <a:r>
              <a:rPr lang="en-US" altLang="en-US" i="1">
                <a:sym typeface="Symbol" panose="05050102010706020507" pitchFamily="18" charset="2"/>
              </a:rPr>
              <a:t>A</a:t>
            </a:r>
            <a:r>
              <a:rPr lang="en-US" altLang="en-US" sz="2000">
                <a:sym typeface="Symbol" panose="05050102010706020507" pitchFamily="18" charset="2"/>
              </a:rPr>
              <a:t></a:t>
            </a:r>
            <a:r>
              <a:rPr lang="en-US" altLang="en-US">
                <a:sym typeface="Symbol" panose="05050102010706020507" pitchFamily="18" charset="2"/>
              </a:rPr>
              <a:t>,</a:t>
            </a:r>
            <a:r>
              <a:rPr lang="en-US" altLang="en-US" b="0" i="1">
                <a:latin typeface="Arial Narrow" panose="020B0606020202030204" pitchFamily="34" charset="0"/>
                <a:sym typeface="Symbol" panose="05050102010706020507" pitchFamily="18" charset="2"/>
              </a:rPr>
              <a:t>k</a:t>
            </a:r>
            <a:r>
              <a:rPr lang="en-US" altLang="en-US" sz="2000">
                <a:sym typeface="Symbol" panose="05050102010706020507" pitchFamily="18" charset="2"/>
              </a:rPr>
              <a:t>&gt;</a:t>
            </a:r>
            <a:r>
              <a:rPr lang="en-US" altLang="en-US">
                <a:sym typeface="Symbol" panose="05050102010706020507" pitchFamily="18" charset="2"/>
              </a:rPr>
              <a:t> </a:t>
            </a:r>
          </a:p>
          <a:p>
            <a:pPr>
              <a:buSzPct val="90000"/>
              <a:buFontTx/>
              <a:buNone/>
            </a:pPr>
            <a:r>
              <a:rPr lang="en-US" altLang="en-US">
                <a:sym typeface="Symbol" panose="05050102010706020507" pitchFamily="18" charset="2"/>
              </a:rPr>
              <a:t>This all follows from the definitions</a:t>
            </a:r>
          </a:p>
        </p:txBody>
      </p:sp>
    </p:spTree>
  </p:cSld>
  <p:clrMapOvr>
    <a:masterClrMapping/>
  </p:clrMapOvr>
  <p:transition>
    <p:wipe dir="r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813" y="0"/>
            <a:ext cx="8716962" cy="781050"/>
          </a:xfrm>
        </p:spPr>
        <p:txBody>
          <a:bodyPr/>
          <a:lstStyle/>
          <a:p>
            <a:r>
              <a:rPr lang="en-US" dirty="0" smtClean="0"/>
              <a:t>Figure 4.26 Handles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85800"/>
            <a:ext cx="9144000" cy="314501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8675" y="3390900"/>
            <a:ext cx="7486650" cy="3086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2928388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0513" y="1524000"/>
            <a:ext cx="8689954" cy="4423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915469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705356"/>
            <a:ext cx="9144000" cy="3447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5239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ct val="20000"/>
              </a:spcBef>
            </a:pPr>
            <a:r>
              <a:rPr lang="en-US" altLang="en-US">
                <a:solidFill>
                  <a:schemeClr val="tx1"/>
                </a:solidFill>
                <a:sym typeface="Symbol" panose="05050102010706020507" pitchFamily="18" charset="2"/>
              </a:rPr>
              <a:t>Shift-reduce Parsing</a:t>
            </a:r>
            <a:endParaRPr lang="en-US" altLang="en-US">
              <a:solidFill>
                <a:srgbClr val="FF0000"/>
              </a:solidFill>
              <a:sym typeface="Symbol" panose="05050102010706020507" pitchFamily="18" charset="2"/>
            </a:endParaRPr>
          </a:p>
        </p:txBody>
      </p:sp>
      <p:sp>
        <p:nvSpPr>
          <p:cNvPr id="2355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i="1">
                <a:sym typeface="Symbol" panose="05050102010706020507" pitchFamily="18" charset="2"/>
              </a:rPr>
              <a:t>Shift reduce parsers are easily built and easily understood</a:t>
            </a:r>
          </a:p>
          <a:p>
            <a:r>
              <a:rPr lang="en-US" altLang="en-US">
                <a:sym typeface="Symbol" panose="05050102010706020507" pitchFamily="18" charset="2"/>
              </a:rPr>
              <a:t>A shift-reduce parser has just four actions</a:t>
            </a:r>
          </a:p>
          <a:p>
            <a:pPr>
              <a:spcBef>
                <a:spcPct val="15000"/>
              </a:spcBef>
            </a:pPr>
            <a:r>
              <a:rPr lang="en-US" altLang="en-US" i="1">
                <a:solidFill>
                  <a:srgbClr val="996600"/>
                </a:solidFill>
                <a:sym typeface="Symbol" panose="05050102010706020507" pitchFamily="18" charset="2"/>
              </a:rPr>
              <a:t>Shift</a:t>
            </a:r>
            <a:r>
              <a:rPr lang="en-US" altLang="en-US">
                <a:sym typeface="Symbol" panose="05050102010706020507" pitchFamily="18" charset="2"/>
              </a:rPr>
              <a:t> — next word is shifted onto the stack</a:t>
            </a:r>
          </a:p>
          <a:p>
            <a:pPr>
              <a:spcBef>
                <a:spcPct val="15000"/>
              </a:spcBef>
            </a:pPr>
            <a:r>
              <a:rPr lang="en-US" altLang="en-US" i="1">
                <a:solidFill>
                  <a:srgbClr val="996600"/>
                </a:solidFill>
                <a:sym typeface="Symbol" panose="05050102010706020507" pitchFamily="18" charset="2"/>
              </a:rPr>
              <a:t>Reduce</a:t>
            </a:r>
            <a:r>
              <a:rPr lang="en-US" altLang="en-US" i="1">
                <a:sym typeface="Symbol" panose="05050102010706020507" pitchFamily="18" charset="2"/>
              </a:rPr>
              <a:t> </a:t>
            </a:r>
            <a:r>
              <a:rPr lang="en-US" altLang="en-US">
                <a:sym typeface="Symbol" panose="05050102010706020507" pitchFamily="18" charset="2"/>
              </a:rPr>
              <a:t>— right end of handle is at top of stack</a:t>
            </a:r>
          </a:p>
          <a:p>
            <a:pPr lvl="1">
              <a:spcBef>
                <a:spcPct val="10000"/>
              </a:spcBef>
              <a:buFont typeface="Wingdings" panose="05000000000000000000" pitchFamily="2" charset="2"/>
              <a:buNone/>
            </a:pPr>
            <a:r>
              <a:rPr lang="en-US" altLang="en-US">
                <a:sym typeface="Symbol" panose="05050102010706020507" pitchFamily="18" charset="2"/>
              </a:rPr>
              <a:t>    Locate left end of handle within the stack</a:t>
            </a:r>
          </a:p>
          <a:p>
            <a:pPr lvl="1">
              <a:spcBef>
                <a:spcPct val="10000"/>
              </a:spcBef>
              <a:buFont typeface="Wingdings" panose="05000000000000000000" pitchFamily="2" charset="2"/>
              <a:buNone/>
            </a:pPr>
            <a:r>
              <a:rPr lang="en-US" altLang="en-US">
                <a:sym typeface="Symbol" panose="05050102010706020507" pitchFamily="18" charset="2"/>
              </a:rPr>
              <a:t>    Pop handle off stack &amp; push appropriate </a:t>
            </a:r>
            <a:r>
              <a:rPr lang="en-US" altLang="en-US" i="1">
                <a:sym typeface="Symbol" panose="05050102010706020507" pitchFamily="18" charset="2"/>
              </a:rPr>
              <a:t>lhs</a:t>
            </a:r>
          </a:p>
          <a:p>
            <a:pPr>
              <a:spcBef>
                <a:spcPct val="15000"/>
              </a:spcBef>
            </a:pPr>
            <a:r>
              <a:rPr lang="en-US" altLang="en-US" i="1">
                <a:solidFill>
                  <a:srgbClr val="996600"/>
                </a:solidFill>
                <a:sym typeface="Symbol" panose="05050102010706020507" pitchFamily="18" charset="2"/>
              </a:rPr>
              <a:t>Accept</a:t>
            </a:r>
            <a:r>
              <a:rPr lang="en-US" altLang="en-US" i="1">
                <a:sym typeface="Symbol" panose="05050102010706020507" pitchFamily="18" charset="2"/>
              </a:rPr>
              <a:t> </a:t>
            </a:r>
            <a:r>
              <a:rPr lang="en-US" altLang="en-US">
                <a:sym typeface="Symbol" panose="05050102010706020507" pitchFamily="18" charset="2"/>
              </a:rPr>
              <a:t>—</a:t>
            </a:r>
            <a:r>
              <a:rPr lang="en-US" altLang="en-US" i="1">
                <a:sym typeface="Symbol" panose="05050102010706020507" pitchFamily="18" charset="2"/>
              </a:rPr>
              <a:t> </a:t>
            </a:r>
            <a:r>
              <a:rPr lang="en-US" altLang="en-US">
                <a:sym typeface="Symbol" panose="05050102010706020507" pitchFamily="18" charset="2"/>
              </a:rPr>
              <a:t>stop parsing &amp; report success</a:t>
            </a:r>
          </a:p>
          <a:p>
            <a:pPr>
              <a:spcBef>
                <a:spcPct val="15000"/>
              </a:spcBef>
            </a:pPr>
            <a:r>
              <a:rPr lang="en-US" altLang="en-US" i="1">
                <a:solidFill>
                  <a:srgbClr val="996600"/>
                </a:solidFill>
                <a:sym typeface="Symbol" panose="05050102010706020507" pitchFamily="18" charset="2"/>
              </a:rPr>
              <a:t>Error</a:t>
            </a:r>
            <a:r>
              <a:rPr lang="en-US" altLang="en-US" i="1">
                <a:sym typeface="Symbol" panose="05050102010706020507" pitchFamily="18" charset="2"/>
              </a:rPr>
              <a:t>  </a:t>
            </a:r>
            <a:r>
              <a:rPr lang="en-US" altLang="en-US">
                <a:sym typeface="Symbol" panose="05050102010706020507" pitchFamily="18" charset="2"/>
              </a:rPr>
              <a:t>— call an error reporting/recovery routine</a:t>
            </a:r>
          </a:p>
          <a:p>
            <a:r>
              <a:rPr lang="en-US" altLang="en-US" i="1">
                <a:sym typeface="Symbol" panose="05050102010706020507" pitchFamily="18" charset="2"/>
              </a:rPr>
              <a:t>Accept &amp; Error </a:t>
            </a:r>
            <a:r>
              <a:rPr lang="en-US" altLang="en-US">
                <a:sym typeface="Symbol" panose="05050102010706020507" pitchFamily="18" charset="2"/>
              </a:rPr>
              <a:t>are simple</a:t>
            </a:r>
          </a:p>
          <a:p>
            <a:pPr>
              <a:spcBef>
                <a:spcPct val="15000"/>
              </a:spcBef>
            </a:pPr>
            <a:r>
              <a:rPr lang="en-US" altLang="en-US" i="1">
                <a:sym typeface="Symbol" panose="05050102010706020507" pitchFamily="18" charset="2"/>
              </a:rPr>
              <a:t>Shift </a:t>
            </a:r>
            <a:r>
              <a:rPr lang="en-US" altLang="en-US">
                <a:sym typeface="Symbol" panose="05050102010706020507" pitchFamily="18" charset="2"/>
              </a:rPr>
              <a:t>is just a push and a call to the scanner</a:t>
            </a:r>
          </a:p>
          <a:p>
            <a:pPr>
              <a:spcBef>
                <a:spcPct val="15000"/>
              </a:spcBef>
            </a:pPr>
            <a:r>
              <a:rPr lang="en-US" altLang="en-US" i="1">
                <a:sym typeface="Symbol" panose="05050102010706020507" pitchFamily="18" charset="2"/>
              </a:rPr>
              <a:t>Reduce</a:t>
            </a:r>
            <a:r>
              <a:rPr lang="en-US" altLang="en-US">
                <a:sym typeface="Symbol" panose="05050102010706020507" pitchFamily="18" charset="2"/>
              </a:rPr>
              <a:t> takes |</a:t>
            </a:r>
            <a:r>
              <a:rPr lang="en-US" altLang="en-US" i="1">
                <a:sym typeface="Symbol" panose="05050102010706020507" pitchFamily="18" charset="2"/>
              </a:rPr>
              <a:t>rhs</a:t>
            </a:r>
            <a:r>
              <a:rPr lang="en-US" altLang="en-US">
                <a:sym typeface="Symbol" panose="05050102010706020507" pitchFamily="18" charset="2"/>
              </a:rPr>
              <a:t>| pops &amp; 1 push</a:t>
            </a:r>
          </a:p>
          <a:p>
            <a:pPr>
              <a:spcBef>
                <a:spcPct val="15000"/>
              </a:spcBef>
            </a:pPr>
            <a:r>
              <a:rPr lang="en-US" altLang="en-US" i="1">
                <a:sym typeface="Symbol" panose="05050102010706020507" pitchFamily="18" charset="2"/>
              </a:rPr>
              <a:t>If handle-finding requires state, put it in the stack </a:t>
            </a:r>
            <a:r>
              <a:rPr lang="en-US" altLang="en-US" sz="2000" i="1">
                <a:sym typeface="Symbol" panose="05050102010706020507" pitchFamily="18" charset="2"/>
              </a:rPr>
              <a:t></a:t>
            </a:r>
            <a:r>
              <a:rPr lang="en-US" altLang="en-US" i="1">
                <a:sym typeface="Symbol" panose="05050102010706020507" pitchFamily="18" charset="2"/>
              </a:rPr>
              <a:t> 2x work</a:t>
            </a:r>
          </a:p>
        </p:txBody>
      </p:sp>
    </p:spTree>
  </p:cSld>
  <p:clrMapOvr>
    <a:masterClrMapping/>
  </p:clrMapOvr>
  <p:transition>
    <p:wipe dir="r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6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ct val="20000"/>
              </a:spcBef>
            </a:pPr>
            <a:r>
              <a:rPr lang="en-US" altLang="en-US"/>
              <a:t>An Important Lesson about Handles</a:t>
            </a:r>
          </a:p>
        </p:txBody>
      </p:sp>
      <p:sp>
        <p:nvSpPr>
          <p:cNvPr id="2356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000"/>
              </a:lnSpc>
              <a:spcBef>
                <a:spcPct val="0"/>
              </a:spcBef>
            </a:pPr>
            <a:endParaRPr lang="en-US" altLang="en-US"/>
          </a:p>
          <a:p>
            <a:r>
              <a:rPr lang="en-US" altLang="en-US"/>
              <a:t>To be a handle, a substring of a sentential form </a:t>
            </a:r>
            <a:r>
              <a:rPr lang="en-US" altLang="en-US">
                <a:sym typeface="Symbol" panose="05050102010706020507" pitchFamily="18" charset="2"/>
              </a:rPr>
              <a:t></a:t>
            </a:r>
            <a:r>
              <a:rPr lang="en-US" altLang="en-US"/>
              <a:t> must have two properties:</a:t>
            </a:r>
          </a:p>
          <a:p>
            <a:pPr lvl="1">
              <a:lnSpc>
                <a:spcPct val="95000"/>
              </a:lnSpc>
              <a:spcBef>
                <a:spcPct val="10000"/>
              </a:spcBef>
            </a:pPr>
            <a:r>
              <a:rPr lang="en-US" altLang="en-US"/>
              <a:t>It must match the right hand side </a:t>
            </a:r>
            <a:r>
              <a:rPr lang="en-US" altLang="en-US">
                <a:sym typeface="Symbol" panose="05050102010706020507" pitchFamily="18" charset="2"/>
              </a:rPr>
              <a:t></a:t>
            </a:r>
            <a:r>
              <a:rPr lang="en-US" altLang="en-US"/>
              <a:t> of some rule </a:t>
            </a:r>
            <a:r>
              <a:rPr lang="en-US" altLang="en-US" i="1">
                <a:sym typeface="Symbol" panose="05050102010706020507" pitchFamily="18" charset="2"/>
              </a:rPr>
              <a:t>A</a:t>
            </a:r>
            <a:r>
              <a:rPr lang="en-US" altLang="en-US" sz="2400" i="1">
                <a:sym typeface="Symbol" panose="05050102010706020507" pitchFamily="18" charset="2"/>
              </a:rPr>
              <a:t> </a:t>
            </a:r>
            <a:r>
              <a:rPr lang="en-US" altLang="en-US" sz="1800">
                <a:sym typeface="Symbol" panose="05050102010706020507" pitchFamily="18" charset="2"/>
              </a:rPr>
              <a:t> </a:t>
            </a:r>
            <a:r>
              <a:rPr lang="en-US" altLang="en-US">
                <a:sym typeface="Symbol" panose="05050102010706020507" pitchFamily="18" charset="2"/>
              </a:rPr>
              <a:t> </a:t>
            </a:r>
          </a:p>
          <a:p>
            <a:pPr lvl="1">
              <a:lnSpc>
                <a:spcPct val="95000"/>
              </a:lnSpc>
              <a:spcBef>
                <a:spcPct val="10000"/>
              </a:spcBef>
            </a:pPr>
            <a:r>
              <a:rPr lang="en-US" altLang="en-US">
                <a:sym typeface="Symbol" panose="05050102010706020507" pitchFamily="18" charset="2"/>
              </a:rPr>
              <a:t>There must be some rightmost derivation from the goal symbol that produces the sentential form </a:t>
            </a:r>
            <a:r>
              <a:rPr lang="en-US" altLang="en-US"/>
              <a:t> with </a:t>
            </a:r>
            <a:r>
              <a:rPr lang="en-US" altLang="en-US" i="1">
                <a:sym typeface="Symbol" panose="05050102010706020507" pitchFamily="18" charset="2"/>
              </a:rPr>
              <a:t>A</a:t>
            </a:r>
            <a:r>
              <a:rPr lang="en-US" altLang="en-US" sz="2400" i="1">
                <a:sym typeface="Symbol" panose="05050102010706020507" pitchFamily="18" charset="2"/>
              </a:rPr>
              <a:t> </a:t>
            </a:r>
            <a:r>
              <a:rPr lang="en-US" altLang="en-US" sz="1800">
                <a:sym typeface="Symbol" panose="05050102010706020507" pitchFamily="18" charset="2"/>
              </a:rPr>
              <a:t> </a:t>
            </a:r>
            <a:r>
              <a:rPr lang="en-US" altLang="en-US">
                <a:sym typeface="Symbol" panose="05050102010706020507" pitchFamily="18" charset="2"/>
              </a:rPr>
              <a:t> as the last production applied</a:t>
            </a:r>
          </a:p>
          <a:p>
            <a:pPr>
              <a:spcBef>
                <a:spcPct val="40000"/>
              </a:spcBef>
            </a:pPr>
            <a:r>
              <a:rPr lang="en-US" altLang="en-US">
                <a:sym typeface="Symbol" panose="05050102010706020507" pitchFamily="18" charset="2"/>
              </a:rPr>
              <a:t>Simply looking for right hand sides that match strings is not good enough</a:t>
            </a:r>
          </a:p>
          <a:p>
            <a:pPr>
              <a:spcBef>
                <a:spcPct val="40000"/>
              </a:spcBef>
            </a:pPr>
            <a:r>
              <a:rPr lang="en-US" altLang="en-US">
                <a:solidFill>
                  <a:srgbClr val="996600"/>
                </a:solidFill>
                <a:sym typeface="Symbol" panose="05050102010706020507" pitchFamily="18" charset="2"/>
              </a:rPr>
              <a:t>Critical Question: </a:t>
            </a:r>
            <a:r>
              <a:rPr lang="en-US" altLang="en-US">
                <a:sym typeface="Symbol" panose="05050102010706020507" pitchFamily="18" charset="2"/>
              </a:rPr>
              <a:t>How can we know when we have found a handle without generating lots of different derivations?</a:t>
            </a:r>
          </a:p>
          <a:p>
            <a:pPr lvl="1">
              <a:lnSpc>
                <a:spcPct val="95000"/>
              </a:lnSpc>
              <a:spcBef>
                <a:spcPct val="15000"/>
              </a:spcBef>
            </a:pPr>
            <a:r>
              <a:rPr lang="en-US" altLang="en-US">
                <a:solidFill>
                  <a:srgbClr val="996600"/>
                </a:solidFill>
                <a:sym typeface="Symbol" panose="05050102010706020507" pitchFamily="18" charset="2"/>
              </a:rPr>
              <a:t>Answer:</a:t>
            </a:r>
            <a:r>
              <a:rPr lang="en-US" altLang="en-US">
                <a:sym typeface="Symbol" panose="05050102010706020507" pitchFamily="18" charset="2"/>
              </a:rPr>
              <a:t> we use look ahead in the grammar along with tables produced as the result of analyzing the grammar. </a:t>
            </a:r>
          </a:p>
          <a:p>
            <a:pPr lvl="1">
              <a:lnSpc>
                <a:spcPct val="95000"/>
              </a:lnSpc>
              <a:spcBef>
                <a:spcPct val="15000"/>
              </a:spcBef>
            </a:pPr>
            <a:r>
              <a:rPr lang="en-US" altLang="en-US" i="1">
                <a:sym typeface="Symbol" panose="05050102010706020507" pitchFamily="18" charset="2"/>
              </a:rPr>
              <a:t>L</a:t>
            </a:r>
            <a:r>
              <a:rPr lang="en-US" altLang="en-US" sz="1800" i="1">
                <a:sym typeface="Symbol" panose="05050102010706020507" pitchFamily="18" charset="2"/>
              </a:rPr>
              <a:t>R(1)</a:t>
            </a:r>
            <a:r>
              <a:rPr lang="en-US" altLang="en-US">
                <a:sym typeface="Symbol" panose="05050102010706020507" pitchFamily="18" charset="2"/>
              </a:rPr>
              <a:t> parsers build a </a:t>
            </a:r>
            <a:r>
              <a:rPr lang="en-US" altLang="en-US" sz="1800">
                <a:sym typeface="Symbol" panose="05050102010706020507" pitchFamily="18" charset="2"/>
              </a:rPr>
              <a:t>DFA</a:t>
            </a:r>
            <a:r>
              <a:rPr lang="en-US" altLang="en-US">
                <a:sym typeface="Symbol" panose="05050102010706020507" pitchFamily="18" charset="2"/>
              </a:rPr>
              <a:t> that runs over the stack &amp; finds them</a:t>
            </a:r>
          </a:p>
        </p:txBody>
      </p:sp>
    </p:spTree>
  </p:cSld>
  <p:clrMapOvr>
    <a:masterClrMapping/>
  </p:clrMapOvr>
  <p:transition>
    <p:wipe dir="r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0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2330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1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2331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15683"/>
            <a:ext cx="9144000" cy="4426634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2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Introduction to LR Parsing</a:t>
            </a:r>
            <a:endParaRPr lang="en-US" altLang="en-US" dirty="0"/>
          </a:p>
        </p:txBody>
      </p:sp>
      <p:sp>
        <p:nvSpPr>
          <p:cNvPr id="2332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LL parsing</a:t>
            </a:r>
          </a:p>
          <a:p>
            <a:r>
              <a:rPr lang="en-US" altLang="en-US" dirty="0" smtClean="0"/>
              <a:t>LL(k) parsing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dirty="0" smtClean="0"/>
              <a:t>Top-down, recursive descent, LL(1)</a:t>
            </a:r>
            <a:endParaRPr lang="en-US" altLang="en-US" dirty="0"/>
          </a:p>
          <a:p>
            <a:endParaRPr lang="en-US" altLang="en-US" dirty="0" smtClean="0"/>
          </a:p>
          <a:p>
            <a:r>
              <a:rPr lang="en-US" altLang="en-US" dirty="0" smtClean="0"/>
              <a:t>LR parsing</a:t>
            </a:r>
          </a:p>
          <a:p>
            <a:r>
              <a:rPr lang="en-US" altLang="en-US" dirty="0" smtClean="0"/>
              <a:t>LR(k) parsing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dirty="0" smtClean="0"/>
              <a:t>Bottom-up, Shift reduce parsing</a:t>
            </a:r>
            <a:endParaRPr lang="en-US" altLang="en-US" dirty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0099" y="1234183"/>
            <a:ext cx="8469101" cy="4709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3692023"/>
      </p:ext>
    </p:extLst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3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2333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831262" cy="5224462"/>
          </a:xfrm>
        </p:spPr>
        <p:txBody>
          <a:bodyPr/>
          <a:lstStyle/>
          <a:p>
            <a:r>
              <a:rPr lang="en-US" altLang="en-US" dirty="0" smtClean="0"/>
              <a:t>The LR-parsing method is the most general </a:t>
            </a:r>
            <a:r>
              <a:rPr lang="en-US" altLang="en-US" dirty="0" err="1" smtClean="0"/>
              <a:t>nonbacktracking</a:t>
            </a:r>
            <a:r>
              <a:rPr lang="en-US" altLang="en-US" dirty="0" smtClean="0"/>
              <a:t> shift-reduce parsing method known, yet it can be implemented as </a:t>
            </a:r>
            <a:r>
              <a:rPr lang="en-US" altLang="en-US" dirty="0" err="1" smtClean="0"/>
              <a:t>effciently</a:t>
            </a:r>
            <a:r>
              <a:rPr lang="en-US" altLang="en-US" dirty="0" smtClean="0"/>
              <a:t> as other, more primitive shift-reduce methods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dirty="0" smtClean="0"/>
              <a:t>An LR parser can detect a syntactic error as soon as it is possible to do so on a left-to-right scan of the input.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dirty="0" smtClean="0"/>
              <a:t>The class of grammars that can be parsed using LR methods is a proper superset of the class of grammars that can be parsed with predictive or LL methods.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dirty="0" smtClean="0"/>
              <a:t>For a grammar to be LR(k ), we must be able to recognize the occurrence of the right side of a production in a right-sentential form, with k input symbols of </a:t>
            </a:r>
            <a:r>
              <a:rPr lang="en-US" altLang="en-US" dirty="0" err="1" smtClean="0"/>
              <a:t>lookahead</a:t>
            </a:r>
            <a:r>
              <a:rPr lang="en-US" altLang="en-US" dirty="0" smtClean="0"/>
              <a:t>.</a:t>
            </a:r>
          </a:p>
        </p:txBody>
      </p:sp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LR(0) items</a:t>
            </a:r>
            <a:endParaRPr lang="en-US" altLang="en-US" dirty="0"/>
          </a:p>
        </p:txBody>
      </p:sp>
      <p:sp>
        <p:nvSpPr>
          <p:cNvPr id="2334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An item is a production with a dot somewhere on the RHS</a:t>
            </a:r>
          </a:p>
          <a:p>
            <a:r>
              <a:rPr lang="en-US" altLang="en-US" dirty="0" smtClean="0"/>
              <a:t>Example: A </a:t>
            </a:r>
            <a:r>
              <a:rPr lang="en-US" altLang="en-US" dirty="0" smtClean="0">
                <a:sym typeface="Wingdings" panose="05000000000000000000" pitchFamily="2" charset="2"/>
              </a:rPr>
              <a:t> XYZ gives rise to items: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en-US" dirty="0" smtClean="0"/>
              <a:t>A </a:t>
            </a:r>
            <a:r>
              <a:rPr lang="en-US" altLang="en-US" dirty="0" smtClean="0">
                <a:sym typeface="Wingdings" panose="05000000000000000000" pitchFamily="2" charset="2"/>
              </a:rPr>
              <a:t> . XYZ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en-US" dirty="0" smtClean="0"/>
              <a:t>A </a:t>
            </a:r>
            <a:r>
              <a:rPr lang="en-US" altLang="en-US" dirty="0" smtClean="0">
                <a:sym typeface="Wingdings" panose="05000000000000000000" pitchFamily="2" charset="2"/>
              </a:rPr>
              <a:t> X.YZ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en-US" dirty="0" smtClean="0"/>
              <a:t>A </a:t>
            </a:r>
            <a:r>
              <a:rPr lang="en-US" altLang="en-US" dirty="0" smtClean="0">
                <a:sym typeface="Wingdings" panose="05000000000000000000" pitchFamily="2" charset="2"/>
              </a:rPr>
              <a:t> XY.Z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en-US" dirty="0" smtClean="0"/>
              <a:t>A </a:t>
            </a:r>
            <a:r>
              <a:rPr lang="en-US" altLang="en-US" dirty="0" smtClean="0">
                <a:sym typeface="Wingdings" panose="05000000000000000000" pitchFamily="2" charset="2"/>
              </a:rPr>
              <a:t> XYZ.</a:t>
            </a:r>
          </a:p>
          <a:p>
            <a:pPr marL="457200" indent="-457200">
              <a:buFont typeface="+mj-lt"/>
              <a:buAutoNum type="arabicPeriod"/>
            </a:pPr>
            <a:endParaRPr lang="en-US" altLang="en-US" dirty="0">
              <a:sym typeface="Wingdings" panose="05000000000000000000" pitchFamily="2" charset="2"/>
            </a:endParaRPr>
          </a:p>
          <a:p>
            <a:pPr marL="0" indent="0"/>
            <a:r>
              <a:rPr lang="en-US" altLang="en-US" dirty="0" smtClean="0">
                <a:sym typeface="Wingdings" panose="05000000000000000000" pitchFamily="2" charset="2"/>
              </a:rPr>
              <a:t>Also, A  </a:t>
            </a:r>
            <a:r>
              <a:rPr lang="el-GR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ε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smtClean="0">
                <a:sym typeface="Wingdings" panose="05000000000000000000" pitchFamily="2" charset="2"/>
              </a:rPr>
              <a:t> gives rise to the item A  . </a:t>
            </a:r>
            <a:endParaRPr lang="en-US" altLang="en-US" dirty="0"/>
          </a:p>
        </p:txBody>
      </p:sp>
    </p:spTree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5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Meaning of A </a:t>
            </a:r>
            <a:r>
              <a:rPr lang="en-US" altLang="en-US" dirty="0" smtClean="0">
                <a:sym typeface="Wingdings" panose="05000000000000000000" pitchFamily="2" charset="2"/>
              </a:rPr>
              <a:t> X . YZ</a:t>
            </a:r>
            <a:endParaRPr lang="en-US" altLang="en-US" dirty="0"/>
          </a:p>
        </p:txBody>
      </p:sp>
      <p:sp>
        <p:nvSpPr>
          <p:cNvPr id="2335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altLang="en-US" dirty="0" smtClean="0"/>
              <a:t>Just seen in the input a string derivable from X, and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en-US" dirty="0" smtClean="0"/>
              <a:t>Hope to see something derivable from YZ</a:t>
            </a:r>
            <a:endParaRPr lang="en-US" altLang="en-US" dirty="0"/>
          </a:p>
        </p:txBody>
      </p:sp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Closure of Item Sets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513" y="1220788"/>
            <a:ext cx="8548687" cy="5224462"/>
          </a:xfrm>
        </p:spPr>
        <p:txBody>
          <a:bodyPr/>
          <a:lstStyle/>
          <a:p>
            <a:r>
              <a:rPr lang="en-US" dirty="0" smtClean="0"/>
              <a:t>Closure of Item Sets </a:t>
            </a:r>
          </a:p>
          <a:p>
            <a:pPr marL="0" indent="0"/>
            <a:r>
              <a:rPr lang="en-US" dirty="0" smtClean="0"/>
              <a:t>If I is a set of items for a grammar G , then CLOSURE(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 smtClean="0"/>
              <a:t> ) is the set of items constructed from 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dirty="0" smtClean="0"/>
              <a:t>by the two rules: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Initially, add every item in 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 smtClean="0"/>
              <a:t> to CLOSURE( 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 smtClean="0"/>
              <a:t> ). 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If A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l-GR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α 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.</a:t>
            </a:r>
            <a:r>
              <a:rPr lang="en-US" dirty="0" smtClean="0"/>
              <a:t>B</a:t>
            </a:r>
            <a:r>
              <a:rPr lang="el-GR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β</a:t>
            </a:r>
            <a:r>
              <a:rPr lang="en-US" dirty="0" smtClean="0"/>
              <a:t> is in CLOSURE(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 smtClean="0"/>
              <a:t> ) and B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γ</a:t>
            </a:r>
            <a:r>
              <a:rPr lang="en-US" dirty="0" smtClean="0"/>
              <a:t> is a production, then add the item B </a:t>
            </a:r>
            <a:r>
              <a:rPr lang="en-US" dirty="0" smtClean="0">
                <a:sym typeface="Wingdings" panose="05000000000000000000" pitchFamily="2" charset="2"/>
              </a:rPr>
              <a:t>.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γ</a:t>
            </a:r>
            <a:r>
              <a:rPr lang="en-US" dirty="0" smtClean="0"/>
              <a:t> to CLOSURE( I ), if it is not already there. </a:t>
            </a:r>
          </a:p>
          <a:p>
            <a:pPr marL="0" indent="0"/>
            <a:r>
              <a:rPr lang="en-US" dirty="0" smtClean="0"/>
              <a:t>Apply this rule until no more new items can be added to CLOSURE( I ).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24860045"/>
      </p:ext>
    </p:extLst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Computing sets of items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Augment the grammar with new production S’ </a:t>
            </a:r>
            <a:r>
              <a:rPr lang="en-US" dirty="0" smtClean="0">
                <a:sym typeface="Wingdings" panose="05000000000000000000" pitchFamily="2" charset="2"/>
              </a:rPr>
              <a:t> S.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Then  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dirty="0" smtClean="0">
                <a:sym typeface="Wingdings" panose="05000000000000000000" pitchFamily="2" charset="2"/>
              </a:rPr>
              <a:t> = closure (S’  .S)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Consider the F grammar for expressions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E E + T   |   T 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T  T * F   |   F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F  id  |  (  E  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7430886"/>
      </p:ext>
    </p:extLst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6263" y="1295400"/>
            <a:ext cx="7951964" cy="434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1561714"/>
      </p:ext>
    </p:extLst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GoTo’s</a:t>
            </a:r>
            <a:r>
              <a:rPr lang="en-US" dirty="0" smtClean="0"/>
              <a:t>:   </a:t>
            </a:r>
            <a:r>
              <a:rPr lang="en-US" dirty="0" err="1" smtClean="0"/>
              <a:t>GoTo</a:t>
            </a:r>
            <a:r>
              <a:rPr lang="en-US" dirty="0" smtClean="0"/>
              <a:t> (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0, </a:t>
            </a:r>
            <a:r>
              <a:rPr lang="en-US" dirty="0" smtClean="0"/>
              <a:t>X)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513" y="1220788"/>
            <a:ext cx="8624887" cy="5224462"/>
          </a:xfrm>
        </p:spPr>
        <p:txBody>
          <a:bodyPr/>
          <a:lstStyle/>
          <a:p>
            <a:r>
              <a:rPr lang="en-US" dirty="0" err="1" smtClean="0"/>
              <a:t>GoTo</a:t>
            </a:r>
            <a:r>
              <a:rPr lang="en-US" dirty="0" smtClean="0"/>
              <a:t> (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smtClean="0"/>
              <a:t>X) = closure ({ A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l-GR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α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X . </a:t>
            </a:r>
            <a:r>
              <a:rPr lang="el-GR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β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}  </a:t>
            </a:r>
            <a:r>
              <a:rPr lang="en-US" dirty="0">
                <a:latin typeface="Helvetica" panose="020B0604020202020204" pitchFamily="34" charset="0"/>
                <a:ea typeface="Cambria Math" panose="02040503050406030204" pitchFamily="18" charset="0"/>
                <a:cs typeface="Helvetica" panose="020B0604020202020204" pitchFamily="34" charset="0"/>
              </a:rPr>
              <a:t>s</a:t>
            </a:r>
            <a:r>
              <a:rPr lang="en-US" dirty="0" smtClean="0">
                <a:latin typeface="Helvetica" panose="020B0604020202020204" pitchFamily="34" charset="0"/>
                <a:ea typeface="Cambria Math" panose="02040503050406030204" pitchFamily="18" charset="0"/>
                <a:cs typeface="Helvetica" panose="020B0604020202020204" pitchFamily="34" charset="0"/>
              </a:rPr>
              <a:t>uch that </a:t>
            </a:r>
            <a:r>
              <a:rPr lang="en-US" dirty="0" smtClean="0"/>
              <a:t>({ A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l-GR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α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. X </a:t>
            </a:r>
            <a:r>
              <a:rPr lang="el-GR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β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} </a:t>
            </a:r>
            <a:endParaRPr lang="en-US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4613510"/>
      </p:ext>
    </p:extLst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84" y="1524000"/>
            <a:ext cx="9418912" cy="3009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5037638"/>
      </p:ext>
    </p:extLst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2200" y="0"/>
            <a:ext cx="6267450" cy="655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5448955"/>
      </p:ext>
    </p:extLst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Kernel items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301" y="1219200"/>
            <a:ext cx="8545099" cy="1762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6452388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66800"/>
            <a:ext cx="9144000" cy="2626913"/>
          </a:xfrm>
          <a:prstGeom prst="rect">
            <a:avLst/>
          </a:prstGeom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219200" y="1220788"/>
            <a:ext cx="7378700" cy="5224462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215093"/>
            <a:ext cx="9144000" cy="966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2447416"/>
      </p:ext>
    </p:extLst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Figure 4.33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0513" y="1028700"/>
            <a:ext cx="8869500" cy="3819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6446413"/>
      </p:ext>
    </p:extLst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259203"/>
            <a:ext cx="8586787" cy="4608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1472279"/>
      </p:ext>
    </p:extLst>
  </p:cSld>
  <p:clrMapOvr>
    <a:masterClrMapping/>
  </p:clrMapOvr>
  <p:transition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Figure 4.35   LR parser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9920" y="1714499"/>
            <a:ext cx="8133080" cy="5030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4274266"/>
      </p:ext>
    </p:extLst>
  </p:cSld>
  <p:clrMapOvr>
    <a:masterClrMapping/>
  </p:clrMapOvr>
  <p:transition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812" y="247650"/>
            <a:ext cx="8891587" cy="781050"/>
          </a:xfrm>
        </p:spPr>
        <p:txBody>
          <a:bodyPr/>
          <a:lstStyle/>
          <a:p>
            <a:r>
              <a:rPr lang="en-US" sz="3600" dirty="0" smtClean="0"/>
              <a:t>Action  and  GOTO sections of the table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8411" y="1366837"/>
            <a:ext cx="8500789" cy="5049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7857234"/>
      </p:ext>
    </p:extLst>
  </p:cSld>
  <p:clrMapOvr>
    <a:masterClrMapping/>
  </p:clrMapOvr>
  <p:transition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933627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8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</a:t>
            </a:r>
            <a:r>
              <a:rPr lang="en-US" altLang="en-US" sz="3000"/>
              <a:t>IRST</a:t>
            </a:r>
            <a:r>
              <a:rPr lang="en-US" altLang="en-US"/>
              <a:t> and F</a:t>
            </a:r>
            <a:r>
              <a:rPr lang="en-US" altLang="en-US" sz="3000"/>
              <a:t>OLLOW</a:t>
            </a:r>
            <a:r>
              <a:rPr lang="en-US" altLang="en-US"/>
              <a:t> Sets</a:t>
            </a:r>
          </a:p>
        </p:txBody>
      </p:sp>
      <p:sp>
        <p:nvSpPr>
          <p:cNvPr id="2308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F</a:t>
            </a:r>
            <a:r>
              <a:rPr lang="en-US" altLang="en-US" sz="1800"/>
              <a:t>IRST</a:t>
            </a:r>
            <a:r>
              <a:rPr lang="en-US" altLang="en-US"/>
              <a:t>(</a:t>
            </a:r>
            <a:r>
              <a:rPr lang="en-US" altLang="en-US" sz="2800">
                <a:sym typeface="Symbol" panose="05050102010706020507" pitchFamily="18" charset="2"/>
              </a:rPr>
              <a:t></a:t>
            </a:r>
            <a:r>
              <a:rPr lang="en-US" altLang="en-US">
                <a:sym typeface="Symbol" panose="05050102010706020507" pitchFamily="18" charset="2"/>
              </a:rPr>
              <a:t>)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altLang="en-US" sz="2400"/>
              <a:t>For some </a:t>
            </a:r>
            <a:r>
              <a:rPr lang="en-US" altLang="en-US" sz="2800">
                <a:sym typeface="Symbol" panose="05050102010706020507" pitchFamily="18" charset="2"/>
              </a:rPr>
              <a:t></a:t>
            </a:r>
            <a:r>
              <a:rPr lang="en-US" altLang="en-US" sz="2400">
                <a:sym typeface="Symbol" panose="05050102010706020507" pitchFamily="18" charset="2"/>
              </a:rPr>
              <a:t> </a:t>
            </a:r>
            <a:r>
              <a:rPr lang="en-US" altLang="en-US">
                <a:sym typeface="Symbol" panose="05050102010706020507" pitchFamily="18" charset="2"/>
              </a:rPr>
              <a:t></a:t>
            </a:r>
            <a:r>
              <a:rPr lang="en-US" altLang="en-US" sz="2400" i="1">
                <a:sym typeface="Symbol" panose="05050102010706020507" pitchFamily="18" charset="2"/>
              </a:rPr>
              <a:t>T</a:t>
            </a:r>
            <a:r>
              <a:rPr lang="en-US" altLang="en-US" sz="2400">
                <a:sym typeface="Symbol" panose="05050102010706020507" pitchFamily="18" charset="2"/>
              </a:rPr>
              <a:t>  </a:t>
            </a:r>
            <a:r>
              <a:rPr lang="en-US" altLang="en-US" sz="2400" i="1">
                <a:sym typeface="Symbol" panose="05050102010706020507" pitchFamily="18" charset="2"/>
              </a:rPr>
              <a:t>NT</a:t>
            </a:r>
            <a:r>
              <a:rPr lang="en-US" altLang="en-US" sz="2400">
                <a:sym typeface="Symbol" panose="05050102010706020507" pitchFamily="18" charset="2"/>
              </a:rPr>
              <a:t>, define </a:t>
            </a:r>
            <a:r>
              <a:rPr lang="en-US" altLang="en-US" sz="2400">
                <a:solidFill>
                  <a:srgbClr val="0000CC"/>
                </a:solidFill>
                <a:sym typeface="Symbol" panose="05050102010706020507" pitchFamily="18" charset="2"/>
              </a:rPr>
              <a:t>F</a:t>
            </a:r>
            <a:r>
              <a:rPr lang="en-US" altLang="en-US" sz="1800">
                <a:solidFill>
                  <a:srgbClr val="0000CC"/>
                </a:solidFill>
                <a:sym typeface="Symbol" panose="05050102010706020507" pitchFamily="18" charset="2"/>
              </a:rPr>
              <a:t>IRST</a:t>
            </a:r>
            <a:r>
              <a:rPr lang="en-US" altLang="en-US" sz="2400">
                <a:solidFill>
                  <a:srgbClr val="0000CC"/>
                </a:solidFill>
                <a:sym typeface="Symbol" panose="05050102010706020507" pitchFamily="18" charset="2"/>
              </a:rPr>
              <a:t>(</a:t>
            </a:r>
            <a:r>
              <a:rPr lang="en-US" altLang="en-US" sz="2800">
                <a:solidFill>
                  <a:srgbClr val="0000CC"/>
                </a:solidFill>
                <a:sym typeface="Symbol" panose="05050102010706020507" pitchFamily="18" charset="2"/>
              </a:rPr>
              <a:t></a:t>
            </a:r>
            <a:r>
              <a:rPr lang="en-US" altLang="en-US" sz="2400">
                <a:solidFill>
                  <a:srgbClr val="0000CC"/>
                </a:solidFill>
                <a:sym typeface="Symbol" panose="05050102010706020507" pitchFamily="18" charset="2"/>
              </a:rPr>
              <a:t>)</a:t>
            </a:r>
            <a:r>
              <a:rPr lang="en-US" altLang="en-US" sz="2400">
                <a:sym typeface="Symbol" panose="05050102010706020507" pitchFamily="18" charset="2"/>
              </a:rPr>
              <a:t> as the set of tokens that appear as the first symbol in some string that derives from </a:t>
            </a:r>
            <a:r>
              <a:rPr lang="en-US" altLang="en-US" sz="2800">
                <a:sym typeface="Symbol" panose="05050102010706020507" pitchFamily="18" charset="2"/>
              </a:rPr>
              <a:t></a:t>
            </a:r>
            <a:r>
              <a:rPr lang="en-US" altLang="en-US" sz="2400">
                <a:sym typeface="Symbol" panose="05050102010706020507" pitchFamily="18" charset="2"/>
              </a:rPr>
              <a:t> 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altLang="en-US" sz="2400">
                <a:sym typeface="Symbol" panose="05050102010706020507" pitchFamily="18" charset="2"/>
              </a:rPr>
              <a:t>That is, </a:t>
            </a:r>
            <a:r>
              <a:rPr lang="en-US" altLang="en-US" sz="2400" u="sng">
                <a:sym typeface="Symbol" panose="05050102010706020507" pitchFamily="18" charset="2"/>
              </a:rPr>
              <a:t>x</a:t>
            </a:r>
            <a:r>
              <a:rPr lang="en-US" altLang="en-US" sz="2400" i="1">
                <a:sym typeface="Symbol" panose="05050102010706020507" pitchFamily="18" charset="2"/>
              </a:rPr>
              <a:t> </a:t>
            </a:r>
            <a:r>
              <a:rPr lang="en-US" altLang="en-US">
                <a:sym typeface="Symbol" panose="05050102010706020507" pitchFamily="18" charset="2"/>
              </a:rPr>
              <a:t> </a:t>
            </a:r>
            <a:r>
              <a:rPr lang="en-US" altLang="en-US" sz="2400">
                <a:sym typeface="Symbol" panose="05050102010706020507" pitchFamily="18" charset="2"/>
              </a:rPr>
              <a:t>F</a:t>
            </a:r>
            <a:r>
              <a:rPr lang="en-US" altLang="en-US" sz="1800">
                <a:sym typeface="Symbol" panose="05050102010706020507" pitchFamily="18" charset="2"/>
              </a:rPr>
              <a:t>IRST</a:t>
            </a:r>
            <a:r>
              <a:rPr lang="en-US" altLang="en-US" sz="2400">
                <a:sym typeface="Symbol" panose="05050102010706020507" pitchFamily="18" charset="2"/>
              </a:rPr>
              <a:t>(</a:t>
            </a:r>
            <a:r>
              <a:rPr lang="en-US" altLang="en-US" sz="2800">
                <a:sym typeface="Symbol" panose="05050102010706020507" pitchFamily="18" charset="2"/>
              </a:rPr>
              <a:t></a:t>
            </a:r>
            <a:r>
              <a:rPr lang="en-US" altLang="en-US" sz="2400">
                <a:sym typeface="Symbol" panose="05050102010706020507" pitchFamily="18" charset="2"/>
              </a:rPr>
              <a:t>) </a:t>
            </a:r>
            <a:r>
              <a:rPr lang="en-US" altLang="en-US" sz="2400" i="1">
                <a:sym typeface="Symbol" panose="05050102010706020507" pitchFamily="18" charset="2"/>
              </a:rPr>
              <a:t>iff</a:t>
            </a:r>
            <a:r>
              <a:rPr lang="en-US" altLang="en-US" sz="2400">
                <a:sym typeface="Symbol" panose="05050102010706020507" pitchFamily="18" charset="2"/>
              </a:rPr>
              <a:t>  </a:t>
            </a:r>
            <a:r>
              <a:rPr lang="en-US" altLang="en-US" sz="2800">
                <a:sym typeface="Symbol" panose="05050102010706020507" pitchFamily="18" charset="2"/>
              </a:rPr>
              <a:t></a:t>
            </a:r>
            <a:r>
              <a:rPr lang="en-US" altLang="en-US" sz="2400">
                <a:sym typeface="Symbol" panose="05050102010706020507" pitchFamily="18" charset="2"/>
              </a:rPr>
              <a:t> </a:t>
            </a:r>
            <a:r>
              <a:rPr lang="en-US" altLang="en-US">
                <a:sym typeface="Symbol" panose="05050102010706020507" pitchFamily="18" charset="2"/>
              </a:rPr>
              <a:t></a:t>
            </a:r>
            <a:r>
              <a:rPr lang="en-US" altLang="en-US" sz="2400" baseline="30000">
                <a:sym typeface="Symbol" panose="05050102010706020507" pitchFamily="18" charset="2"/>
              </a:rPr>
              <a:t>*</a:t>
            </a:r>
            <a:r>
              <a:rPr lang="en-US" altLang="en-US" sz="2400" i="1">
                <a:sym typeface="Symbol" panose="05050102010706020507" pitchFamily="18" charset="2"/>
              </a:rPr>
              <a:t> </a:t>
            </a:r>
            <a:r>
              <a:rPr lang="en-US" altLang="en-US" sz="2400" u="sng">
                <a:sym typeface="Symbol" panose="05050102010706020507" pitchFamily="18" charset="2"/>
              </a:rPr>
              <a:t>x</a:t>
            </a:r>
            <a:r>
              <a:rPr lang="en-US" altLang="en-US" sz="2400" i="1">
                <a:sym typeface="Symbol" panose="05050102010706020507" pitchFamily="18" charset="2"/>
              </a:rPr>
              <a:t> </a:t>
            </a:r>
            <a:r>
              <a:rPr lang="en-US" altLang="en-US" sz="2800">
                <a:sym typeface="Symbol" panose="05050102010706020507" pitchFamily="18" charset="2"/>
              </a:rPr>
              <a:t>, </a:t>
            </a:r>
            <a:r>
              <a:rPr lang="en-US" altLang="en-US" sz="2400">
                <a:sym typeface="Symbol" panose="05050102010706020507" pitchFamily="18" charset="2"/>
              </a:rPr>
              <a:t> for some </a:t>
            </a:r>
            <a:r>
              <a:rPr lang="en-US" altLang="en-US" sz="2800" i="1">
                <a:sym typeface="Symbol" panose="05050102010706020507" pitchFamily="18" charset="2"/>
              </a:rPr>
              <a:t></a:t>
            </a:r>
            <a:r>
              <a:rPr lang="en-US" altLang="en-US" sz="2400" i="1">
                <a:sym typeface="Symbol" panose="05050102010706020507" pitchFamily="18" charset="2"/>
              </a:rPr>
              <a:t> </a:t>
            </a:r>
            <a:endParaRPr lang="en-US" altLang="en-US">
              <a:sym typeface="Symbol" panose="05050102010706020507" pitchFamily="18" charset="2"/>
            </a:endParaRPr>
          </a:p>
          <a:p>
            <a:pPr>
              <a:spcBef>
                <a:spcPct val="100000"/>
              </a:spcBef>
            </a:pPr>
            <a:r>
              <a:rPr lang="en-US" altLang="en-US">
                <a:sym typeface="Symbol" panose="05050102010706020507" pitchFamily="18" charset="2"/>
              </a:rPr>
              <a:t>F</a:t>
            </a:r>
            <a:r>
              <a:rPr lang="en-US" altLang="en-US" sz="1800">
                <a:sym typeface="Symbol" panose="05050102010706020507" pitchFamily="18" charset="2"/>
              </a:rPr>
              <a:t>OLLOW</a:t>
            </a:r>
            <a:r>
              <a:rPr lang="en-US" altLang="en-US">
                <a:sym typeface="Symbol" panose="05050102010706020507" pitchFamily="18" charset="2"/>
              </a:rPr>
              <a:t>(</a:t>
            </a:r>
            <a:r>
              <a:rPr lang="en-US" altLang="en-US" sz="2800">
                <a:sym typeface="Symbol" panose="05050102010706020507" pitchFamily="18" charset="2"/>
              </a:rPr>
              <a:t></a:t>
            </a:r>
            <a:r>
              <a:rPr lang="en-US" altLang="en-US">
                <a:sym typeface="Symbol" panose="05050102010706020507" pitchFamily="18" charset="2"/>
              </a:rPr>
              <a:t>)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altLang="en-US" sz="2400"/>
              <a:t>For some </a:t>
            </a:r>
            <a:r>
              <a:rPr lang="en-US" altLang="en-US" sz="2800">
                <a:sym typeface="Symbol" panose="05050102010706020507" pitchFamily="18" charset="2"/>
              </a:rPr>
              <a:t></a:t>
            </a:r>
            <a:r>
              <a:rPr lang="en-US" altLang="en-US" sz="2400">
                <a:sym typeface="Symbol" panose="05050102010706020507" pitchFamily="18" charset="2"/>
              </a:rPr>
              <a:t> </a:t>
            </a:r>
            <a:r>
              <a:rPr lang="en-US" altLang="en-US">
                <a:sym typeface="Symbol" panose="05050102010706020507" pitchFamily="18" charset="2"/>
              </a:rPr>
              <a:t> </a:t>
            </a:r>
            <a:r>
              <a:rPr lang="en-US" altLang="en-US" sz="2400" i="1">
                <a:sym typeface="Symbol" panose="05050102010706020507" pitchFamily="18" charset="2"/>
              </a:rPr>
              <a:t>NT</a:t>
            </a:r>
            <a:r>
              <a:rPr lang="en-US" altLang="en-US" sz="2400">
                <a:sym typeface="Symbol" panose="05050102010706020507" pitchFamily="18" charset="2"/>
              </a:rPr>
              <a:t>, define </a:t>
            </a:r>
            <a:r>
              <a:rPr lang="en-US" altLang="en-US" sz="2400">
                <a:solidFill>
                  <a:srgbClr val="1822CD"/>
                </a:solidFill>
                <a:sym typeface="Symbol" panose="05050102010706020507" pitchFamily="18" charset="2"/>
              </a:rPr>
              <a:t>F</a:t>
            </a:r>
            <a:r>
              <a:rPr lang="en-US" altLang="en-US" sz="1800">
                <a:solidFill>
                  <a:srgbClr val="1822CD"/>
                </a:solidFill>
                <a:sym typeface="Symbol" panose="05050102010706020507" pitchFamily="18" charset="2"/>
              </a:rPr>
              <a:t>OLLOW</a:t>
            </a:r>
            <a:r>
              <a:rPr lang="en-US" altLang="en-US" sz="2400">
                <a:solidFill>
                  <a:srgbClr val="1822CD"/>
                </a:solidFill>
                <a:sym typeface="Symbol" panose="05050102010706020507" pitchFamily="18" charset="2"/>
              </a:rPr>
              <a:t>(</a:t>
            </a:r>
            <a:r>
              <a:rPr lang="en-US" altLang="en-US" sz="2800">
                <a:solidFill>
                  <a:srgbClr val="1822CD"/>
                </a:solidFill>
                <a:sym typeface="Symbol" panose="05050102010706020507" pitchFamily="18" charset="2"/>
              </a:rPr>
              <a:t></a:t>
            </a:r>
            <a:r>
              <a:rPr lang="en-US" altLang="en-US" sz="2400">
                <a:solidFill>
                  <a:srgbClr val="1822CD"/>
                </a:solidFill>
                <a:sym typeface="Symbol" panose="05050102010706020507" pitchFamily="18" charset="2"/>
              </a:rPr>
              <a:t>)</a:t>
            </a:r>
            <a:r>
              <a:rPr lang="en-US" altLang="en-US" sz="2400">
                <a:sym typeface="Symbol" panose="05050102010706020507" pitchFamily="18" charset="2"/>
              </a:rPr>
              <a:t> as the set of symbols that can occur immediately after </a:t>
            </a:r>
            <a:r>
              <a:rPr lang="en-US" altLang="en-US" sz="2800">
                <a:sym typeface="Symbol" panose="05050102010706020507" pitchFamily="18" charset="2"/>
              </a:rPr>
              <a:t></a:t>
            </a:r>
            <a:r>
              <a:rPr lang="en-US" altLang="en-US" sz="2400">
                <a:sym typeface="Symbol" panose="05050102010706020507" pitchFamily="18" charset="2"/>
              </a:rPr>
              <a:t> in a valid sentence.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altLang="en-US" sz="2400">
                <a:sym typeface="Symbol" panose="05050102010706020507" pitchFamily="18" charset="2"/>
              </a:rPr>
              <a:t>F</a:t>
            </a:r>
            <a:r>
              <a:rPr lang="en-US" altLang="en-US" sz="1800">
                <a:sym typeface="Symbol" panose="05050102010706020507" pitchFamily="18" charset="2"/>
              </a:rPr>
              <a:t>OLLOW</a:t>
            </a:r>
            <a:r>
              <a:rPr lang="en-US" altLang="en-US" sz="2400">
                <a:sym typeface="Symbol" panose="05050102010706020507" pitchFamily="18" charset="2"/>
              </a:rPr>
              <a:t>(</a:t>
            </a:r>
            <a:r>
              <a:rPr lang="en-US" altLang="en-US" sz="2400" i="1">
                <a:sym typeface="Symbol" panose="05050102010706020507" pitchFamily="18" charset="2"/>
              </a:rPr>
              <a:t>S</a:t>
            </a:r>
            <a:r>
              <a:rPr lang="en-US" altLang="en-US" sz="2400">
                <a:sym typeface="Symbol" panose="05050102010706020507" pitchFamily="18" charset="2"/>
              </a:rPr>
              <a:t>) = {</a:t>
            </a:r>
            <a:r>
              <a:rPr lang="en-US" altLang="en-US" sz="1800">
                <a:sym typeface="Symbol" panose="05050102010706020507" pitchFamily="18" charset="2"/>
              </a:rPr>
              <a:t>EOF</a:t>
            </a:r>
            <a:r>
              <a:rPr lang="en-US" altLang="en-US" sz="2400">
                <a:sym typeface="Symbol" panose="05050102010706020507" pitchFamily="18" charset="2"/>
              </a:rPr>
              <a:t>}, where </a:t>
            </a:r>
            <a:r>
              <a:rPr lang="en-US" altLang="en-US" sz="2400" i="1">
                <a:sym typeface="Symbol" panose="05050102010706020507" pitchFamily="18" charset="2"/>
              </a:rPr>
              <a:t>S</a:t>
            </a:r>
            <a:r>
              <a:rPr lang="en-US" altLang="en-US" sz="2400">
                <a:sym typeface="Symbol" panose="05050102010706020507" pitchFamily="18" charset="2"/>
              </a:rPr>
              <a:t> is the start symbol</a:t>
            </a:r>
          </a:p>
          <a:p>
            <a:pPr>
              <a:spcBef>
                <a:spcPct val="100000"/>
              </a:spcBef>
            </a:pPr>
            <a:r>
              <a:rPr lang="en-US" altLang="en-US">
                <a:sym typeface="Symbol" panose="05050102010706020507" pitchFamily="18" charset="2"/>
              </a:rPr>
              <a:t>To build </a:t>
            </a:r>
            <a:r>
              <a:rPr lang="en-US" altLang="en-US">
                <a:solidFill>
                  <a:srgbClr val="1822CD"/>
                </a:solidFill>
                <a:sym typeface="Symbol" panose="05050102010706020507" pitchFamily="18" charset="2"/>
              </a:rPr>
              <a:t>F</a:t>
            </a:r>
            <a:r>
              <a:rPr lang="en-US" altLang="en-US" sz="1800">
                <a:solidFill>
                  <a:srgbClr val="1822CD"/>
                </a:solidFill>
                <a:sym typeface="Symbol" panose="05050102010706020507" pitchFamily="18" charset="2"/>
              </a:rPr>
              <a:t>IRST</a:t>
            </a:r>
            <a:r>
              <a:rPr lang="en-US" altLang="en-US">
                <a:sym typeface="Symbol" panose="05050102010706020507" pitchFamily="18" charset="2"/>
              </a:rPr>
              <a:t> sets, we need </a:t>
            </a:r>
            <a:r>
              <a:rPr lang="en-US" altLang="en-US">
                <a:solidFill>
                  <a:srgbClr val="1822CD"/>
                </a:solidFill>
                <a:sym typeface="Symbol" panose="05050102010706020507" pitchFamily="18" charset="2"/>
              </a:rPr>
              <a:t>F</a:t>
            </a:r>
            <a:r>
              <a:rPr lang="en-US" altLang="en-US" sz="1800">
                <a:solidFill>
                  <a:srgbClr val="1822CD"/>
                </a:solidFill>
                <a:sym typeface="Symbol" panose="05050102010706020507" pitchFamily="18" charset="2"/>
              </a:rPr>
              <a:t>OLLOW</a:t>
            </a:r>
            <a:r>
              <a:rPr lang="en-US" altLang="en-US">
                <a:sym typeface="Symbol" panose="05050102010706020507" pitchFamily="18" charset="2"/>
              </a:rPr>
              <a:t> sets …</a:t>
            </a:r>
            <a:endParaRPr lang="en-US" altLang="en-US" sz="3200">
              <a:sym typeface="Symbol" panose="05050102010706020507" pitchFamily="18" charset="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First, Follow and Nullable Notes</a:t>
            </a:r>
          </a:p>
        </p:txBody>
      </p:sp>
      <p:sp>
        <p:nvSpPr>
          <p:cNvPr id="2324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853487" cy="5224462"/>
          </a:xfrm>
        </p:spPr>
        <p:txBody>
          <a:bodyPr/>
          <a:lstStyle/>
          <a:p>
            <a:r>
              <a:rPr lang="en-US" altLang="en-US"/>
              <a:t>A non-terminal X is called nullable if X </a:t>
            </a:r>
            <a:r>
              <a:rPr lang="en-US" altLang="en-US">
                <a:sym typeface="Wingdings" panose="05000000000000000000" pitchFamily="2" charset="2"/>
              </a:rPr>
              <a:t> </a:t>
            </a:r>
            <a:r>
              <a:rPr lang="el-GR" altLang="en-US">
                <a:sym typeface="Wingdings" panose="05000000000000000000" pitchFamily="2" charset="2"/>
              </a:rPr>
              <a:t>ε</a:t>
            </a:r>
            <a:r>
              <a:rPr lang="en-US" altLang="en-US">
                <a:sym typeface="Wingdings" panose="05000000000000000000" pitchFamily="2" charset="2"/>
              </a:rPr>
              <a:t>  .  (note derives)</a:t>
            </a:r>
          </a:p>
          <a:p>
            <a:r>
              <a:rPr lang="en-US" altLang="en-US">
                <a:sym typeface="Wingdings" panose="05000000000000000000" pitchFamily="2" charset="2"/>
              </a:rPr>
              <a:t>First(a) = { a }   for all terminals a</a:t>
            </a:r>
          </a:p>
          <a:p>
            <a:endParaRPr lang="en-US" altLang="en-US">
              <a:sym typeface="Wingdings" panose="05000000000000000000" pitchFamily="2" charset="2"/>
            </a:endParaRPr>
          </a:p>
          <a:p>
            <a:r>
              <a:rPr lang="en-US" altLang="en-US">
                <a:sym typeface="Wingdings" panose="05000000000000000000" pitchFamily="2" charset="2"/>
              </a:rPr>
              <a:t>If X Y</a:t>
            </a:r>
            <a:r>
              <a:rPr lang="en-US" altLang="en-US" baseline="-25000">
                <a:sym typeface="Wingdings" panose="05000000000000000000" pitchFamily="2" charset="2"/>
              </a:rPr>
              <a:t>1</a:t>
            </a:r>
            <a:r>
              <a:rPr lang="en-US" altLang="en-US">
                <a:sym typeface="Wingdings" panose="05000000000000000000" pitchFamily="2" charset="2"/>
              </a:rPr>
              <a:t>Y</a:t>
            </a:r>
            <a:r>
              <a:rPr lang="en-US" altLang="en-US" baseline="-25000">
                <a:sym typeface="Wingdings" panose="05000000000000000000" pitchFamily="2" charset="2"/>
              </a:rPr>
              <a:t>2</a:t>
            </a:r>
            <a:r>
              <a:rPr lang="en-US" altLang="en-US">
                <a:sym typeface="Wingdings" panose="05000000000000000000" pitchFamily="2" charset="2"/>
              </a:rPr>
              <a:t>…Y</a:t>
            </a:r>
            <a:r>
              <a:rPr lang="en-US" altLang="en-US" baseline="-25000">
                <a:sym typeface="Wingdings" panose="05000000000000000000" pitchFamily="2" charset="2"/>
              </a:rPr>
              <a:t>n</a:t>
            </a:r>
            <a:r>
              <a:rPr lang="en-US" altLang="en-US">
                <a:sym typeface="Wingdings" panose="05000000000000000000" pitchFamily="2" charset="2"/>
              </a:rPr>
              <a:t> and each Yi is nullable (Yi  </a:t>
            </a:r>
            <a:r>
              <a:rPr lang="el-GR" altLang="en-US">
                <a:sym typeface="Wingdings" panose="05000000000000000000" pitchFamily="2" charset="2"/>
              </a:rPr>
              <a:t>ε</a:t>
            </a:r>
            <a:r>
              <a:rPr lang="en-US" altLang="en-US">
                <a:sym typeface="Wingdings" panose="05000000000000000000" pitchFamily="2" charset="2"/>
              </a:rPr>
              <a:t>) then X is nullable. (X </a:t>
            </a:r>
            <a:r>
              <a:rPr lang="el-GR" altLang="en-US">
                <a:sym typeface="Wingdings" panose="05000000000000000000" pitchFamily="2" charset="2"/>
              </a:rPr>
              <a:t>ε</a:t>
            </a:r>
            <a:r>
              <a:rPr lang="en-US" altLang="en-US">
                <a:sym typeface="Wingdings" panose="05000000000000000000" pitchFamily="2" charset="2"/>
              </a:rPr>
              <a:t>)</a:t>
            </a:r>
          </a:p>
          <a:p>
            <a:endParaRPr lang="en-US" altLang="en-US">
              <a:sym typeface="Wingdings" panose="05000000000000000000" pitchFamily="2" charset="2"/>
            </a:endParaRPr>
          </a:p>
          <a:p>
            <a:r>
              <a:rPr lang="en-US" altLang="en-US">
                <a:sym typeface="Wingdings" panose="05000000000000000000" pitchFamily="2" charset="2"/>
              </a:rPr>
              <a:t>If X Y</a:t>
            </a:r>
            <a:r>
              <a:rPr lang="en-US" altLang="en-US" baseline="-25000">
                <a:sym typeface="Wingdings" panose="05000000000000000000" pitchFamily="2" charset="2"/>
              </a:rPr>
              <a:t>1</a:t>
            </a:r>
            <a:r>
              <a:rPr lang="en-US" altLang="en-US">
                <a:sym typeface="Wingdings" panose="05000000000000000000" pitchFamily="2" charset="2"/>
              </a:rPr>
              <a:t>Y</a:t>
            </a:r>
            <a:r>
              <a:rPr lang="en-US" altLang="en-US" baseline="-25000">
                <a:sym typeface="Wingdings" panose="05000000000000000000" pitchFamily="2" charset="2"/>
              </a:rPr>
              <a:t>2</a:t>
            </a:r>
            <a:r>
              <a:rPr lang="en-US" altLang="en-US">
                <a:sym typeface="Wingdings" panose="05000000000000000000" pitchFamily="2" charset="2"/>
              </a:rPr>
              <a:t>…Y</a:t>
            </a:r>
            <a:r>
              <a:rPr lang="en-US" altLang="en-US" baseline="-25000">
                <a:sym typeface="Wingdings" panose="05000000000000000000" pitchFamily="2" charset="2"/>
              </a:rPr>
              <a:t>k</a:t>
            </a:r>
            <a:r>
              <a:rPr lang="en-US" altLang="en-US">
                <a:sym typeface="Wingdings" panose="05000000000000000000" pitchFamily="2" charset="2"/>
              </a:rPr>
              <a:t>…Y</a:t>
            </a:r>
            <a:r>
              <a:rPr lang="en-US" altLang="en-US" baseline="-25000">
                <a:sym typeface="Wingdings" panose="05000000000000000000" pitchFamily="2" charset="2"/>
              </a:rPr>
              <a:t>n</a:t>
            </a:r>
            <a:r>
              <a:rPr lang="en-US" altLang="en-US">
                <a:sym typeface="Wingdings" panose="05000000000000000000" pitchFamily="2" charset="2"/>
              </a:rPr>
              <a:t> and Y</a:t>
            </a:r>
            <a:r>
              <a:rPr lang="en-US" altLang="en-US" baseline="-25000">
                <a:sym typeface="Wingdings" panose="05000000000000000000" pitchFamily="2" charset="2"/>
              </a:rPr>
              <a:t>i</a:t>
            </a:r>
            <a:r>
              <a:rPr lang="en-US" altLang="en-US">
                <a:sym typeface="Wingdings" panose="05000000000000000000" pitchFamily="2" charset="2"/>
              </a:rPr>
              <a:t> is nullable for  i &lt; k then anything in First(Y</a:t>
            </a:r>
            <a:r>
              <a:rPr lang="en-US" altLang="en-US" baseline="-25000">
                <a:sym typeface="Wingdings" panose="05000000000000000000" pitchFamily="2" charset="2"/>
              </a:rPr>
              <a:t>k</a:t>
            </a:r>
            <a:r>
              <a:rPr lang="en-US" altLang="en-US">
                <a:sym typeface="Wingdings" panose="05000000000000000000" pitchFamily="2" charset="2"/>
              </a:rPr>
              <a:t>) is also in First(X)</a:t>
            </a:r>
          </a:p>
          <a:p>
            <a:endParaRPr lang="en-US" altLang="en-US">
              <a:sym typeface="Wingdings" panose="05000000000000000000" pitchFamily="2" charset="2"/>
            </a:endParaRPr>
          </a:p>
          <a:p>
            <a:r>
              <a:rPr lang="en-US" altLang="en-US">
                <a:sym typeface="Wingdings" panose="05000000000000000000" pitchFamily="2" charset="2"/>
              </a:rPr>
              <a:t>If X Y</a:t>
            </a:r>
            <a:r>
              <a:rPr lang="en-US" altLang="en-US" baseline="-25000">
                <a:sym typeface="Wingdings" panose="05000000000000000000" pitchFamily="2" charset="2"/>
              </a:rPr>
              <a:t>1</a:t>
            </a:r>
            <a:r>
              <a:rPr lang="en-US" altLang="en-US">
                <a:sym typeface="Wingdings" panose="05000000000000000000" pitchFamily="2" charset="2"/>
              </a:rPr>
              <a:t>Y</a:t>
            </a:r>
            <a:r>
              <a:rPr lang="en-US" altLang="en-US" baseline="-25000">
                <a:sym typeface="Wingdings" panose="05000000000000000000" pitchFamily="2" charset="2"/>
              </a:rPr>
              <a:t>2</a:t>
            </a:r>
            <a:r>
              <a:rPr lang="en-US" altLang="en-US">
                <a:sym typeface="Wingdings" panose="05000000000000000000" pitchFamily="2" charset="2"/>
              </a:rPr>
              <a:t>…Y</a:t>
            </a:r>
            <a:r>
              <a:rPr lang="en-US" altLang="en-US" baseline="-25000">
                <a:sym typeface="Wingdings" panose="05000000000000000000" pitchFamily="2" charset="2"/>
              </a:rPr>
              <a:t>k</a:t>
            </a:r>
            <a:r>
              <a:rPr lang="en-US" altLang="en-US">
                <a:sym typeface="Wingdings" panose="05000000000000000000" pitchFamily="2" charset="2"/>
              </a:rPr>
              <a:t>…Y</a:t>
            </a:r>
            <a:r>
              <a:rPr lang="en-US" altLang="en-US" baseline="-25000">
                <a:sym typeface="Wingdings" panose="05000000000000000000" pitchFamily="2" charset="2"/>
              </a:rPr>
              <a:t>n</a:t>
            </a:r>
            <a:r>
              <a:rPr lang="en-US" altLang="en-US">
                <a:sym typeface="Wingdings" panose="05000000000000000000" pitchFamily="2" charset="2"/>
              </a:rPr>
              <a:t> and Y</a:t>
            </a:r>
            <a:r>
              <a:rPr lang="en-US" altLang="en-US" baseline="-25000">
                <a:sym typeface="Wingdings" panose="05000000000000000000" pitchFamily="2" charset="2"/>
              </a:rPr>
              <a:t>i</a:t>
            </a:r>
            <a:r>
              <a:rPr lang="en-US" altLang="en-US">
                <a:sym typeface="Wingdings" panose="05000000000000000000" pitchFamily="2" charset="2"/>
              </a:rPr>
              <a:t> is nullable for  i &gt; k then anything in Follow(X) is also in First(Y</a:t>
            </a:r>
            <a:r>
              <a:rPr lang="en-US" altLang="en-US" baseline="-25000">
                <a:sym typeface="Wingdings" panose="05000000000000000000" pitchFamily="2" charset="2"/>
              </a:rPr>
              <a:t>k</a:t>
            </a:r>
            <a:r>
              <a:rPr lang="en-US" altLang="en-US">
                <a:sym typeface="Wingdings" panose="05000000000000000000" pitchFamily="2" charset="2"/>
              </a:rPr>
              <a:t>)</a:t>
            </a:r>
          </a:p>
          <a:p>
            <a:endParaRPr lang="el-GR" altLang="en-US"/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6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04813" y="76200"/>
            <a:ext cx="8716962" cy="514350"/>
          </a:xfrm>
        </p:spPr>
        <p:txBody>
          <a:bodyPr/>
          <a:lstStyle/>
          <a:p>
            <a:r>
              <a:rPr lang="en-US" altLang="en-US"/>
              <a:t>First, Follow and Nullable Calculation</a:t>
            </a:r>
          </a:p>
        </p:txBody>
      </p:sp>
      <p:sp>
        <p:nvSpPr>
          <p:cNvPr id="2336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85800"/>
            <a:ext cx="9144000" cy="5759450"/>
          </a:xfrm>
        </p:spPr>
        <p:txBody>
          <a:bodyPr/>
          <a:lstStyle/>
          <a:p>
            <a:r>
              <a:rPr lang="en-US" altLang="en-US" sz="2000">
                <a:sym typeface="Wingdings" panose="05000000000000000000" pitchFamily="2" charset="2"/>
              </a:rPr>
              <a:t>For each terminal  symbol   a</a:t>
            </a:r>
          </a:p>
          <a:p>
            <a:r>
              <a:rPr lang="en-US" altLang="en-US" sz="2000">
                <a:sym typeface="Wingdings" panose="05000000000000000000" pitchFamily="2" charset="2"/>
              </a:rPr>
              <a:t>	First(a) = { a }</a:t>
            </a:r>
          </a:p>
          <a:p>
            <a:r>
              <a:rPr lang="en-US" altLang="en-US" sz="2000">
                <a:sym typeface="Wingdings" panose="05000000000000000000" pitchFamily="2" charset="2"/>
              </a:rPr>
              <a:t>Repeat</a:t>
            </a:r>
          </a:p>
          <a:p>
            <a:r>
              <a:rPr lang="en-US" altLang="en-US" sz="2000">
                <a:sym typeface="Wingdings" panose="05000000000000000000" pitchFamily="2" charset="2"/>
              </a:rPr>
              <a:t>	for each production X Y</a:t>
            </a:r>
            <a:r>
              <a:rPr lang="en-US" altLang="en-US" sz="2000" baseline="-25000">
                <a:sym typeface="Wingdings" panose="05000000000000000000" pitchFamily="2" charset="2"/>
              </a:rPr>
              <a:t>1</a:t>
            </a:r>
            <a:r>
              <a:rPr lang="en-US" altLang="en-US" sz="2000">
                <a:sym typeface="Wingdings" panose="05000000000000000000" pitchFamily="2" charset="2"/>
              </a:rPr>
              <a:t>Y</a:t>
            </a:r>
            <a:r>
              <a:rPr lang="en-US" altLang="en-US" sz="2000" baseline="-25000">
                <a:sym typeface="Wingdings" panose="05000000000000000000" pitchFamily="2" charset="2"/>
              </a:rPr>
              <a:t>2</a:t>
            </a:r>
            <a:r>
              <a:rPr lang="en-US" altLang="en-US" sz="2000">
                <a:sym typeface="Wingdings" panose="05000000000000000000" pitchFamily="2" charset="2"/>
              </a:rPr>
              <a:t>…Y</a:t>
            </a:r>
            <a:r>
              <a:rPr lang="en-US" altLang="en-US" sz="2000" baseline="-25000">
                <a:sym typeface="Wingdings" panose="05000000000000000000" pitchFamily="2" charset="2"/>
              </a:rPr>
              <a:t>k</a:t>
            </a:r>
            <a:r>
              <a:rPr lang="en-US" altLang="en-US" sz="2000">
                <a:sym typeface="Wingdings" panose="05000000000000000000" pitchFamily="2" charset="2"/>
              </a:rPr>
              <a:t>…Y</a:t>
            </a:r>
            <a:r>
              <a:rPr lang="en-US" altLang="en-US" sz="2000" baseline="-25000">
                <a:sym typeface="Wingdings" panose="05000000000000000000" pitchFamily="2" charset="2"/>
              </a:rPr>
              <a:t>n</a:t>
            </a:r>
            <a:r>
              <a:rPr lang="en-US" altLang="en-US" sz="2000">
                <a:sym typeface="Wingdings" panose="05000000000000000000" pitchFamily="2" charset="2"/>
              </a:rPr>
              <a:t> </a:t>
            </a:r>
          </a:p>
          <a:p>
            <a:r>
              <a:rPr lang="en-US" altLang="en-US" sz="2000">
                <a:sym typeface="Wingdings" panose="05000000000000000000" pitchFamily="2" charset="2"/>
              </a:rPr>
              <a:t>		if all  Y</a:t>
            </a:r>
            <a:r>
              <a:rPr lang="en-US" altLang="en-US" sz="2000" baseline="-25000">
                <a:sym typeface="Wingdings" panose="05000000000000000000" pitchFamily="2" charset="2"/>
              </a:rPr>
              <a:t>k </a:t>
            </a:r>
            <a:r>
              <a:rPr lang="en-US" altLang="en-US" sz="2000">
                <a:sym typeface="Wingdings" panose="05000000000000000000" pitchFamily="2" charset="2"/>
              </a:rPr>
              <a:t> are nullable for 1 &lt;= k &lt;=n then X is nullable.</a:t>
            </a:r>
          </a:p>
          <a:p>
            <a:r>
              <a:rPr lang="en-US" altLang="en-US" sz="2000">
                <a:sym typeface="Wingdings" panose="05000000000000000000" pitchFamily="2" charset="2"/>
              </a:rPr>
              <a:t>		for each k from 1 to n</a:t>
            </a:r>
          </a:p>
          <a:p>
            <a:r>
              <a:rPr lang="en-US" altLang="en-US" sz="2000">
                <a:sym typeface="Wingdings" panose="05000000000000000000" pitchFamily="2" charset="2"/>
              </a:rPr>
              <a:t>			if Y</a:t>
            </a:r>
            <a:r>
              <a:rPr lang="en-US" altLang="en-US" sz="2000" baseline="-25000">
                <a:sym typeface="Wingdings" panose="05000000000000000000" pitchFamily="2" charset="2"/>
              </a:rPr>
              <a:t>1</a:t>
            </a:r>
            <a:r>
              <a:rPr lang="en-US" altLang="en-US" sz="2000">
                <a:sym typeface="Wingdings" panose="05000000000000000000" pitchFamily="2" charset="2"/>
              </a:rPr>
              <a:t>Y</a:t>
            </a:r>
            <a:r>
              <a:rPr lang="en-US" altLang="en-US" sz="2000" baseline="-25000">
                <a:sym typeface="Wingdings" panose="05000000000000000000" pitchFamily="2" charset="2"/>
              </a:rPr>
              <a:t>2</a:t>
            </a:r>
            <a:r>
              <a:rPr lang="en-US" altLang="en-US" sz="2000">
                <a:sym typeface="Wingdings" panose="05000000000000000000" pitchFamily="2" charset="2"/>
              </a:rPr>
              <a:t>…Y</a:t>
            </a:r>
            <a:r>
              <a:rPr lang="en-US" altLang="en-US" sz="2000" baseline="-25000">
                <a:sym typeface="Wingdings" panose="05000000000000000000" pitchFamily="2" charset="2"/>
              </a:rPr>
              <a:t>k-1</a:t>
            </a:r>
            <a:r>
              <a:rPr lang="en-US" altLang="en-US" sz="2000">
                <a:sym typeface="Wingdings" panose="05000000000000000000" pitchFamily="2" charset="2"/>
              </a:rPr>
              <a:t> are nullable (or n=0) </a:t>
            </a:r>
          </a:p>
          <a:p>
            <a:r>
              <a:rPr lang="en-US" altLang="en-US" sz="2000">
                <a:sym typeface="Wingdings" panose="05000000000000000000" pitchFamily="2" charset="2"/>
              </a:rPr>
              <a:t>				then First[X]  First[X]  U  First[Y</a:t>
            </a:r>
            <a:r>
              <a:rPr lang="en-US" altLang="en-US" sz="2000" baseline="-25000">
                <a:sym typeface="Wingdings" panose="05000000000000000000" pitchFamily="2" charset="2"/>
              </a:rPr>
              <a:t>k</a:t>
            </a:r>
            <a:r>
              <a:rPr lang="en-US" altLang="en-US" sz="2000">
                <a:sym typeface="Wingdings" panose="05000000000000000000" pitchFamily="2" charset="2"/>
              </a:rPr>
              <a:t>]</a:t>
            </a:r>
          </a:p>
          <a:p>
            <a:r>
              <a:rPr lang="en-US" altLang="en-US" sz="2000">
                <a:sym typeface="Wingdings" panose="05000000000000000000" pitchFamily="2" charset="2"/>
              </a:rPr>
              <a:t>			if Y</a:t>
            </a:r>
            <a:r>
              <a:rPr lang="en-US" altLang="en-US" sz="2000" baseline="-25000">
                <a:sym typeface="Wingdings" panose="05000000000000000000" pitchFamily="2" charset="2"/>
              </a:rPr>
              <a:t>k+1</a:t>
            </a:r>
            <a:r>
              <a:rPr lang="en-US" altLang="en-US" sz="2000">
                <a:sym typeface="Wingdings" panose="05000000000000000000" pitchFamily="2" charset="2"/>
              </a:rPr>
              <a:t>Y</a:t>
            </a:r>
            <a:r>
              <a:rPr lang="en-US" altLang="en-US" sz="2000" baseline="-25000">
                <a:sym typeface="Wingdings" panose="05000000000000000000" pitchFamily="2" charset="2"/>
              </a:rPr>
              <a:t>k+2</a:t>
            </a:r>
            <a:r>
              <a:rPr lang="en-US" altLang="en-US" sz="2000">
                <a:sym typeface="Wingdings" panose="05000000000000000000" pitchFamily="2" charset="2"/>
              </a:rPr>
              <a:t>…Y</a:t>
            </a:r>
            <a:r>
              <a:rPr lang="en-US" altLang="en-US" sz="2000" baseline="-25000">
                <a:sym typeface="Wingdings" panose="05000000000000000000" pitchFamily="2" charset="2"/>
              </a:rPr>
              <a:t>n</a:t>
            </a:r>
            <a:r>
              <a:rPr lang="en-US" altLang="en-US" sz="2000">
                <a:sym typeface="Wingdings" panose="05000000000000000000" pitchFamily="2" charset="2"/>
              </a:rPr>
              <a:t> are nullable (or k=n) </a:t>
            </a:r>
          </a:p>
          <a:p>
            <a:r>
              <a:rPr lang="en-US" altLang="en-US" sz="2000">
                <a:sym typeface="Wingdings" panose="05000000000000000000" pitchFamily="2" charset="2"/>
              </a:rPr>
              <a:t>				then Follow[Y</a:t>
            </a:r>
            <a:r>
              <a:rPr lang="en-US" altLang="en-US" sz="2000" baseline="-25000">
                <a:sym typeface="Wingdings" panose="05000000000000000000" pitchFamily="2" charset="2"/>
              </a:rPr>
              <a:t>k</a:t>
            </a:r>
            <a:r>
              <a:rPr lang="en-US" altLang="en-US" sz="2000">
                <a:sym typeface="Wingdings" panose="05000000000000000000" pitchFamily="2" charset="2"/>
              </a:rPr>
              <a:t>]  Follow[Y</a:t>
            </a:r>
            <a:r>
              <a:rPr lang="en-US" altLang="en-US" sz="2000" baseline="-25000">
                <a:sym typeface="Wingdings" panose="05000000000000000000" pitchFamily="2" charset="2"/>
              </a:rPr>
              <a:t>k</a:t>
            </a:r>
            <a:r>
              <a:rPr lang="en-US" altLang="en-US" sz="2000">
                <a:sym typeface="Wingdings" panose="05000000000000000000" pitchFamily="2" charset="2"/>
              </a:rPr>
              <a:t>] U Follow[X]</a:t>
            </a:r>
          </a:p>
          <a:p>
            <a:r>
              <a:rPr lang="en-US" altLang="en-US" sz="2000">
                <a:sym typeface="Wingdings" panose="05000000000000000000" pitchFamily="2" charset="2"/>
              </a:rPr>
              <a:t>			 if Y</a:t>
            </a:r>
            <a:r>
              <a:rPr lang="en-US" altLang="en-US" sz="2000" baseline="-25000">
                <a:sym typeface="Wingdings" panose="05000000000000000000" pitchFamily="2" charset="2"/>
              </a:rPr>
              <a:t>k+1</a:t>
            </a:r>
            <a:r>
              <a:rPr lang="en-US" altLang="en-US" sz="2000">
                <a:sym typeface="Wingdings" panose="05000000000000000000" pitchFamily="2" charset="2"/>
              </a:rPr>
              <a:t>…Y</a:t>
            </a:r>
            <a:r>
              <a:rPr lang="en-US" altLang="en-US" sz="2000" baseline="-25000">
                <a:sym typeface="Wingdings" panose="05000000000000000000" pitchFamily="2" charset="2"/>
              </a:rPr>
              <a:t>j-1</a:t>
            </a:r>
            <a:r>
              <a:rPr lang="en-US" altLang="en-US" sz="2000">
                <a:sym typeface="Wingdings" panose="05000000000000000000" pitchFamily="2" charset="2"/>
              </a:rPr>
              <a:t> are nullable (or k+1=j) </a:t>
            </a:r>
          </a:p>
          <a:p>
            <a:r>
              <a:rPr lang="en-US" altLang="en-US" sz="2000">
                <a:sym typeface="Wingdings" panose="05000000000000000000" pitchFamily="2" charset="2"/>
              </a:rPr>
              <a:t>				then Follow[Y</a:t>
            </a:r>
            <a:r>
              <a:rPr lang="en-US" altLang="en-US" sz="2000" baseline="-25000">
                <a:sym typeface="Wingdings" panose="05000000000000000000" pitchFamily="2" charset="2"/>
              </a:rPr>
              <a:t>k</a:t>
            </a:r>
            <a:r>
              <a:rPr lang="en-US" altLang="en-US" sz="2000">
                <a:sym typeface="Wingdings" panose="05000000000000000000" pitchFamily="2" charset="2"/>
              </a:rPr>
              <a:t>]  Follow[Y</a:t>
            </a:r>
            <a:r>
              <a:rPr lang="en-US" altLang="en-US" sz="2000" baseline="-25000">
                <a:sym typeface="Wingdings" panose="05000000000000000000" pitchFamily="2" charset="2"/>
              </a:rPr>
              <a:t>k</a:t>
            </a:r>
            <a:r>
              <a:rPr lang="en-US" altLang="en-US" sz="2000">
                <a:sym typeface="Wingdings" panose="05000000000000000000" pitchFamily="2" charset="2"/>
              </a:rPr>
              <a:t>] U First[Y</a:t>
            </a:r>
            <a:r>
              <a:rPr lang="en-US" altLang="en-US" sz="2000" baseline="-25000">
                <a:sym typeface="Wingdings" panose="05000000000000000000" pitchFamily="2" charset="2"/>
              </a:rPr>
              <a:t>j</a:t>
            </a:r>
            <a:r>
              <a:rPr lang="en-US" altLang="en-US" sz="2000">
                <a:sym typeface="Wingdings" panose="05000000000000000000" pitchFamily="2" charset="2"/>
              </a:rPr>
              <a:t>]</a:t>
            </a:r>
          </a:p>
          <a:p>
            <a:r>
              <a:rPr lang="en-US" altLang="en-US" sz="2000">
                <a:sym typeface="Wingdings" panose="05000000000000000000" pitchFamily="2" charset="2"/>
              </a:rPr>
              <a:t>Until First Follow and Nullable all do not change in current iteration.</a:t>
            </a:r>
          </a:p>
          <a:p>
            <a:endParaRPr lang="el-GR" altLang="en-US" sz="2000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5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</a:t>
            </a:r>
          </a:p>
        </p:txBody>
      </p:sp>
      <p:sp>
        <p:nvSpPr>
          <p:cNvPr id="2325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Z </a:t>
            </a:r>
            <a:r>
              <a:rPr lang="en-US" altLang="en-US">
                <a:sym typeface="Wingdings" panose="05000000000000000000" pitchFamily="2" charset="2"/>
              </a:rPr>
              <a:t> d  | X Y Z</a:t>
            </a:r>
          </a:p>
          <a:p>
            <a:r>
              <a:rPr lang="en-US" altLang="en-US">
                <a:sym typeface="Wingdings" panose="05000000000000000000" pitchFamily="2" charset="2"/>
              </a:rPr>
              <a:t>Y  c  |  </a:t>
            </a:r>
            <a:r>
              <a:rPr lang="el-GR" altLang="en-US">
                <a:sym typeface="Wingdings" panose="05000000000000000000" pitchFamily="2" charset="2"/>
              </a:rPr>
              <a:t>ε</a:t>
            </a:r>
            <a:endParaRPr lang="en-US" altLang="en-US">
              <a:sym typeface="Wingdings" panose="05000000000000000000" pitchFamily="2" charset="2"/>
            </a:endParaRPr>
          </a:p>
          <a:p>
            <a:r>
              <a:rPr lang="en-US" altLang="en-US">
                <a:sym typeface="Wingdings" panose="05000000000000000000" pitchFamily="2" charset="2"/>
              </a:rPr>
              <a:t>X  Y  |  a</a:t>
            </a:r>
            <a:endParaRPr lang="el-GR" altLang="en-US">
              <a:sym typeface="Wingdings" panose="05000000000000000000" pitchFamily="2" charset="2"/>
            </a:endParaRPr>
          </a:p>
          <a:p>
            <a:endParaRPr lang="en-US" altLang="en-US"/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3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Building Top Down Parsers</a:t>
            </a:r>
          </a:p>
        </p:txBody>
      </p:sp>
      <p:sp>
        <p:nvSpPr>
          <p:cNvPr id="2313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81000" indent="-381000"/>
            <a:r>
              <a:rPr lang="en-US" altLang="en-US"/>
              <a:t>Building the complete table</a:t>
            </a:r>
          </a:p>
          <a:p>
            <a:pPr marL="381000" indent="-381000"/>
            <a:r>
              <a:rPr lang="en-US" altLang="en-US"/>
              <a:t>Need a row for every </a:t>
            </a:r>
            <a:r>
              <a:rPr lang="en-US" altLang="en-US" i="1"/>
              <a:t>NT</a:t>
            </a:r>
            <a:r>
              <a:rPr lang="en-US" altLang="en-US"/>
              <a:t> &amp; a column for every </a:t>
            </a:r>
            <a:r>
              <a:rPr lang="en-US" altLang="en-US" i="1"/>
              <a:t>T</a:t>
            </a:r>
            <a:endParaRPr lang="en-US" altLang="en-US"/>
          </a:p>
          <a:p>
            <a:pPr marL="381000" indent="-381000"/>
            <a:r>
              <a:rPr lang="en-US" altLang="en-US"/>
              <a:t>Need an algorithm to build the table</a:t>
            </a:r>
          </a:p>
          <a:p>
            <a:pPr marL="381000" indent="-381000">
              <a:spcBef>
                <a:spcPct val="150000"/>
              </a:spcBef>
            </a:pPr>
            <a:r>
              <a:rPr lang="en-US" altLang="en-US"/>
              <a:t>Filling in TABLE[X,y], X </a:t>
            </a:r>
            <a:r>
              <a:rPr lang="en-US" altLang="en-US">
                <a:sym typeface="Symbol" panose="05050102010706020507" pitchFamily="18" charset="2"/>
              </a:rPr>
              <a:t> </a:t>
            </a:r>
            <a:r>
              <a:rPr lang="en-US" altLang="en-US" i="1">
                <a:sym typeface="Symbol" panose="05050102010706020507" pitchFamily="18" charset="2"/>
              </a:rPr>
              <a:t>NT</a:t>
            </a:r>
            <a:r>
              <a:rPr lang="en-US" altLang="en-US">
                <a:sym typeface="Symbol" panose="05050102010706020507" pitchFamily="18" charset="2"/>
              </a:rPr>
              <a:t>, y  </a:t>
            </a:r>
            <a:r>
              <a:rPr lang="en-US" altLang="en-US" i="1">
                <a:sym typeface="Symbol" panose="05050102010706020507" pitchFamily="18" charset="2"/>
              </a:rPr>
              <a:t>T</a:t>
            </a:r>
          </a:p>
          <a:p>
            <a:pPr marL="800100" lvl="1" indent="-342900">
              <a:buSzPct val="90000"/>
              <a:buFont typeface="Times" panose="02020603050405020304" pitchFamily="18" charset="0"/>
              <a:buAutoNum type="arabicPeriod"/>
            </a:pPr>
            <a:r>
              <a:rPr lang="en-US" altLang="en-US">
                <a:sym typeface="Symbol" panose="05050102010706020507" pitchFamily="18" charset="2"/>
              </a:rPr>
              <a:t>entry is the rule </a:t>
            </a:r>
            <a:r>
              <a:rPr lang="en-US" altLang="en-US" i="1">
                <a:sym typeface="Symbol" panose="05050102010706020507" pitchFamily="18" charset="2"/>
              </a:rPr>
              <a:t>X , </a:t>
            </a:r>
            <a:r>
              <a:rPr lang="en-US" altLang="en-US">
                <a:sym typeface="Symbol" panose="05050102010706020507" pitchFamily="18" charset="2"/>
              </a:rPr>
              <a:t>if y  F</a:t>
            </a:r>
            <a:r>
              <a:rPr lang="en-US" altLang="en-US" sz="1800">
                <a:sym typeface="Symbol" panose="05050102010706020507" pitchFamily="18" charset="2"/>
              </a:rPr>
              <a:t>IRST</a:t>
            </a:r>
            <a:r>
              <a:rPr lang="en-US" altLang="en-US">
                <a:sym typeface="Symbol" panose="05050102010706020507" pitchFamily="18" charset="2"/>
              </a:rPr>
              <a:t>(</a:t>
            </a:r>
            <a:r>
              <a:rPr lang="en-US" altLang="en-US" i="1">
                <a:sym typeface="Symbol" panose="05050102010706020507" pitchFamily="18" charset="2"/>
              </a:rPr>
              <a:t></a:t>
            </a:r>
            <a:r>
              <a:rPr lang="en-US" altLang="en-US" sz="900" i="1">
                <a:sym typeface="Symbol" panose="05050102010706020507" pitchFamily="18" charset="2"/>
              </a:rPr>
              <a:t> </a:t>
            </a:r>
            <a:r>
              <a:rPr lang="en-US" altLang="en-US">
                <a:sym typeface="Symbol" panose="05050102010706020507" pitchFamily="18" charset="2"/>
              </a:rPr>
              <a:t>)</a:t>
            </a:r>
          </a:p>
          <a:p>
            <a:pPr marL="800100" lvl="1" indent="-342900">
              <a:buSzPct val="90000"/>
              <a:buFont typeface="Times" panose="02020603050405020304" pitchFamily="18" charset="0"/>
              <a:buAutoNum type="arabicPeriod"/>
            </a:pPr>
            <a:r>
              <a:rPr lang="en-US" altLang="en-US">
                <a:sym typeface="Symbol" panose="05050102010706020507" pitchFamily="18" charset="2"/>
              </a:rPr>
              <a:t>entry is the rule </a:t>
            </a:r>
            <a:r>
              <a:rPr lang="en-US" altLang="en-US" i="1">
                <a:sym typeface="Symbol" panose="05050102010706020507" pitchFamily="18" charset="2"/>
              </a:rPr>
              <a:t>X </a:t>
            </a:r>
            <a:r>
              <a:rPr lang="en-US" altLang="en-US">
                <a:sym typeface="Symbol" panose="05050102010706020507" pitchFamily="18" charset="2"/>
              </a:rPr>
              <a:t> </a:t>
            </a:r>
            <a:r>
              <a:rPr lang="en-US" altLang="en-US" sz="2800">
                <a:sym typeface="Symbol" panose="05050102010706020507" pitchFamily="18" charset="2"/>
              </a:rPr>
              <a:t></a:t>
            </a:r>
            <a:r>
              <a:rPr lang="en-US" altLang="en-US">
                <a:sym typeface="Symbol" panose="05050102010706020507" pitchFamily="18" charset="2"/>
              </a:rPr>
              <a:t> if y  F</a:t>
            </a:r>
            <a:r>
              <a:rPr lang="en-US" altLang="en-US" sz="1800">
                <a:sym typeface="Symbol" panose="05050102010706020507" pitchFamily="18" charset="2"/>
              </a:rPr>
              <a:t>OLLOW</a:t>
            </a:r>
            <a:r>
              <a:rPr lang="en-US" altLang="en-US">
                <a:sym typeface="Symbol" panose="05050102010706020507" pitchFamily="18" charset="2"/>
              </a:rPr>
              <a:t>(</a:t>
            </a:r>
            <a:r>
              <a:rPr lang="en-US" altLang="en-US" i="1">
                <a:sym typeface="Symbol" panose="05050102010706020507" pitchFamily="18" charset="2"/>
              </a:rPr>
              <a:t>X</a:t>
            </a:r>
            <a:r>
              <a:rPr lang="en-US" altLang="en-US" sz="900" i="1">
                <a:sym typeface="Symbol" panose="05050102010706020507" pitchFamily="18" charset="2"/>
              </a:rPr>
              <a:t> </a:t>
            </a:r>
            <a:r>
              <a:rPr lang="en-US" altLang="en-US">
                <a:sym typeface="Symbol" panose="05050102010706020507" pitchFamily="18" charset="2"/>
              </a:rPr>
              <a:t>) and </a:t>
            </a:r>
            <a:r>
              <a:rPr lang="en-US" altLang="en-US" i="1">
                <a:sym typeface="Symbol" panose="05050102010706020507" pitchFamily="18" charset="2"/>
              </a:rPr>
              <a:t>X </a:t>
            </a:r>
            <a:r>
              <a:rPr lang="en-US" altLang="en-US">
                <a:sym typeface="Symbol" panose="05050102010706020507" pitchFamily="18" charset="2"/>
              </a:rPr>
              <a:t> </a:t>
            </a:r>
            <a:r>
              <a:rPr lang="en-US" altLang="en-US" sz="2800">
                <a:sym typeface="Symbol" panose="05050102010706020507" pitchFamily="18" charset="2"/>
              </a:rPr>
              <a:t></a:t>
            </a:r>
            <a:r>
              <a:rPr lang="en-US" altLang="en-US">
                <a:sym typeface="Symbol" panose="05050102010706020507" pitchFamily="18" charset="2"/>
              </a:rPr>
              <a:t>  G</a:t>
            </a:r>
          </a:p>
          <a:p>
            <a:pPr marL="800100" lvl="1" indent="-342900">
              <a:buSzPct val="90000"/>
              <a:buFont typeface="Times" panose="02020603050405020304" pitchFamily="18" charset="0"/>
              <a:buAutoNum type="arabicPeriod"/>
            </a:pPr>
            <a:r>
              <a:rPr lang="en-US" altLang="en-US">
                <a:sym typeface="Symbol" panose="05050102010706020507" pitchFamily="18" charset="2"/>
              </a:rPr>
              <a:t>entry is </a:t>
            </a:r>
            <a:r>
              <a:rPr lang="en-US" altLang="en-US">
                <a:solidFill>
                  <a:srgbClr val="1822CD"/>
                </a:solidFill>
                <a:sym typeface="Symbol" panose="05050102010706020507" pitchFamily="18" charset="2"/>
              </a:rPr>
              <a:t>error</a:t>
            </a:r>
            <a:r>
              <a:rPr lang="en-US" altLang="en-US">
                <a:sym typeface="Symbol" panose="05050102010706020507" pitchFamily="18" charset="2"/>
              </a:rPr>
              <a:t> if neither </a:t>
            </a:r>
            <a:r>
              <a:rPr lang="en-US" altLang="en-US" sz="1800">
                <a:solidFill>
                  <a:srgbClr val="1822CD"/>
                </a:solidFill>
                <a:sym typeface="Symbol" panose="05050102010706020507" pitchFamily="18" charset="2"/>
              </a:rPr>
              <a:t>1</a:t>
            </a:r>
            <a:r>
              <a:rPr lang="en-US" altLang="en-US">
                <a:sym typeface="Symbol" panose="05050102010706020507" pitchFamily="18" charset="2"/>
              </a:rPr>
              <a:t> nor </a:t>
            </a:r>
            <a:r>
              <a:rPr lang="en-US" altLang="en-US" sz="1800">
                <a:solidFill>
                  <a:srgbClr val="1822CD"/>
                </a:solidFill>
                <a:sym typeface="Symbol" panose="05050102010706020507" pitchFamily="18" charset="2"/>
              </a:rPr>
              <a:t>2</a:t>
            </a:r>
            <a:r>
              <a:rPr lang="en-US" altLang="en-US">
                <a:sym typeface="Symbol" panose="05050102010706020507" pitchFamily="18" charset="2"/>
              </a:rPr>
              <a:t> define it</a:t>
            </a:r>
          </a:p>
          <a:p>
            <a:pPr marL="381000" indent="-381000"/>
            <a:r>
              <a:rPr lang="en-US" altLang="en-US">
                <a:sym typeface="Symbol" panose="05050102010706020507" pitchFamily="18" charset="2"/>
              </a:rPr>
              <a:t>If any entry is defined multiple times, G is not </a:t>
            </a:r>
            <a:r>
              <a:rPr lang="en-US" altLang="en-US" sz="2000" i="1">
                <a:sym typeface="Symbol" panose="05050102010706020507" pitchFamily="18" charset="2"/>
              </a:rPr>
              <a:t>LL(1)</a:t>
            </a:r>
          </a:p>
          <a:p>
            <a:pPr marL="381000" indent="-381000" algn="ctr">
              <a:spcBef>
                <a:spcPct val="150000"/>
              </a:spcBef>
              <a:buSzPct val="90000"/>
            </a:pPr>
            <a:r>
              <a:rPr lang="en-US" altLang="en-US">
                <a:solidFill>
                  <a:srgbClr val="1822CD"/>
                </a:solidFill>
                <a:sym typeface="Symbol" panose="05050102010706020507" pitchFamily="18" charset="2"/>
              </a:rPr>
              <a:t>This is the </a:t>
            </a:r>
            <a:r>
              <a:rPr lang="en-US" altLang="en-US" sz="2000" i="1">
                <a:solidFill>
                  <a:srgbClr val="1822CD"/>
                </a:solidFill>
                <a:sym typeface="Symbol" panose="05050102010706020507" pitchFamily="18" charset="2"/>
              </a:rPr>
              <a:t>LL(1)</a:t>
            </a:r>
            <a:r>
              <a:rPr lang="en-US" altLang="en-US">
                <a:solidFill>
                  <a:srgbClr val="1822CD"/>
                </a:solidFill>
                <a:sym typeface="Symbol" panose="05050102010706020507" pitchFamily="18" charset="2"/>
              </a:rPr>
              <a:t> table construction algorithm</a:t>
            </a:r>
            <a:endParaRPr lang="en-US" altLang="en-US">
              <a:sym typeface="Symbol" panose="05050102010706020507" pitchFamily="18" charset="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hite212">
  <a:themeElements>
    <a:clrScheme name="">
      <a:dk1>
        <a:srgbClr val="000066"/>
      </a:dk1>
      <a:lt1>
        <a:srgbClr val="FFFFFF"/>
      </a:lt1>
      <a:dk2>
        <a:srgbClr val="003300"/>
      </a:dk2>
      <a:lt2>
        <a:srgbClr val="00FF99"/>
      </a:lt2>
      <a:accent1>
        <a:srgbClr val="800000"/>
      </a:accent1>
      <a:accent2>
        <a:srgbClr val="33CCCC"/>
      </a:accent2>
      <a:accent3>
        <a:srgbClr val="FFFFFF"/>
      </a:accent3>
      <a:accent4>
        <a:srgbClr val="000056"/>
      </a:accent4>
      <a:accent5>
        <a:srgbClr val="C0AAAA"/>
      </a:accent5>
      <a:accent6>
        <a:srgbClr val="2DB9B9"/>
      </a:accent6>
      <a:hlink>
        <a:srgbClr val="660033"/>
      </a:hlink>
      <a:folHlink>
        <a:srgbClr val="000099"/>
      </a:folHlink>
    </a:clrScheme>
    <a:fontScheme name="white212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17961" dir="2700000" algn="ctr" rotWithShape="0">
                  <a:schemeClr val="tx2"/>
                </a:outerShdw>
              </a:effectLst>
            </a14:hiddenEffects>
          </a:ext>
        </a:extLst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17961" dir="2700000" algn="ctr" rotWithShape="0">
                  <a:schemeClr val="tx2"/>
                </a:outerShdw>
              </a:effectLst>
            </a14:hiddenEffects>
          </a:ext>
        </a:extLst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anose="020B0604020202020204" pitchFamily="34" charset="0"/>
          </a:defRPr>
        </a:defPPr>
      </a:lstStyle>
    </a:lnDef>
  </a:objectDefaults>
  <a:extraClrSchemeLst>
    <a:extraClrScheme>
      <a:clrScheme name="white21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21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hite21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21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21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21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21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212 8">
        <a:dk1>
          <a:srgbClr val="000000"/>
        </a:dk1>
        <a:lt1>
          <a:srgbClr val="FFFFFF"/>
        </a:lt1>
        <a:dk2>
          <a:srgbClr val="002396"/>
        </a:dk2>
        <a:lt2>
          <a:srgbClr val="00FF64"/>
        </a:lt2>
        <a:accent1>
          <a:srgbClr val="DC0A00"/>
        </a:accent1>
        <a:accent2>
          <a:srgbClr val="00FFFF"/>
        </a:accent2>
        <a:accent3>
          <a:srgbClr val="AAACC9"/>
        </a:accent3>
        <a:accent4>
          <a:srgbClr val="DADADA"/>
        </a:accent4>
        <a:accent5>
          <a:srgbClr val="EBAAAA"/>
        </a:accent5>
        <a:accent6>
          <a:srgbClr val="00E7E7"/>
        </a:accent6>
        <a:hlink>
          <a:srgbClr val="E1E100"/>
        </a:hlink>
        <a:folHlink>
          <a:srgbClr val="FF963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Settings\mmm\Application Data\Microsoft\Templates\white212.pot</Template>
  <TotalTime>44132</TotalTime>
  <Pages>35</Pages>
  <Words>1720</Words>
  <Application>Microsoft Office PowerPoint</Application>
  <PresentationFormat>Letter Paper (8.5x11 in)</PresentationFormat>
  <Paragraphs>211</Paragraphs>
  <Slides>44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57" baseType="lpstr">
      <vt:lpstr>Times</vt:lpstr>
      <vt:lpstr>Helvetica</vt:lpstr>
      <vt:lpstr>Times New Roman</vt:lpstr>
      <vt:lpstr>Wingdings</vt:lpstr>
      <vt:lpstr>Century Gothic</vt:lpstr>
      <vt:lpstr>Courier New</vt:lpstr>
      <vt:lpstr>Symbol</vt:lpstr>
      <vt:lpstr>Comic Sans MS</vt:lpstr>
      <vt:lpstr>Arial Narrow</vt:lpstr>
      <vt:lpstr>Arial Narrow Bold</vt:lpstr>
      <vt:lpstr>Arial Rounded MT Bold</vt:lpstr>
      <vt:lpstr>white212</vt:lpstr>
      <vt:lpstr>Microsoft Word 2001 Document</vt:lpstr>
      <vt:lpstr>Lecture 8   Bottom Up Parsing</vt:lpstr>
      <vt:lpstr>Overview</vt:lpstr>
      <vt:lpstr>PowerPoint Presentation</vt:lpstr>
      <vt:lpstr>PowerPoint Presentation</vt:lpstr>
      <vt:lpstr>FIRST and FOLLOW Sets</vt:lpstr>
      <vt:lpstr>First, Follow and Nullable Notes</vt:lpstr>
      <vt:lpstr>First, Follow and Nullable Calculation</vt:lpstr>
      <vt:lpstr>Example</vt:lpstr>
      <vt:lpstr>Building Top Down Parsers</vt:lpstr>
      <vt:lpstr>Example LL(1) Table</vt:lpstr>
      <vt:lpstr>LL(1) Skeleton Parser</vt:lpstr>
      <vt:lpstr>Example Parse Trace</vt:lpstr>
      <vt:lpstr>PowerPoint Presentation</vt:lpstr>
      <vt:lpstr>PowerPoint Presentation</vt:lpstr>
      <vt:lpstr>Recall Two Classes of Parsing Techniques</vt:lpstr>
      <vt:lpstr>Bottom-up Parsing                                (definitions)</vt:lpstr>
      <vt:lpstr>Bottom-up Parsing</vt:lpstr>
      <vt:lpstr>Figure 4.25</vt:lpstr>
      <vt:lpstr>Finding Reductions</vt:lpstr>
      <vt:lpstr>PowerPoint Presentation</vt:lpstr>
      <vt:lpstr>Finding Reductions (Handles)</vt:lpstr>
      <vt:lpstr>Figure 4.26 Handles example</vt:lpstr>
      <vt:lpstr>PowerPoint Presentation</vt:lpstr>
      <vt:lpstr>PowerPoint Presentation</vt:lpstr>
      <vt:lpstr>Shift-reduce Parsing</vt:lpstr>
      <vt:lpstr>An Important Lesson about Handles</vt:lpstr>
      <vt:lpstr>PowerPoint Presentation</vt:lpstr>
      <vt:lpstr>PowerPoint Presentation</vt:lpstr>
      <vt:lpstr>Introduction to LR Parsing</vt:lpstr>
      <vt:lpstr>PowerPoint Presentation</vt:lpstr>
      <vt:lpstr>LR(0) items</vt:lpstr>
      <vt:lpstr>Meaning of A  X . YZ</vt:lpstr>
      <vt:lpstr>Closure of Item Sets</vt:lpstr>
      <vt:lpstr>Computing sets of items</vt:lpstr>
      <vt:lpstr>PowerPoint Presentation</vt:lpstr>
      <vt:lpstr>GoTo’s:   GoTo (I0, X)</vt:lpstr>
      <vt:lpstr>PowerPoint Presentation</vt:lpstr>
      <vt:lpstr>PowerPoint Presentation</vt:lpstr>
      <vt:lpstr>Kernel items</vt:lpstr>
      <vt:lpstr>Figure 4.33</vt:lpstr>
      <vt:lpstr>PowerPoint Presentation</vt:lpstr>
      <vt:lpstr>Figure 4.35   LR parser</vt:lpstr>
      <vt:lpstr>Action  and  GOTO sections of the table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531 Summer04 Lec8 Bottom Up Parsing</dc:title>
  <dc:subject/>
  <dc:creator>Manton Matthews</dc:creator>
  <cp:keywords/>
  <dc:description/>
  <cp:lastModifiedBy>mmm</cp:lastModifiedBy>
  <cp:revision>247</cp:revision>
  <cp:lastPrinted>1998-08-31T18:34:23Z</cp:lastPrinted>
  <dcterms:created xsi:type="dcterms:W3CDTF">1998-08-11T09:19:24Z</dcterms:created>
  <dcterms:modified xsi:type="dcterms:W3CDTF">2018-02-13T04:56:30Z</dcterms:modified>
</cp:coreProperties>
</file>