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6"/>
  </p:notesMasterIdLst>
  <p:handoutMasterIdLst>
    <p:handoutMasterId r:id="rId47"/>
  </p:handoutMasterIdLst>
  <p:sldIdLst>
    <p:sldId id="453" r:id="rId2"/>
    <p:sldId id="458" r:id="rId3"/>
    <p:sldId id="553" r:id="rId4"/>
    <p:sldId id="510" r:id="rId5"/>
    <p:sldId id="509" r:id="rId6"/>
    <p:sldId id="511" r:id="rId7"/>
    <p:sldId id="512" r:id="rId8"/>
    <p:sldId id="513" r:id="rId9"/>
    <p:sldId id="493" r:id="rId10"/>
    <p:sldId id="522" r:id="rId11"/>
    <p:sldId id="528" r:id="rId12"/>
    <p:sldId id="523" r:id="rId13"/>
    <p:sldId id="524" r:id="rId14"/>
    <p:sldId id="525" r:id="rId15"/>
    <p:sldId id="526" r:id="rId16"/>
    <p:sldId id="527" r:id="rId17"/>
    <p:sldId id="552" r:id="rId18"/>
    <p:sldId id="530" r:id="rId19"/>
    <p:sldId id="543" r:id="rId20"/>
    <p:sldId id="551" r:id="rId21"/>
    <p:sldId id="544" r:id="rId22"/>
    <p:sldId id="546" r:id="rId23"/>
    <p:sldId id="547" r:id="rId24"/>
    <p:sldId id="532" r:id="rId25"/>
    <p:sldId id="536" r:id="rId26"/>
    <p:sldId id="537" r:id="rId27"/>
    <p:sldId id="538" r:id="rId28"/>
    <p:sldId id="539" r:id="rId29"/>
    <p:sldId id="540" r:id="rId30"/>
    <p:sldId id="541" r:id="rId31"/>
    <p:sldId id="542" r:id="rId32"/>
    <p:sldId id="474" r:id="rId33"/>
    <p:sldId id="472" r:id="rId34"/>
    <p:sldId id="476" r:id="rId35"/>
    <p:sldId id="487" r:id="rId36"/>
    <p:sldId id="477" r:id="rId37"/>
    <p:sldId id="478" r:id="rId38"/>
    <p:sldId id="499" r:id="rId39"/>
    <p:sldId id="501" r:id="rId40"/>
    <p:sldId id="502" r:id="rId41"/>
    <p:sldId id="503" r:id="rId42"/>
    <p:sldId id="488" r:id="rId43"/>
    <p:sldId id="489" r:id="rId44"/>
    <p:sldId id="504" r:id="rId45"/>
  </p:sldIdLst>
  <p:sldSz cx="9144000" cy="6858000" type="letter"/>
  <p:notesSz cx="92964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62" autoAdjust="0"/>
    <p:restoredTop sz="94635" autoAdjust="0"/>
  </p:normalViewPr>
  <p:slideViewPr>
    <p:cSldViewPr>
      <p:cViewPr varScale="1">
        <p:scale>
          <a:sx n="62" d="100"/>
          <a:sy n="62" d="100"/>
        </p:scale>
        <p:origin x="364" y="56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"/>
    </p:cViewPr>
  </p:sorterViewPr>
  <p:notesViewPr>
    <p:cSldViewPr>
      <p:cViewPr varScale="1">
        <p:scale>
          <a:sx n="81" d="100"/>
          <a:sy n="81" d="100"/>
        </p:scale>
        <p:origin x="-298" y="-67"/>
      </p:cViewPr>
      <p:guideLst>
        <p:guide orient="horz" pos="2160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75138" y="6532563"/>
            <a:ext cx="7493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 baseline="0">
                <a:latin typeface="Helvetica" panose="020B0604020202020204" pitchFamily="34" charset="0"/>
              </a:rPr>
              <a:t>Page </a:t>
            </a:r>
            <a:fld id="{FB3776A8-4BF5-421B-AB9E-3C78DA87A9F8}" type="slidenum">
              <a:rPr lang="en-US" altLang="en-US" sz="1200" b="0" baseline="0">
                <a:latin typeface="Helvetica" panose="020B0604020202020204" pitchFamily="34" charset="0"/>
              </a:rPr>
              <a:pPr algn="ctr"/>
              <a:t>‹#›</a:t>
            </a:fld>
            <a:endParaRPr lang="en-US" altLang="en-US" sz="1200" b="0" baseline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86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259138"/>
            <a:ext cx="6816725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105275" y="6532563"/>
            <a:ext cx="1085850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 baseline="0">
                <a:latin typeface="Century Gothic" panose="020B0502020202020204" pitchFamily="34" charset="0"/>
              </a:rPr>
              <a:t>Page </a:t>
            </a:r>
            <a:fld id="{80F89C94-F936-4A3F-AD8D-23A10CF4E2C1}" type="slidenum">
              <a:rPr lang="en-US" altLang="en-US" sz="1200" b="0" baseline="0">
                <a:latin typeface="Century Gothic" panose="020B0502020202020204" pitchFamily="34" charset="0"/>
              </a:rPr>
              <a:pPr algn="ctr"/>
              <a:t>‹#›</a:t>
            </a:fld>
            <a:endParaRPr lang="en-US" altLang="en-US" sz="1200" b="0" baseline="0">
              <a:latin typeface="Century Gothic" panose="020B0502020202020204" pitchFamily="34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940050" y="519113"/>
            <a:ext cx="3416300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595634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4816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indent="41275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0805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17700" indent="3048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749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321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893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465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en-US" sz="1800" baseline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3651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4168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4971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3045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10713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6574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7149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5661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35866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321834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526483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 baseline="0">
                <a:solidFill>
                  <a:schemeClr val="hlink"/>
                </a:solidFill>
              </a:rPr>
              <a:t>– </a:t>
            </a:r>
            <a:fld id="{9908CF80-4B28-404A-BE20-7515166A567E}" type="slidenum">
              <a:rPr lang="en-US" altLang="en-US" sz="1400" b="0" baseline="0">
                <a:solidFill>
                  <a:schemeClr val="hlink"/>
                </a:solidFill>
              </a:rPr>
              <a:pPr/>
              <a:t>‹#›</a:t>
            </a:fld>
            <a:r>
              <a:rPr lang="en-US" altLang="en-US" sz="1400" b="0" baseline="0">
                <a:solidFill>
                  <a:schemeClr val="hlink"/>
                </a:solidFill>
              </a:rPr>
              <a:t> –</a:t>
            </a:r>
            <a:endParaRPr lang="en-US" altLang="en-US" sz="1400" b="0" baseline="0"/>
          </a:p>
        </p:txBody>
      </p:sp>
      <p:sp>
        <p:nvSpPr>
          <p:cNvPr id="347141" name="Rectangle 5"/>
          <p:cNvSpPr>
            <a:spLocks noChangeArrowheads="1"/>
          </p:cNvSpPr>
          <p:nvPr/>
        </p:nvSpPr>
        <p:spPr bwMode="auto">
          <a:xfrm>
            <a:off x="7131444" y="6390246"/>
            <a:ext cx="195501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 baseline="0" dirty="0">
                <a:solidFill>
                  <a:schemeClr val="hlink"/>
                </a:solidFill>
              </a:rPr>
              <a:t>CSCE 531 Spring </a:t>
            </a:r>
            <a:r>
              <a:rPr lang="en-US" altLang="en-US" sz="1400" b="0" baseline="0" dirty="0" smtClean="0">
                <a:solidFill>
                  <a:schemeClr val="hlink"/>
                </a:solidFill>
              </a:rPr>
              <a:t>2018</a:t>
            </a:r>
            <a:endParaRPr lang="en-US" altLang="en-US" sz="1400" b="0" baseline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2pPr>
      <a:lvl3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3pPr>
      <a:lvl4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4pPr>
      <a:lvl5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9pPr>
    </p:titleStyle>
    <p:bodyStyle>
      <a:lvl1pPr marL="385763" indent="-385763" algn="l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6175" indent="-238125" algn="l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anose="05000000000000000000" pitchFamily="2" charset="2"/>
        <a:buChar char="l"/>
        <a:defRPr b="1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»"/>
        <a:defRPr b="1" kern="1200">
          <a:solidFill>
            <a:schemeClr val="tx2"/>
          </a:solidFill>
          <a:latin typeface="+mn-lt"/>
          <a:ea typeface="+mn-ea"/>
          <a:cs typeface="+mn-cs"/>
        </a:defRPr>
      </a:lvl4pPr>
      <a:lvl5pPr marL="24511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cygwin\mmm\Courses\531\Lectures\Examples\Lec3-REtoNFA453.wav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cygwin\mmm\Courses\531\Lectures\Examples\Lec3-REtoNFA458.wav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cygwin\mmm\Courses\531\Lectures\Examples\Lec3-REtoNFA474.wav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cygwin\mmm\Courses\531\Lectures\Examples\Lec3-REtoNFA472.wav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cygwin\mmm\Courses\531\Lectures\Examples\Lec3-REtoNFA476.wav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cygwin\mmm\Courses\531\Lectures\Examples\Lec3-REtoNFA487.wav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cygwin\mmm\Courses\531\Lectures\Examples\Lec3-REtoNFA477.wav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76400"/>
            <a:ext cx="8458200" cy="15652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3400"/>
              <a:t>Lecture 3</a:t>
            </a:r>
            <a:br>
              <a:rPr lang="en-US" altLang="en-US" sz="3400"/>
            </a:br>
            <a:r>
              <a:rPr lang="en-US" altLang="en-US" sz="3400"/>
              <a:t> RegExpr </a:t>
            </a:r>
            <a:r>
              <a:rPr lang="en-US" altLang="en-US" sz="3400">
                <a:sym typeface="Wingdings" panose="05000000000000000000" pitchFamily="2" charset="2"/>
              </a:rPr>
              <a:t> NFA  DFA</a:t>
            </a:r>
            <a:endParaRPr lang="en-US" altLang="en-US" sz="3400"/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352800"/>
            <a:ext cx="6403975" cy="3048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/>
              <a:t>Topics </a:t>
            </a:r>
          </a:p>
          <a:p>
            <a:pPr lvl="1"/>
            <a:r>
              <a:rPr lang="en-US" altLang="en-US"/>
              <a:t>Lex, Flex </a:t>
            </a:r>
          </a:p>
          <a:p>
            <a:pPr lvl="1"/>
            <a:r>
              <a:rPr lang="en-US" altLang="en-US"/>
              <a:t>Thompson Construction</a:t>
            </a:r>
          </a:p>
          <a:p>
            <a:pPr lvl="1"/>
            <a:r>
              <a:rPr lang="en-US" altLang="en-US"/>
              <a:t>Subset construction (maybe)</a:t>
            </a:r>
          </a:p>
          <a:p>
            <a:pPr lvl="1"/>
            <a:endParaRPr lang="en-US" altLang="en-US"/>
          </a:p>
          <a:p>
            <a:r>
              <a:rPr lang="en-US" altLang="en-US"/>
              <a:t>Readings: 3.3-3.5, 3.7, 3.6</a:t>
            </a:r>
          </a:p>
        </p:txBody>
      </p:sp>
      <p:sp>
        <p:nvSpPr>
          <p:cNvPr id="418820" name="Rectangle 4"/>
          <p:cNvSpPr>
            <a:spLocks noChangeArrowheads="1"/>
          </p:cNvSpPr>
          <p:nvPr/>
        </p:nvSpPr>
        <p:spPr bwMode="auto">
          <a:xfrm>
            <a:off x="747713" y="6500813"/>
            <a:ext cx="190116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400" baseline="0" dirty="0">
                <a:latin typeface="Courier New" panose="02070309020205020404" pitchFamily="49" charset="0"/>
              </a:rPr>
              <a:t>January </a:t>
            </a:r>
            <a:r>
              <a:rPr lang="en-US" altLang="en-US" sz="1400" baseline="0" dirty="0" smtClean="0">
                <a:latin typeface="Courier New" panose="02070309020205020404" pitchFamily="49" charset="0"/>
              </a:rPr>
              <a:t>23, 2018</a:t>
            </a:r>
            <a:endParaRPr lang="en-US" altLang="en-US" sz="1400" baseline="0" dirty="0">
              <a:latin typeface="Courier New" panose="02070309020205020404" pitchFamily="49" charset="0"/>
            </a:endParaRPr>
          </a:p>
        </p:txBody>
      </p:sp>
      <p:sp>
        <p:nvSpPr>
          <p:cNvPr id="418821" name="Rectangle 5"/>
          <p:cNvSpPr>
            <a:spLocks noChangeArrowheads="1"/>
          </p:cNvSpPr>
          <p:nvPr/>
        </p:nvSpPr>
        <p:spPr bwMode="auto">
          <a:xfrm>
            <a:off x="741363" y="762000"/>
            <a:ext cx="7902575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1pPr>
            <a:lvl2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2pPr>
            <a:lvl3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3pPr>
            <a:lvl4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4pPr>
            <a:lvl5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5pPr>
            <a:lvl6pPr marL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6pPr>
            <a:lvl7pPr marL="9144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7pPr>
            <a:lvl8pPr marL="1371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8pPr>
            <a:lvl9pPr marL="18288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aseline="0">
                <a:solidFill>
                  <a:schemeClr val="tx1"/>
                </a:solidFill>
              </a:rPr>
              <a:t>CSCE 531  Compiler Construction</a:t>
            </a:r>
          </a:p>
        </p:txBody>
      </p:sp>
      <p:pic>
        <p:nvPicPr>
          <p:cNvPr id="418824" name="Lec3-REtoNFA453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4900" y="64389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188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882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Sections of a Lex Specification File</a:t>
            </a:r>
          </a:p>
        </p:txBody>
      </p:sp>
      <p:sp>
        <p:nvSpPr>
          <p:cNvPr id="224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ym typeface="Symbol" panose="05050102010706020507" pitchFamily="18" charset="2"/>
              </a:rPr>
              <a:t>definitions </a:t>
            </a:r>
          </a:p>
          <a:p>
            <a:r>
              <a:rPr lang="en-US" altLang="en-US">
                <a:sym typeface="Symbol" panose="05050102010706020507" pitchFamily="18" charset="2"/>
              </a:rPr>
              <a:t>%% </a:t>
            </a:r>
          </a:p>
          <a:p>
            <a:r>
              <a:rPr lang="en-US" altLang="en-US">
                <a:sym typeface="Symbol" panose="05050102010706020507" pitchFamily="18" charset="2"/>
              </a:rPr>
              <a:t>Pattern-action pairs </a:t>
            </a:r>
          </a:p>
          <a:p>
            <a:r>
              <a:rPr lang="en-US" altLang="en-US">
                <a:sym typeface="Symbol" panose="05050102010706020507" pitchFamily="18" charset="2"/>
              </a:rPr>
              <a:t>%% </a:t>
            </a:r>
          </a:p>
          <a:p>
            <a:r>
              <a:rPr lang="en-US" altLang="en-US">
                <a:sym typeface="Symbol" panose="05050102010706020507" pitchFamily="18" charset="2"/>
              </a:rPr>
              <a:t>user code 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Small Example</a:t>
            </a:r>
          </a:p>
        </p:txBody>
      </p:sp>
      <p:sp>
        <p:nvSpPr>
          <p:cNvPr id="224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altLang="en-US"/>
              <a:t>Here is a program which compresses multiple blanks and tabs down to a single blank, and throws away whitespace found at the end of a line: </a:t>
            </a:r>
          </a:p>
          <a:p>
            <a:pPr marL="457200" indent="-457200"/>
            <a:r>
              <a:rPr lang="en-US" altLang="en-US"/>
              <a:t>%% </a:t>
            </a:r>
          </a:p>
          <a:p>
            <a:pPr marL="457200" indent="-457200"/>
            <a:r>
              <a:rPr lang="en-US" altLang="en-US"/>
              <a:t>[ \t]+ 		putchar( ' ' ); </a:t>
            </a:r>
          </a:p>
          <a:p>
            <a:pPr marL="457200" indent="-457200"/>
            <a:r>
              <a:rPr lang="en-US" altLang="en-US"/>
              <a:t>[ \t]+$ 		/* ignore this token */</a:t>
            </a:r>
          </a:p>
          <a:p>
            <a:pPr marL="457200" indent="-457200"/>
            <a:endParaRPr lang="en-US" altLang="en-US"/>
          </a:p>
          <a:p>
            <a:pPr marL="457200" indent="-457200"/>
            <a:endParaRPr lang="en-US" altLang="en-US"/>
          </a:p>
          <a:p>
            <a:pPr marL="457200" indent="-457200"/>
            <a:r>
              <a:rPr lang="en-US" altLang="en-US"/>
              <a:t>Notes</a:t>
            </a:r>
          </a:p>
          <a:p>
            <a:pPr marL="879475" lvl="1" indent="-381000">
              <a:buFont typeface="Wingdings" panose="05000000000000000000" pitchFamily="2" charset="2"/>
              <a:buAutoNum type="arabicPeriod"/>
            </a:pPr>
            <a:r>
              <a:rPr lang="en-US" altLang="en-US"/>
              <a:t>Only one separator “%%” </a:t>
            </a:r>
            <a:r>
              <a:rPr lang="en-US" altLang="en-US">
                <a:sym typeface="Wingdings" panose="05000000000000000000" pitchFamily="2" charset="2"/>
              </a:rPr>
              <a:t> no routines section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Lex Patterns</a:t>
            </a:r>
          </a:p>
        </p:txBody>
      </p:sp>
      <p:sp>
        <p:nvSpPr>
          <p:cNvPr id="224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2000"/>
              <a:t>x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match the character `x' 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any character (byte) except newline 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[xyz]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a "character class"; in this case, the pattern matches either an `x', a `y', or a `z' 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[abj-oZ] 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a "character class" with a range in it; matches an `a', a `b', any letter from `j' through `o', or a `Z' 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[^A-Z]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a "negated character class", i.e., any character but those in the class. In this case, any character EXCEPT an uppercase letter. 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[^A-Z\n] 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any character EXCEPT an uppercase letter or a newline </a:t>
            </a:r>
          </a:p>
          <a:p>
            <a:pPr>
              <a:lnSpc>
                <a:spcPct val="85000"/>
              </a:lnSpc>
            </a:pPr>
            <a:endParaRPr lang="en-US" altLang="en-US" sz="200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Lex Patterns</a:t>
            </a:r>
          </a:p>
        </p:txBody>
      </p:sp>
      <p:sp>
        <p:nvSpPr>
          <p:cNvPr id="224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 i="1"/>
              <a:t>rs</a:t>
            </a:r>
            <a:r>
              <a:rPr lang="en-US" altLang="en-US" sz="2000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the regular expression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 followed by the regular expression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; called "concatenation" </a:t>
            </a:r>
          </a:p>
          <a:p>
            <a:pPr>
              <a:lnSpc>
                <a:spcPct val="75000"/>
              </a:lnSpc>
            </a:pPr>
            <a:r>
              <a:rPr lang="en-US" altLang="en-US" sz="2000" i="1"/>
              <a:t>r</a:t>
            </a:r>
            <a:r>
              <a:rPr lang="en-US" altLang="en-US" sz="2000"/>
              <a:t>|</a:t>
            </a:r>
            <a:r>
              <a:rPr lang="en-US" altLang="en-US" sz="2000" i="1"/>
              <a:t>s</a:t>
            </a:r>
            <a:r>
              <a:rPr lang="en-US" altLang="en-US" sz="2000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either an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 or an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r/s       // note this is a slash not a |</a:t>
            </a:r>
          </a:p>
          <a:p>
            <a:pPr lvl="1">
              <a:lnSpc>
                <a:spcPct val="8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an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 but only if it is followed by an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. The text matched by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 is included when determining whether this rule is the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longest match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, but is then returned to the input before the action is executed. So the action only sees the text matched by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. This type of pattern is called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trailing context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. (There are some combinations of `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' that flex cannot match correctly; see notes in the Deficiencies / Bugs section below regarding "dangerous trailing context".) 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^</a:t>
            </a:r>
            <a:r>
              <a:rPr lang="en-US" altLang="en-US" sz="2000" i="1"/>
              <a:t>r</a:t>
            </a:r>
            <a:r>
              <a:rPr lang="en-US" altLang="en-US" sz="2000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an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, but only at the beginning of a line (i.e., which just starting to scan, or right after a newline has been scanned). </a:t>
            </a:r>
          </a:p>
          <a:p>
            <a:pPr>
              <a:lnSpc>
                <a:spcPct val="75000"/>
              </a:lnSpc>
            </a:pPr>
            <a:r>
              <a:rPr lang="en-US" altLang="en-US" sz="2000" i="1"/>
              <a:t>r</a:t>
            </a:r>
            <a:r>
              <a:rPr lang="en-US" altLang="en-US" sz="2000"/>
              <a:t>$ </a:t>
            </a:r>
          </a:p>
          <a:p>
            <a:pPr lvl="1">
              <a:lnSpc>
                <a:spcPct val="8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an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, but only at the end of a line (i.e., just before a newline).</a:t>
            </a:r>
            <a:r>
              <a:rPr lang="en-US" alt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Lex Patterns</a:t>
            </a:r>
          </a:p>
        </p:txBody>
      </p:sp>
      <p:sp>
        <p:nvSpPr>
          <p:cNvPr id="224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2000" i="1"/>
              <a:t>r</a:t>
            </a:r>
            <a:r>
              <a:rPr lang="en-US" altLang="en-US" sz="2000"/>
              <a:t>* 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zero or more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's, where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 is any regular expression </a:t>
            </a:r>
          </a:p>
          <a:p>
            <a:pPr>
              <a:lnSpc>
                <a:spcPct val="85000"/>
              </a:lnSpc>
            </a:pPr>
            <a:r>
              <a:rPr lang="en-US" altLang="en-US" sz="2000" i="1"/>
              <a:t>r</a:t>
            </a:r>
            <a:r>
              <a:rPr lang="en-US" altLang="en-US" sz="2000"/>
              <a:t>+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one or more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's </a:t>
            </a:r>
          </a:p>
          <a:p>
            <a:pPr>
              <a:lnSpc>
                <a:spcPct val="85000"/>
              </a:lnSpc>
            </a:pPr>
            <a:r>
              <a:rPr lang="en-US" altLang="en-US" sz="2000" i="1"/>
              <a:t>r</a:t>
            </a:r>
            <a:r>
              <a:rPr lang="en-US" altLang="en-US" sz="2000"/>
              <a:t>? 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zero or one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's (that is, "an optional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") </a:t>
            </a:r>
          </a:p>
          <a:p>
            <a:pPr>
              <a:lnSpc>
                <a:spcPct val="85000"/>
              </a:lnSpc>
            </a:pPr>
            <a:r>
              <a:rPr lang="en-US" altLang="en-US" sz="2000" i="1"/>
              <a:t>r</a:t>
            </a:r>
            <a:r>
              <a:rPr lang="en-US" altLang="en-US" sz="2000"/>
              <a:t>{2,5} 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anywhere from two to five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's </a:t>
            </a:r>
          </a:p>
          <a:p>
            <a:pPr>
              <a:lnSpc>
                <a:spcPct val="85000"/>
              </a:lnSpc>
            </a:pPr>
            <a:r>
              <a:rPr lang="en-US" altLang="en-US" sz="2000" i="1"/>
              <a:t>r</a:t>
            </a:r>
            <a:r>
              <a:rPr lang="en-US" altLang="en-US" sz="2000"/>
              <a:t>{2,}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two or more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's </a:t>
            </a:r>
          </a:p>
          <a:p>
            <a:pPr>
              <a:lnSpc>
                <a:spcPct val="85000"/>
              </a:lnSpc>
            </a:pPr>
            <a:r>
              <a:rPr lang="en-US" altLang="en-US" sz="2000" i="1"/>
              <a:t>r</a:t>
            </a:r>
            <a:r>
              <a:rPr lang="en-US" altLang="en-US" sz="2000"/>
              <a:t>{4} 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exactly 4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's 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{</a:t>
            </a:r>
            <a:r>
              <a:rPr lang="en-US" altLang="en-US" sz="2000" i="1"/>
              <a:t>name</a:t>
            </a:r>
            <a:r>
              <a:rPr lang="en-US" altLang="en-US" sz="2000"/>
              <a:t>} 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the expansion of the "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name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" definition (see above) </a:t>
            </a:r>
            <a:endParaRPr lang="en-US" altLang="en-US" sz="180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Esoteric Lex Patterns</a:t>
            </a:r>
          </a:p>
        </p:txBody>
      </p:sp>
      <p:sp>
        <p:nvSpPr>
          <p:cNvPr id="224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"[xyz]\"foo" </a:t>
            </a:r>
          </a:p>
          <a:p>
            <a:pPr lvl="1"/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the literal string: `[xyz]"foo' </a:t>
            </a:r>
          </a:p>
          <a:p>
            <a:r>
              <a:rPr lang="en-US" altLang="en-US" sz="2000"/>
              <a:t>\</a:t>
            </a:r>
            <a:r>
              <a:rPr lang="en-US" altLang="en-US" sz="2000" i="1"/>
              <a:t>x</a:t>
            </a:r>
            <a:r>
              <a:rPr lang="en-US" altLang="en-US" sz="2000"/>
              <a:t> </a:t>
            </a:r>
          </a:p>
          <a:p>
            <a:pPr lvl="1"/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if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 is an `a', `b', `f', `n', `r', `t', or `v', then the ANSI-C interpretation of \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. Otherwise, a literal `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' (used to escape operators such as `*') </a:t>
            </a:r>
          </a:p>
          <a:p>
            <a:r>
              <a:rPr lang="en-US" altLang="en-US" sz="2000"/>
              <a:t>\0</a:t>
            </a:r>
          </a:p>
          <a:p>
            <a:pPr lvl="1"/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a NUL character (ASCII code 0) </a:t>
            </a:r>
          </a:p>
          <a:p>
            <a:r>
              <a:rPr lang="en-US" altLang="en-US" sz="2000"/>
              <a:t>\123</a:t>
            </a:r>
          </a:p>
          <a:p>
            <a:pPr lvl="1"/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the character with octal value 123 </a:t>
            </a:r>
          </a:p>
          <a:p>
            <a:r>
              <a:rPr lang="en-US" altLang="en-US" sz="2000"/>
              <a:t>\x2a </a:t>
            </a:r>
          </a:p>
          <a:p>
            <a:pPr lvl="1"/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the character with hexadecimal value 2a </a:t>
            </a:r>
          </a:p>
          <a:p>
            <a:r>
              <a:rPr lang="en-US" altLang="en-US" sz="2000"/>
              <a:t>(</a:t>
            </a:r>
            <a:r>
              <a:rPr lang="en-US" altLang="en-US" sz="2000" i="1"/>
              <a:t>r</a:t>
            </a:r>
            <a:r>
              <a:rPr lang="en-US" altLang="en-US" sz="2000"/>
              <a:t>) </a:t>
            </a:r>
          </a:p>
          <a:p>
            <a:pPr lvl="1"/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match an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; parentheses are used to override precedence (see below) </a:t>
            </a:r>
          </a:p>
          <a:p>
            <a:endParaRPr lang="en-US" altLang="en-US" sz="200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Matching Patterns</a:t>
            </a:r>
          </a:p>
        </p:txBody>
      </p:sp>
      <p:sp>
        <p:nvSpPr>
          <p:cNvPr id="224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r>
              <a:rPr lang="en-US" altLang="en-US"/>
              <a:t>Output of lex is lex.yy.c and contains the function yylex()</a:t>
            </a:r>
          </a:p>
          <a:p>
            <a:endParaRPr lang="en-US" altLang="en-US"/>
          </a:p>
          <a:p>
            <a:r>
              <a:rPr lang="en-US" altLang="en-US"/>
              <a:t>int yylex() { </a:t>
            </a:r>
          </a:p>
          <a:p>
            <a:r>
              <a:rPr lang="en-US" altLang="en-US"/>
              <a:t>... various definitions and the actions in here ... </a:t>
            </a:r>
          </a:p>
          <a:p>
            <a:r>
              <a:rPr lang="en-US" altLang="en-US"/>
              <a:t>}</a:t>
            </a:r>
          </a:p>
          <a:p>
            <a:r>
              <a:rPr lang="en-US" altLang="en-US"/>
              <a:t> </a:t>
            </a:r>
          </a:p>
          <a:p>
            <a:r>
              <a:rPr lang="en-US" altLang="en-US"/>
              <a:t>extern char yytext[];         // the lexeme</a:t>
            </a:r>
          </a:p>
          <a:p>
            <a:r>
              <a:rPr lang="en-US" altLang="en-US"/>
              <a:t>extern int yyleng;		// the length of the lexeme “yytext”</a:t>
            </a:r>
          </a:p>
          <a:p>
            <a:r>
              <a:rPr lang="en-US" altLang="en-US"/>
              <a:t>Lookahead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1 in flex Man Pages</a:t>
            </a:r>
          </a:p>
        </p:txBody>
      </p:sp>
      <p:sp>
        <p:nvSpPr>
          <p:cNvPr id="228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pt-BR" altLang="en-US" sz="2000"/>
              <a:t>int num_lines = 0, num_chars = 0;</a:t>
            </a:r>
          </a:p>
          <a:p>
            <a:pPr>
              <a:lnSpc>
                <a:spcPct val="85000"/>
              </a:lnSpc>
            </a:pPr>
            <a:endParaRPr lang="pt-BR" altLang="en-US" sz="2000"/>
          </a:p>
          <a:p>
            <a:pPr>
              <a:lnSpc>
                <a:spcPct val="85000"/>
              </a:lnSpc>
            </a:pPr>
            <a:r>
              <a:rPr lang="pt-BR" altLang="en-US" sz="2000"/>
              <a:t>%%</a:t>
            </a:r>
          </a:p>
          <a:p>
            <a:pPr>
              <a:lnSpc>
                <a:spcPct val="85000"/>
              </a:lnSpc>
            </a:pPr>
            <a:r>
              <a:rPr lang="pt-BR" altLang="en-US" sz="2000"/>
              <a:t>           \n      ++num_lines; ++num_chars;</a:t>
            </a:r>
          </a:p>
          <a:p>
            <a:pPr>
              <a:lnSpc>
                <a:spcPct val="85000"/>
              </a:lnSpc>
            </a:pPr>
            <a:r>
              <a:rPr lang="pt-BR" altLang="en-US" sz="2000"/>
              <a:t>           .       ++num_chars;</a:t>
            </a:r>
          </a:p>
          <a:p>
            <a:pPr>
              <a:lnSpc>
                <a:spcPct val="85000"/>
              </a:lnSpc>
            </a:pPr>
            <a:r>
              <a:rPr lang="pt-BR" altLang="en-US" sz="2000"/>
              <a:t>%%</a:t>
            </a:r>
          </a:p>
          <a:p>
            <a:pPr>
              <a:lnSpc>
                <a:spcPct val="85000"/>
              </a:lnSpc>
            </a:pPr>
            <a:r>
              <a:rPr lang="pt-BR" altLang="en-US" sz="2000"/>
              <a:t>           main()</a:t>
            </a:r>
          </a:p>
          <a:p>
            <a:pPr>
              <a:lnSpc>
                <a:spcPct val="85000"/>
              </a:lnSpc>
            </a:pPr>
            <a:r>
              <a:rPr lang="pt-BR" altLang="en-US" sz="2000"/>
              <a:t>                   {</a:t>
            </a:r>
          </a:p>
          <a:p>
            <a:pPr>
              <a:lnSpc>
                <a:spcPct val="85000"/>
              </a:lnSpc>
            </a:pPr>
            <a:r>
              <a:rPr lang="pt-BR" altLang="en-US" sz="2000"/>
              <a:t>                   yylex();</a:t>
            </a:r>
          </a:p>
          <a:p>
            <a:pPr>
              <a:lnSpc>
                <a:spcPct val="85000"/>
              </a:lnSpc>
            </a:pPr>
            <a:r>
              <a:rPr lang="pt-BR" altLang="en-US" sz="2000"/>
              <a:t>                   printf( "# of lines = %d, # of chars = %d\n",</a:t>
            </a:r>
          </a:p>
          <a:p>
            <a:pPr>
              <a:lnSpc>
                <a:spcPct val="85000"/>
              </a:lnSpc>
            </a:pPr>
            <a:r>
              <a:rPr lang="pt-BR" altLang="en-US" sz="2000"/>
              <a:t>                           num_lines, num_chars );</a:t>
            </a:r>
          </a:p>
          <a:p>
            <a:pPr>
              <a:lnSpc>
                <a:spcPct val="85000"/>
              </a:lnSpc>
            </a:pPr>
            <a:r>
              <a:rPr lang="pt-BR" altLang="en-US" sz="2000"/>
              <a:t>                   }</a:t>
            </a:r>
          </a:p>
          <a:p>
            <a:pPr>
              <a:lnSpc>
                <a:spcPct val="85000"/>
              </a:lnSpc>
            </a:pPr>
            <a:endParaRPr lang="en-US" altLang="en-US" sz="200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/* scanner for a toy Pascal-like language */ </a:t>
            </a:r>
          </a:p>
        </p:txBody>
      </p:sp>
      <p:sp>
        <p:nvSpPr>
          <p:cNvPr id="224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%{ /* need this for the call to atof() below */ </a:t>
            </a:r>
          </a:p>
          <a:p>
            <a:r>
              <a:rPr lang="en-US" altLang="en-US"/>
              <a:t>#include &lt;math.h&gt; </a:t>
            </a:r>
          </a:p>
          <a:p>
            <a:r>
              <a:rPr lang="en-US" altLang="en-US"/>
              <a:t>%} </a:t>
            </a:r>
          </a:p>
          <a:p>
            <a:r>
              <a:rPr lang="en-US" altLang="en-US"/>
              <a:t>DIGIT 	[0-9] </a:t>
            </a:r>
          </a:p>
          <a:p>
            <a:r>
              <a:rPr lang="en-US" altLang="en-US"/>
              <a:t>ID 	[a-z][a-z0-9]* </a:t>
            </a:r>
          </a:p>
          <a:p>
            <a:r>
              <a:rPr lang="en-US" altLang="en-US"/>
              <a:t>%% </a:t>
            </a:r>
          </a:p>
          <a:p>
            <a:r>
              <a:rPr lang="en-US" altLang="en-US"/>
              <a:t>{DIGIT}+ 	{ printf( "An integer: %s (%d)\n", yytext, 			atoi( yytext ) ); </a:t>
            </a:r>
          </a:p>
          <a:p>
            <a:r>
              <a:rPr lang="en-US" altLang="en-US"/>
              <a:t>			}</a:t>
            </a:r>
          </a:p>
          <a:p>
            <a:r>
              <a:rPr lang="en-US" altLang="en-US"/>
              <a:t>…  excerpted from an example in the flex man pages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Figure 3.18  excerpts with modifications</a:t>
            </a:r>
          </a:p>
        </p:txBody>
      </p:sp>
      <p:sp>
        <p:nvSpPr>
          <p:cNvPr id="227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65000"/>
              </a:lnSpc>
            </a:pPr>
            <a:r>
              <a:rPr lang="en-US" altLang="en-US" sz="2000"/>
              <a:t>%{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#include  “y.tab.h”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int yylineno=1;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%}</a:t>
            </a:r>
          </a:p>
          <a:p>
            <a:pPr>
              <a:lnSpc>
                <a:spcPct val="65000"/>
              </a:lnSpc>
            </a:pPr>
            <a:endParaRPr lang="en-US" altLang="en-US" sz="2000"/>
          </a:p>
          <a:p>
            <a:pPr>
              <a:lnSpc>
                <a:spcPct val="65000"/>
              </a:lnSpc>
            </a:pPr>
            <a:r>
              <a:rPr lang="en-US" altLang="en-US" sz="2000"/>
              <a:t>/* regular definitions */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delim		[ \t]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ws		{delim}+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letter		[A-Za-z]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digit		[0-9]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id			{letter}({letter}|{digit})*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number	…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%%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36000" cy="438150"/>
          </a:xfrm>
        </p:spPr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33400"/>
            <a:ext cx="8853487" cy="5911850"/>
          </a:xfrm>
        </p:spPr>
        <p:txBody>
          <a:bodyPr/>
          <a:lstStyle/>
          <a:p>
            <a:r>
              <a:rPr lang="en-US" altLang="en-US" dirty="0"/>
              <a:t>Last Time</a:t>
            </a:r>
          </a:p>
          <a:p>
            <a:pPr lvl="1"/>
            <a:r>
              <a:rPr lang="en-US" altLang="en-US" dirty="0"/>
              <a:t>Why Study Compilers</a:t>
            </a:r>
            <a:r>
              <a:rPr lang="en-US" altLang="en-US" dirty="0" smtClean="0"/>
              <a:t>?</a:t>
            </a:r>
          </a:p>
          <a:p>
            <a:pPr lvl="1"/>
            <a:r>
              <a:rPr lang="en-US" altLang="en-US" dirty="0" smtClean="0"/>
              <a:t>Parsing</a:t>
            </a:r>
          </a:p>
          <a:p>
            <a:pPr lvl="1"/>
            <a:r>
              <a:rPr lang="en-US" altLang="en-US" dirty="0" smtClean="0"/>
              <a:t>Grammars; Language generated by grammar</a:t>
            </a:r>
            <a:endParaRPr lang="en-US" altLang="en-US" dirty="0"/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Regular Expressions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DFAs</a:t>
            </a:r>
          </a:p>
          <a:p>
            <a:pPr lvl="2"/>
            <a:r>
              <a:rPr lang="en-US" altLang="en-US" dirty="0">
                <a:solidFill>
                  <a:srgbClr val="FF0000"/>
                </a:solidFill>
              </a:rPr>
              <a:t>Language accepted by a DFA</a:t>
            </a:r>
          </a:p>
          <a:p>
            <a:r>
              <a:rPr lang="en-US" altLang="en-US" dirty="0"/>
              <a:t>Today’s Lecture </a:t>
            </a:r>
          </a:p>
          <a:p>
            <a:pPr lvl="1"/>
            <a:r>
              <a:rPr lang="en-US" altLang="en-US" dirty="0" smtClean="0"/>
              <a:t>Finish off slides from Lecture 2</a:t>
            </a:r>
          </a:p>
          <a:p>
            <a:pPr lvl="1"/>
            <a:r>
              <a:rPr lang="en-US" altLang="en-US" dirty="0" smtClean="0"/>
              <a:t>Lex </a:t>
            </a:r>
            <a:r>
              <a:rPr lang="en-US" altLang="en-US" dirty="0"/>
              <a:t>then Flex </a:t>
            </a:r>
          </a:p>
          <a:p>
            <a:pPr lvl="1"/>
            <a:r>
              <a:rPr lang="en-US" altLang="en-US" dirty="0"/>
              <a:t>Thompson Construction</a:t>
            </a:r>
          </a:p>
          <a:p>
            <a:pPr lvl="1"/>
            <a:r>
              <a:rPr lang="en-US" altLang="en-US" dirty="0"/>
              <a:t>Examples</a:t>
            </a:r>
          </a:p>
          <a:p>
            <a:pPr lvl="1"/>
            <a:r>
              <a:rPr lang="en-US" altLang="en-US" dirty="0"/>
              <a:t>NFA </a:t>
            </a:r>
            <a:r>
              <a:rPr lang="en-US" altLang="en-US" dirty="0">
                <a:sym typeface="Wingdings" panose="05000000000000000000" pitchFamily="2" charset="2"/>
              </a:rPr>
              <a:t> DFA, the subset construction</a:t>
            </a:r>
          </a:p>
          <a:p>
            <a:pPr lvl="2"/>
            <a:r>
              <a:rPr lang="el-GR" altLang="en-US" dirty="0"/>
              <a:t>ε</a:t>
            </a:r>
            <a:r>
              <a:rPr lang="en-US" altLang="en-US" dirty="0"/>
              <a:t> – closure, move(</a:t>
            </a:r>
            <a:r>
              <a:rPr lang="en-US" altLang="en-US" dirty="0" err="1"/>
              <a:t>s,a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References</a:t>
            </a:r>
          </a:p>
          <a:p>
            <a:pPr lvl="1"/>
            <a:r>
              <a:rPr lang="en-US" altLang="en-US" dirty="0"/>
              <a:t>Flex: </a:t>
            </a:r>
            <a:r>
              <a:rPr lang="en-US" altLang="en-US" sz="1800" dirty="0"/>
              <a:t>http://www.cse.sc.edu/~matthews/Courses/531/Resources.html</a:t>
            </a:r>
          </a:p>
        </p:txBody>
      </p:sp>
      <p:pic>
        <p:nvPicPr>
          <p:cNvPr id="970756" name="Lec3-REtoNFA458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4900" y="64389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707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70756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Figure 3.18b  excerpts with modifications</a:t>
            </a:r>
          </a:p>
        </p:txBody>
      </p:sp>
      <p:sp>
        <p:nvSpPr>
          <p:cNvPr id="228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altLang="en-US" sz="2000"/>
              <a:t>%%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"\n"		{ ++yylineno;}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{ws}		{ /* no action and no return */}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if			{ return(IF); }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then		{ return(THEN); }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else		{ return(ELSE); } 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{id}		{ yylval = install_id(); return(ID); }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{number}	{ yylval = install_num(); return(CONSTANT);}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“&lt;=”		{ yylval = LE;   return(RELOP); }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(more pattern-action pairs)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.			{ printf(“Unrecog. char %s line %d\n", 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					yytext, yylineno);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%%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Code for install_id() and install_num();</a:t>
            </a:r>
          </a:p>
          <a:p>
            <a:pPr>
              <a:lnSpc>
                <a:spcPct val="65000"/>
              </a:lnSpc>
            </a:pPr>
            <a:endParaRPr lang="en-US" altLang="en-US" sz="200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Lookahead Operator</a:t>
            </a:r>
          </a:p>
        </p:txBody>
      </p:sp>
      <p:sp>
        <p:nvSpPr>
          <p:cNvPr id="227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484812"/>
          </a:xfrm>
        </p:spPr>
        <p:txBody>
          <a:bodyPr/>
          <a:lstStyle/>
          <a:p>
            <a:r>
              <a:rPr lang="en-US" altLang="en-US"/>
              <a:t>The Fortran compiler’s first step is to squeeze out all the blanks, i.e. the blank was not a “separator”</a:t>
            </a:r>
          </a:p>
          <a:p>
            <a:r>
              <a:rPr lang="en-US" altLang="en-US"/>
              <a:t>Example where this presents a problem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Do  5  J = 1, 25	</a:t>
            </a:r>
            <a:r>
              <a:rPr lang="en-US" altLang="en-US">
                <a:sym typeface="Wingdings" panose="05000000000000000000" pitchFamily="2" charset="2"/>
              </a:rPr>
              <a:t> </a:t>
            </a:r>
            <a:r>
              <a:rPr lang="en-US" altLang="en-US"/>
              <a:t>Do5J=1,25 </a:t>
            </a:r>
          </a:p>
          <a:p>
            <a:pPr lvl="1"/>
            <a:r>
              <a:rPr lang="en-US" altLang="en-US"/>
              <a:t>Initialize a do loop to statement #5 with loop varaible J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Do  5  J = 1.25	</a:t>
            </a:r>
            <a:r>
              <a:rPr lang="en-US" altLang="en-US">
                <a:sym typeface="Wingdings" panose="05000000000000000000" pitchFamily="2" charset="2"/>
              </a:rPr>
              <a:t> </a:t>
            </a:r>
            <a:r>
              <a:rPr lang="en-US" altLang="en-US"/>
              <a:t>Do5J=1.25 </a:t>
            </a:r>
          </a:p>
          <a:p>
            <a:pPr lvl="1"/>
            <a:r>
              <a:rPr lang="en-US" altLang="en-US"/>
              <a:t>Assign the variable “Do5J” the value 1.25</a:t>
            </a:r>
          </a:p>
          <a:p>
            <a:r>
              <a:rPr lang="en-US" altLang="en-US"/>
              <a:t>The problem:  we can’t recognize the token “do” until we look ahead and see the comma</a:t>
            </a:r>
          </a:p>
          <a:p>
            <a:endParaRPr lang="en-US" altLang="en-US"/>
          </a:p>
          <a:p>
            <a:r>
              <a:rPr lang="en-US" altLang="en-US"/>
              <a:t>Lex pattern for “do” using lookahead operator ‘/’</a:t>
            </a:r>
          </a:p>
          <a:p>
            <a:pPr lvl="1"/>
            <a:r>
              <a:rPr lang="en-US" altLang="en-US"/>
              <a:t>Do / ({letter} | {digit})*  =  ({letter} | {digit})* ,  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Lex / Flex Disambiguation Rules</a:t>
            </a:r>
          </a:p>
        </p:txBody>
      </p:sp>
      <p:sp>
        <p:nvSpPr>
          <p:cNvPr id="227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altLang="en-US"/>
              <a:t>What if several patterns match?</a:t>
            </a:r>
          </a:p>
          <a:p>
            <a:pPr marL="457200" indent="-457200"/>
            <a:r>
              <a:rPr lang="en-US" altLang="en-US"/>
              <a:t>Lex follows the algorithm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/>
              <a:t>Match as long a string as is possible from the current character.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/>
              <a:t>Of those patterns that match this longest string choose the one that is listed first in the lex specification file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477000"/>
          </a:xfrm>
        </p:spPr>
        <p:txBody>
          <a:bodyPr/>
          <a:lstStyle/>
          <a:p>
            <a:r>
              <a:rPr lang="en-US" altLang="en-US" sz="2000"/>
              <a:t>`input()' reads the next character from the input stream. For example, the following is one way to eat up C comments: 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%% 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"/*" 	{ register int c; 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			for ( ; ; ) 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				{ while ( (c = input()) != '*' &amp;&amp; c != EOF ) ; 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					/* eat up text of comment */ 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					if ( c == '*' ) { 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						while ( (c = input()) == '*' ) 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							; 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						if ( c == '/' ) 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							break; /*found the end */ 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				 	} 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					if ( c == EOF ) { 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						error( "EOF in comment" ); 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						break; 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					}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				 }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		 } </a:t>
            </a:r>
          </a:p>
        </p:txBody>
      </p:sp>
      <p:sp>
        <p:nvSpPr>
          <p:cNvPr id="2275332" name="Text Box 4"/>
          <p:cNvSpPr txBox="1">
            <a:spLocks noChangeArrowheads="1"/>
          </p:cNvSpPr>
          <p:nvPr/>
        </p:nvSpPr>
        <p:spPr bwMode="auto">
          <a:xfrm>
            <a:off x="2300288" y="6307138"/>
            <a:ext cx="3825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Example from Gnu documentation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Main Routine taking arguments</a:t>
            </a:r>
          </a:p>
        </p:txBody>
      </p:sp>
      <p:sp>
        <p:nvSpPr>
          <p:cNvPr id="225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main(int argc; char **argv)</a:t>
            </a:r>
          </a:p>
          <a:p>
            <a:r>
              <a:rPr lang="en-US" altLang="en-US"/>
              <a:t>{ 	++argv, --argc; /* skip over program name */ </a:t>
            </a:r>
          </a:p>
          <a:p>
            <a:r>
              <a:rPr lang="en-US" altLang="en-US"/>
              <a:t>	if ( argc &gt; 0 ) yyin = fopen( argv[0], "r" ); </a:t>
            </a:r>
          </a:p>
          <a:p>
            <a:r>
              <a:rPr lang="en-US" altLang="en-US"/>
              <a:t>	else yyin = stdin; </a:t>
            </a:r>
          </a:p>
          <a:p>
            <a:r>
              <a:rPr lang="en-US" altLang="en-US"/>
              <a:t>	yylex(); </a:t>
            </a:r>
          </a:p>
          <a:p>
            <a:r>
              <a:rPr lang="en-US" altLang="en-US"/>
              <a:t>} 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Symbol Tables</a:t>
            </a:r>
          </a:p>
        </p:txBody>
      </p:sp>
      <p:sp>
        <p:nvSpPr>
          <p:cNvPr id="225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Hash Table</a:t>
            </a:r>
          </a:p>
        </p:txBody>
      </p:sp>
      <p:sp>
        <p:nvSpPr>
          <p:cNvPr id="225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2000"/>
              <a:t>#define ENDSTR 0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#define MAXSTR 100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#include &lt;stdio.h&gt;</a:t>
            </a:r>
          </a:p>
          <a:p>
            <a:pPr>
              <a:lnSpc>
                <a:spcPct val="85000"/>
              </a:lnSpc>
            </a:pPr>
            <a:endParaRPr lang="en-US" altLang="en-US" sz="2000"/>
          </a:p>
          <a:p>
            <a:pPr>
              <a:lnSpc>
                <a:spcPct val="85000"/>
              </a:lnSpc>
            </a:pPr>
            <a:r>
              <a:rPr lang="en-US" altLang="en-US" sz="2000"/>
              <a:t>struct nlist { /* basic table entry */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    char *name;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	   int val;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    struct nlist *next;     /*next entry in chain */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};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#define HASHSIZE        100</a:t>
            </a:r>
          </a:p>
          <a:p>
            <a:pPr>
              <a:lnSpc>
                <a:spcPct val="85000"/>
              </a:lnSpc>
            </a:pPr>
            <a:endParaRPr lang="en-US" altLang="en-US" sz="2000"/>
          </a:p>
          <a:p>
            <a:pPr>
              <a:lnSpc>
                <a:spcPct val="85000"/>
              </a:lnSpc>
            </a:pPr>
            <a:r>
              <a:rPr lang="en-US" altLang="en-US" sz="2000"/>
              <a:t>static struct nlist *hashtab[HASHSIZE]; /* pointer table */</a:t>
            </a:r>
          </a:p>
          <a:p>
            <a:pPr>
              <a:lnSpc>
                <a:spcPct val="85000"/>
              </a:lnSpc>
            </a:pPr>
            <a:endParaRPr lang="en-US" altLang="en-US" sz="200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6607175" cy="781050"/>
          </a:xfrm>
        </p:spPr>
        <p:txBody>
          <a:bodyPr/>
          <a:lstStyle/>
          <a:p>
            <a:r>
              <a:rPr lang="en-US" altLang="en-US"/>
              <a:t>Hashtable</a:t>
            </a:r>
          </a:p>
        </p:txBody>
      </p:sp>
      <p:graphicFrame>
        <p:nvGraphicFramePr>
          <p:cNvPr id="2257923" name="Group 3"/>
          <p:cNvGraphicFramePr>
            <a:graphicFrameLocks noGrp="1"/>
          </p:cNvGraphicFramePr>
          <p:nvPr>
            <p:ph sz="half" idx="1"/>
          </p:nvPr>
        </p:nvGraphicFramePr>
        <p:xfrm>
          <a:off x="290513" y="152400"/>
          <a:ext cx="623887" cy="6705600"/>
        </p:xfrm>
        <a:graphic>
          <a:graphicData uri="http://schemas.openxmlformats.org/drawingml/2006/table">
            <a:tbl>
              <a:tblPr/>
              <a:tblGrid>
                <a:gridCol w="623887"/>
              </a:tblGrid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7949" name="Rectangle 29"/>
          <p:cNvSpPr>
            <a:spLocks noChangeArrowheads="1"/>
          </p:cNvSpPr>
          <p:nvPr/>
        </p:nvSpPr>
        <p:spPr bwMode="auto">
          <a:xfrm>
            <a:off x="1524000" y="32766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50" name="Rectangle 30"/>
          <p:cNvSpPr>
            <a:spLocks noChangeArrowheads="1"/>
          </p:cNvSpPr>
          <p:nvPr/>
        </p:nvSpPr>
        <p:spPr bwMode="auto">
          <a:xfrm>
            <a:off x="2286000" y="32766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51" name="Rectangle 31"/>
          <p:cNvSpPr>
            <a:spLocks noChangeArrowheads="1"/>
          </p:cNvSpPr>
          <p:nvPr/>
        </p:nvSpPr>
        <p:spPr bwMode="auto">
          <a:xfrm>
            <a:off x="3048000" y="32766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52" name="Line 32"/>
          <p:cNvSpPr>
            <a:spLocks noChangeShapeType="1"/>
          </p:cNvSpPr>
          <p:nvPr/>
        </p:nvSpPr>
        <p:spPr bwMode="auto">
          <a:xfrm>
            <a:off x="914400" y="35052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53" name="Line 33"/>
          <p:cNvSpPr>
            <a:spLocks noChangeShapeType="1"/>
          </p:cNvSpPr>
          <p:nvPr/>
        </p:nvSpPr>
        <p:spPr bwMode="auto">
          <a:xfrm>
            <a:off x="3810000" y="35052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54" name="Rectangle 34"/>
          <p:cNvSpPr>
            <a:spLocks noChangeArrowheads="1"/>
          </p:cNvSpPr>
          <p:nvPr/>
        </p:nvSpPr>
        <p:spPr bwMode="auto">
          <a:xfrm>
            <a:off x="4419600" y="32766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55" name="Rectangle 35"/>
          <p:cNvSpPr>
            <a:spLocks noChangeArrowheads="1"/>
          </p:cNvSpPr>
          <p:nvPr/>
        </p:nvSpPr>
        <p:spPr bwMode="auto">
          <a:xfrm>
            <a:off x="5181600" y="32766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56" name="Rectangle 36"/>
          <p:cNvSpPr>
            <a:spLocks noChangeArrowheads="1"/>
          </p:cNvSpPr>
          <p:nvPr/>
        </p:nvSpPr>
        <p:spPr bwMode="auto">
          <a:xfrm>
            <a:off x="5943600" y="32766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57" name="Line 37"/>
          <p:cNvSpPr>
            <a:spLocks noChangeShapeType="1"/>
          </p:cNvSpPr>
          <p:nvPr/>
        </p:nvSpPr>
        <p:spPr bwMode="auto">
          <a:xfrm>
            <a:off x="6705600" y="35052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58" name="Text Box 38"/>
          <p:cNvSpPr txBox="1">
            <a:spLocks noChangeArrowheads="1"/>
          </p:cNvSpPr>
          <p:nvPr/>
        </p:nvSpPr>
        <p:spPr bwMode="auto">
          <a:xfrm>
            <a:off x="7372350" y="3313113"/>
            <a:ext cx="346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sz="2000" baseline="0"/>
              <a:t>…</a:t>
            </a:r>
          </a:p>
        </p:txBody>
      </p:sp>
      <p:sp>
        <p:nvSpPr>
          <p:cNvPr id="2257959" name="Rectangle 39"/>
          <p:cNvSpPr>
            <a:spLocks noChangeArrowheads="1"/>
          </p:cNvSpPr>
          <p:nvPr/>
        </p:nvSpPr>
        <p:spPr bwMode="auto">
          <a:xfrm>
            <a:off x="1524000" y="5105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60" name="Rectangle 40"/>
          <p:cNvSpPr>
            <a:spLocks noChangeArrowheads="1"/>
          </p:cNvSpPr>
          <p:nvPr/>
        </p:nvSpPr>
        <p:spPr bwMode="auto">
          <a:xfrm>
            <a:off x="2286000" y="5105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61" name="Rectangle 41"/>
          <p:cNvSpPr>
            <a:spLocks noChangeArrowheads="1"/>
          </p:cNvSpPr>
          <p:nvPr/>
        </p:nvSpPr>
        <p:spPr bwMode="auto">
          <a:xfrm>
            <a:off x="3048000" y="5105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62" name="Line 42"/>
          <p:cNvSpPr>
            <a:spLocks noChangeShapeType="1"/>
          </p:cNvSpPr>
          <p:nvPr/>
        </p:nvSpPr>
        <p:spPr bwMode="auto">
          <a:xfrm>
            <a:off x="914400" y="53340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63" name="Line 43"/>
          <p:cNvSpPr>
            <a:spLocks noChangeShapeType="1"/>
          </p:cNvSpPr>
          <p:nvPr/>
        </p:nvSpPr>
        <p:spPr bwMode="auto">
          <a:xfrm>
            <a:off x="3810000" y="53340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64" name="Rectangle 44"/>
          <p:cNvSpPr>
            <a:spLocks noChangeArrowheads="1"/>
          </p:cNvSpPr>
          <p:nvPr/>
        </p:nvSpPr>
        <p:spPr bwMode="auto">
          <a:xfrm>
            <a:off x="4419600" y="5105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65" name="Rectangle 45"/>
          <p:cNvSpPr>
            <a:spLocks noChangeArrowheads="1"/>
          </p:cNvSpPr>
          <p:nvPr/>
        </p:nvSpPr>
        <p:spPr bwMode="auto">
          <a:xfrm>
            <a:off x="5181600" y="5105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66" name="Rectangle 46"/>
          <p:cNvSpPr>
            <a:spLocks noChangeArrowheads="1"/>
          </p:cNvSpPr>
          <p:nvPr/>
        </p:nvSpPr>
        <p:spPr bwMode="auto">
          <a:xfrm>
            <a:off x="5943600" y="5105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67" name="Line 47"/>
          <p:cNvSpPr>
            <a:spLocks noChangeShapeType="1"/>
          </p:cNvSpPr>
          <p:nvPr/>
        </p:nvSpPr>
        <p:spPr bwMode="auto">
          <a:xfrm>
            <a:off x="6705600" y="53340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68" name="Text Box 48"/>
          <p:cNvSpPr txBox="1">
            <a:spLocks noChangeArrowheads="1"/>
          </p:cNvSpPr>
          <p:nvPr/>
        </p:nvSpPr>
        <p:spPr bwMode="auto">
          <a:xfrm>
            <a:off x="7372350" y="5141913"/>
            <a:ext cx="346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sz="2000" baseline="0"/>
              <a:t>…</a:t>
            </a:r>
          </a:p>
        </p:txBody>
      </p:sp>
      <p:sp>
        <p:nvSpPr>
          <p:cNvPr id="2257969" name="Text Box 49"/>
          <p:cNvSpPr txBox="1">
            <a:spLocks noChangeArrowheads="1"/>
          </p:cNvSpPr>
          <p:nvPr/>
        </p:nvSpPr>
        <p:spPr bwMode="auto">
          <a:xfrm>
            <a:off x="1143000" y="4021138"/>
            <a:ext cx="1555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.</a:t>
            </a:r>
          </a:p>
          <a:p>
            <a:r>
              <a:rPr lang="en-US" altLang="en-US" baseline="0"/>
              <a:t>.</a:t>
            </a:r>
          </a:p>
          <a:p>
            <a:r>
              <a:rPr lang="en-US" altLang="en-US" baseline="0"/>
              <a:t>.</a:t>
            </a:r>
          </a:p>
        </p:txBody>
      </p:sp>
      <p:sp>
        <p:nvSpPr>
          <p:cNvPr id="2257970" name="Text Box 50"/>
          <p:cNvSpPr txBox="1">
            <a:spLocks noChangeArrowheads="1"/>
          </p:cNvSpPr>
          <p:nvPr/>
        </p:nvSpPr>
        <p:spPr bwMode="auto">
          <a:xfrm>
            <a:off x="1787525" y="4003675"/>
            <a:ext cx="5746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xbar</a:t>
            </a:r>
          </a:p>
        </p:txBody>
      </p:sp>
      <p:sp>
        <p:nvSpPr>
          <p:cNvPr id="2257971" name="Line 51"/>
          <p:cNvSpPr>
            <a:spLocks noChangeShapeType="1"/>
          </p:cNvSpPr>
          <p:nvPr/>
        </p:nvSpPr>
        <p:spPr bwMode="auto">
          <a:xfrm>
            <a:off x="1905000" y="3733800"/>
            <a:ext cx="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72" name="Text Box 52"/>
          <p:cNvSpPr txBox="1">
            <a:spLocks noChangeArrowheads="1"/>
          </p:cNvSpPr>
          <p:nvPr/>
        </p:nvSpPr>
        <p:spPr bwMode="auto">
          <a:xfrm>
            <a:off x="4746625" y="4003675"/>
            <a:ext cx="4476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foo</a:t>
            </a:r>
          </a:p>
        </p:txBody>
      </p:sp>
      <p:sp>
        <p:nvSpPr>
          <p:cNvPr id="2257973" name="Line 53"/>
          <p:cNvSpPr>
            <a:spLocks noChangeShapeType="1"/>
          </p:cNvSpPr>
          <p:nvPr/>
        </p:nvSpPr>
        <p:spPr bwMode="auto">
          <a:xfrm>
            <a:off x="4800600" y="3733800"/>
            <a:ext cx="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74" name="Text Box 54"/>
          <p:cNvSpPr txBox="1">
            <a:spLocks noChangeArrowheads="1"/>
          </p:cNvSpPr>
          <p:nvPr/>
        </p:nvSpPr>
        <p:spPr bwMode="auto">
          <a:xfrm>
            <a:off x="4648200" y="5832475"/>
            <a:ext cx="5746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boat</a:t>
            </a:r>
          </a:p>
        </p:txBody>
      </p:sp>
      <p:sp>
        <p:nvSpPr>
          <p:cNvPr id="2257975" name="Line 55"/>
          <p:cNvSpPr>
            <a:spLocks noChangeShapeType="1"/>
          </p:cNvSpPr>
          <p:nvPr/>
        </p:nvSpPr>
        <p:spPr bwMode="auto">
          <a:xfrm>
            <a:off x="4765675" y="5562600"/>
            <a:ext cx="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76" name="Text Box 56"/>
          <p:cNvSpPr txBox="1">
            <a:spLocks noChangeArrowheads="1"/>
          </p:cNvSpPr>
          <p:nvPr/>
        </p:nvSpPr>
        <p:spPr bwMode="auto">
          <a:xfrm>
            <a:off x="1876425" y="5832475"/>
            <a:ext cx="7143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count</a:t>
            </a:r>
          </a:p>
        </p:txBody>
      </p:sp>
      <p:sp>
        <p:nvSpPr>
          <p:cNvPr id="2257977" name="Line 57"/>
          <p:cNvSpPr>
            <a:spLocks noChangeShapeType="1"/>
          </p:cNvSpPr>
          <p:nvPr/>
        </p:nvSpPr>
        <p:spPr bwMode="auto">
          <a:xfrm>
            <a:off x="1946275" y="5562600"/>
            <a:ext cx="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78" name="Rectangle 58"/>
          <p:cNvSpPr>
            <a:spLocks noChangeArrowheads="1"/>
          </p:cNvSpPr>
          <p:nvPr/>
        </p:nvSpPr>
        <p:spPr bwMode="auto">
          <a:xfrm>
            <a:off x="1524000" y="2057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79" name="Rectangle 59"/>
          <p:cNvSpPr>
            <a:spLocks noChangeArrowheads="1"/>
          </p:cNvSpPr>
          <p:nvPr/>
        </p:nvSpPr>
        <p:spPr bwMode="auto">
          <a:xfrm>
            <a:off x="2286000" y="2057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80" name="Rectangle 60"/>
          <p:cNvSpPr>
            <a:spLocks noChangeArrowheads="1"/>
          </p:cNvSpPr>
          <p:nvPr/>
        </p:nvSpPr>
        <p:spPr bwMode="auto">
          <a:xfrm>
            <a:off x="3048000" y="2057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81" name="Line 61"/>
          <p:cNvSpPr>
            <a:spLocks noChangeShapeType="1"/>
          </p:cNvSpPr>
          <p:nvPr/>
        </p:nvSpPr>
        <p:spPr bwMode="auto">
          <a:xfrm>
            <a:off x="914400" y="22860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82" name="Line 62"/>
          <p:cNvSpPr>
            <a:spLocks noChangeShapeType="1"/>
          </p:cNvSpPr>
          <p:nvPr/>
        </p:nvSpPr>
        <p:spPr bwMode="auto">
          <a:xfrm>
            <a:off x="3810000" y="22860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83" name="Text Box 63"/>
          <p:cNvSpPr txBox="1">
            <a:spLocks noChangeArrowheads="1"/>
          </p:cNvSpPr>
          <p:nvPr/>
        </p:nvSpPr>
        <p:spPr bwMode="auto">
          <a:xfrm>
            <a:off x="1828800" y="2784475"/>
            <a:ext cx="2190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x</a:t>
            </a:r>
          </a:p>
        </p:txBody>
      </p:sp>
      <p:sp>
        <p:nvSpPr>
          <p:cNvPr id="2257984" name="Line 64"/>
          <p:cNvSpPr>
            <a:spLocks noChangeShapeType="1"/>
          </p:cNvSpPr>
          <p:nvPr/>
        </p:nvSpPr>
        <p:spPr bwMode="auto">
          <a:xfrm>
            <a:off x="1946275" y="2514600"/>
            <a:ext cx="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85" name="Text Box 65"/>
          <p:cNvSpPr txBox="1">
            <a:spLocks noChangeArrowheads="1"/>
          </p:cNvSpPr>
          <p:nvPr/>
        </p:nvSpPr>
        <p:spPr bwMode="auto">
          <a:xfrm>
            <a:off x="2476500" y="3352800"/>
            <a:ext cx="3714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int</a:t>
            </a:r>
          </a:p>
        </p:txBody>
      </p:sp>
      <p:sp>
        <p:nvSpPr>
          <p:cNvPr id="2257986" name="Text Box 66"/>
          <p:cNvSpPr txBox="1">
            <a:spLocks noChangeArrowheads="1"/>
          </p:cNvSpPr>
          <p:nvPr/>
        </p:nvSpPr>
        <p:spPr bwMode="auto">
          <a:xfrm>
            <a:off x="2514600" y="5146675"/>
            <a:ext cx="3714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int</a:t>
            </a:r>
          </a:p>
        </p:txBody>
      </p:sp>
      <p:sp>
        <p:nvSpPr>
          <p:cNvPr id="2257987" name="Text Box 67"/>
          <p:cNvSpPr txBox="1">
            <a:spLocks noChangeArrowheads="1"/>
          </p:cNvSpPr>
          <p:nvPr/>
        </p:nvSpPr>
        <p:spPr bwMode="auto">
          <a:xfrm>
            <a:off x="5318125" y="5181600"/>
            <a:ext cx="5746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float</a:t>
            </a:r>
          </a:p>
        </p:txBody>
      </p:sp>
      <p:sp>
        <p:nvSpPr>
          <p:cNvPr id="2257988" name="Text Box 68"/>
          <p:cNvSpPr txBox="1">
            <a:spLocks noChangeArrowheads="1"/>
          </p:cNvSpPr>
          <p:nvPr/>
        </p:nvSpPr>
        <p:spPr bwMode="auto">
          <a:xfrm>
            <a:off x="5257800" y="3352800"/>
            <a:ext cx="5746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func</a:t>
            </a:r>
          </a:p>
        </p:txBody>
      </p:sp>
      <p:sp>
        <p:nvSpPr>
          <p:cNvPr id="2257989" name="Text Box 69"/>
          <p:cNvSpPr txBox="1">
            <a:spLocks noChangeArrowheads="1"/>
          </p:cNvSpPr>
          <p:nvPr/>
        </p:nvSpPr>
        <p:spPr bwMode="auto">
          <a:xfrm>
            <a:off x="2178050" y="2133600"/>
            <a:ext cx="904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 double</a:t>
            </a:r>
          </a:p>
        </p:txBody>
      </p:sp>
      <p:sp>
        <p:nvSpPr>
          <p:cNvPr id="2257990" name="Text Box 70"/>
          <p:cNvSpPr txBox="1">
            <a:spLocks noChangeArrowheads="1"/>
          </p:cNvSpPr>
          <p:nvPr/>
        </p:nvSpPr>
        <p:spPr bwMode="auto">
          <a:xfrm>
            <a:off x="4478338" y="2098675"/>
            <a:ext cx="4984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null</a:t>
            </a:r>
          </a:p>
        </p:txBody>
      </p:sp>
      <p:sp>
        <p:nvSpPr>
          <p:cNvPr id="2257991" name="Text Box 71"/>
          <p:cNvSpPr txBox="1">
            <a:spLocks noChangeArrowheads="1"/>
          </p:cNvSpPr>
          <p:nvPr/>
        </p:nvSpPr>
        <p:spPr bwMode="auto">
          <a:xfrm>
            <a:off x="1219200" y="1143000"/>
            <a:ext cx="1555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.</a:t>
            </a:r>
          </a:p>
          <a:p>
            <a:r>
              <a:rPr lang="en-US" altLang="en-US" baseline="0"/>
              <a:t>.</a:t>
            </a:r>
          </a:p>
          <a:p>
            <a:r>
              <a:rPr lang="en-US" altLang="en-US" baseline="0"/>
              <a:t>.</a:t>
            </a:r>
          </a:p>
        </p:txBody>
      </p:sp>
      <p:sp>
        <p:nvSpPr>
          <p:cNvPr id="2257992" name="Text Box 72"/>
          <p:cNvSpPr txBox="1">
            <a:spLocks noChangeArrowheads="1"/>
          </p:cNvSpPr>
          <p:nvPr/>
        </p:nvSpPr>
        <p:spPr bwMode="auto">
          <a:xfrm>
            <a:off x="1143000" y="5718175"/>
            <a:ext cx="1555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.</a:t>
            </a:r>
          </a:p>
          <a:p>
            <a:r>
              <a:rPr lang="en-US" altLang="en-US" baseline="0"/>
              <a:t>.</a:t>
            </a:r>
          </a:p>
          <a:p>
            <a:r>
              <a:rPr lang="en-US" altLang="en-US" baseline="0"/>
              <a:t>.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152400"/>
            <a:ext cx="8716962" cy="590550"/>
          </a:xfrm>
        </p:spPr>
        <p:txBody>
          <a:bodyPr/>
          <a:lstStyle/>
          <a:p>
            <a:r>
              <a:rPr lang="en-US" altLang="en-US"/>
              <a:t>The Hash Function</a:t>
            </a:r>
          </a:p>
        </p:txBody>
      </p:sp>
      <p:sp>
        <p:nvSpPr>
          <p:cNvPr id="225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762000"/>
            <a:ext cx="8307387" cy="5867400"/>
          </a:xfrm>
        </p:spPr>
        <p:txBody>
          <a:bodyPr/>
          <a:lstStyle/>
          <a:p>
            <a:pPr>
              <a:lnSpc>
                <a:spcPct val="85000"/>
              </a:lnSpc>
            </a:pPr>
            <a:endParaRPr lang="en-US" altLang="en-US" sz="1800"/>
          </a:p>
          <a:p>
            <a:pPr>
              <a:lnSpc>
                <a:spcPct val="85000"/>
              </a:lnSpc>
            </a:pPr>
            <a:r>
              <a:rPr lang="en-US" altLang="en-US" sz="1800"/>
              <a:t>/* PURPOSE: Hash determines hash value based on the sum of the 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         character values in the string. 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USAGE:  n = hash(s);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DESCRIPTION OF PARAMETERS: s(array of char) string to be hashed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AUTHOR:  Kernighan and Ritchie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LAST REVISION: 12/11/83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*/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hash(char *s)           /* form hash value for string s */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{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        int hashval;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        for (hashval = 0;  *s != '\0'; )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                hashval += *s++;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        return (hashval % HASHSIZE);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}</a:t>
            </a:r>
          </a:p>
          <a:p>
            <a:pPr>
              <a:lnSpc>
                <a:spcPct val="85000"/>
              </a:lnSpc>
            </a:pPr>
            <a:endParaRPr lang="en-US" altLang="en-US" sz="180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0"/>
            <a:ext cx="8716962" cy="685800"/>
          </a:xfrm>
        </p:spPr>
        <p:txBody>
          <a:bodyPr/>
          <a:lstStyle/>
          <a:p>
            <a:r>
              <a:rPr lang="en-US" altLang="en-US"/>
              <a:t>The lookup Function</a:t>
            </a:r>
          </a:p>
        </p:txBody>
      </p:sp>
      <p:sp>
        <p:nvSpPr>
          <p:cNvPr id="225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762000"/>
            <a:ext cx="8853487" cy="6096000"/>
          </a:xfrm>
        </p:spPr>
        <p:txBody>
          <a:bodyPr/>
          <a:lstStyle/>
          <a:p>
            <a:pPr>
              <a:lnSpc>
                <a:spcPct val="85000"/>
              </a:lnSpc>
            </a:pPr>
            <a:endParaRPr lang="en-US" altLang="en-US" sz="2000"/>
          </a:p>
          <a:p>
            <a:pPr>
              <a:lnSpc>
                <a:spcPct val="85000"/>
              </a:lnSpc>
            </a:pPr>
            <a:r>
              <a:rPr lang="en-US" altLang="en-US" sz="2000"/>
              <a:t>/*PURPOSE: Lookup searches for entry in symbol table and returns a pointer       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USAGE:  np= lookup(s);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DESCRIPTION OF PARAMETERS: s(array of char) string  searched for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AUTHOR:  Kernighan and Ritchie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LAST REVISION: 12/11/83*/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struct nlist *lookup(char *s)  /* look for s in hashtab */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{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    struct nlist *np;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    for (np = hashtab[hash(s)]; np != NULL; np = np-&gt;next)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            if (strcmp(s, np-&gt;name) == 0)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                    return(np);             /* found it */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    return(NULL);           /* not found */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}</a:t>
            </a:r>
          </a:p>
          <a:p>
            <a:pPr>
              <a:lnSpc>
                <a:spcPct val="85000"/>
              </a:lnSpc>
            </a:pPr>
            <a:endParaRPr lang="en-US" altLang="en-US" sz="200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assignments </a:t>
            </a:r>
            <a:r>
              <a:rPr lang="en-US" dirty="0" err="1" smtClean="0"/>
              <a:t>dropboxed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Either text files or pdfs. (no .</a:t>
            </a:r>
            <a:r>
              <a:rPr lang="en-US" dirty="0" err="1" smtClean="0"/>
              <a:t>docx</a:t>
            </a:r>
            <a:r>
              <a:rPr lang="en-US" dirty="0" smtClean="0"/>
              <a:t> documents!)</a:t>
            </a:r>
          </a:p>
          <a:p>
            <a:r>
              <a:rPr lang="en-US" dirty="0" smtClean="0"/>
              <a:t>HW  Set 1: Due Thursday Night 11:55PM (Jan 25)</a:t>
            </a:r>
          </a:p>
          <a:p>
            <a:r>
              <a:rPr lang="en-US" dirty="0" smtClean="0"/>
              <a:t>2.2.1</a:t>
            </a:r>
          </a:p>
          <a:p>
            <a:r>
              <a:rPr lang="en-US" dirty="0" smtClean="0"/>
              <a:t>2.2.2 a, e</a:t>
            </a:r>
          </a:p>
          <a:p>
            <a:r>
              <a:rPr lang="en-US" dirty="0" smtClean="0"/>
              <a:t>HW Set 2 Due Sunday Jan 28</a:t>
            </a:r>
          </a:p>
          <a:p>
            <a:r>
              <a:rPr lang="en-US" altLang="en-US" dirty="0" smtClean="0"/>
              <a:t>3.3.2a,c</a:t>
            </a:r>
          </a:p>
          <a:p>
            <a:r>
              <a:rPr lang="en-US" altLang="en-US" dirty="0" smtClean="0"/>
              <a:t>3.3.5a</a:t>
            </a:r>
          </a:p>
          <a:p>
            <a:r>
              <a:rPr lang="en-US" altLang="en-US" dirty="0" smtClean="0"/>
              <a:t>3.3.6c</a:t>
            </a:r>
          </a:p>
          <a:p>
            <a:r>
              <a:rPr lang="en-US" altLang="en-US" dirty="0" smtClean="0"/>
              <a:t>3.3.7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461735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install Function</a:t>
            </a:r>
          </a:p>
        </p:txBody>
      </p:sp>
      <p:sp>
        <p:nvSpPr>
          <p:cNvPr id="226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/*</a:t>
            </a:r>
          </a:p>
          <a:p>
            <a:r>
              <a:rPr lang="en-US" altLang="en-US"/>
              <a:t>PURPOSE: Install checks hash table using lookup and if entry not found,  it "installs" the entry.</a:t>
            </a:r>
          </a:p>
          <a:p>
            <a:r>
              <a:rPr lang="en-US" altLang="en-US"/>
              <a:t>USAGE:  np = install(name); </a:t>
            </a:r>
          </a:p>
          <a:p>
            <a:r>
              <a:rPr lang="en-US" altLang="en-US"/>
              <a:t>DESCRIPTION OF PARAMETERS: name(array of char) name to install in symbol table</a:t>
            </a:r>
          </a:p>
          <a:p>
            <a:r>
              <a:rPr lang="en-US" altLang="en-US"/>
              <a:t>AUTHOR:  Kernighan and Ritchie, modified by Ron Sobczak</a:t>
            </a:r>
          </a:p>
          <a:p>
            <a:r>
              <a:rPr lang="en-US" altLang="en-US"/>
              <a:t>LAST REVISION: 12/11/83</a:t>
            </a:r>
          </a:p>
          <a:p>
            <a:r>
              <a:rPr lang="en-US" altLang="en-US"/>
              <a:t>*/</a:t>
            </a:r>
          </a:p>
          <a:p>
            <a:endParaRPr lang="en-US" altLang="en-US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2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84150"/>
            <a:ext cx="8307387" cy="64452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struct nlist *install(char *name)       /* put (name) in hashtab */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struct nlist *np, *lookup();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char *strdup(), *malloc();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int hashval;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if ((np = lookup(name))  == NULL) {     /* not found */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np = (struct nlist *) malloc(sizeof(*np));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if (np == NULL)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return(NULL);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if ((np-&gt;name = strdup(name)) == NULL)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return(NULL);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hashval = hash(np-&gt;name);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np-&gt;next = hashtab[hashval];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hashtab[hashval] = np;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return(np);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}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NFAs (Non-deterministic Finite Automata)</a:t>
            </a:r>
          </a:p>
        </p:txBody>
      </p:sp>
      <p:sp>
        <p:nvSpPr>
          <p:cNvPr id="216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52538"/>
            <a:ext cx="8701087" cy="522446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/>
              <a:t>Recall from last Time</a:t>
            </a:r>
          </a:p>
          <a:p>
            <a:pPr>
              <a:lnSpc>
                <a:spcPct val="85000"/>
              </a:lnSpc>
            </a:pPr>
            <a:r>
              <a:rPr lang="en-US" altLang="en-US"/>
              <a:t>M = (</a:t>
            </a:r>
            <a:r>
              <a:rPr lang="el-GR" altLang="en-US"/>
              <a:t>Σ</a:t>
            </a:r>
            <a:r>
              <a:rPr lang="en-US" altLang="en-US"/>
              <a:t>, S, s</a:t>
            </a:r>
            <a:r>
              <a:rPr lang="en-US" altLang="en-US" baseline="-25000"/>
              <a:t>0</a:t>
            </a:r>
            <a:r>
              <a:rPr lang="en-US" altLang="en-US"/>
              <a:t>, </a:t>
            </a:r>
            <a:r>
              <a:rPr lang="el-GR" altLang="en-US"/>
              <a:t>δ</a:t>
            </a:r>
            <a:r>
              <a:rPr lang="en-US" altLang="en-US"/>
              <a:t>, S</a:t>
            </a:r>
            <a:r>
              <a:rPr lang="en-US" altLang="en-US" baseline="-25000"/>
              <a:t>F</a:t>
            </a:r>
            <a:r>
              <a:rPr lang="en-US" altLang="en-US"/>
              <a:t>)</a:t>
            </a:r>
          </a:p>
          <a:p>
            <a:pPr lvl="1">
              <a:lnSpc>
                <a:spcPct val="90000"/>
              </a:lnSpc>
            </a:pPr>
            <a:r>
              <a:rPr lang="el-GR" altLang="en-US"/>
              <a:t>Σ</a:t>
            </a:r>
            <a:r>
              <a:rPr lang="en-US" altLang="en-US"/>
              <a:t> - alphabet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 - states</a:t>
            </a:r>
          </a:p>
          <a:p>
            <a:pPr lvl="1">
              <a:lnSpc>
                <a:spcPct val="90000"/>
              </a:lnSpc>
            </a:pPr>
            <a:r>
              <a:rPr lang="el-GR" altLang="en-US"/>
              <a:t>δ</a:t>
            </a:r>
            <a:r>
              <a:rPr lang="en-US" altLang="en-US"/>
              <a:t> – state transition function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</a:t>
            </a:r>
            <a:r>
              <a:rPr lang="en-US" altLang="en-US" baseline="-25000"/>
              <a:t>0</a:t>
            </a:r>
            <a:r>
              <a:rPr lang="en-US" altLang="en-US"/>
              <a:t> – start state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</a:t>
            </a:r>
            <a:r>
              <a:rPr lang="en-US" altLang="en-US" baseline="-25000"/>
              <a:t>F</a:t>
            </a:r>
            <a:r>
              <a:rPr lang="en-US" altLang="en-US"/>
              <a:t> – set of final or accepting states</a:t>
            </a:r>
          </a:p>
          <a:p>
            <a:pPr>
              <a:lnSpc>
                <a:spcPct val="85000"/>
              </a:lnSpc>
              <a:buFont typeface="Wingdings" panose="05000000000000000000" pitchFamily="2" charset="2"/>
              <a:buChar char="l"/>
            </a:pPr>
            <a:r>
              <a:rPr lang="en-US" altLang="en-US"/>
              <a:t>L(M) – { x such that it is possible to follow a path in the transition diagram labeled x that ends in an accepting state.}</a:t>
            </a:r>
          </a:p>
          <a:p>
            <a:pPr>
              <a:lnSpc>
                <a:spcPct val="85000"/>
              </a:lnSpc>
            </a:pPr>
            <a:r>
              <a:rPr lang="en-US" altLang="en-US"/>
              <a:t>NFAs relax the  functional nature of the transition function</a:t>
            </a:r>
          </a:p>
          <a:p>
            <a:pPr>
              <a:lnSpc>
                <a:spcPct val="85000"/>
              </a:lnSpc>
              <a:buFont typeface="Wingdings" panose="05000000000000000000" pitchFamily="2" charset="2"/>
              <a:buChar char="l"/>
            </a:pPr>
            <a:r>
              <a:rPr lang="el-GR" altLang="en-US"/>
              <a:t>δ</a:t>
            </a:r>
            <a:r>
              <a:rPr lang="en-US" altLang="en-US"/>
              <a:t>(s, a), the nextstate for state s and input a, is a subset of states </a:t>
            </a:r>
          </a:p>
        </p:txBody>
      </p:sp>
      <p:pic>
        <p:nvPicPr>
          <p:cNvPr id="2165764" name="Lec3-REtoNFA474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4900" y="64389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1657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5764"/>
                </p:tgtEl>
              </p:cMediaNode>
            </p:audi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Language Accepted by an NFA</a:t>
            </a:r>
          </a:p>
        </p:txBody>
      </p:sp>
      <p:sp>
        <p:nvSpPr>
          <p:cNvPr id="216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string x</a:t>
            </a:r>
            <a:r>
              <a:rPr lang="en-US" altLang="en-US" baseline="-25000"/>
              <a:t>1</a:t>
            </a:r>
            <a:r>
              <a:rPr lang="en-US" altLang="en-US"/>
              <a:t>x</a:t>
            </a:r>
            <a:r>
              <a:rPr lang="en-US" altLang="en-US" baseline="-25000"/>
              <a:t>2</a:t>
            </a:r>
            <a:r>
              <a:rPr lang="en-US" altLang="en-US"/>
              <a:t> … x</a:t>
            </a:r>
            <a:r>
              <a:rPr lang="en-US" altLang="en-US" baseline="-25000"/>
              <a:t>n</a:t>
            </a:r>
            <a:r>
              <a:rPr lang="en-US" altLang="en-US"/>
              <a:t> is accepted by an NFA </a:t>
            </a:r>
          </a:p>
          <a:p>
            <a:r>
              <a:rPr lang="en-US" altLang="en-US"/>
              <a:t>	M = (</a:t>
            </a:r>
            <a:r>
              <a:rPr lang="el-GR" altLang="en-US"/>
              <a:t>Σ</a:t>
            </a:r>
            <a:r>
              <a:rPr lang="en-US" altLang="en-US"/>
              <a:t>, S, s</a:t>
            </a:r>
            <a:r>
              <a:rPr lang="en-US" altLang="en-US" baseline="-25000"/>
              <a:t>0</a:t>
            </a:r>
            <a:r>
              <a:rPr lang="en-US" altLang="en-US"/>
              <a:t>, </a:t>
            </a:r>
            <a:r>
              <a:rPr lang="el-GR" altLang="en-US"/>
              <a:t>δ</a:t>
            </a:r>
            <a:r>
              <a:rPr lang="en-US" altLang="en-US"/>
              <a:t>, S</a:t>
            </a:r>
            <a:r>
              <a:rPr lang="en-US" altLang="en-US" baseline="-25000"/>
              <a:t>F</a:t>
            </a:r>
            <a:r>
              <a:rPr lang="en-US" altLang="en-US"/>
              <a:t>) if</a:t>
            </a:r>
          </a:p>
        </p:txBody>
      </p:sp>
      <p:pic>
        <p:nvPicPr>
          <p:cNvPr id="2163716" name="Lec3-REtoNFA472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4900" y="64389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1637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3716"/>
                </p:tgtEl>
              </p:cMediaNode>
            </p:audi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Figure 2.3 Equivalence NFA, DFA, RE</a:t>
            </a:r>
          </a:p>
        </p:txBody>
      </p:sp>
      <p:sp>
        <p:nvSpPr>
          <p:cNvPr id="216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RegExpr </a:t>
            </a:r>
            <a:r>
              <a:rPr lang="en-US" altLang="en-US">
                <a:sym typeface="Wingdings" panose="05000000000000000000" pitchFamily="2" charset="2"/>
              </a:rPr>
              <a:t> NFA 	Thompson Construction</a:t>
            </a:r>
          </a:p>
          <a:p>
            <a:r>
              <a:rPr lang="en-US" altLang="en-US">
                <a:sym typeface="Wingdings" panose="05000000000000000000" pitchFamily="2" charset="2"/>
              </a:rPr>
              <a:t>NFA  DFA		Subset Construction</a:t>
            </a:r>
          </a:p>
          <a:p>
            <a:r>
              <a:rPr lang="en-US" altLang="en-US">
                <a:sym typeface="Wingdings" panose="05000000000000000000" pitchFamily="2" charset="2"/>
              </a:rPr>
              <a:t>DFA  DFA		DFA minimization</a:t>
            </a:r>
          </a:p>
          <a:p>
            <a:r>
              <a:rPr lang="en-US" altLang="en-US">
                <a:sym typeface="Wingdings" panose="05000000000000000000" pitchFamily="2" charset="2"/>
              </a:rPr>
              <a:t>DFA  tables for scanner</a:t>
            </a:r>
          </a:p>
          <a:p>
            <a:r>
              <a:rPr lang="en-US" altLang="en-US">
                <a:sym typeface="Wingdings" panose="05000000000000000000" pitchFamily="2" charset="2"/>
              </a:rPr>
              <a:t>DFA  RegExpr	Kleene Construction </a:t>
            </a:r>
          </a:p>
        </p:txBody>
      </p:sp>
      <p:pic>
        <p:nvPicPr>
          <p:cNvPr id="2167812" name="Lec3-REtoNFA476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4900" y="64389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1678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7812"/>
                </p:tgtEl>
              </p:cMediaNode>
            </p:audio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Converting Regular Expressions to NFAs </a:t>
            </a:r>
          </a:p>
        </p:txBody>
      </p:sp>
      <p:sp>
        <p:nvSpPr>
          <p:cNvPr id="220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/>
              <a:t>Ken Thompson (1968) outlined a regular expression to NFA conversion algorithm for use in an editor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Future fame?</a:t>
            </a:r>
          </a:p>
          <a:p>
            <a:pPr>
              <a:lnSpc>
                <a:spcPct val="85000"/>
              </a:lnSpc>
            </a:pPr>
            <a:r>
              <a:rPr lang="en-US" altLang="en-US"/>
              <a:t>How would we use regular expressions in an editor?</a:t>
            </a:r>
          </a:p>
          <a:p>
            <a:pPr>
              <a:lnSpc>
                <a:spcPct val="85000"/>
              </a:lnSpc>
            </a:pPr>
            <a:endParaRPr lang="en-US" altLang="en-US"/>
          </a:p>
          <a:p>
            <a:pPr>
              <a:lnSpc>
                <a:spcPct val="85000"/>
              </a:lnSpc>
            </a:pPr>
            <a:r>
              <a:rPr lang="en-US" altLang="en-US"/>
              <a:t>Unix regular expressions</a:t>
            </a:r>
          </a:p>
          <a:p>
            <a:pPr>
              <a:lnSpc>
                <a:spcPct val="85000"/>
              </a:lnSpc>
              <a:buFont typeface="Wingdings" panose="05000000000000000000" pitchFamily="2" charset="2"/>
              <a:buChar char="l"/>
            </a:pPr>
            <a:r>
              <a:rPr lang="en-US" altLang="en-US"/>
              <a:t>Grep family – Global Regular Expressions Print – prints all lines in a file that contain a match to the regular expression</a:t>
            </a:r>
          </a:p>
          <a:p>
            <a:pPr>
              <a:lnSpc>
                <a:spcPct val="85000"/>
              </a:lnSpc>
              <a:buFont typeface="Wingdings" panose="05000000000000000000" pitchFamily="2" charset="2"/>
              <a:buChar char="l"/>
            </a:pPr>
            <a:r>
              <a:rPr lang="en-US" altLang="en-US"/>
              <a:t>Variations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Fgrep – fast fixed regular expression just a string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Egrep – goes through NFA </a:t>
            </a:r>
            <a:r>
              <a:rPr lang="en-US" altLang="en-US">
                <a:sym typeface="Wingdings" panose="05000000000000000000" pitchFamily="2" charset="2"/>
              </a:rPr>
              <a:t> DFA and minimization</a:t>
            </a:r>
            <a:r>
              <a:rPr lang="en-US" altLang="en-US"/>
              <a:t> </a:t>
            </a:r>
          </a:p>
        </p:txBody>
      </p:sp>
      <p:pic>
        <p:nvPicPr>
          <p:cNvPr id="2201604" name="Lec3-REtoNFA487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4900" y="64389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2016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01604"/>
                </p:tgtEl>
              </p:cMediaNode>
            </p:audio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21763" cy="742950"/>
          </a:xfrm>
        </p:spPr>
        <p:txBody>
          <a:bodyPr/>
          <a:lstStyle/>
          <a:p>
            <a:r>
              <a:rPr lang="en-US" altLang="en-US" sz="3000"/>
              <a:t>Restrictions on NFAs in Thompson Construction</a:t>
            </a:r>
          </a:p>
        </p:txBody>
      </p:sp>
      <p:sp>
        <p:nvSpPr>
          <p:cNvPr id="216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3886200"/>
          </a:xfrm>
        </p:spPr>
        <p:txBody>
          <a:bodyPr/>
          <a:lstStyle/>
          <a:p>
            <a:pPr marL="457200" indent="-457200"/>
            <a:r>
              <a:rPr lang="en-US" altLang="en-US"/>
              <a:t>Constructs an NFA from the regular expression with the following restrictions: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/>
              <a:t>The NFA has a single start state, </a:t>
            </a:r>
            <a:r>
              <a:rPr lang="en-US" altLang="en-US">
                <a:effectLst/>
              </a:rPr>
              <a:t>s</a:t>
            </a:r>
            <a:r>
              <a:rPr lang="en-US" altLang="en-US" baseline="-25000">
                <a:effectLst/>
              </a:rPr>
              <a:t>0</a:t>
            </a:r>
            <a:r>
              <a:rPr lang="en-US" altLang="en-US"/>
              <a:t>, and single final state, </a:t>
            </a:r>
            <a:r>
              <a:rPr lang="en-US" altLang="en-US">
                <a:effectLst/>
              </a:rPr>
              <a:t>s</a:t>
            </a:r>
            <a:r>
              <a:rPr lang="en-US" altLang="en-US" baseline="-25000">
                <a:effectLst/>
              </a:rPr>
              <a:t>f</a:t>
            </a:r>
            <a:r>
              <a:rPr lang="en-US" altLang="en-US"/>
              <a:t>.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/>
              <a:t>There are no transitions coming into the start state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/>
              <a:t> and no transitions leaving the final state.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/>
              <a:t>A state has at most 2 exiting </a:t>
            </a:r>
            <a:r>
              <a:rPr lang="el-GR" altLang="en-US"/>
              <a:t>ε</a:t>
            </a:r>
            <a:r>
              <a:rPr lang="en-US" altLang="en-US"/>
              <a:t> – transitions  and at most 2 entering </a:t>
            </a:r>
            <a:r>
              <a:rPr lang="el-GR" altLang="en-US"/>
              <a:t>ε</a:t>
            </a:r>
            <a:r>
              <a:rPr lang="en-US" altLang="en-US"/>
              <a:t> – transitions.</a:t>
            </a:r>
            <a:endParaRPr lang="el-GR" altLang="en-US"/>
          </a:p>
          <a:p>
            <a:pPr marL="457200" indent="-457200">
              <a:buFont typeface="Wingdings" panose="05000000000000000000" pitchFamily="2" charset="2"/>
              <a:buAutoNum type="arabicPeriod"/>
            </a:pPr>
            <a:endParaRPr lang="en-US" altLang="en-US"/>
          </a:p>
          <a:p>
            <a:pPr marL="457200" indent="-457200">
              <a:buFont typeface="Wingdings" panose="05000000000000000000" pitchFamily="2" charset="2"/>
              <a:buAutoNum type="arabicPeriod"/>
            </a:pPr>
            <a:endParaRPr lang="en-US" altLang="en-US"/>
          </a:p>
        </p:txBody>
      </p:sp>
      <p:sp>
        <p:nvSpPr>
          <p:cNvPr id="2168836" name="Oval 4"/>
          <p:cNvSpPr>
            <a:spLocks noChangeArrowheads="1"/>
          </p:cNvSpPr>
          <p:nvPr/>
        </p:nvSpPr>
        <p:spPr bwMode="auto">
          <a:xfrm>
            <a:off x="1905000" y="5334000"/>
            <a:ext cx="457200" cy="45720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168837" name="Oval 5"/>
          <p:cNvSpPr>
            <a:spLocks noChangeArrowheads="1"/>
          </p:cNvSpPr>
          <p:nvPr/>
        </p:nvSpPr>
        <p:spPr bwMode="auto">
          <a:xfrm>
            <a:off x="5638800" y="5334000"/>
            <a:ext cx="457200" cy="45720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168838" name="Text Box 6"/>
          <p:cNvSpPr txBox="1">
            <a:spLocks noChangeArrowheads="1"/>
          </p:cNvSpPr>
          <p:nvPr/>
        </p:nvSpPr>
        <p:spPr bwMode="auto">
          <a:xfrm>
            <a:off x="1984375" y="5375275"/>
            <a:ext cx="3032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s</a:t>
            </a:r>
            <a:r>
              <a:rPr lang="en-US" altLang="en-US"/>
              <a:t>0</a:t>
            </a:r>
          </a:p>
        </p:txBody>
      </p:sp>
      <p:sp>
        <p:nvSpPr>
          <p:cNvPr id="2168839" name="Text Box 7"/>
          <p:cNvSpPr txBox="1">
            <a:spLocks noChangeArrowheads="1"/>
          </p:cNvSpPr>
          <p:nvPr/>
        </p:nvSpPr>
        <p:spPr bwMode="auto">
          <a:xfrm>
            <a:off x="5732463" y="5375275"/>
            <a:ext cx="269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s</a:t>
            </a:r>
            <a:r>
              <a:rPr lang="en-US" altLang="en-US"/>
              <a:t>f</a:t>
            </a:r>
          </a:p>
        </p:txBody>
      </p:sp>
      <p:sp>
        <p:nvSpPr>
          <p:cNvPr id="2168840" name="Line 8"/>
          <p:cNvSpPr>
            <a:spLocks noChangeShapeType="1"/>
          </p:cNvSpPr>
          <p:nvPr/>
        </p:nvSpPr>
        <p:spPr bwMode="auto">
          <a:xfrm>
            <a:off x="2362200" y="5562600"/>
            <a:ext cx="304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168841" name="Line 9"/>
          <p:cNvSpPr>
            <a:spLocks noChangeShapeType="1"/>
          </p:cNvSpPr>
          <p:nvPr/>
        </p:nvSpPr>
        <p:spPr bwMode="auto">
          <a:xfrm>
            <a:off x="2286000" y="5715000"/>
            <a:ext cx="304800" cy="76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168842" name="Line 10"/>
          <p:cNvSpPr>
            <a:spLocks noChangeShapeType="1"/>
          </p:cNvSpPr>
          <p:nvPr/>
        </p:nvSpPr>
        <p:spPr bwMode="auto">
          <a:xfrm flipV="1">
            <a:off x="2286000" y="5334000"/>
            <a:ext cx="304800" cy="76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168843" name="Line 11"/>
          <p:cNvSpPr>
            <a:spLocks noChangeShapeType="1"/>
          </p:cNvSpPr>
          <p:nvPr/>
        </p:nvSpPr>
        <p:spPr bwMode="auto">
          <a:xfrm>
            <a:off x="5334000" y="5562600"/>
            <a:ext cx="304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168844" name="Line 12"/>
          <p:cNvSpPr>
            <a:spLocks noChangeShapeType="1"/>
          </p:cNvSpPr>
          <p:nvPr/>
        </p:nvSpPr>
        <p:spPr bwMode="auto">
          <a:xfrm flipV="1">
            <a:off x="5410200" y="5715000"/>
            <a:ext cx="304800" cy="152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168845" name="Line 13"/>
          <p:cNvSpPr>
            <a:spLocks noChangeShapeType="1"/>
          </p:cNvSpPr>
          <p:nvPr/>
        </p:nvSpPr>
        <p:spPr bwMode="auto">
          <a:xfrm>
            <a:off x="5410200" y="5334000"/>
            <a:ext cx="304800" cy="76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pic>
        <p:nvPicPr>
          <p:cNvPr id="2168846" name="Lec3-REtoNFA477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4900" y="64389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1688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8846"/>
                </p:tgtEl>
              </p:cMediaNode>
            </p:audio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Base Cases of Thompson Construction </a:t>
            </a:r>
          </a:p>
        </p:txBody>
      </p:sp>
      <p:sp>
        <p:nvSpPr>
          <p:cNvPr id="216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For  a </a:t>
            </a:r>
            <a:r>
              <a:rPr lang="el-GR" altLang="en-US"/>
              <a:t>ε</a:t>
            </a:r>
            <a:r>
              <a:rPr lang="en-US" altLang="en-US"/>
              <a:t> </a:t>
            </a:r>
            <a:r>
              <a:rPr lang="el-GR" altLang="en-US"/>
              <a:t>Σ</a:t>
            </a:r>
            <a:r>
              <a:rPr lang="en-US" altLang="en-US"/>
              <a:t> the NFA  M</a:t>
            </a:r>
            <a:r>
              <a:rPr lang="en-US" altLang="en-US" baseline="-25000"/>
              <a:t>a</a:t>
            </a:r>
            <a:r>
              <a:rPr lang="en-US" altLang="en-US"/>
              <a:t> = (</a:t>
            </a:r>
            <a:r>
              <a:rPr lang="el-GR" altLang="en-US"/>
              <a:t>Σ</a:t>
            </a:r>
            <a:r>
              <a:rPr lang="en-US" altLang="en-US"/>
              <a:t>, {s</a:t>
            </a:r>
            <a:r>
              <a:rPr lang="en-US" altLang="en-US" baseline="-25000"/>
              <a:t>0</a:t>
            </a:r>
            <a:r>
              <a:rPr lang="en-US" altLang="en-US"/>
              <a:t>, s</a:t>
            </a:r>
            <a:r>
              <a:rPr lang="en-US" altLang="en-US" baseline="-25000"/>
              <a:t>f</a:t>
            </a:r>
            <a:r>
              <a:rPr lang="en-US" altLang="en-US"/>
              <a:t>}, </a:t>
            </a:r>
            <a:r>
              <a:rPr lang="el-GR" altLang="en-US"/>
              <a:t>δ</a:t>
            </a:r>
            <a:r>
              <a:rPr lang="en-US" altLang="en-US"/>
              <a:t>, s</a:t>
            </a:r>
            <a:r>
              <a:rPr lang="en-US" altLang="en-US" baseline="-25000"/>
              <a:t>0</a:t>
            </a:r>
            <a:r>
              <a:rPr lang="en-US" altLang="en-US"/>
              <a:t>, {s</a:t>
            </a:r>
            <a:r>
              <a:rPr lang="en-US" altLang="en-US" baseline="-25000"/>
              <a:t>f</a:t>
            </a:r>
            <a:r>
              <a:rPr lang="en-US" altLang="en-US"/>
              <a:t>}) that accepts it is: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For  </a:t>
            </a:r>
            <a:r>
              <a:rPr lang="el-GR" altLang="en-US"/>
              <a:t>ε</a:t>
            </a:r>
            <a:r>
              <a:rPr lang="en-US" altLang="en-US"/>
              <a:t>  the NFA  M</a:t>
            </a:r>
            <a:r>
              <a:rPr lang="el-GR" altLang="en-US" baseline="-25000"/>
              <a:t>ε</a:t>
            </a:r>
            <a:r>
              <a:rPr lang="en-US" altLang="en-US"/>
              <a:t> = (</a:t>
            </a:r>
            <a:r>
              <a:rPr lang="el-GR" altLang="en-US"/>
              <a:t>Σ</a:t>
            </a:r>
            <a:r>
              <a:rPr lang="en-US" altLang="en-US"/>
              <a:t>, {s</a:t>
            </a:r>
            <a:r>
              <a:rPr lang="en-US" altLang="en-US" baseline="-25000"/>
              <a:t>0</a:t>
            </a:r>
            <a:r>
              <a:rPr lang="en-US" altLang="en-US"/>
              <a:t>, s</a:t>
            </a:r>
            <a:r>
              <a:rPr lang="en-US" altLang="en-US" baseline="-25000"/>
              <a:t>f</a:t>
            </a:r>
            <a:r>
              <a:rPr lang="en-US" altLang="en-US"/>
              <a:t>}, </a:t>
            </a:r>
            <a:r>
              <a:rPr lang="el-GR" altLang="en-US"/>
              <a:t>δ</a:t>
            </a:r>
            <a:r>
              <a:rPr lang="en-US" altLang="en-US"/>
              <a:t>, s</a:t>
            </a:r>
            <a:r>
              <a:rPr lang="en-US" altLang="en-US" baseline="-25000"/>
              <a:t>0</a:t>
            </a:r>
            <a:r>
              <a:rPr lang="en-US" altLang="en-US"/>
              <a:t>, {s</a:t>
            </a:r>
            <a:r>
              <a:rPr lang="en-US" altLang="en-US" baseline="-25000"/>
              <a:t>f</a:t>
            </a:r>
            <a:r>
              <a:rPr lang="en-US" altLang="en-US"/>
              <a:t>}) that accepts it is:</a:t>
            </a:r>
          </a:p>
          <a:p>
            <a:endParaRPr lang="en-US" altLang="en-US"/>
          </a:p>
          <a:p>
            <a:endParaRPr lang="en-US" altLang="en-US"/>
          </a:p>
          <a:p>
            <a:endParaRPr lang="el-G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716963" cy="590550"/>
          </a:xfrm>
        </p:spPr>
        <p:txBody>
          <a:bodyPr/>
          <a:lstStyle/>
          <a:p>
            <a:r>
              <a:rPr lang="en-US" altLang="en-US" sz="3000"/>
              <a:t>Recursive Cases of Thompson Construction </a:t>
            </a:r>
          </a:p>
        </p:txBody>
      </p:sp>
      <p:sp>
        <p:nvSpPr>
          <p:cNvPr id="221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701087" cy="5486400"/>
          </a:xfrm>
        </p:spPr>
        <p:txBody>
          <a:bodyPr/>
          <a:lstStyle/>
          <a:p>
            <a:r>
              <a:rPr lang="en-US" altLang="en-US"/>
              <a:t>For regular expressions R and S with machines M</a:t>
            </a:r>
            <a:r>
              <a:rPr lang="en-US" altLang="en-US" baseline="-25000"/>
              <a:t>R</a:t>
            </a:r>
            <a:r>
              <a:rPr lang="en-US" altLang="en-US"/>
              <a:t> and M</a:t>
            </a:r>
            <a:r>
              <a:rPr lang="en-US" altLang="en-US" baseline="-25000"/>
              <a:t>S</a:t>
            </a:r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M</a:t>
            </a:r>
            <a:r>
              <a:rPr lang="en-US" altLang="en-US" baseline="-25000"/>
              <a:t>R</a:t>
            </a:r>
            <a:r>
              <a:rPr lang="en-US" altLang="en-US"/>
              <a:t> = (</a:t>
            </a:r>
            <a:r>
              <a:rPr lang="el-GR" altLang="en-US"/>
              <a:t>Σ</a:t>
            </a:r>
            <a:r>
              <a:rPr lang="en-US" altLang="en-US"/>
              <a:t>, S</a:t>
            </a:r>
            <a:r>
              <a:rPr lang="en-US" altLang="en-US" baseline="-25000"/>
              <a:t>R</a:t>
            </a:r>
            <a:r>
              <a:rPr lang="en-US" altLang="en-US"/>
              <a:t>, </a:t>
            </a:r>
            <a:r>
              <a:rPr lang="el-GR" altLang="en-US"/>
              <a:t>δ</a:t>
            </a:r>
            <a:r>
              <a:rPr lang="en-US" altLang="en-US" baseline="-25000"/>
              <a:t>R</a:t>
            </a:r>
            <a:r>
              <a:rPr lang="en-US" altLang="en-US"/>
              <a:t>, r</a:t>
            </a:r>
            <a:r>
              <a:rPr lang="en-US" altLang="en-US" baseline="-25000"/>
              <a:t>0</a:t>
            </a:r>
            <a:r>
              <a:rPr lang="en-US" altLang="en-US"/>
              <a:t>, {r</a:t>
            </a:r>
            <a:r>
              <a:rPr lang="en-US" altLang="en-US" baseline="-25000"/>
              <a:t>f</a:t>
            </a:r>
            <a:r>
              <a:rPr lang="en-US" altLang="en-US"/>
              <a:t>})		 M</a:t>
            </a:r>
            <a:r>
              <a:rPr lang="en-US" altLang="en-US" baseline="-25000"/>
              <a:t>S</a:t>
            </a:r>
            <a:r>
              <a:rPr lang="en-US" altLang="en-US"/>
              <a:t> = (</a:t>
            </a:r>
            <a:r>
              <a:rPr lang="el-GR" altLang="en-US"/>
              <a:t>Σ</a:t>
            </a:r>
            <a:r>
              <a:rPr lang="en-US" altLang="en-US"/>
              <a:t>, S</a:t>
            </a:r>
            <a:r>
              <a:rPr lang="en-US" altLang="en-US" baseline="-25000"/>
              <a:t>S</a:t>
            </a:r>
            <a:r>
              <a:rPr lang="en-US" altLang="en-US"/>
              <a:t>, </a:t>
            </a:r>
            <a:r>
              <a:rPr lang="el-GR" altLang="en-US"/>
              <a:t>δ</a:t>
            </a:r>
            <a:r>
              <a:rPr lang="en-US" altLang="en-US" baseline="-25000"/>
              <a:t>S</a:t>
            </a:r>
            <a:r>
              <a:rPr lang="en-US" altLang="en-US"/>
              <a:t>, s</a:t>
            </a:r>
            <a:r>
              <a:rPr lang="en-US" altLang="en-US" baseline="-25000"/>
              <a:t>0</a:t>
            </a:r>
            <a:r>
              <a:rPr lang="en-US" altLang="en-US"/>
              <a:t>, {s</a:t>
            </a:r>
            <a:r>
              <a:rPr lang="en-US" altLang="en-US" baseline="-25000"/>
              <a:t>f</a:t>
            </a:r>
            <a:r>
              <a:rPr lang="en-US" altLang="en-US"/>
              <a:t>})</a:t>
            </a:r>
          </a:p>
          <a:p>
            <a:endParaRPr lang="en-US" altLang="en-US"/>
          </a:p>
          <a:p>
            <a:r>
              <a:rPr lang="en-US" altLang="en-US"/>
              <a:t>Then  the NFA </a:t>
            </a:r>
          </a:p>
          <a:p>
            <a:r>
              <a:rPr lang="en-US" altLang="en-US"/>
              <a:t>	M</a:t>
            </a:r>
            <a:r>
              <a:rPr lang="en-US" altLang="en-US" baseline="-25000"/>
              <a:t>R|S</a:t>
            </a:r>
            <a:r>
              <a:rPr lang="en-US" altLang="en-US"/>
              <a:t> = (</a:t>
            </a:r>
            <a:r>
              <a:rPr lang="el-GR" altLang="en-US"/>
              <a:t>Σ</a:t>
            </a:r>
            <a:r>
              <a:rPr lang="en-US" altLang="en-US"/>
              <a:t>, S</a:t>
            </a:r>
            <a:r>
              <a:rPr lang="en-US" altLang="en-US" baseline="-25000"/>
              <a:t>R </a:t>
            </a:r>
            <a:r>
              <a:rPr lang="en-US" altLang="en-US"/>
              <a:t>U S</a:t>
            </a:r>
            <a:r>
              <a:rPr lang="en-US" altLang="en-US" baseline="-25000"/>
              <a:t>S</a:t>
            </a:r>
            <a:r>
              <a:rPr lang="en-US" altLang="en-US"/>
              <a:t> U {new</a:t>
            </a:r>
            <a:r>
              <a:rPr lang="en-US" altLang="en-US" baseline="-25000"/>
              <a:t>0</a:t>
            </a:r>
            <a:r>
              <a:rPr lang="en-US" altLang="en-US"/>
              <a:t>, new</a:t>
            </a:r>
            <a:r>
              <a:rPr lang="en-US" altLang="en-US" baseline="-25000"/>
              <a:t>f</a:t>
            </a:r>
            <a:r>
              <a:rPr lang="en-US" altLang="en-US"/>
              <a:t>}, </a:t>
            </a:r>
            <a:r>
              <a:rPr lang="el-GR" altLang="en-US"/>
              <a:t>δ</a:t>
            </a:r>
            <a:r>
              <a:rPr lang="en-US" altLang="en-US" baseline="-25000"/>
              <a:t>R|S</a:t>
            </a:r>
            <a:r>
              <a:rPr lang="en-US" altLang="en-US"/>
              <a:t>, new</a:t>
            </a:r>
            <a:r>
              <a:rPr lang="en-US" altLang="en-US" baseline="-25000"/>
              <a:t>0</a:t>
            </a:r>
            <a:r>
              <a:rPr lang="en-US" altLang="en-US"/>
              <a:t>, {new</a:t>
            </a:r>
            <a:r>
              <a:rPr lang="en-US" altLang="en-US" baseline="-25000"/>
              <a:t>f</a:t>
            </a:r>
            <a:r>
              <a:rPr lang="en-US" altLang="en-US"/>
              <a:t>})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l-GR" altLang="en-US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97963" cy="666750"/>
          </a:xfrm>
        </p:spPr>
        <p:txBody>
          <a:bodyPr/>
          <a:lstStyle/>
          <a:p>
            <a:r>
              <a:rPr lang="en-US" altLang="en-US" sz="3000"/>
              <a:t>Recursive Cases of Thompson Construction  R|S</a:t>
            </a:r>
          </a:p>
        </p:txBody>
      </p:sp>
      <p:sp>
        <p:nvSpPr>
          <p:cNvPr id="221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701087" cy="5486400"/>
          </a:xfrm>
        </p:spPr>
        <p:txBody>
          <a:bodyPr/>
          <a:lstStyle/>
          <a:p>
            <a:r>
              <a:rPr lang="en-US" altLang="en-US"/>
              <a:t>For regular expressions R and S with machines M</a:t>
            </a:r>
            <a:r>
              <a:rPr lang="en-US" altLang="en-US" baseline="-25000"/>
              <a:t>R</a:t>
            </a:r>
            <a:r>
              <a:rPr lang="en-US" altLang="en-US"/>
              <a:t> and M</a:t>
            </a:r>
            <a:r>
              <a:rPr lang="en-US" altLang="en-US" baseline="-25000"/>
              <a:t>S</a:t>
            </a:r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M</a:t>
            </a:r>
            <a:r>
              <a:rPr lang="en-US" altLang="en-US" baseline="-25000"/>
              <a:t>R</a:t>
            </a:r>
            <a:r>
              <a:rPr lang="en-US" altLang="en-US"/>
              <a:t> = (</a:t>
            </a:r>
            <a:r>
              <a:rPr lang="el-GR" altLang="en-US"/>
              <a:t>Σ</a:t>
            </a:r>
            <a:r>
              <a:rPr lang="en-US" altLang="en-US"/>
              <a:t>, S</a:t>
            </a:r>
            <a:r>
              <a:rPr lang="en-US" altLang="en-US" baseline="-25000"/>
              <a:t>R</a:t>
            </a:r>
            <a:r>
              <a:rPr lang="en-US" altLang="en-US"/>
              <a:t>, </a:t>
            </a:r>
            <a:r>
              <a:rPr lang="el-GR" altLang="en-US"/>
              <a:t>δ</a:t>
            </a:r>
            <a:r>
              <a:rPr lang="en-US" altLang="en-US" baseline="-25000"/>
              <a:t>R</a:t>
            </a:r>
            <a:r>
              <a:rPr lang="en-US" altLang="en-US"/>
              <a:t>, r</a:t>
            </a:r>
            <a:r>
              <a:rPr lang="en-US" altLang="en-US" baseline="-25000"/>
              <a:t>0</a:t>
            </a:r>
            <a:r>
              <a:rPr lang="en-US" altLang="en-US"/>
              <a:t>, {r</a:t>
            </a:r>
            <a:r>
              <a:rPr lang="en-US" altLang="en-US" baseline="-25000"/>
              <a:t>f</a:t>
            </a:r>
            <a:r>
              <a:rPr lang="en-US" altLang="en-US"/>
              <a:t>})		 M</a:t>
            </a:r>
            <a:r>
              <a:rPr lang="en-US" altLang="en-US" baseline="-25000"/>
              <a:t>S</a:t>
            </a:r>
            <a:r>
              <a:rPr lang="en-US" altLang="en-US"/>
              <a:t> = (</a:t>
            </a:r>
            <a:r>
              <a:rPr lang="el-GR" altLang="en-US"/>
              <a:t>Σ</a:t>
            </a:r>
            <a:r>
              <a:rPr lang="en-US" altLang="en-US"/>
              <a:t>, S</a:t>
            </a:r>
            <a:r>
              <a:rPr lang="en-US" altLang="en-US" baseline="-25000"/>
              <a:t>S</a:t>
            </a:r>
            <a:r>
              <a:rPr lang="en-US" altLang="en-US"/>
              <a:t>, </a:t>
            </a:r>
            <a:r>
              <a:rPr lang="el-GR" altLang="en-US"/>
              <a:t>δ</a:t>
            </a:r>
            <a:r>
              <a:rPr lang="en-US" altLang="en-US" baseline="-25000"/>
              <a:t>S</a:t>
            </a:r>
            <a:r>
              <a:rPr lang="en-US" altLang="en-US"/>
              <a:t>, s</a:t>
            </a:r>
            <a:r>
              <a:rPr lang="en-US" altLang="en-US" baseline="-25000"/>
              <a:t>0</a:t>
            </a:r>
            <a:r>
              <a:rPr lang="en-US" altLang="en-US"/>
              <a:t>, {s</a:t>
            </a:r>
            <a:r>
              <a:rPr lang="en-US" altLang="en-US" baseline="-25000"/>
              <a:t>f</a:t>
            </a:r>
            <a:r>
              <a:rPr lang="en-US" altLang="en-US"/>
              <a:t>})</a:t>
            </a:r>
          </a:p>
          <a:p>
            <a:endParaRPr lang="en-US" altLang="en-US"/>
          </a:p>
          <a:p>
            <a:r>
              <a:rPr lang="en-US" altLang="en-US"/>
              <a:t>Then  the NFA </a:t>
            </a:r>
          </a:p>
          <a:p>
            <a:r>
              <a:rPr lang="en-US" altLang="en-US"/>
              <a:t>	M</a:t>
            </a:r>
            <a:r>
              <a:rPr lang="en-US" altLang="en-US" baseline="-25000"/>
              <a:t>R|S</a:t>
            </a:r>
            <a:r>
              <a:rPr lang="en-US" altLang="en-US"/>
              <a:t> = (</a:t>
            </a:r>
            <a:r>
              <a:rPr lang="el-GR" altLang="en-US"/>
              <a:t>Σ</a:t>
            </a:r>
            <a:r>
              <a:rPr lang="en-US" altLang="en-US"/>
              <a:t>, S</a:t>
            </a:r>
            <a:r>
              <a:rPr lang="en-US" altLang="en-US" baseline="-25000"/>
              <a:t>R </a:t>
            </a:r>
            <a:r>
              <a:rPr lang="en-US" altLang="en-US"/>
              <a:t>U S</a:t>
            </a:r>
            <a:r>
              <a:rPr lang="en-US" altLang="en-US" baseline="-25000"/>
              <a:t>S</a:t>
            </a:r>
            <a:r>
              <a:rPr lang="en-US" altLang="en-US"/>
              <a:t> U {new</a:t>
            </a:r>
            <a:r>
              <a:rPr lang="en-US" altLang="en-US" baseline="-25000"/>
              <a:t>0</a:t>
            </a:r>
            <a:r>
              <a:rPr lang="en-US" altLang="en-US"/>
              <a:t>, new</a:t>
            </a:r>
            <a:r>
              <a:rPr lang="en-US" altLang="en-US" baseline="-25000"/>
              <a:t>f</a:t>
            </a:r>
            <a:r>
              <a:rPr lang="en-US" altLang="en-US"/>
              <a:t>}, </a:t>
            </a:r>
            <a:r>
              <a:rPr lang="el-GR" altLang="en-US"/>
              <a:t>δ</a:t>
            </a:r>
            <a:r>
              <a:rPr lang="en-US" altLang="en-US" baseline="-25000"/>
              <a:t>R|S</a:t>
            </a:r>
            <a:r>
              <a:rPr lang="en-US" altLang="en-US"/>
              <a:t>, new</a:t>
            </a:r>
            <a:r>
              <a:rPr lang="en-US" altLang="en-US" baseline="-25000"/>
              <a:t>0</a:t>
            </a:r>
            <a:r>
              <a:rPr lang="en-US" altLang="en-US"/>
              <a:t>, {new</a:t>
            </a:r>
            <a:r>
              <a:rPr lang="en-US" altLang="en-US" baseline="-25000"/>
              <a:t>f</a:t>
            </a:r>
            <a:r>
              <a:rPr lang="en-US" altLang="en-US"/>
              <a:t>})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l-GR" alt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Review of Regular Expressions</a:t>
            </a:r>
          </a:p>
        </p:txBody>
      </p:sp>
      <p:sp>
        <p:nvSpPr>
          <p:cNvPr id="222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Language denoted by a regular expression</a:t>
            </a:r>
          </a:p>
          <a:p>
            <a:pPr lvl="1"/>
            <a:r>
              <a:rPr lang="en-US" altLang="en-US"/>
              <a:t>Recursive definition</a:t>
            </a:r>
          </a:p>
          <a:p>
            <a:r>
              <a:rPr lang="en-US" altLang="en-US"/>
              <a:t>Equivalence of two regular expressions   r  and  s</a:t>
            </a:r>
          </a:p>
          <a:p>
            <a:pPr lvl="1"/>
            <a:r>
              <a:rPr lang="en-US" altLang="en-US"/>
              <a:t>L(s) = L(r)</a:t>
            </a:r>
          </a:p>
          <a:p>
            <a:r>
              <a:rPr lang="en-US" altLang="en-US"/>
              <a:t>More examples like Example 3.3 </a:t>
            </a:r>
          </a:p>
          <a:p>
            <a:pPr lvl="1"/>
            <a:r>
              <a:rPr lang="en-US" altLang="en-US"/>
              <a:t> If r = (a | b) (a | b) a  what is L(r)?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If s = (a | b | c)* then L(s) = 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If s = (a | b | ca)* then L(s) =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97963" cy="666750"/>
          </a:xfrm>
        </p:spPr>
        <p:txBody>
          <a:bodyPr/>
          <a:lstStyle/>
          <a:p>
            <a:r>
              <a:rPr lang="en-US" altLang="en-US" sz="3000"/>
              <a:t>Recursive Cases of Thompson Construction  RS</a:t>
            </a:r>
          </a:p>
        </p:txBody>
      </p:sp>
      <p:sp>
        <p:nvSpPr>
          <p:cNvPr id="221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701087" cy="5486400"/>
          </a:xfrm>
        </p:spPr>
        <p:txBody>
          <a:bodyPr/>
          <a:lstStyle/>
          <a:p>
            <a:r>
              <a:rPr lang="en-US" altLang="en-US"/>
              <a:t>For regular expressions R and S with machines M</a:t>
            </a:r>
            <a:r>
              <a:rPr lang="en-US" altLang="en-US" baseline="-25000"/>
              <a:t>R</a:t>
            </a:r>
            <a:r>
              <a:rPr lang="en-US" altLang="en-US"/>
              <a:t> and M</a:t>
            </a:r>
            <a:r>
              <a:rPr lang="en-US" altLang="en-US" baseline="-25000"/>
              <a:t>S</a:t>
            </a:r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M</a:t>
            </a:r>
            <a:r>
              <a:rPr lang="en-US" altLang="en-US" baseline="-25000"/>
              <a:t>R</a:t>
            </a:r>
            <a:r>
              <a:rPr lang="en-US" altLang="en-US"/>
              <a:t> = (</a:t>
            </a:r>
            <a:r>
              <a:rPr lang="el-GR" altLang="en-US"/>
              <a:t>Σ</a:t>
            </a:r>
            <a:r>
              <a:rPr lang="en-US" altLang="en-US"/>
              <a:t>, S</a:t>
            </a:r>
            <a:r>
              <a:rPr lang="en-US" altLang="en-US" baseline="-25000"/>
              <a:t>R</a:t>
            </a:r>
            <a:r>
              <a:rPr lang="en-US" altLang="en-US"/>
              <a:t>, </a:t>
            </a:r>
            <a:r>
              <a:rPr lang="el-GR" altLang="en-US"/>
              <a:t>δ</a:t>
            </a:r>
            <a:r>
              <a:rPr lang="en-US" altLang="en-US" baseline="-25000"/>
              <a:t>R</a:t>
            </a:r>
            <a:r>
              <a:rPr lang="en-US" altLang="en-US"/>
              <a:t>, r</a:t>
            </a:r>
            <a:r>
              <a:rPr lang="en-US" altLang="en-US" baseline="-25000"/>
              <a:t>0</a:t>
            </a:r>
            <a:r>
              <a:rPr lang="en-US" altLang="en-US"/>
              <a:t>, {r</a:t>
            </a:r>
            <a:r>
              <a:rPr lang="en-US" altLang="en-US" baseline="-25000"/>
              <a:t>f</a:t>
            </a:r>
            <a:r>
              <a:rPr lang="en-US" altLang="en-US"/>
              <a:t>})		 M</a:t>
            </a:r>
            <a:r>
              <a:rPr lang="en-US" altLang="en-US" baseline="-25000"/>
              <a:t>S</a:t>
            </a:r>
            <a:r>
              <a:rPr lang="en-US" altLang="en-US"/>
              <a:t> = (</a:t>
            </a:r>
            <a:r>
              <a:rPr lang="el-GR" altLang="en-US"/>
              <a:t>Σ</a:t>
            </a:r>
            <a:r>
              <a:rPr lang="en-US" altLang="en-US"/>
              <a:t>, S</a:t>
            </a:r>
            <a:r>
              <a:rPr lang="en-US" altLang="en-US" baseline="-25000"/>
              <a:t>S</a:t>
            </a:r>
            <a:r>
              <a:rPr lang="en-US" altLang="en-US"/>
              <a:t>, </a:t>
            </a:r>
            <a:r>
              <a:rPr lang="el-GR" altLang="en-US"/>
              <a:t>δ</a:t>
            </a:r>
            <a:r>
              <a:rPr lang="en-US" altLang="en-US" baseline="-25000"/>
              <a:t>S</a:t>
            </a:r>
            <a:r>
              <a:rPr lang="en-US" altLang="en-US"/>
              <a:t>, s</a:t>
            </a:r>
            <a:r>
              <a:rPr lang="en-US" altLang="en-US" baseline="-25000"/>
              <a:t>0</a:t>
            </a:r>
            <a:r>
              <a:rPr lang="en-US" altLang="en-US"/>
              <a:t>, {s</a:t>
            </a:r>
            <a:r>
              <a:rPr lang="en-US" altLang="en-US" baseline="-25000"/>
              <a:t>f</a:t>
            </a:r>
            <a:r>
              <a:rPr lang="en-US" altLang="en-US"/>
              <a:t>})</a:t>
            </a:r>
          </a:p>
          <a:p>
            <a:endParaRPr lang="en-US" altLang="en-US"/>
          </a:p>
          <a:p>
            <a:r>
              <a:rPr lang="en-US" altLang="en-US"/>
              <a:t>Then  the NFA </a:t>
            </a:r>
          </a:p>
          <a:p>
            <a:r>
              <a:rPr lang="en-US" altLang="en-US"/>
              <a:t>	M</a:t>
            </a:r>
            <a:r>
              <a:rPr lang="en-US" altLang="en-US" baseline="-25000"/>
              <a:t>RS</a:t>
            </a:r>
            <a:r>
              <a:rPr lang="en-US" altLang="en-US"/>
              <a:t> = (</a:t>
            </a:r>
            <a:r>
              <a:rPr lang="el-GR" altLang="en-US"/>
              <a:t>Σ</a:t>
            </a:r>
            <a:r>
              <a:rPr lang="en-US" altLang="en-US"/>
              <a:t>, S</a:t>
            </a:r>
            <a:r>
              <a:rPr lang="en-US" altLang="en-US" baseline="-25000"/>
              <a:t>R </a:t>
            </a:r>
            <a:r>
              <a:rPr lang="en-US" altLang="en-US"/>
              <a:t>U S</a:t>
            </a:r>
            <a:r>
              <a:rPr lang="en-US" altLang="en-US" baseline="-25000"/>
              <a:t>S</a:t>
            </a:r>
            <a:r>
              <a:rPr lang="en-US" altLang="en-US"/>
              <a:t> U {new</a:t>
            </a:r>
            <a:r>
              <a:rPr lang="en-US" altLang="en-US" baseline="-25000"/>
              <a:t>0</a:t>
            </a:r>
            <a:r>
              <a:rPr lang="en-US" altLang="en-US"/>
              <a:t>, new</a:t>
            </a:r>
            <a:r>
              <a:rPr lang="en-US" altLang="en-US" baseline="-25000"/>
              <a:t>f</a:t>
            </a:r>
            <a:r>
              <a:rPr lang="en-US" altLang="en-US"/>
              <a:t>}, </a:t>
            </a:r>
            <a:r>
              <a:rPr lang="el-GR" altLang="en-US"/>
              <a:t>δ</a:t>
            </a:r>
            <a:r>
              <a:rPr lang="en-US" altLang="en-US" baseline="-25000"/>
              <a:t>RS</a:t>
            </a:r>
            <a:r>
              <a:rPr lang="en-US" altLang="en-US"/>
              <a:t>, new</a:t>
            </a:r>
            <a:r>
              <a:rPr lang="en-US" altLang="en-US" baseline="-25000"/>
              <a:t>0</a:t>
            </a:r>
            <a:r>
              <a:rPr lang="en-US" altLang="en-US"/>
              <a:t>, {new</a:t>
            </a:r>
            <a:r>
              <a:rPr lang="en-US" altLang="en-US" baseline="-25000"/>
              <a:t>f</a:t>
            </a:r>
            <a:r>
              <a:rPr lang="en-US" altLang="en-US"/>
              <a:t>})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l-GR" altLang="en-US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97963" cy="666750"/>
          </a:xfrm>
        </p:spPr>
        <p:txBody>
          <a:bodyPr/>
          <a:lstStyle/>
          <a:p>
            <a:r>
              <a:rPr lang="en-US" altLang="en-US" sz="3000"/>
              <a:t>Recursive Cases of Thompson Construction  R*</a:t>
            </a:r>
          </a:p>
        </p:txBody>
      </p:sp>
      <p:sp>
        <p:nvSpPr>
          <p:cNvPr id="221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701087" cy="5486400"/>
          </a:xfrm>
        </p:spPr>
        <p:txBody>
          <a:bodyPr/>
          <a:lstStyle/>
          <a:p>
            <a:r>
              <a:rPr lang="en-US" altLang="en-US"/>
              <a:t>For regular expression R with machine M</a:t>
            </a:r>
            <a:r>
              <a:rPr lang="en-US" altLang="en-US" baseline="-25000"/>
              <a:t>R</a:t>
            </a:r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M</a:t>
            </a:r>
            <a:r>
              <a:rPr lang="en-US" altLang="en-US" baseline="-25000"/>
              <a:t>R</a:t>
            </a:r>
            <a:r>
              <a:rPr lang="en-US" altLang="en-US"/>
              <a:t> = (</a:t>
            </a:r>
            <a:r>
              <a:rPr lang="el-GR" altLang="en-US"/>
              <a:t>Σ</a:t>
            </a:r>
            <a:r>
              <a:rPr lang="en-US" altLang="en-US"/>
              <a:t>, S</a:t>
            </a:r>
            <a:r>
              <a:rPr lang="en-US" altLang="en-US" baseline="-25000"/>
              <a:t>R</a:t>
            </a:r>
            <a:r>
              <a:rPr lang="en-US" altLang="en-US"/>
              <a:t>, </a:t>
            </a:r>
            <a:r>
              <a:rPr lang="el-GR" altLang="en-US"/>
              <a:t>δ</a:t>
            </a:r>
            <a:r>
              <a:rPr lang="en-US" altLang="en-US" baseline="-25000"/>
              <a:t>R</a:t>
            </a:r>
            <a:r>
              <a:rPr lang="en-US" altLang="en-US"/>
              <a:t>, r</a:t>
            </a:r>
            <a:r>
              <a:rPr lang="en-US" altLang="en-US" baseline="-25000"/>
              <a:t>0</a:t>
            </a:r>
            <a:r>
              <a:rPr lang="en-US" altLang="en-US"/>
              <a:t>, {r</a:t>
            </a:r>
            <a:r>
              <a:rPr lang="en-US" altLang="en-US" baseline="-25000"/>
              <a:t>f</a:t>
            </a:r>
            <a:r>
              <a:rPr lang="en-US" altLang="en-US"/>
              <a:t>})		</a:t>
            </a:r>
          </a:p>
          <a:p>
            <a:endParaRPr lang="en-US" altLang="en-US"/>
          </a:p>
          <a:p>
            <a:r>
              <a:rPr lang="en-US" altLang="en-US"/>
              <a:t>Then  the NFA </a:t>
            </a:r>
          </a:p>
          <a:p>
            <a:r>
              <a:rPr lang="en-US" altLang="en-US"/>
              <a:t>	M</a:t>
            </a:r>
            <a:r>
              <a:rPr lang="en-US" altLang="en-US" baseline="-25000"/>
              <a:t>R*</a:t>
            </a:r>
            <a:r>
              <a:rPr lang="en-US" altLang="en-US"/>
              <a:t> = (</a:t>
            </a:r>
            <a:r>
              <a:rPr lang="el-GR" altLang="en-US"/>
              <a:t>Σ</a:t>
            </a:r>
            <a:r>
              <a:rPr lang="en-US" altLang="en-US"/>
              <a:t>, S</a:t>
            </a:r>
            <a:r>
              <a:rPr lang="en-US" altLang="en-US" baseline="-25000"/>
              <a:t>R </a:t>
            </a:r>
            <a:r>
              <a:rPr lang="en-US" altLang="en-US"/>
              <a:t> U {new</a:t>
            </a:r>
            <a:r>
              <a:rPr lang="en-US" altLang="en-US" baseline="-25000"/>
              <a:t>0</a:t>
            </a:r>
            <a:r>
              <a:rPr lang="en-US" altLang="en-US"/>
              <a:t>, new</a:t>
            </a:r>
            <a:r>
              <a:rPr lang="en-US" altLang="en-US" baseline="-25000"/>
              <a:t>f</a:t>
            </a:r>
            <a:r>
              <a:rPr lang="en-US" altLang="en-US"/>
              <a:t>}, </a:t>
            </a:r>
            <a:r>
              <a:rPr lang="el-GR" altLang="en-US"/>
              <a:t>δ</a:t>
            </a:r>
            <a:r>
              <a:rPr lang="en-US" altLang="en-US" baseline="-25000"/>
              <a:t>R*</a:t>
            </a:r>
            <a:r>
              <a:rPr lang="en-US" altLang="en-US"/>
              <a:t>, new</a:t>
            </a:r>
            <a:r>
              <a:rPr lang="en-US" altLang="en-US" baseline="-25000"/>
              <a:t>0</a:t>
            </a:r>
            <a:r>
              <a:rPr lang="en-US" altLang="en-US"/>
              <a:t>, {new</a:t>
            </a:r>
            <a:r>
              <a:rPr lang="en-US" altLang="en-US" baseline="-25000"/>
              <a:t>f</a:t>
            </a:r>
            <a:r>
              <a:rPr lang="en-US" altLang="en-US"/>
              <a:t>})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l-GR" altLang="en-US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Thompson example</a:t>
            </a:r>
          </a:p>
        </p:txBody>
      </p:sp>
      <p:sp>
        <p:nvSpPr>
          <p:cNvPr id="220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Fig 2.5 has one let’s do another RegExpr = (a|b)*b(a|b)*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NFA to DFA the Subset Construction</a:t>
            </a:r>
          </a:p>
        </p:txBody>
      </p:sp>
      <p:sp>
        <p:nvSpPr>
          <p:cNvPr id="220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/>
              <a:t>In an NFA given an input string we make choices about which way to go. We can think of it as being in a subset of the states.</a:t>
            </a:r>
          </a:p>
          <a:p>
            <a:pPr>
              <a:lnSpc>
                <a:spcPct val="85000"/>
              </a:lnSpc>
            </a:pPr>
            <a:endParaRPr lang="en-US" altLang="en-US"/>
          </a:p>
          <a:p>
            <a:pPr>
              <a:lnSpc>
                <a:spcPct val="85000"/>
              </a:lnSpc>
            </a:pPr>
            <a:endParaRPr lang="en-US" altLang="en-US"/>
          </a:p>
          <a:p>
            <a:pPr>
              <a:lnSpc>
                <a:spcPct val="85000"/>
              </a:lnSpc>
            </a:pPr>
            <a:endParaRPr lang="en-US" altLang="en-US"/>
          </a:p>
          <a:p>
            <a:pPr>
              <a:lnSpc>
                <a:spcPct val="85000"/>
              </a:lnSpc>
            </a:pPr>
            <a:endParaRPr lang="en-US" altLang="en-US"/>
          </a:p>
          <a:p>
            <a:pPr>
              <a:lnSpc>
                <a:spcPct val="85000"/>
              </a:lnSpc>
            </a:pPr>
            <a:r>
              <a:rPr lang="en-US" altLang="en-US"/>
              <a:t>To convert to a DFA</a:t>
            </a:r>
          </a:p>
          <a:p>
            <a:pPr>
              <a:lnSpc>
                <a:spcPct val="85000"/>
              </a:lnSpc>
              <a:buFont typeface="Wingdings" panose="05000000000000000000" pitchFamily="2" charset="2"/>
              <a:buChar char="l"/>
            </a:pPr>
            <a:r>
              <a:rPr lang="en-US" altLang="en-US"/>
              <a:t>The states of the DFA correspond to sets of states of the NFA</a:t>
            </a:r>
          </a:p>
          <a:p>
            <a:pPr>
              <a:lnSpc>
                <a:spcPct val="85000"/>
              </a:lnSpc>
              <a:buFont typeface="Wingdings" panose="05000000000000000000" pitchFamily="2" charset="2"/>
              <a:buChar char="l"/>
            </a:pPr>
            <a:r>
              <a:rPr lang="en-US" altLang="en-US"/>
              <a:t>Transitions of the DFA are when you can move between the sets in the NFA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716963" cy="514350"/>
          </a:xfrm>
        </p:spPr>
        <p:txBody>
          <a:bodyPr/>
          <a:lstStyle/>
          <a:p>
            <a:r>
              <a:rPr lang="en-US" altLang="en-US"/>
              <a:t>NFA to DFA the Subset Construction</a:t>
            </a:r>
          </a:p>
        </p:txBody>
      </p:sp>
      <p:sp>
        <p:nvSpPr>
          <p:cNvPr id="222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762000"/>
            <a:ext cx="8307387" cy="5683250"/>
          </a:xfrm>
        </p:spPr>
        <p:txBody>
          <a:bodyPr/>
          <a:lstStyle/>
          <a:p>
            <a:r>
              <a:rPr lang="en-US" altLang="en-US"/>
              <a:t>To convert an NFA   M = (</a:t>
            </a:r>
            <a:r>
              <a:rPr lang="el-GR" altLang="en-US"/>
              <a:t>Σ</a:t>
            </a:r>
            <a:r>
              <a:rPr lang="en-US" altLang="en-US"/>
              <a:t>, S</a:t>
            </a:r>
            <a:r>
              <a:rPr lang="en-US" altLang="en-US" baseline="-25000"/>
              <a:t>N</a:t>
            </a:r>
            <a:r>
              <a:rPr lang="en-US" altLang="en-US"/>
              <a:t>, </a:t>
            </a:r>
            <a:r>
              <a:rPr lang="el-GR" altLang="en-US"/>
              <a:t>δ</a:t>
            </a:r>
            <a:r>
              <a:rPr lang="en-US" altLang="en-US" baseline="-25000"/>
              <a:t>N</a:t>
            </a:r>
            <a:r>
              <a:rPr lang="en-US" altLang="en-US"/>
              <a:t>, N</a:t>
            </a:r>
            <a:r>
              <a:rPr lang="en-US" altLang="en-US" baseline="-25000"/>
              <a:t>0</a:t>
            </a:r>
            <a:r>
              <a:rPr lang="en-US" altLang="en-US"/>
              <a:t>, F</a:t>
            </a:r>
            <a:r>
              <a:rPr lang="en-US" altLang="en-US" baseline="-25000"/>
              <a:t>N</a:t>
            </a:r>
            <a:r>
              <a:rPr lang="en-US" altLang="en-US"/>
              <a:t>) to a 	   DFA    M = (</a:t>
            </a:r>
            <a:r>
              <a:rPr lang="el-GR" altLang="en-US"/>
              <a:t>Σ</a:t>
            </a:r>
            <a:r>
              <a:rPr lang="en-US" altLang="en-US"/>
              <a:t>, S</a:t>
            </a:r>
            <a:r>
              <a:rPr lang="en-US" altLang="en-US" baseline="-25000"/>
              <a:t>D</a:t>
            </a:r>
            <a:r>
              <a:rPr lang="en-US" altLang="en-US"/>
              <a:t>, </a:t>
            </a:r>
            <a:r>
              <a:rPr lang="el-GR" altLang="en-US"/>
              <a:t>δ</a:t>
            </a:r>
            <a:r>
              <a:rPr lang="en-US" altLang="en-US" baseline="-25000"/>
              <a:t>D</a:t>
            </a:r>
            <a:r>
              <a:rPr lang="en-US" altLang="en-US"/>
              <a:t>, D</a:t>
            </a:r>
            <a:r>
              <a:rPr lang="en-US" altLang="en-US" baseline="-25000"/>
              <a:t>0</a:t>
            </a:r>
            <a:r>
              <a:rPr lang="en-US" altLang="en-US"/>
              <a:t>, F</a:t>
            </a:r>
            <a:r>
              <a:rPr lang="en-US" altLang="en-US" baseline="-25000"/>
              <a:t>D</a:t>
            </a:r>
            <a:r>
              <a:rPr lang="en-US" altLang="en-US"/>
              <a:t>)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We will use a pair of functions to facilitate seeing all of the states we can get to from one on a given input.</a:t>
            </a:r>
            <a:endParaRPr lang="en-US" altLang="en-US">
              <a:sym typeface="Symbol" panose="05050102010706020507" pitchFamily="18" charset="2"/>
            </a:endParaRPr>
          </a:p>
          <a:p>
            <a:r>
              <a:rPr lang="en-US" altLang="en-US">
                <a:sym typeface="Symbol" panose="05050102010706020507" pitchFamily="18" charset="2"/>
              </a:rPr>
              <a:t>Move(s</a:t>
            </a:r>
            <a:r>
              <a:rPr lang="en-US" altLang="en-US" baseline="-25000">
                <a:sym typeface="Symbol" panose="05050102010706020507" pitchFamily="18" charset="2"/>
              </a:rPr>
              <a:t>i </a:t>
            </a:r>
            <a:r>
              <a:rPr lang="en-US" altLang="en-US">
                <a:sym typeface="Symbol" panose="05050102010706020507" pitchFamily="18" charset="2"/>
              </a:rPr>
              <a:t>, </a:t>
            </a:r>
            <a:r>
              <a:rPr lang="en-US" altLang="en-US" u="sng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)</a:t>
            </a:r>
            <a:r>
              <a:rPr lang="en-US" altLang="en-US" i="1">
                <a:sym typeface="Symbol" panose="05050102010706020507" pitchFamily="18" charset="2"/>
              </a:rPr>
              <a:t> 	     </a:t>
            </a:r>
            <a:r>
              <a:rPr lang="en-US" altLang="en-US">
                <a:sym typeface="Symbol" panose="05050102010706020507" pitchFamily="18" charset="2"/>
              </a:rPr>
              <a:t>is set of states reachable from </a:t>
            </a:r>
            <a:r>
              <a:rPr lang="en-US" altLang="en-US" i="1">
                <a:sym typeface="Symbol" panose="05050102010706020507" pitchFamily="18" charset="2"/>
              </a:rPr>
              <a:t>s</a:t>
            </a:r>
            <a:r>
              <a:rPr lang="en-US" altLang="en-US" i="1" baseline="-25000">
                <a:sym typeface="Symbol" panose="05050102010706020507" pitchFamily="18" charset="2"/>
              </a:rPr>
              <a:t>i</a:t>
            </a:r>
            <a:r>
              <a:rPr lang="en-US" altLang="en-US">
                <a:sym typeface="Symbol" panose="05050102010706020507" pitchFamily="18" charset="2"/>
              </a:rPr>
              <a:t> by </a:t>
            </a:r>
            <a:r>
              <a:rPr lang="en-US" altLang="en-US" u="sng">
                <a:sym typeface="Symbol" panose="05050102010706020507" pitchFamily="18" charset="2"/>
              </a:rPr>
              <a:t>a</a:t>
            </a:r>
            <a:endParaRPr lang="en-US" altLang="en-US">
              <a:sym typeface="Symbol" panose="05050102010706020507" pitchFamily="18" charset="2"/>
            </a:endParaRPr>
          </a:p>
          <a:p>
            <a:r>
              <a:rPr lang="en-US" altLang="en-US" i="1">
                <a:solidFill>
                  <a:srgbClr val="1822CD"/>
                </a:solidFill>
                <a:sym typeface="Symbol" panose="05050102010706020507" pitchFamily="18" charset="2"/>
              </a:rPr>
              <a:t> </a:t>
            </a:r>
            <a:r>
              <a:rPr lang="en-US" altLang="en-US" sz="2800">
                <a:sym typeface="Symbol" panose="05050102010706020507" pitchFamily="18" charset="2"/>
              </a:rPr>
              <a:t></a:t>
            </a:r>
            <a:r>
              <a:rPr lang="en-US" altLang="en-US">
                <a:sym typeface="Symbol" panose="05050102010706020507" pitchFamily="18" charset="2"/>
              </a:rPr>
              <a:t>-closure(s</a:t>
            </a:r>
            <a:r>
              <a:rPr lang="en-US" altLang="en-US" baseline="-25000">
                <a:sym typeface="Symbol" panose="05050102010706020507" pitchFamily="18" charset="2"/>
              </a:rPr>
              <a:t>i</a:t>
            </a:r>
            <a:r>
              <a:rPr lang="en-US" altLang="en-US">
                <a:sym typeface="Symbol" panose="05050102010706020507" pitchFamily="18" charset="2"/>
              </a:rPr>
              <a:t>)     is set of states reachable from </a:t>
            </a:r>
            <a:r>
              <a:rPr lang="en-US" altLang="en-US" i="1">
                <a:sym typeface="Symbol" panose="05050102010706020507" pitchFamily="18" charset="2"/>
              </a:rPr>
              <a:t>s</a:t>
            </a:r>
            <a:r>
              <a:rPr lang="en-US" altLang="en-US" i="1" baseline="-25000">
                <a:sym typeface="Symbol" panose="05050102010706020507" pitchFamily="18" charset="2"/>
              </a:rPr>
              <a:t>i</a:t>
            </a:r>
            <a:r>
              <a:rPr lang="en-US" altLang="en-US">
                <a:sym typeface="Symbol" panose="05050102010706020507" pitchFamily="18" charset="2"/>
              </a:rPr>
              <a:t> by </a:t>
            </a:r>
            <a:r>
              <a:rPr lang="en-US" altLang="en-US" sz="2800" i="1">
                <a:sym typeface="Symbol" panose="05050102010706020507" pitchFamily="18" charset="2"/>
              </a:rPr>
              <a:t></a:t>
            </a:r>
            <a:endParaRPr lang="en-US" altLang="en-US">
              <a:sym typeface="Symbol" panose="05050102010706020507" pitchFamily="18" charset="2"/>
            </a:endParaRPr>
          </a:p>
          <a:p>
            <a:pPr>
              <a:spcBef>
                <a:spcPct val="75000"/>
              </a:spcBef>
            </a:pPr>
            <a:r>
              <a:rPr lang="en-US" altLang="en-US">
                <a:solidFill>
                  <a:srgbClr val="1822CD"/>
                </a:solidFill>
                <a:sym typeface="Symbol" panose="05050102010706020507" pitchFamily="18" charset="2"/>
              </a:rPr>
              <a:t>The algorithm: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Char char="l"/>
            </a:pPr>
            <a:r>
              <a:rPr lang="en-US" altLang="en-US">
                <a:sym typeface="Symbol" panose="05050102010706020507" pitchFamily="18" charset="2"/>
              </a:rPr>
              <a:t>Start state derived from N</a:t>
            </a:r>
            <a:r>
              <a:rPr lang="en-US" altLang="en-US" baseline="-25000">
                <a:sym typeface="Symbol" panose="05050102010706020507" pitchFamily="18" charset="2"/>
              </a:rPr>
              <a:t>0</a:t>
            </a:r>
            <a:r>
              <a:rPr lang="en-US" altLang="en-US">
                <a:sym typeface="Symbol" panose="05050102010706020507" pitchFamily="18" charset="2"/>
              </a:rPr>
              <a:t> of the </a:t>
            </a:r>
            <a:r>
              <a:rPr lang="en-US" altLang="en-US" sz="2000">
                <a:sym typeface="Symbol" panose="05050102010706020507" pitchFamily="18" charset="2"/>
              </a:rPr>
              <a:t>NFA</a:t>
            </a:r>
            <a:endParaRPr lang="en-US" altLang="en-US">
              <a:sym typeface="Symbol" panose="05050102010706020507" pitchFamily="18" charset="2"/>
            </a:endParaRPr>
          </a:p>
          <a:p>
            <a:pPr>
              <a:spcBef>
                <a:spcPct val="10000"/>
              </a:spcBef>
              <a:buFont typeface="Wingdings" panose="05000000000000000000" pitchFamily="2" charset="2"/>
              <a:buChar char="l"/>
            </a:pPr>
            <a:r>
              <a:rPr lang="en-US" altLang="en-US">
                <a:sym typeface="Symbol" panose="05050102010706020507" pitchFamily="18" charset="2"/>
              </a:rPr>
              <a:t>Take its </a:t>
            </a:r>
            <a:r>
              <a:rPr lang="en-US" altLang="en-US" sz="2800">
                <a:sym typeface="Symbol" panose="05050102010706020507" pitchFamily="18" charset="2"/>
              </a:rPr>
              <a:t></a:t>
            </a:r>
            <a:r>
              <a:rPr lang="en-US" altLang="en-US">
                <a:sym typeface="Symbol" panose="05050102010706020507" pitchFamily="18" charset="2"/>
              </a:rPr>
              <a:t>-closure D</a:t>
            </a:r>
            <a:r>
              <a:rPr lang="en-US" altLang="en-US" baseline="-25000">
                <a:sym typeface="Symbol" panose="05050102010706020507" pitchFamily="18" charset="2"/>
              </a:rPr>
              <a:t>0</a:t>
            </a:r>
            <a:r>
              <a:rPr lang="en-US" altLang="en-US">
                <a:sym typeface="Symbol" panose="05050102010706020507" pitchFamily="18" charset="2"/>
              </a:rPr>
              <a:t> = </a:t>
            </a:r>
            <a:r>
              <a:rPr lang="en-US" altLang="en-US" sz="2800">
                <a:sym typeface="Symbol" panose="05050102010706020507" pitchFamily="18" charset="2"/>
              </a:rPr>
              <a:t></a:t>
            </a:r>
            <a:r>
              <a:rPr lang="en-US" altLang="en-US">
                <a:sym typeface="Symbol" panose="05050102010706020507" pitchFamily="18" charset="2"/>
              </a:rPr>
              <a:t>-closure(s</a:t>
            </a:r>
            <a:r>
              <a:rPr lang="en-US" altLang="en-US" baseline="-25000">
                <a:sym typeface="Symbol" panose="05050102010706020507" pitchFamily="18" charset="2"/>
              </a:rPr>
              <a:t>0</a:t>
            </a:r>
            <a:r>
              <a:rPr lang="en-US" altLang="en-US">
                <a:sym typeface="Symbol" panose="05050102010706020507" pitchFamily="18" charset="2"/>
              </a:rPr>
              <a:t>) 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Char char="l"/>
            </a:pPr>
            <a:r>
              <a:rPr lang="en-US" altLang="en-US">
                <a:sym typeface="Symbol" panose="05050102010706020507" pitchFamily="18" charset="2"/>
              </a:rPr>
              <a:t>Take the image of D</a:t>
            </a:r>
            <a:r>
              <a:rPr lang="en-US" altLang="en-US" baseline="-25000">
                <a:sym typeface="Symbol" panose="05050102010706020507" pitchFamily="18" charset="2"/>
              </a:rPr>
              <a:t>0</a:t>
            </a:r>
            <a:r>
              <a:rPr lang="en-US" altLang="en-US">
                <a:sym typeface="Symbol" panose="05050102010706020507" pitchFamily="18" charset="2"/>
              </a:rPr>
              <a:t>, Move(D</a:t>
            </a:r>
            <a:r>
              <a:rPr lang="en-US" altLang="en-US" baseline="-25000">
                <a:sym typeface="Symbol" panose="05050102010706020507" pitchFamily="18" charset="2"/>
              </a:rPr>
              <a:t>0</a:t>
            </a:r>
            <a:r>
              <a:rPr lang="en-US" altLang="en-US">
                <a:sym typeface="Symbol" panose="05050102010706020507" pitchFamily="18" charset="2"/>
              </a:rPr>
              <a:t>, ) for each    </a:t>
            </a:r>
            <a:r>
              <a:rPr lang="en-US" altLang="en-US" sz="2800">
                <a:sym typeface="Symbol" panose="05050102010706020507" pitchFamily="18" charset="2"/>
              </a:rPr>
              <a:t></a:t>
            </a:r>
            <a:r>
              <a:rPr lang="en-US" altLang="en-US">
                <a:sym typeface="Symbol" panose="05050102010706020507" pitchFamily="18" charset="2"/>
              </a:rPr>
              <a:t>, and take its </a:t>
            </a:r>
            <a:r>
              <a:rPr lang="en-US" altLang="en-US" sz="2800">
                <a:sym typeface="Symbol" panose="05050102010706020507" pitchFamily="18" charset="2"/>
              </a:rPr>
              <a:t></a:t>
            </a:r>
            <a:r>
              <a:rPr lang="en-US" altLang="en-US">
                <a:sym typeface="Symbol" panose="05050102010706020507" pitchFamily="18" charset="2"/>
              </a:rPr>
              <a:t>-closure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Char char="l"/>
            </a:pPr>
            <a:r>
              <a:rPr lang="en-US" altLang="en-US">
                <a:sym typeface="Symbol" panose="05050102010706020507" pitchFamily="18" charset="2"/>
              </a:rPr>
              <a:t>Iterate until no more states are added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Properties of Regular Expressions</a:t>
            </a:r>
          </a:p>
        </p:txBody>
      </p:sp>
      <p:graphicFrame>
        <p:nvGraphicFramePr>
          <p:cNvPr id="2227237" name="Group 37"/>
          <p:cNvGraphicFramePr>
            <a:graphicFrameLocks noGrp="1"/>
          </p:cNvGraphicFramePr>
          <p:nvPr>
            <p:ph idx="1"/>
          </p:nvPr>
        </p:nvGraphicFramePr>
        <p:xfrm>
          <a:off x="290513" y="1220788"/>
          <a:ext cx="8307387" cy="5565459"/>
        </p:xfrm>
        <a:graphic>
          <a:graphicData uri="http://schemas.openxmlformats.org/drawingml/2006/table">
            <a:tbl>
              <a:tblPr/>
              <a:tblGrid>
                <a:gridCol w="4205287"/>
                <a:gridCol w="4102100"/>
              </a:tblGrid>
              <a:tr h="6524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Axiom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Description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r | s =  s | r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   |  is commutative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r | (s |  t) =  (r | s) | 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   |  is associative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(r s) t  =  r (s t)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   concatenation is associative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r (s | t)  =  rs | 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 (s | t) r  =  sr | tr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 concatenation distributes over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  ( | = alternation)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r</a:t>
                      </a:r>
                      <a:r>
                        <a:rPr kumimoji="0" lang="el-G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Lucida Console" panose="020B0609040504020204" pitchFamily="49" charset="0"/>
                        </a:rPr>
                        <a:t>ε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Lucida Console" panose="020B0609040504020204" pitchFamily="49" charset="0"/>
                        </a:rPr>
                        <a:t> = 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Lucida Console" panose="020B0609040504020204" pitchFamily="49" charset="0"/>
                        </a:rPr>
                        <a:t>ε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Lucida Console" panose="020B0609040504020204" pitchFamily="49" charset="0"/>
                        </a:rPr>
                        <a:t>r = r</a:t>
                      </a:r>
                      <a:endParaRPr kumimoji="0" lang="ru-RU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Lucida Console" panose="020B0609040504020204" pitchFamily="49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 </a:t>
                      </a:r>
                      <a:r>
                        <a:rPr kumimoji="0" lang="el-G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Lucida Console" panose="020B0609040504020204" pitchFamily="49" charset="0"/>
                        </a:rPr>
                        <a:t>ε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Lucida Console" panose="020B0609040504020204" pitchFamily="49" charset="0"/>
                        </a:rPr>
                        <a:t> 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is the identity for concatenation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(r | </a:t>
                      </a:r>
                      <a:r>
                        <a:rPr kumimoji="0" lang="el-G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Lucida Console" panose="020B0609040504020204" pitchFamily="49" charset="0"/>
                        </a:rPr>
                        <a:t>ε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)* = r*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r** = r*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    * is idempotent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Regular definitions</a:t>
            </a:r>
          </a:p>
        </p:txBody>
      </p:sp>
      <p:sp>
        <p:nvSpPr>
          <p:cNvPr id="223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regular definition is a sequence of definitions of the form	</a:t>
            </a:r>
          </a:p>
          <a:p>
            <a:r>
              <a:rPr lang="en-US" altLang="en-US"/>
              <a:t>	d</a:t>
            </a:r>
            <a:r>
              <a:rPr lang="en-US" altLang="en-US" baseline="-25000"/>
              <a:t>1</a:t>
            </a:r>
            <a:r>
              <a:rPr lang="en-US" altLang="en-US"/>
              <a:t> </a:t>
            </a:r>
            <a:r>
              <a:rPr lang="en-US" altLang="en-US">
                <a:sym typeface="Wingdings" panose="05000000000000000000" pitchFamily="2" charset="2"/>
              </a:rPr>
              <a:t> r</a:t>
            </a:r>
            <a:r>
              <a:rPr lang="en-US" altLang="en-US" baseline="-25000">
                <a:sym typeface="Wingdings" panose="05000000000000000000" pitchFamily="2" charset="2"/>
              </a:rPr>
              <a:t>1</a:t>
            </a:r>
          </a:p>
          <a:p>
            <a:r>
              <a:rPr lang="en-US" altLang="en-US"/>
              <a:t>	d</a:t>
            </a:r>
            <a:r>
              <a:rPr lang="en-US" altLang="en-US" baseline="-25000"/>
              <a:t>2</a:t>
            </a:r>
            <a:r>
              <a:rPr lang="en-US" altLang="en-US"/>
              <a:t> </a:t>
            </a:r>
            <a:r>
              <a:rPr lang="en-US" altLang="en-US">
                <a:sym typeface="Wingdings" panose="05000000000000000000" pitchFamily="2" charset="2"/>
              </a:rPr>
              <a:t> r</a:t>
            </a:r>
            <a:r>
              <a:rPr lang="en-US" altLang="en-US" baseline="-25000">
                <a:sym typeface="Wingdings" panose="05000000000000000000" pitchFamily="2" charset="2"/>
              </a:rPr>
              <a:t>2</a:t>
            </a:r>
            <a:endParaRPr lang="en-US" altLang="en-US" baseline="-25000"/>
          </a:p>
          <a:p>
            <a:r>
              <a:rPr lang="en-US" altLang="en-US"/>
              <a:t>	…</a:t>
            </a:r>
          </a:p>
          <a:p>
            <a:r>
              <a:rPr lang="en-US" altLang="en-US"/>
              <a:t>	 d</a:t>
            </a:r>
            <a:r>
              <a:rPr lang="en-US" altLang="en-US" baseline="-25000"/>
              <a:t>n</a:t>
            </a:r>
            <a:r>
              <a:rPr lang="en-US" altLang="en-US"/>
              <a:t> </a:t>
            </a:r>
            <a:r>
              <a:rPr lang="en-US" altLang="en-US">
                <a:sym typeface="Wingdings" panose="05000000000000000000" pitchFamily="2" charset="2"/>
              </a:rPr>
              <a:t> r</a:t>
            </a:r>
            <a:r>
              <a:rPr lang="en-US" altLang="en-US" baseline="-25000">
                <a:sym typeface="Wingdings" panose="05000000000000000000" pitchFamily="2" charset="2"/>
              </a:rPr>
              <a:t>n</a:t>
            </a:r>
            <a:endParaRPr lang="en-US" altLang="en-US" baseline="-25000"/>
          </a:p>
          <a:p>
            <a:r>
              <a:rPr lang="en-US" altLang="en-US"/>
              <a:t>Where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Each d</a:t>
            </a:r>
            <a:r>
              <a:rPr lang="en-US" altLang="en-US" baseline="-25000"/>
              <a:t>i</a:t>
            </a:r>
            <a:r>
              <a:rPr lang="en-US" altLang="en-US"/>
              <a:t> is a distinct name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each r</a:t>
            </a:r>
            <a:r>
              <a:rPr lang="en-US" altLang="en-US" baseline="-25000"/>
              <a:t>i</a:t>
            </a:r>
            <a:r>
              <a:rPr lang="en-US" altLang="en-US"/>
              <a:t> is a regular expression over the symbols	</a:t>
            </a:r>
            <a:r>
              <a:rPr lang="el-GR" altLang="en-US"/>
              <a:t>Σ</a:t>
            </a:r>
            <a:r>
              <a:rPr lang="en-US" altLang="en-US"/>
              <a:t> U  {d</a:t>
            </a:r>
            <a:r>
              <a:rPr lang="en-US" altLang="en-US" baseline="-25000"/>
              <a:t>1</a:t>
            </a:r>
            <a:r>
              <a:rPr lang="en-US" altLang="en-US"/>
              <a:t>, d</a:t>
            </a:r>
            <a:r>
              <a:rPr lang="en-US" altLang="en-US" baseline="-25000"/>
              <a:t>2</a:t>
            </a:r>
            <a:r>
              <a:rPr lang="en-US" altLang="en-US"/>
              <a:t>, … d</a:t>
            </a:r>
            <a:r>
              <a:rPr lang="en-US" altLang="en-US" baseline="-25000"/>
              <a:t>i-1</a:t>
            </a:r>
            <a:r>
              <a:rPr lang="en-US" altLang="en-US"/>
              <a:t>,}</a:t>
            </a:r>
            <a:endParaRPr lang="el-GR" alt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Regular Definition Example 3.4</a:t>
            </a:r>
          </a:p>
        </p:txBody>
      </p:sp>
      <p:sp>
        <p:nvSpPr>
          <p:cNvPr id="223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letter   </a:t>
            </a:r>
            <a:r>
              <a:rPr lang="en-US" altLang="en-US">
                <a:sym typeface="Wingdings" panose="05000000000000000000" pitchFamily="2" charset="2"/>
              </a:rPr>
              <a:t>   A | B | … | Z | a | b | … | z</a:t>
            </a:r>
          </a:p>
          <a:p>
            <a:r>
              <a:rPr lang="en-US" altLang="en-US">
                <a:sym typeface="Wingdings" panose="05000000000000000000" pitchFamily="2" charset="2"/>
              </a:rPr>
              <a:t>digit 	      0 | 1 | … | 9</a:t>
            </a:r>
          </a:p>
          <a:p>
            <a:r>
              <a:rPr lang="en-US" altLang="en-US">
                <a:sym typeface="Wingdings" panose="05000000000000000000" pitchFamily="2" charset="2"/>
              </a:rPr>
              <a:t>ID    letter ( letter | digit ) *</a:t>
            </a:r>
          </a:p>
          <a:p>
            <a:endParaRPr lang="en-US" altLang="en-US">
              <a:sym typeface="Wingdings" panose="05000000000000000000" pitchFamily="2" charset="2"/>
            </a:endParaRPr>
          </a:p>
          <a:p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In Lex/Flex this regular definition will be written as</a:t>
            </a:r>
          </a:p>
          <a:p>
            <a:r>
              <a:rPr lang="en-US" altLang="en-US">
                <a:sym typeface="Wingdings" panose="05000000000000000000" pitchFamily="2" charset="2"/>
              </a:rPr>
              <a:t>ID    {letter} ( {letter} | {digit} ) *</a:t>
            </a: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Lexical Analyzer Generators</a:t>
            </a:r>
          </a:p>
        </p:txBody>
      </p:sp>
      <p:sp>
        <p:nvSpPr>
          <p:cNvPr id="223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943600"/>
            <a:ext cx="8307387" cy="501650"/>
          </a:xfrm>
        </p:spPr>
        <p:txBody>
          <a:bodyPr/>
          <a:lstStyle/>
          <a:p>
            <a:r>
              <a:rPr lang="en-US" altLang="en-US" sz="2000"/>
              <a:t>Fig 3.17 Creating and using a lexical analyzer with lex or flex</a:t>
            </a:r>
          </a:p>
        </p:txBody>
      </p:sp>
      <p:sp>
        <p:nvSpPr>
          <p:cNvPr id="2232324" name="Rectangle 4"/>
          <p:cNvSpPr>
            <a:spLocks noChangeArrowheads="1"/>
          </p:cNvSpPr>
          <p:nvPr/>
        </p:nvSpPr>
        <p:spPr bwMode="auto">
          <a:xfrm>
            <a:off x="2743200" y="1600200"/>
            <a:ext cx="1828800" cy="9144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32325" name="Text Box 5"/>
          <p:cNvSpPr txBox="1">
            <a:spLocks noChangeArrowheads="1"/>
          </p:cNvSpPr>
          <p:nvPr/>
        </p:nvSpPr>
        <p:spPr bwMode="auto">
          <a:xfrm>
            <a:off x="3081338" y="1870075"/>
            <a:ext cx="10064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Lex/Flex</a:t>
            </a:r>
          </a:p>
        </p:txBody>
      </p:sp>
      <p:sp>
        <p:nvSpPr>
          <p:cNvPr id="2232326" name="Line 6"/>
          <p:cNvSpPr>
            <a:spLocks noChangeShapeType="1"/>
          </p:cNvSpPr>
          <p:nvPr/>
        </p:nvSpPr>
        <p:spPr bwMode="auto">
          <a:xfrm>
            <a:off x="4572000" y="2057400"/>
            <a:ext cx="9144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32327" name="Line 7"/>
          <p:cNvSpPr>
            <a:spLocks noChangeShapeType="1"/>
          </p:cNvSpPr>
          <p:nvPr/>
        </p:nvSpPr>
        <p:spPr bwMode="auto">
          <a:xfrm>
            <a:off x="1828800" y="2057400"/>
            <a:ext cx="9144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32328" name="Text Box 8"/>
          <p:cNvSpPr txBox="1">
            <a:spLocks noChangeArrowheads="1"/>
          </p:cNvSpPr>
          <p:nvPr/>
        </p:nvSpPr>
        <p:spPr bwMode="auto">
          <a:xfrm>
            <a:off x="560388" y="1582738"/>
            <a:ext cx="8667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Lex</a:t>
            </a:r>
          </a:p>
          <a:p>
            <a:r>
              <a:rPr lang="en-US" altLang="en-US" baseline="0"/>
              <a:t>Source</a:t>
            </a:r>
          </a:p>
          <a:p>
            <a:r>
              <a:rPr lang="en-US" altLang="en-US" baseline="0"/>
              <a:t>lang.l</a:t>
            </a:r>
          </a:p>
        </p:txBody>
      </p:sp>
      <p:sp>
        <p:nvSpPr>
          <p:cNvPr id="2232329" name="Text Box 9"/>
          <p:cNvSpPr txBox="1">
            <a:spLocks noChangeArrowheads="1"/>
          </p:cNvSpPr>
          <p:nvPr/>
        </p:nvSpPr>
        <p:spPr bwMode="auto">
          <a:xfrm>
            <a:off x="5978525" y="1870075"/>
            <a:ext cx="9175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lex.yy.c</a:t>
            </a:r>
          </a:p>
        </p:txBody>
      </p:sp>
      <p:sp>
        <p:nvSpPr>
          <p:cNvPr id="2232330" name="Rectangle 10"/>
          <p:cNvSpPr>
            <a:spLocks noChangeArrowheads="1"/>
          </p:cNvSpPr>
          <p:nvPr/>
        </p:nvSpPr>
        <p:spPr bwMode="auto">
          <a:xfrm>
            <a:off x="2743200" y="2819400"/>
            <a:ext cx="1828800" cy="9144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32331" name="Text Box 11"/>
          <p:cNvSpPr txBox="1">
            <a:spLocks noChangeArrowheads="1"/>
          </p:cNvSpPr>
          <p:nvPr/>
        </p:nvSpPr>
        <p:spPr bwMode="auto">
          <a:xfrm>
            <a:off x="2947988" y="3089275"/>
            <a:ext cx="12731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C compiler</a:t>
            </a:r>
          </a:p>
        </p:txBody>
      </p:sp>
      <p:sp>
        <p:nvSpPr>
          <p:cNvPr id="2232332" name="Line 12"/>
          <p:cNvSpPr>
            <a:spLocks noChangeShapeType="1"/>
          </p:cNvSpPr>
          <p:nvPr/>
        </p:nvSpPr>
        <p:spPr bwMode="auto">
          <a:xfrm>
            <a:off x="4572000" y="3276600"/>
            <a:ext cx="9144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32333" name="Line 13"/>
          <p:cNvSpPr>
            <a:spLocks noChangeShapeType="1"/>
          </p:cNvSpPr>
          <p:nvPr/>
        </p:nvSpPr>
        <p:spPr bwMode="auto">
          <a:xfrm>
            <a:off x="1828800" y="3276600"/>
            <a:ext cx="9144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32335" name="Text Box 15"/>
          <p:cNvSpPr txBox="1">
            <a:spLocks noChangeArrowheads="1"/>
          </p:cNvSpPr>
          <p:nvPr/>
        </p:nvSpPr>
        <p:spPr bwMode="auto">
          <a:xfrm>
            <a:off x="6118225" y="3089275"/>
            <a:ext cx="6381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a.out</a:t>
            </a:r>
          </a:p>
        </p:txBody>
      </p:sp>
      <p:sp>
        <p:nvSpPr>
          <p:cNvPr id="2232336" name="Rectangle 16"/>
          <p:cNvSpPr>
            <a:spLocks noChangeArrowheads="1"/>
          </p:cNvSpPr>
          <p:nvPr/>
        </p:nvSpPr>
        <p:spPr bwMode="auto">
          <a:xfrm>
            <a:off x="2743200" y="4038600"/>
            <a:ext cx="1828800" cy="9144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32337" name="Text Box 17"/>
          <p:cNvSpPr txBox="1">
            <a:spLocks noChangeArrowheads="1"/>
          </p:cNvSpPr>
          <p:nvPr/>
        </p:nvSpPr>
        <p:spPr bwMode="auto">
          <a:xfrm>
            <a:off x="3265488" y="4308475"/>
            <a:ext cx="6381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a.out</a:t>
            </a:r>
          </a:p>
        </p:txBody>
      </p:sp>
      <p:sp>
        <p:nvSpPr>
          <p:cNvPr id="2232338" name="Line 18"/>
          <p:cNvSpPr>
            <a:spLocks noChangeShapeType="1"/>
          </p:cNvSpPr>
          <p:nvPr/>
        </p:nvSpPr>
        <p:spPr bwMode="auto">
          <a:xfrm>
            <a:off x="4572000" y="4495800"/>
            <a:ext cx="9144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32339" name="Line 19"/>
          <p:cNvSpPr>
            <a:spLocks noChangeShapeType="1"/>
          </p:cNvSpPr>
          <p:nvPr/>
        </p:nvSpPr>
        <p:spPr bwMode="auto">
          <a:xfrm>
            <a:off x="1828800" y="4495800"/>
            <a:ext cx="9144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32340" name="Text Box 20"/>
          <p:cNvSpPr txBox="1">
            <a:spLocks noChangeArrowheads="1"/>
          </p:cNvSpPr>
          <p:nvPr/>
        </p:nvSpPr>
        <p:spPr bwMode="auto">
          <a:xfrm>
            <a:off x="573088" y="4213225"/>
            <a:ext cx="84137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Input</a:t>
            </a:r>
          </a:p>
          <a:p>
            <a:r>
              <a:rPr lang="en-US" altLang="en-US" baseline="0"/>
              <a:t>stream</a:t>
            </a:r>
          </a:p>
        </p:txBody>
      </p:sp>
      <p:sp>
        <p:nvSpPr>
          <p:cNvPr id="2232341" name="Text Box 21"/>
          <p:cNvSpPr txBox="1">
            <a:spLocks noChangeArrowheads="1"/>
          </p:cNvSpPr>
          <p:nvPr/>
        </p:nvSpPr>
        <p:spPr bwMode="auto">
          <a:xfrm>
            <a:off x="5851525" y="4191000"/>
            <a:ext cx="117157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Sequence</a:t>
            </a:r>
          </a:p>
          <a:p>
            <a:r>
              <a:rPr lang="en-US" altLang="en-US" baseline="0"/>
              <a:t>of tokens</a:t>
            </a:r>
          </a:p>
        </p:txBody>
      </p:sp>
      <p:sp>
        <p:nvSpPr>
          <p:cNvPr id="2232342" name="Text Box 22"/>
          <p:cNvSpPr txBox="1">
            <a:spLocks noChangeArrowheads="1"/>
          </p:cNvSpPr>
          <p:nvPr/>
        </p:nvSpPr>
        <p:spPr bwMode="auto">
          <a:xfrm>
            <a:off x="606425" y="3124200"/>
            <a:ext cx="9175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lex.yy.c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Lex and Flex</a:t>
            </a:r>
          </a:p>
        </p:txBody>
      </p:sp>
      <p:sp>
        <p:nvSpPr>
          <p:cNvPr id="220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5224462"/>
          </a:xfrm>
        </p:spPr>
        <p:txBody>
          <a:bodyPr/>
          <a:lstStyle/>
          <a:p>
            <a:r>
              <a:rPr lang="en-US" altLang="en-US"/>
              <a:t>Johnson, Porter, Ackley, Ross CACM 1968 – described the construction of scanners using Finite State techniques</a:t>
            </a:r>
          </a:p>
          <a:p>
            <a:r>
              <a:rPr lang="en-US" altLang="en-US"/>
              <a:t>Lex – A Lexical Analyzer Generator</a:t>
            </a:r>
          </a:p>
          <a:p>
            <a:r>
              <a:rPr lang="en-US" altLang="en-US"/>
              <a:t>Flex – Fast Lex</a:t>
            </a:r>
          </a:p>
          <a:p>
            <a:pPr lvl="1"/>
            <a:r>
              <a:rPr lang="en-US" altLang="en-US"/>
              <a:t>Manual page ( man flex )</a:t>
            </a:r>
          </a:p>
          <a:p>
            <a:pPr lvl="1"/>
            <a:r>
              <a:rPr lang="en-US" altLang="en-US"/>
              <a:t>531 Resources Page</a:t>
            </a:r>
          </a:p>
          <a:p>
            <a:pPr lvl="1"/>
            <a:r>
              <a:rPr lang="en-US" altLang="en-US"/>
              <a:t>http://www.gnu.org/software/flex/manual/html_mono/flex.html</a:t>
            </a:r>
          </a:p>
          <a:p>
            <a:endParaRPr lang="en-US" alt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49216</TotalTime>
  <Pages>35</Pages>
  <Words>2264</Words>
  <Application>Microsoft Office PowerPoint</Application>
  <PresentationFormat>Letter Paper (8.5x11 in)</PresentationFormat>
  <Paragraphs>476</Paragraphs>
  <Slides>44</Slides>
  <Notes>0</Notes>
  <HiddenSlides>0</HiddenSlides>
  <MMClips>7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5" baseType="lpstr">
      <vt:lpstr>Times</vt:lpstr>
      <vt:lpstr>Helvetica</vt:lpstr>
      <vt:lpstr>Times New Roman</vt:lpstr>
      <vt:lpstr>Wingdings</vt:lpstr>
      <vt:lpstr>Century Gothic</vt:lpstr>
      <vt:lpstr>Courier New</vt:lpstr>
      <vt:lpstr>Lucida Console</vt:lpstr>
      <vt:lpstr>Symbol</vt:lpstr>
      <vt:lpstr>Arial Rounded MT Bold</vt:lpstr>
      <vt:lpstr>Comic Sans MS</vt:lpstr>
      <vt:lpstr>white212</vt:lpstr>
      <vt:lpstr>Lecture 3  RegExpr  NFA  DFA</vt:lpstr>
      <vt:lpstr>Overview</vt:lpstr>
      <vt:lpstr>Homework</vt:lpstr>
      <vt:lpstr>Review of Regular Expressions</vt:lpstr>
      <vt:lpstr>Properties of Regular Expressions</vt:lpstr>
      <vt:lpstr>Regular definitions</vt:lpstr>
      <vt:lpstr>Regular Definition Example 3.4</vt:lpstr>
      <vt:lpstr>Lexical Analyzer Generators</vt:lpstr>
      <vt:lpstr>Lex and Flex</vt:lpstr>
      <vt:lpstr>Sections of a Lex Specification File</vt:lpstr>
      <vt:lpstr>Small Example</vt:lpstr>
      <vt:lpstr>Lex Patterns</vt:lpstr>
      <vt:lpstr>More Lex Patterns</vt:lpstr>
      <vt:lpstr>More Lex Patterns</vt:lpstr>
      <vt:lpstr>Esoteric Lex Patterns</vt:lpstr>
      <vt:lpstr>Matching Patterns</vt:lpstr>
      <vt:lpstr>Example 1 in flex Man Pages</vt:lpstr>
      <vt:lpstr>/* scanner for a toy Pascal-like language */ </vt:lpstr>
      <vt:lpstr>Figure 3.18  excerpts with modifications</vt:lpstr>
      <vt:lpstr>Figure 3.18b  excerpts with modifications</vt:lpstr>
      <vt:lpstr>Lookahead Operator</vt:lpstr>
      <vt:lpstr>Lex / Flex Disambiguation Rules</vt:lpstr>
      <vt:lpstr>PowerPoint Presentation</vt:lpstr>
      <vt:lpstr>Main Routine taking arguments</vt:lpstr>
      <vt:lpstr>Symbol Tables</vt:lpstr>
      <vt:lpstr>Hash Table</vt:lpstr>
      <vt:lpstr>Hashtable</vt:lpstr>
      <vt:lpstr>The Hash Function</vt:lpstr>
      <vt:lpstr>The lookup Function</vt:lpstr>
      <vt:lpstr>The install Function</vt:lpstr>
      <vt:lpstr>PowerPoint Presentation</vt:lpstr>
      <vt:lpstr>NFAs (Non-deterministic Finite Automata)</vt:lpstr>
      <vt:lpstr>Language Accepted by an NFA</vt:lpstr>
      <vt:lpstr>Figure 2.3 Equivalence NFA, DFA, RE</vt:lpstr>
      <vt:lpstr>Converting Regular Expressions to NFAs </vt:lpstr>
      <vt:lpstr>Restrictions on NFAs in Thompson Construction</vt:lpstr>
      <vt:lpstr>Base Cases of Thompson Construction </vt:lpstr>
      <vt:lpstr>Recursive Cases of Thompson Construction </vt:lpstr>
      <vt:lpstr>Recursive Cases of Thompson Construction  R|S</vt:lpstr>
      <vt:lpstr>Recursive Cases of Thompson Construction  RS</vt:lpstr>
      <vt:lpstr>Recursive Cases of Thompson Construction  R*</vt:lpstr>
      <vt:lpstr>Thompson example</vt:lpstr>
      <vt:lpstr>NFA to DFA the Subset Construction</vt:lpstr>
      <vt:lpstr>NFA to DFA the Subset Construction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212 Computer Architecture</dc:title>
  <dc:subject/>
  <dc:creator>Manton Matthews</dc:creator>
  <cp:keywords/>
  <dc:description/>
  <cp:lastModifiedBy>mmm</cp:lastModifiedBy>
  <cp:revision>234</cp:revision>
  <cp:lastPrinted>1998-08-31T18:34:23Z</cp:lastPrinted>
  <dcterms:created xsi:type="dcterms:W3CDTF">1998-08-11T09:19:24Z</dcterms:created>
  <dcterms:modified xsi:type="dcterms:W3CDTF">2018-01-24T11:05:18Z</dcterms:modified>
</cp:coreProperties>
</file>