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453" r:id="rId2"/>
    <p:sldId id="477" r:id="rId3"/>
    <p:sldId id="454" r:id="rId4"/>
    <p:sldId id="478" r:id="rId5"/>
    <p:sldId id="558" r:id="rId6"/>
    <p:sldId id="509" r:id="rId7"/>
    <p:sldId id="533" r:id="rId8"/>
    <p:sldId id="479" r:id="rId9"/>
    <p:sldId id="557" r:id="rId10"/>
    <p:sldId id="539" r:id="rId11"/>
    <p:sldId id="481" r:id="rId12"/>
    <p:sldId id="547" r:id="rId13"/>
    <p:sldId id="540" r:id="rId14"/>
    <p:sldId id="541" r:id="rId15"/>
    <p:sldId id="542" r:id="rId16"/>
    <p:sldId id="482" r:id="rId17"/>
    <p:sldId id="543" r:id="rId18"/>
    <p:sldId id="548" r:id="rId19"/>
    <p:sldId id="549" r:id="rId20"/>
    <p:sldId id="559" r:id="rId21"/>
    <p:sldId id="550" r:id="rId22"/>
    <p:sldId id="551" r:id="rId23"/>
    <p:sldId id="552" r:id="rId24"/>
    <p:sldId id="537" r:id="rId25"/>
    <p:sldId id="538" r:id="rId26"/>
    <p:sldId id="554" r:id="rId27"/>
    <p:sldId id="555" r:id="rId28"/>
    <p:sldId id="556" r:id="rId29"/>
    <p:sldId id="458" r:id="rId30"/>
    <p:sldId id="544" r:id="rId31"/>
    <p:sldId id="488" r:id="rId32"/>
    <p:sldId id="545" r:id="rId33"/>
    <p:sldId id="546" r:id="rId34"/>
    <p:sldId id="489" r:id="rId35"/>
    <p:sldId id="490" r:id="rId36"/>
    <p:sldId id="491" r:id="rId37"/>
    <p:sldId id="507" r:id="rId38"/>
    <p:sldId id="492" r:id="rId39"/>
    <p:sldId id="506" r:id="rId40"/>
    <p:sldId id="494" r:id="rId41"/>
    <p:sldId id="508" r:id="rId42"/>
    <p:sldId id="560" r:id="rId43"/>
    <p:sldId id="510" r:id="rId44"/>
    <p:sldId id="511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31" r:id="rId54"/>
    <p:sldId id="535" r:id="rId55"/>
    <p:sldId id="553" r:id="rId56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09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3" d="100"/>
          <a:sy n="73" d="100"/>
        </p:scale>
        <p:origin x="-420" y="-90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209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4.xml"/><Relationship Id="rId13" Type="http://schemas.openxmlformats.org/officeDocument/2006/relationships/slide" Target="slides/slide40.xml"/><Relationship Id="rId3" Type="http://schemas.openxmlformats.org/officeDocument/2006/relationships/slide" Target="slides/slide4.xml"/><Relationship Id="rId7" Type="http://schemas.openxmlformats.org/officeDocument/2006/relationships/slide" Target="slides/slide31.xml"/><Relationship Id="rId12" Type="http://schemas.openxmlformats.org/officeDocument/2006/relationships/slide" Target="slides/slide3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6.xml"/><Relationship Id="rId11" Type="http://schemas.openxmlformats.org/officeDocument/2006/relationships/slide" Target="slides/slide37.xml"/><Relationship Id="rId5" Type="http://schemas.openxmlformats.org/officeDocument/2006/relationships/slide" Target="slides/slide11.xml"/><Relationship Id="rId10" Type="http://schemas.openxmlformats.org/officeDocument/2006/relationships/slide" Target="slides/slide36.xml"/><Relationship Id="rId4" Type="http://schemas.openxmlformats.org/officeDocument/2006/relationships/slide" Target="slides/slide8.xml"/><Relationship Id="rId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4268788" y="6677025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FA63D6AE-3DF2-47C0-B2E0-29B734902F26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10472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30575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244975" y="6677025"/>
            <a:ext cx="806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C376BF49-CDEC-46BA-A192-3403F488D28D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32475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CE6AC08D-6F51-4ABA-86F9-F0585AB487A2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66E3C587-BDDC-47D9-B604-9AD7CA6B6782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12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55495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C1829774-FCDF-4E99-AC37-988F70CCECE0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237FAEF0-1F98-4EC0-A0C3-16FDB9D54275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23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154551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1485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077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7707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37688238-89C5-4A5F-A43C-3477AF6C6D24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8CFB06B7-91B1-41D7-B419-421B37C266B8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30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29190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45765A4F-541A-4C97-BAE4-5F3524C5F5C5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532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E8A2A3FF-9CC7-4F3D-A856-58B04C83B539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32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99952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830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F14E0733-3FBC-4BDD-9699-1F340F26FCB4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E4AAF50B-303C-4EA2-981A-95CCE7463F93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13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20034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E4D3C530-305E-460A-9A72-D4888BB38AB3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3FDDFD86-2EDB-4BF8-9049-8EA96DDCC2A4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14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16904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D47B1547-7F16-45B8-9C1F-CA666411173B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C5BFC502-8412-450E-B0FE-E2DD73C9CF6B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15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32023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65132AA9-3810-4BC5-9841-6123C1287648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76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200E9870-E474-4E30-A450-729B7F8D5213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7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946033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889BF117-8BBC-424D-9DC3-198E9A0E9C51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D12CFEC5-34AA-418B-B45C-A5C3C104E92D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18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4134758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026540AB-E456-4B99-8963-E284AF21B64D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4A00EBD5-85AE-4B31-A8E6-1A0B58D2E5B9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19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1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33376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0144C1A9-F794-4D6B-9880-2685E4DCF231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EC5DBADD-A052-4013-9AD4-5DC0F964E070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21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01015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The University of Adelaide, School of Computer Science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4B79E461-CA82-45C2-A9E9-16412D10FF55}" type="datetime3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28 August 2017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>
                <a:latin typeface="Helvetica" panose="020B0604020202020204" pitchFamily="34" charset="0"/>
              </a:rPr>
              <a:t>Chapter 2 — Instructions: Language of the Computer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fld id="{B372C9A9-4902-4663-94F1-58DC2F7A7BCE}" type="slidenum">
              <a:rPr lang="en-US" altLang="en-US" sz="1800">
                <a:latin typeface="Helvetica" panose="020B0604020202020204" pitchFamily="34" charset="0"/>
              </a:rPr>
              <a:pPr algn="ctr">
                <a:spcBef>
                  <a:spcPct val="0"/>
                </a:spcBef>
              </a:pPr>
              <a:t>22</a:t>
            </a:fld>
            <a:endParaRPr lang="en-US" altLang="en-US" sz="1800">
              <a:latin typeface="Helvetica" panose="020B0604020202020204" pitchFamily="34" charset="0"/>
            </a:endParaRPr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24247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16770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4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402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180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6357818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/>
            </a:lvl1pPr>
          </a:lstStyle>
          <a:p>
            <a:pPr>
              <a:defRPr/>
            </a:pPr>
            <a:r>
              <a:rPr lang="en-AU"/>
              <a:t>Copyright © 2012,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026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03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1015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986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040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472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673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0237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88099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299072C7-D1E2-4CFE-B566-287F3DD66F36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45265" y="6495814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513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3" r:id="rId14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sc.edu/~matthews/Courses/513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articles/frequently-asked-questions-intel-multi-core-processor-architecture/#_The_move_to_dual/multi-core%20explain" TargetMode="External"/><Relationship Id="rId7" Type="http://schemas.openxmlformats.org/officeDocument/2006/relationships/hyperlink" Target="https://software.intel.com/en-us/articles/frequently-asked-questions-intel-multi-core-processor-architecture/#Additional%20Resources" TargetMode="External"/><Relationship Id="rId2" Type="http://schemas.openxmlformats.org/officeDocument/2006/relationships/hyperlink" Target="https://software.intel.com/en-us/articles/frequently-asked-questions-intel-multi-core-processor-architecture/#_Essential_concep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ftware.intel.com/en-us/articles/frequently-asked-questions-intel-multi-core-processor-architecture/#_How_Intel_can_help" TargetMode="External"/><Relationship Id="rId5" Type="http://schemas.openxmlformats.org/officeDocument/2006/relationships/hyperlink" Target="https://software.intel.com/en-us/articles/frequently-asked-questions-intel-multi-core-processor-architecture/#_Challenges_in_multithreaded_program" TargetMode="External"/><Relationship Id="rId4" Type="http://schemas.openxmlformats.org/officeDocument/2006/relationships/hyperlink" Target="https://software.intel.com/en-us/articles/frequently-asked-questions-intel-multi-core-processor-architecture/#_How_to_benefit_from%20dual-cor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Intel_400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36738"/>
            <a:ext cx="8458200" cy="156527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Lecture 1</a:t>
            </a:r>
            <a:br>
              <a:rPr lang="en-US" altLang="en-US" smtClean="0"/>
            </a:br>
            <a:r>
              <a:rPr lang="en-US" altLang="en-US" smtClean="0"/>
              <a:t>Overview of Computer Architecture</a:t>
            </a:r>
            <a:br>
              <a:rPr lang="en-US" altLang="en-US" smtClean="0"/>
            </a:br>
            <a:r>
              <a:rPr lang="en-US" altLang="en-US" smtClean="0"/>
              <a:t>             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719513"/>
            <a:ext cx="4384675" cy="24622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 </a:t>
            </a:r>
          </a:p>
          <a:p>
            <a:pPr eaLnBrk="1" hangingPunct="1">
              <a:defRPr/>
            </a:pPr>
            <a:r>
              <a:rPr lang="en-US" dirty="0" smtClean="0"/>
              <a:t>	Overview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Readings: Chapter 1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6500813"/>
            <a:ext cx="1793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>
                <a:latin typeface="Courier New" panose="02070309020205020404" pitchFamily="49" charset="0"/>
              </a:rPr>
              <a:t>August </a:t>
            </a:r>
            <a:r>
              <a:rPr lang="en-US" altLang="en-US" sz="1400" dirty="0" smtClean="0">
                <a:latin typeface="Courier New" panose="02070309020205020404" pitchFamily="49" charset="0"/>
              </a:rPr>
              <a:t>28, 2017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22313" y="762000"/>
            <a:ext cx="79295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/>
              <a:t>CSCE 513  Computer Architecture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24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AU" altLang="en-US" smtClean="0"/>
              <a:t>Copyright © 2012, Elsevier Inc. All rights reserved.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09538"/>
            <a:ext cx="8281987" cy="708025"/>
          </a:xfrm>
        </p:spPr>
        <p:txBody>
          <a:bodyPr/>
          <a:lstStyle/>
          <a:p>
            <a:r>
              <a:rPr lang="en-US" altLang="en-US" smtClean="0"/>
              <a:t>Single Processor Performance</a:t>
            </a:r>
            <a:endParaRPr lang="en-GB" altLang="en-US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 rot="5400000">
            <a:off x="8265319" y="507206"/>
            <a:ext cx="1390650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Introduction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003425" y="4079875"/>
            <a:ext cx="115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RISC</a:t>
            </a:r>
            <a:endParaRPr lang="en-GB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367" name="Straight Arrow Connector 8"/>
          <p:cNvCxnSpPr>
            <a:cxnSpLocks noChangeShapeType="1"/>
          </p:cNvCxnSpPr>
          <p:nvPr/>
        </p:nvCxnSpPr>
        <p:spPr bwMode="auto">
          <a:xfrm rot="16200000" flipH="1">
            <a:off x="2582069" y="4545807"/>
            <a:ext cx="504825" cy="2873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95738" y="908050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Move to multi-processor</a:t>
            </a:r>
            <a:endParaRPr lang="en-GB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5369" name="Straight Arrow Connector 11"/>
          <p:cNvCxnSpPr>
            <a:cxnSpLocks noChangeShapeType="1"/>
          </p:cNvCxnSpPr>
          <p:nvPr/>
        </p:nvCxnSpPr>
        <p:spPr bwMode="auto">
          <a:xfrm>
            <a:off x="5580063" y="1277938"/>
            <a:ext cx="1152525" cy="8651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reeform 1"/>
          <p:cNvSpPr/>
          <p:nvPr/>
        </p:nvSpPr>
        <p:spPr bwMode="auto">
          <a:xfrm>
            <a:off x="3062883" y="527744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303734" y="5161359"/>
            <a:ext cx="2303861" cy="857251"/>
          </a:xfrm>
          <a:custGeom>
            <a:avLst/>
            <a:gdLst/>
            <a:ahLst/>
            <a:cxnLst/>
            <a:rect l="0" t="0" r="0" b="0"/>
            <a:pathLst>
              <a:path w="2303861" h="857251">
                <a:moveTo>
                  <a:pt x="1759149" y="107157"/>
                </a:moveTo>
                <a:lnTo>
                  <a:pt x="1768079" y="107157"/>
                </a:lnTo>
                <a:lnTo>
                  <a:pt x="1759149" y="107157"/>
                </a:lnTo>
                <a:lnTo>
                  <a:pt x="1759149" y="98227"/>
                </a:lnTo>
                <a:lnTo>
                  <a:pt x="1750219" y="98227"/>
                </a:lnTo>
                <a:lnTo>
                  <a:pt x="1741289" y="98227"/>
                </a:lnTo>
                <a:lnTo>
                  <a:pt x="1723430" y="98227"/>
                </a:lnTo>
                <a:lnTo>
                  <a:pt x="1705571" y="98227"/>
                </a:lnTo>
                <a:lnTo>
                  <a:pt x="1687711" y="98227"/>
                </a:lnTo>
                <a:lnTo>
                  <a:pt x="1669852" y="98227"/>
                </a:lnTo>
                <a:lnTo>
                  <a:pt x="1651993" y="89297"/>
                </a:lnTo>
                <a:lnTo>
                  <a:pt x="1634133" y="89297"/>
                </a:lnTo>
                <a:lnTo>
                  <a:pt x="1616274" y="89297"/>
                </a:lnTo>
                <a:lnTo>
                  <a:pt x="1589485" y="80368"/>
                </a:lnTo>
                <a:lnTo>
                  <a:pt x="1571625" y="71438"/>
                </a:lnTo>
                <a:lnTo>
                  <a:pt x="1544836" y="71438"/>
                </a:lnTo>
                <a:lnTo>
                  <a:pt x="1509118" y="71438"/>
                </a:lnTo>
                <a:lnTo>
                  <a:pt x="1482329" y="62508"/>
                </a:lnTo>
                <a:lnTo>
                  <a:pt x="1446610" y="62508"/>
                </a:lnTo>
                <a:lnTo>
                  <a:pt x="1401961" y="62508"/>
                </a:lnTo>
                <a:lnTo>
                  <a:pt x="1366243" y="62508"/>
                </a:lnTo>
                <a:lnTo>
                  <a:pt x="1330524" y="53579"/>
                </a:lnTo>
                <a:lnTo>
                  <a:pt x="1294805" y="53579"/>
                </a:lnTo>
                <a:lnTo>
                  <a:pt x="1259086" y="44649"/>
                </a:lnTo>
                <a:lnTo>
                  <a:pt x="1223368" y="44649"/>
                </a:lnTo>
                <a:lnTo>
                  <a:pt x="1187649" y="35719"/>
                </a:lnTo>
                <a:lnTo>
                  <a:pt x="1151930" y="26789"/>
                </a:lnTo>
                <a:lnTo>
                  <a:pt x="1107282" y="26789"/>
                </a:lnTo>
                <a:lnTo>
                  <a:pt x="1071563" y="26789"/>
                </a:lnTo>
                <a:lnTo>
                  <a:pt x="1026914" y="26789"/>
                </a:lnTo>
                <a:lnTo>
                  <a:pt x="991196" y="26789"/>
                </a:lnTo>
                <a:lnTo>
                  <a:pt x="946547" y="26789"/>
                </a:lnTo>
                <a:lnTo>
                  <a:pt x="901899" y="35719"/>
                </a:lnTo>
                <a:lnTo>
                  <a:pt x="866180" y="35719"/>
                </a:lnTo>
                <a:lnTo>
                  <a:pt x="821532" y="35719"/>
                </a:lnTo>
                <a:lnTo>
                  <a:pt x="776883" y="44649"/>
                </a:lnTo>
                <a:lnTo>
                  <a:pt x="732235" y="44649"/>
                </a:lnTo>
                <a:lnTo>
                  <a:pt x="687586" y="44649"/>
                </a:lnTo>
                <a:lnTo>
                  <a:pt x="642938" y="44649"/>
                </a:lnTo>
                <a:lnTo>
                  <a:pt x="598289" y="53579"/>
                </a:lnTo>
                <a:lnTo>
                  <a:pt x="553641" y="53579"/>
                </a:lnTo>
                <a:lnTo>
                  <a:pt x="517922" y="62508"/>
                </a:lnTo>
                <a:lnTo>
                  <a:pt x="473274" y="62508"/>
                </a:lnTo>
                <a:lnTo>
                  <a:pt x="437555" y="71438"/>
                </a:lnTo>
                <a:lnTo>
                  <a:pt x="401836" y="80368"/>
                </a:lnTo>
                <a:lnTo>
                  <a:pt x="357188" y="89297"/>
                </a:lnTo>
                <a:lnTo>
                  <a:pt x="321469" y="107157"/>
                </a:lnTo>
                <a:lnTo>
                  <a:pt x="285750" y="116086"/>
                </a:lnTo>
                <a:lnTo>
                  <a:pt x="250032" y="125016"/>
                </a:lnTo>
                <a:lnTo>
                  <a:pt x="223243" y="133946"/>
                </a:lnTo>
                <a:lnTo>
                  <a:pt x="196454" y="133946"/>
                </a:lnTo>
                <a:lnTo>
                  <a:pt x="169664" y="142875"/>
                </a:lnTo>
                <a:lnTo>
                  <a:pt x="151805" y="151805"/>
                </a:lnTo>
                <a:lnTo>
                  <a:pt x="133946" y="160735"/>
                </a:lnTo>
                <a:lnTo>
                  <a:pt x="107157" y="178594"/>
                </a:lnTo>
                <a:lnTo>
                  <a:pt x="89297" y="196454"/>
                </a:lnTo>
                <a:lnTo>
                  <a:pt x="71438" y="214313"/>
                </a:lnTo>
                <a:lnTo>
                  <a:pt x="53579" y="232172"/>
                </a:lnTo>
                <a:lnTo>
                  <a:pt x="44649" y="250032"/>
                </a:lnTo>
                <a:lnTo>
                  <a:pt x="26789" y="276821"/>
                </a:lnTo>
                <a:lnTo>
                  <a:pt x="17860" y="294680"/>
                </a:lnTo>
                <a:lnTo>
                  <a:pt x="17860" y="321469"/>
                </a:lnTo>
                <a:lnTo>
                  <a:pt x="8930" y="339329"/>
                </a:lnTo>
                <a:lnTo>
                  <a:pt x="8930" y="357188"/>
                </a:lnTo>
                <a:lnTo>
                  <a:pt x="8930" y="375047"/>
                </a:lnTo>
                <a:lnTo>
                  <a:pt x="0" y="401836"/>
                </a:lnTo>
                <a:lnTo>
                  <a:pt x="0" y="419695"/>
                </a:lnTo>
                <a:lnTo>
                  <a:pt x="0" y="437554"/>
                </a:lnTo>
                <a:lnTo>
                  <a:pt x="0" y="464343"/>
                </a:lnTo>
                <a:lnTo>
                  <a:pt x="0" y="482203"/>
                </a:lnTo>
                <a:lnTo>
                  <a:pt x="8930" y="500062"/>
                </a:lnTo>
                <a:lnTo>
                  <a:pt x="8930" y="526851"/>
                </a:lnTo>
                <a:lnTo>
                  <a:pt x="17860" y="544711"/>
                </a:lnTo>
                <a:lnTo>
                  <a:pt x="26789" y="562570"/>
                </a:lnTo>
                <a:lnTo>
                  <a:pt x="35719" y="571500"/>
                </a:lnTo>
                <a:lnTo>
                  <a:pt x="44649" y="589359"/>
                </a:lnTo>
                <a:lnTo>
                  <a:pt x="62508" y="598289"/>
                </a:lnTo>
                <a:lnTo>
                  <a:pt x="71438" y="616148"/>
                </a:lnTo>
                <a:lnTo>
                  <a:pt x="89297" y="625078"/>
                </a:lnTo>
                <a:lnTo>
                  <a:pt x="116086" y="642937"/>
                </a:lnTo>
                <a:lnTo>
                  <a:pt x="133946" y="651867"/>
                </a:lnTo>
                <a:lnTo>
                  <a:pt x="151805" y="660796"/>
                </a:lnTo>
                <a:lnTo>
                  <a:pt x="169664" y="678656"/>
                </a:lnTo>
                <a:lnTo>
                  <a:pt x="196454" y="687586"/>
                </a:lnTo>
                <a:lnTo>
                  <a:pt x="214313" y="705445"/>
                </a:lnTo>
                <a:lnTo>
                  <a:pt x="241102" y="705445"/>
                </a:lnTo>
                <a:lnTo>
                  <a:pt x="276821" y="723304"/>
                </a:lnTo>
                <a:lnTo>
                  <a:pt x="303610" y="723304"/>
                </a:lnTo>
                <a:lnTo>
                  <a:pt x="339329" y="732234"/>
                </a:lnTo>
                <a:lnTo>
                  <a:pt x="375047" y="732234"/>
                </a:lnTo>
                <a:lnTo>
                  <a:pt x="410766" y="732234"/>
                </a:lnTo>
                <a:lnTo>
                  <a:pt x="446485" y="741164"/>
                </a:lnTo>
                <a:lnTo>
                  <a:pt x="482204" y="741164"/>
                </a:lnTo>
                <a:lnTo>
                  <a:pt x="517922" y="750093"/>
                </a:lnTo>
                <a:lnTo>
                  <a:pt x="553641" y="767953"/>
                </a:lnTo>
                <a:lnTo>
                  <a:pt x="598289" y="776882"/>
                </a:lnTo>
                <a:lnTo>
                  <a:pt x="634008" y="785812"/>
                </a:lnTo>
                <a:lnTo>
                  <a:pt x="678657" y="785812"/>
                </a:lnTo>
                <a:lnTo>
                  <a:pt x="723305" y="794742"/>
                </a:lnTo>
                <a:lnTo>
                  <a:pt x="759024" y="803671"/>
                </a:lnTo>
                <a:lnTo>
                  <a:pt x="803672" y="803671"/>
                </a:lnTo>
                <a:lnTo>
                  <a:pt x="839391" y="803671"/>
                </a:lnTo>
                <a:lnTo>
                  <a:pt x="875110" y="812601"/>
                </a:lnTo>
                <a:lnTo>
                  <a:pt x="919758" y="812601"/>
                </a:lnTo>
                <a:lnTo>
                  <a:pt x="955477" y="821531"/>
                </a:lnTo>
                <a:lnTo>
                  <a:pt x="991196" y="821531"/>
                </a:lnTo>
                <a:lnTo>
                  <a:pt x="1026914" y="830461"/>
                </a:lnTo>
                <a:lnTo>
                  <a:pt x="1062633" y="830461"/>
                </a:lnTo>
                <a:lnTo>
                  <a:pt x="1098352" y="839390"/>
                </a:lnTo>
                <a:lnTo>
                  <a:pt x="1125141" y="839390"/>
                </a:lnTo>
                <a:lnTo>
                  <a:pt x="1160860" y="848320"/>
                </a:lnTo>
                <a:lnTo>
                  <a:pt x="1196579" y="857250"/>
                </a:lnTo>
                <a:lnTo>
                  <a:pt x="1232297" y="857250"/>
                </a:lnTo>
                <a:lnTo>
                  <a:pt x="1276946" y="848320"/>
                </a:lnTo>
                <a:lnTo>
                  <a:pt x="1312664" y="848320"/>
                </a:lnTo>
                <a:lnTo>
                  <a:pt x="1348383" y="839390"/>
                </a:lnTo>
                <a:lnTo>
                  <a:pt x="1384102" y="839390"/>
                </a:lnTo>
                <a:lnTo>
                  <a:pt x="1419821" y="830461"/>
                </a:lnTo>
                <a:lnTo>
                  <a:pt x="1455539" y="839390"/>
                </a:lnTo>
                <a:lnTo>
                  <a:pt x="1491258" y="839390"/>
                </a:lnTo>
                <a:lnTo>
                  <a:pt x="1526977" y="839390"/>
                </a:lnTo>
                <a:lnTo>
                  <a:pt x="1571625" y="839390"/>
                </a:lnTo>
                <a:lnTo>
                  <a:pt x="1607344" y="839390"/>
                </a:lnTo>
                <a:lnTo>
                  <a:pt x="1643063" y="830461"/>
                </a:lnTo>
                <a:lnTo>
                  <a:pt x="1687711" y="821531"/>
                </a:lnTo>
                <a:lnTo>
                  <a:pt x="1732360" y="812601"/>
                </a:lnTo>
                <a:lnTo>
                  <a:pt x="1768079" y="812601"/>
                </a:lnTo>
                <a:lnTo>
                  <a:pt x="1812727" y="794742"/>
                </a:lnTo>
                <a:lnTo>
                  <a:pt x="1848446" y="785812"/>
                </a:lnTo>
                <a:lnTo>
                  <a:pt x="1893094" y="776882"/>
                </a:lnTo>
                <a:lnTo>
                  <a:pt x="1928813" y="759023"/>
                </a:lnTo>
                <a:lnTo>
                  <a:pt x="1964532" y="750093"/>
                </a:lnTo>
                <a:lnTo>
                  <a:pt x="2000250" y="741164"/>
                </a:lnTo>
                <a:lnTo>
                  <a:pt x="2035969" y="732234"/>
                </a:lnTo>
                <a:lnTo>
                  <a:pt x="2071688" y="723304"/>
                </a:lnTo>
                <a:lnTo>
                  <a:pt x="2098477" y="714375"/>
                </a:lnTo>
                <a:lnTo>
                  <a:pt x="2125266" y="696515"/>
                </a:lnTo>
                <a:lnTo>
                  <a:pt x="2152055" y="678656"/>
                </a:lnTo>
                <a:lnTo>
                  <a:pt x="2178844" y="660796"/>
                </a:lnTo>
                <a:lnTo>
                  <a:pt x="2205633" y="642937"/>
                </a:lnTo>
                <a:lnTo>
                  <a:pt x="2223493" y="616148"/>
                </a:lnTo>
                <a:lnTo>
                  <a:pt x="2241352" y="598289"/>
                </a:lnTo>
                <a:lnTo>
                  <a:pt x="2259211" y="580429"/>
                </a:lnTo>
                <a:lnTo>
                  <a:pt x="2277071" y="562570"/>
                </a:lnTo>
                <a:lnTo>
                  <a:pt x="2286000" y="544711"/>
                </a:lnTo>
                <a:lnTo>
                  <a:pt x="2294930" y="526851"/>
                </a:lnTo>
                <a:lnTo>
                  <a:pt x="2294930" y="508992"/>
                </a:lnTo>
                <a:lnTo>
                  <a:pt x="2303860" y="491132"/>
                </a:lnTo>
                <a:lnTo>
                  <a:pt x="2303860" y="482203"/>
                </a:lnTo>
                <a:lnTo>
                  <a:pt x="2294930" y="455414"/>
                </a:lnTo>
                <a:lnTo>
                  <a:pt x="2294930" y="437554"/>
                </a:lnTo>
                <a:lnTo>
                  <a:pt x="2286000" y="419695"/>
                </a:lnTo>
                <a:lnTo>
                  <a:pt x="2277071" y="392907"/>
                </a:lnTo>
                <a:lnTo>
                  <a:pt x="2259211" y="375047"/>
                </a:lnTo>
                <a:lnTo>
                  <a:pt x="2250282" y="348258"/>
                </a:lnTo>
                <a:lnTo>
                  <a:pt x="2232422" y="321469"/>
                </a:lnTo>
                <a:lnTo>
                  <a:pt x="2205633" y="303610"/>
                </a:lnTo>
                <a:lnTo>
                  <a:pt x="2187774" y="285750"/>
                </a:lnTo>
                <a:lnTo>
                  <a:pt x="2160985" y="258961"/>
                </a:lnTo>
                <a:lnTo>
                  <a:pt x="2125266" y="241102"/>
                </a:lnTo>
                <a:lnTo>
                  <a:pt x="2089547" y="223243"/>
                </a:lnTo>
                <a:lnTo>
                  <a:pt x="2053829" y="205383"/>
                </a:lnTo>
                <a:lnTo>
                  <a:pt x="2018110" y="187524"/>
                </a:lnTo>
                <a:lnTo>
                  <a:pt x="1982391" y="160735"/>
                </a:lnTo>
                <a:lnTo>
                  <a:pt x="1946672" y="142875"/>
                </a:lnTo>
                <a:lnTo>
                  <a:pt x="1902024" y="116086"/>
                </a:lnTo>
                <a:lnTo>
                  <a:pt x="1857375" y="89297"/>
                </a:lnTo>
                <a:lnTo>
                  <a:pt x="1812727" y="62508"/>
                </a:lnTo>
                <a:lnTo>
                  <a:pt x="1759149" y="35719"/>
                </a:lnTo>
                <a:lnTo>
                  <a:pt x="1696641" y="17860"/>
                </a:lnTo>
                <a:lnTo>
                  <a:pt x="1616274" y="8930"/>
                </a:lnTo>
                <a:lnTo>
                  <a:pt x="1526977" y="0"/>
                </a:lnTo>
                <a:lnTo>
                  <a:pt x="1419821" y="8930"/>
                </a:lnTo>
                <a:lnTo>
                  <a:pt x="1285875" y="17860"/>
                </a:lnTo>
                <a:lnTo>
                  <a:pt x="1285875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536156" y="5188148"/>
            <a:ext cx="62509" cy="223244"/>
          </a:xfrm>
          <a:custGeom>
            <a:avLst/>
            <a:gdLst/>
            <a:ahLst/>
            <a:cxnLst/>
            <a:rect l="0" t="0" r="0" b="0"/>
            <a:pathLst>
              <a:path w="62509" h="223244">
                <a:moveTo>
                  <a:pt x="893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26790"/>
                </a:lnTo>
                <a:lnTo>
                  <a:pt x="26789" y="44649"/>
                </a:lnTo>
                <a:lnTo>
                  <a:pt x="35719" y="71438"/>
                </a:lnTo>
                <a:lnTo>
                  <a:pt x="44649" y="107157"/>
                </a:lnTo>
                <a:lnTo>
                  <a:pt x="53578" y="142875"/>
                </a:lnTo>
                <a:lnTo>
                  <a:pt x="62508" y="169665"/>
                </a:lnTo>
                <a:lnTo>
                  <a:pt x="62508" y="196454"/>
                </a:lnTo>
                <a:lnTo>
                  <a:pt x="62508" y="214313"/>
                </a:lnTo>
                <a:lnTo>
                  <a:pt x="53578" y="223243"/>
                </a:lnTo>
                <a:lnTo>
                  <a:pt x="44649" y="214313"/>
                </a:lnTo>
                <a:lnTo>
                  <a:pt x="26789" y="196454"/>
                </a:lnTo>
                <a:lnTo>
                  <a:pt x="26789" y="1964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464719" y="5116711"/>
            <a:ext cx="285751" cy="258962"/>
          </a:xfrm>
          <a:custGeom>
            <a:avLst/>
            <a:gdLst/>
            <a:ahLst/>
            <a:cxnLst/>
            <a:rect l="0" t="0" r="0" b="0"/>
            <a:pathLst>
              <a:path w="285751" h="258962">
                <a:moveTo>
                  <a:pt x="0" y="53578"/>
                </a:moveTo>
                <a:lnTo>
                  <a:pt x="0" y="53578"/>
                </a:lnTo>
                <a:lnTo>
                  <a:pt x="8929" y="53578"/>
                </a:lnTo>
                <a:lnTo>
                  <a:pt x="26789" y="44648"/>
                </a:lnTo>
                <a:lnTo>
                  <a:pt x="44648" y="35719"/>
                </a:lnTo>
                <a:lnTo>
                  <a:pt x="80367" y="26789"/>
                </a:lnTo>
                <a:lnTo>
                  <a:pt x="116086" y="8930"/>
                </a:lnTo>
                <a:lnTo>
                  <a:pt x="160734" y="0"/>
                </a:lnTo>
                <a:lnTo>
                  <a:pt x="196453" y="0"/>
                </a:lnTo>
                <a:lnTo>
                  <a:pt x="241101" y="8930"/>
                </a:lnTo>
                <a:lnTo>
                  <a:pt x="267890" y="26789"/>
                </a:lnTo>
                <a:lnTo>
                  <a:pt x="285750" y="53578"/>
                </a:lnTo>
                <a:lnTo>
                  <a:pt x="285750" y="89297"/>
                </a:lnTo>
                <a:lnTo>
                  <a:pt x="276820" y="133945"/>
                </a:lnTo>
                <a:lnTo>
                  <a:pt x="241101" y="187523"/>
                </a:lnTo>
                <a:lnTo>
                  <a:pt x="214312" y="223242"/>
                </a:lnTo>
                <a:lnTo>
                  <a:pt x="169664" y="250031"/>
                </a:lnTo>
                <a:lnTo>
                  <a:pt x="133945" y="258961"/>
                </a:lnTo>
                <a:lnTo>
                  <a:pt x="107156" y="258961"/>
                </a:lnTo>
                <a:lnTo>
                  <a:pt x="89297" y="241102"/>
                </a:lnTo>
                <a:lnTo>
                  <a:pt x="89297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839766" y="5089922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8929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51805"/>
                </a:lnTo>
                <a:lnTo>
                  <a:pt x="8929" y="187523"/>
                </a:lnTo>
                <a:lnTo>
                  <a:pt x="17859" y="214312"/>
                </a:lnTo>
                <a:lnTo>
                  <a:pt x="35718" y="232172"/>
                </a:lnTo>
                <a:lnTo>
                  <a:pt x="53578" y="232172"/>
                </a:lnTo>
                <a:lnTo>
                  <a:pt x="80367" y="223242"/>
                </a:lnTo>
                <a:lnTo>
                  <a:pt x="107156" y="214312"/>
                </a:lnTo>
                <a:lnTo>
                  <a:pt x="133945" y="187523"/>
                </a:lnTo>
                <a:lnTo>
                  <a:pt x="151804" y="160734"/>
                </a:lnTo>
                <a:lnTo>
                  <a:pt x="169664" y="133945"/>
                </a:lnTo>
                <a:lnTo>
                  <a:pt x="169664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848695" y="5134570"/>
            <a:ext cx="125017" cy="62509"/>
          </a:xfrm>
          <a:custGeom>
            <a:avLst/>
            <a:gdLst/>
            <a:ahLst/>
            <a:cxnLst/>
            <a:rect l="0" t="0" r="0" b="0"/>
            <a:pathLst>
              <a:path w="125017" h="62509">
                <a:moveTo>
                  <a:pt x="0" y="62508"/>
                </a:moveTo>
                <a:lnTo>
                  <a:pt x="8930" y="62508"/>
                </a:lnTo>
                <a:lnTo>
                  <a:pt x="26789" y="53578"/>
                </a:lnTo>
                <a:lnTo>
                  <a:pt x="44649" y="44649"/>
                </a:lnTo>
                <a:lnTo>
                  <a:pt x="71438" y="35719"/>
                </a:lnTo>
                <a:lnTo>
                  <a:pt x="98227" y="1786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777258" y="4991695"/>
            <a:ext cx="151806" cy="89298"/>
          </a:xfrm>
          <a:custGeom>
            <a:avLst/>
            <a:gdLst/>
            <a:ahLst/>
            <a:cxnLst/>
            <a:rect l="0" t="0" r="0" b="0"/>
            <a:pathLst>
              <a:path w="151806" h="89298">
                <a:moveTo>
                  <a:pt x="0" y="80368"/>
                </a:moveTo>
                <a:lnTo>
                  <a:pt x="0" y="80368"/>
                </a:lnTo>
                <a:lnTo>
                  <a:pt x="8930" y="80368"/>
                </a:lnTo>
                <a:lnTo>
                  <a:pt x="17859" y="89297"/>
                </a:lnTo>
                <a:lnTo>
                  <a:pt x="35719" y="80368"/>
                </a:lnTo>
                <a:lnTo>
                  <a:pt x="53578" y="71438"/>
                </a:lnTo>
                <a:lnTo>
                  <a:pt x="80367" y="62508"/>
                </a:lnTo>
                <a:lnTo>
                  <a:pt x="107156" y="44649"/>
                </a:lnTo>
                <a:lnTo>
                  <a:pt x="133945" y="1786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045148" y="4982766"/>
            <a:ext cx="160736" cy="267891"/>
          </a:xfrm>
          <a:custGeom>
            <a:avLst/>
            <a:gdLst/>
            <a:ahLst/>
            <a:cxnLst/>
            <a:rect l="0" t="0" r="0" b="0"/>
            <a:pathLst>
              <a:path w="160736" h="267891">
                <a:moveTo>
                  <a:pt x="142875" y="0"/>
                </a:moveTo>
                <a:lnTo>
                  <a:pt x="142875" y="0"/>
                </a:lnTo>
                <a:lnTo>
                  <a:pt x="133946" y="0"/>
                </a:lnTo>
                <a:lnTo>
                  <a:pt x="116086" y="0"/>
                </a:lnTo>
                <a:lnTo>
                  <a:pt x="89297" y="17859"/>
                </a:lnTo>
                <a:lnTo>
                  <a:pt x="71438" y="44648"/>
                </a:lnTo>
                <a:lnTo>
                  <a:pt x="44649" y="80367"/>
                </a:lnTo>
                <a:lnTo>
                  <a:pt x="17860" y="125015"/>
                </a:lnTo>
                <a:lnTo>
                  <a:pt x="0" y="178593"/>
                </a:lnTo>
                <a:lnTo>
                  <a:pt x="0" y="223242"/>
                </a:lnTo>
                <a:lnTo>
                  <a:pt x="26790" y="258961"/>
                </a:lnTo>
                <a:lnTo>
                  <a:pt x="62508" y="267890"/>
                </a:lnTo>
                <a:lnTo>
                  <a:pt x="107157" y="267890"/>
                </a:lnTo>
                <a:lnTo>
                  <a:pt x="160735" y="241101"/>
                </a:lnTo>
                <a:lnTo>
                  <a:pt x="160735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321844" y="5375672"/>
            <a:ext cx="651868" cy="285750"/>
          </a:xfrm>
          <a:custGeom>
            <a:avLst/>
            <a:gdLst/>
            <a:ahLst/>
            <a:cxnLst/>
            <a:rect l="0" t="0" r="0" b="0"/>
            <a:pathLst>
              <a:path w="651868" h="285750">
                <a:moveTo>
                  <a:pt x="634008" y="8930"/>
                </a:moveTo>
                <a:lnTo>
                  <a:pt x="634008" y="8930"/>
                </a:lnTo>
                <a:lnTo>
                  <a:pt x="634008" y="0"/>
                </a:lnTo>
                <a:lnTo>
                  <a:pt x="634008" y="0"/>
                </a:lnTo>
                <a:lnTo>
                  <a:pt x="642937" y="0"/>
                </a:lnTo>
                <a:lnTo>
                  <a:pt x="651867" y="0"/>
                </a:lnTo>
                <a:lnTo>
                  <a:pt x="651867" y="0"/>
                </a:lnTo>
                <a:lnTo>
                  <a:pt x="651867" y="8930"/>
                </a:lnTo>
                <a:lnTo>
                  <a:pt x="651867" y="8930"/>
                </a:lnTo>
                <a:lnTo>
                  <a:pt x="651867" y="17859"/>
                </a:lnTo>
                <a:lnTo>
                  <a:pt x="642937" y="26789"/>
                </a:lnTo>
                <a:lnTo>
                  <a:pt x="625078" y="44648"/>
                </a:lnTo>
                <a:lnTo>
                  <a:pt x="616148" y="62508"/>
                </a:lnTo>
                <a:lnTo>
                  <a:pt x="589359" y="89297"/>
                </a:lnTo>
                <a:lnTo>
                  <a:pt x="562570" y="107156"/>
                </a:lnTo>
                <a:lnTo>
                  <a:pt x="526851" y="133945"/>
                </a:lnTo>
                <a:lnTo>
                  <a:pt x="491133" y="160734"/>
                </a:lnTo>
                <a:lnTo>
                  <a:pt x="446484" y="178594"/>
                </a:lnTo>
                <a:lnTo>
                  <a:pt x="401836" y="196453"/>
                </a:lnTo>
                <a:lnTo>
                  <a:pt x="366117" y="205382"/>
                </a:lnTo>
                <a:lnTo>
                  <a:pt x="321469" y="214312"/>
                </a:lnTo>
                <a:lnTo>
                  <a:pt x="276820" y="214312"/>
                </a:lnTo>
                <a:lnTo>
                  <a:pt x="232172" y="214312"/>
                </a:lnTo>
                <a:lnTo>
                  <a:pt x="196453" y="214312"/>
                </a:lnTo>
                <a:lnTo>
                  <a:pt x="151804" y="223241"/>
                </a:lnTo>
                <a:lnTo>
                  <a:pt x="116086" y="223241"/>
                </a:lnTo>
                <a:lnTo>
                  <a:pt x="80367" y="241101"/>
                </a:lnTo>
                <a:lnTo>
                  <a:pt x="53578" y="250030"/>
                </a:lnTo>
                <a:lnTo>
                  <a:pt x="26789" y="267890"/>
                </a:lnTo>
                <a:lnTo>
                  <a:pt x="0" y="285749"/>
                </a:lnTo>
                <a:lnTo>
                  <a:pt x="0" y="2857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009305" y="5607843"/>
            <a:ext cx="3473649" cy="375048"/>
          </a:xfrm>
          <a:custGeom>
            <a:avLst/>
            <a:gdLst/>
            <a:ahLst/>
            <a:cxnLst/>
            <a:rect l="0" t="0" r="0" b="0"/>
            <a:pathLst>
              <a:path w="3473649" h="375048">
                <a:moveTo>
                  <a:pt x="0" y="17859"/>
                </a:moveTo>
                <a:lnTo>
                  <a:pt x="8929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35718" y="8930"/>
                </a:lnTo>
                <a:lnTo>
                  <a:pt x="3571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53578" y="44648"/>
                </a:lnTo>
                <a:lnTo>
                  <a:pt x="53578" y="53578"/>
                </a:lnTo>
                <a:lnTo>
                  <a:pt x="53578" y="71437"/>
                </a:lnTo>
                <a:lnTo>
                  <a:pt x="53578" y="89297"/>
                </a:lnTo>
                <a:lnTo>
                  <a:pt x="53578" y="116086"/>
                </a:lnTo>
                <a:lnTo>
                  <a:pt x="53578" y="133945"/>
                </a:lnTo>
                <a:lnTo>
                  <a:pt x="44648" y="151805"/>
                </a:lnTo>
                <a:lnTo>
                  <a:pt x="44648" y="178594"/>
                </a:lnTo>
                <a:lnTo>
                  <a:pt x="35718" y="196453"/>
                </a:lnTo>
                <a:lnTo>
                  <a:pt x="35718" y="214312"/>
                </a:lnTo>
                <a:lnTo>
                  <a:pt x="35718" y="223242"/>
                </a:lnTo>
                <a:lnTo>
                  <a:pt x="35718" y="241102"/>
                </a:lnTo>
                <a:lnTo>
                  <a:pt x="3571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8961"/>
                </a:lnTo>
                <a:lnTo>
                  <a:pt x="35718" y="267891"/>
                </a:lnTo>
                <a:lnTo>
                  <a:pt x="35718" y="276820"/>
                </a:lnTo>
                <a:lnTo>
                  <a:pt x="44648" y="276820"/>
                </a:lnTo>
                <a:lnTo>
                  <a:pt x="44648" y="276820"/>
                </a:lnTo>
                <a:lnTo>
                  <a:pt x="44648" y="285750"/>
                </a:lnTo>
                <a:lnTo>
                  <a:pt x="53578" y="285750"/>
                </a:lnTo>
                <a:lnTo>
                  <a:pt x="53578" y="285750"/>
                </a:lnTo>
                <a:lnTo>
                  <a:pt x="62508" y="285750"/>
                </a:lnTo>
                <a:lnTo>
                  <a:pt x="80367" y="285750"/>
                </a:lnTo>
                <a:lnTo>
                  <a:pt x="89297" y="285750"/>
                </a:lnTo>
                <a:lnTo>
                  <a:pt x="107156" y="276820"/>
                </a:lnTo>
                <a:lnTo>
                  <a:pt x="125015" y="276820"/>
                </a:lnTo>
                <a:lnTo>
                  <a:pt x="151804" y="285750"/>
                </a:lnTo>
                <a:lnTo>
                  <a:pt x="169664" y="285750"/>
                </a:lnTo>
                <a:lnTo>
                  <a:pt x="196453" y="285750"/>
                </a:lnTo>
                <a:lnTo>
                  <a:pt x="223242" y="294680"/>
                </a:lnTo>
                <a:lnTo>
                  <a:pt x="250031" y="294680"/>
                </a:lnTo>
                <a:lnTo>
                  <a:pt x="276820" y="303609"/>
                </a:lnTo>
                <a:lnTo>
                  <a:pt x="312539" y="303609"/>
                </a:lnTo>
                <a:lnTo>
                  <a:pt x="348258" y="303609"/>
                </a:lnTo>
                <a:lnTo>
                  <a:pt x="383976" y="303609"/>
                </a:lnTo>
                <a:lnTo>
                  <a:pt x="419695" y="294680"/>
                </a:lnTo>
                <a:lnTo>
                  <a:pt x="455414" y="294680"/>
                </a:lnTo>
                <a:lnTo>
                  <a:pt x="491133" y="294680"/>
                </a:lnTo>
                <a:lnTo>
                  <a:pt x="526851" y="294680"/>
                </a:lnTo>
                <a:lnTo>
                  <a:pt x="571500" y="303609"/>
                </a:lnTo>
                <a:lnTo>
                  <a:pt x="616148" y="303609"/>
                </a:lnTo>
                <a:lnTo>
                  <a:pt x="660797" y="312539"/>
                </a:lnTo>
                <a:lnTo>
                  <a:pt x="705445" y="312539"/>
                </a:lnTo>
                <a:lnTo>
                  <a:pt x="750093" y="312539"/>
                </a:lnTo>
                <a:lnTo>
                  <a:pt x="803672" y="312539"/>
                </a:lnTo>
                <a:lnTo>
                  <a:pt x="848320" y="312539"/>
                </a:lnTo>
                <a:lnTo>
                  <a:pt x="901898" y="303609"/>
                </a:lnTo>
                <a:lnTo>
                  <a:pt x="955476" y="303609"/>
                </a:lnTo>
                <a:lnTo>
                  <a:pt x="1009054" y="303609"/>
                </a:lnTo>
                <a:lnTo>
                  <a:pt x="1053703" y="303609"/>
                </a:lnTo>
                <a:lnTo>
                  <a:pt x="1107281" y="303609"/>
                </a:lnTo>
                <a:lnTo>
                  <a:pt x="1151929" y="303609"/>
                </a:lnTo>
                <a:lnTo>
                  <a:pt x="1205508" y="303609"/>
                </a:lnTo>
                <a:lnTo>
                  <a:pt x="1259086" y="303609"/>
                </a:lnTo>
                <a:lnTo>
                  <a:pt x="1312664" y="303609"/>
                </a:lnTo>
                <a:lnTo>
                  <a:pt x="1366242" y="303609"/>
                </a:lnTo>
                <a:lnTo>
                  <a:pt x="1419820" y="303609"/>
                </a:lnTo>
                <a:lnTo>
                  <a:pt x="1473398" y="303609"/>
                </a:lnTo>
                <a:lnTo>
                  <a:pt x="1526976" y="303609"/>
                </a:lnTo>
                <a:lnTo>
                  <a:pt x="1571625" y="312539"/>
                </a:lnTo>
                <a:lnTo>
                  <a:pt x="1625203" y="312539"/>
                </a:lnTo>
                <a:lnTo>
                  <a:pt x="1678781" y="312539"/>
                </a:lnTo>
                <a:lnTo>
                  <a:pt x="1732359" y="312539"/>
                </a:lnTo>
                <a:lnTo>
                  <a:pt x="1785937" y="312539"/>
                </a:lnTo>
                <a:lnTo>
                  <a:pt x="1839515" y="312539"/>
                </a:lnTo>
                <a:lnTo>
                  <a:pt x="1893093" y="312539"/>
                </a:lnTo>
                <a:lnTo>
                  <a:pt x="1946672" y="312539"/>
                </a:lnTo>
                <a:lnTo>
                  <a:pt x="2009179" y="303609"/>
                </a:lnTo>
                <a:lnTo>
                  <a:pt x="2071687" y="303609"/>
                </a:lnTo>
                <a:lnTo>
                  <a:pt x="2125265" y="303609"/>
                </a:lnTo>
                <a:lnTo>
                  <a:pt x="2187773" y="303609"/>
                </a:lnTo>
                <a:lnTo>
                  <a:pt x="2250281" y="303609"/>
                </a:lnTo>
                <a:lnTo>
                  <a:pt x="2303859" y="303609"/>
                </a:lnTo>
                <a:lnTo>
                  <a:pt x="2357437" y="312539"/>
                </a:lnTo>
                <a:lnTo>
                  <a:pt x="2419945" y="312539"/>
                </a:lnTo>
                <a:lnTo>
                  <a:pt x="2473523" y="321469"/>
                </a:lnTo>
                <a:lnTo>
                  <a:pt x="2527101" y="321469"/>
                </a:lnTo>
                <a:lnTo>
                  <a:pt x="2571750" y="330398"/>
                </a:lnTo>
                <a:lnTo>
                  <a:pt x="2625328" y="330398"/>
                </a:lnTo>
                <a:lnTo>
                  <a:pt x="2669976" y="330398"/>
                </a:lnTo>
                <a:lnTo>
                  <a:pt x="2714625" y="330398"/>
                </a:lnTo>
                <a:lnTo>
                  <a:pt x="2759273" y="339328"/>
                </a:lnTo>
                <a:lnTo>
                  <a:pt x="2803922" y="339328"/>
                </a:lnTo>
                <a:lnTo>
                  <a:pt x="2848570" y="339328"/>
                </a:lnTo>
                <a:lnTo>
                  <a:pt x="2893218" y="339328"/>
                </a:lnTo>
                <a:lnTo>
                  <a:pt x="2928937" y="339328"/>
                </a:lnTo>
                <a:lnTo>
                  <a:pt x="2964656" y="348258"/>
                </a:lnTo>
                <a:lnTo>
                  <a:pt x="3000375" y="348258"/>
                </a:lnTo>
                <a:lnTo>
                  <a:pt x="3027164" y="357187"/>
                </a:lnTo>
                <a:lnTo>
                  <a:pt x="3053953" y="357187"/>
                </a:lnTo>
                <a:lnTo>
                  <a:pt x="3080742" y="357187"/>
                </a:lnTo>
                <a:lnTo>
                  <a:pt x="3107531" y="357187"/>
                </a:lnTo>
                <a:lnTo>
                  <a:pt x="3134320" y="366117"/>
                </a:lnTo>
                <a:lnTo>
                  <a:pt x="3152179" y="366117"/>
                </a:lnTo>
                <a:lnTo>
                  <a:pt x="3178968" y="366117"/>
                </a:lnTo>
                <a:lnTo>
                  <a:pt x="3196828" y="366117"/>
                </a:lnTo>
                <a:lnTo>
                  <a:pt x="3223617" y="366117"/>
                </a:lnTo>
                <a:lnTo>
                  <a:pt x="3241476" y="366117"/>
                </a:lnTo>
                <a:lnTo>
                  <a:pt x="3250406" y="366117"/>
                </a:lnTo>
                <a:lnTo>
                  <a:pt x="3268265" y="366117"/>
                </a:lnTo>
                <a:lnTo>
                  <a:pt x="3277195" y="357187"/>
                </a:lnTo>
                <a:lnTo>
                  <a:pt x="3286125" y="357187"/>
                </a:lnTo>
                <a:lnTo>
                  <a:pt x="3286125" y="357187"/>
                </a:lnTo>
                <a:lnTo>
                  <a:pt x="3295054" y="357187"/>
                </a:lnTo>
                <a:lnTo>
                  <a:pt x="3295054" y="357187"/>
                </a:lnTo>
                <a:lnTo>
                  <a:pt x="3295054" y="357187"/>
                </a:lnTo>
                <a:lnTo>
                  <a:pt x="3295054" y="357187"/>
                </a:lnTo>
                <a:lnTo>
                  <a:pt x="3303984" y="357187"/>
                </a:lnTo>
                <a:lnTo>
                  <a:pt x="3303984" y="357187"/>
                </a:lnTo>
                <a:lnTo>
                  <a:pt x="3303984" y="348258"/>
                </a:lnTo>
                <a:lnTo>
                  <a:pt x="3303984" y="348258"/>
                </a:lnTo>
                <a:lnTo>
                  <a:pt x="3312914" y="357187"/>
                </a:lnTo>
                <a:lnTo>
                  <a:pt x="3312914" y="357187"/>
                </a:lnTo>
                <a:lnTo>
                  <a:pt x="3312914" y="357187"/>
                </a:lnTo>
                <a:lnTo>
                  <a:pt x="3321843" y="357187"/>
                </a:lnTo>
                <a:lnTo>
                  <a:pt x="3321843" y="357187"/>
                </a:lnTo>
                <a:lnTo>
                  <a:pt x="3330773" y="357187"/>
                </a:lnTo>
                <a:lnTo>
                  <a:pt x="3339703" y="357187"/>
                </a:lnTo>
                <a:lnTo>
                  <a:pt x="3357562" y="357187"/>
                </a:lnTo>
                <a:lnTo>
                  <a:pt x="3366492" y="366117"/>
                </a:lnTo>
                <a:lnTo>
                  <a:pt x="3384351" y="366117"/>
                </a:lnTo>
                <a:lnTo>
                  <a:pt x="3402211" y="366117"/>
                </a:lnTo>
                <a:lnTo>
                  <a:pt x="3411140" y="366117"/>
                </a:lnTo>
                <a:lnTo>
                  <a:pt x="3420070" y="375047"/>
                </a:lnTo>
                <a:lnTo>
                  <a:pt x="3420070" y="375047"/>
                </a:lnTo>
                <a:lnTo>
                  <a:pt x="3420070" y="375047"/>
                </a:lnTo>
                <a:lnTo>
                  <a:pt x="3429000" y="375047"/>
                </a:lnTo>
                <a:lnTo>
                  <a:pt x="3429000" y="375047"/>
                </a:lnTo>
                <a:lnTo>
                  <a:pt x="3429000" y="375047"/>
                </a:lnTo>
                <a:lnTo>
                  <a:pt x="3429000" y="375047"/>
                </a:lnTo>
                <a:lnTo>
                  <a:pt x="3429000" y="375047"/>
                </a:lnTo>
                <a:lnTo>
                  <a:pt x="3420070" y="366117"/>
                </a:lnTo>
                <a:lnTo>
                  <a:pt x="3420070" y="366117"/>
                </a:lnTo>
                <a:lnTo>
                  <a:pt x="3420070" y="366117"/>
                </a:lnTo>
                <a:lnTo>
                  <a:pt x="3420070" y="366117"/>
                </a:lnTo>
                <a:lnTo>
                  <a:pt x="3429000" y="366117"/>
                </a:lnTo>
                <a:lnTo>
                  <a:pt x="3429000" y="366117"/>
                </a:lnTo>
                <a:lnTo>
                  <a:pt x="3429000" y="366117"/>
                </a:lnTo>
                <a:lnTo>
                  <a:pt x="3429000" y="366117"/>
                </a:lnTo>
                <a:lnTo>
                  <a:pt x="3429000" y="366117"/>
                </a:lnTo>
                <a:lnTo>
                  <a:pt x="3429000" y="366117"/>
                </a:lnTo>
                <a:lnTo>
                  <a:pt x="3429000" y="366117"/>
                </a:lnTo>
                <a:lnTo>
                  <a:pt x="3429000" y="366117"/>
                </a:lnTo>
                <a:lnTo>
                  <a:pt x="3429000" y="366117"/>
                </a:lnTo>
                <a:lnTo>
                  <a:pt x="3429000" y="366117"/>
                </a:lnTo>
                <a:lnTo>
                  <a:pt x="3437929" y="366117"/>
                </a:lnTo>
                <a:lnTo>
                  <a:pt x="3446859" y="357187"/>
                </a:lnTo>
                <a:lnTo>
                  <a:pt x="3455789" y="357187"/>
                </a:lnTo>
                <a:lnTo>
                  <a:pt x="3455789" y="348258"/>
                </a:lnTo>
                <a:lnTo>
                  <a:pt x="3455789" y="348258"/>
                </a:lnTo>
                <a:lnTo>
                  <a:pt x="3455789" y="348258"/>
                </a:lnTo>
                <a:lnTo>
                  <a:pt x="3464718" y="348258"/>
                </a:lnTo>
                <a:lnTo>
                  <a:pt x="3464718" y="348258"/>
                </a:lnTo>
                <a:lnTo>
                  <a:pt x="3464718" y="348258"/>
                </a:lnTo>
                <a:lnTo>
                  <a:pt x="3464718" y="348258"/>
                </a:lnTo>
                <a:lnTo>
                  <a:pt x="3464718" y="348258"/>
                </a:lnTo>
                <a:lnTo>
                  <a:pt x="3464718" y="348258"/>
                </a:lnTo>
                <a:lnTo>
                  <a:pt x="3464718" y="339328"/>
                </a:lnTo>
                <a:lnTo>
                  <a:pt x="3464718" y="339328"/>
                </a:lnTo>
                <a:lnTo>
                  <a:pt x="3455789" y="330398"/>
                </a:lnTo>
                <a:lnTo>
                  <a:pt x="3455789" y="321469"/>
                </a:lnTo>
                <a:lnTo>
                  <a:pt x="3455789" y="321469"/>
                </a:lnTo>
                <a:lnTo>
                  <a:pt x="3446859" y="312539"/>
                </a:lnTo>
                <a:lnTo>
                  <a:pt x="3446859" y="312539"/>
                </a:lnTo>
                <a:lnTo>
                  <a:pt x="3437929" y="303609"/>
                </a:lnTo>
                <a:lnTo>
                  <a:pt x="3437929" y="303609"/>
                </a:lnTo>
                <a:lnTo>
                  <a:pt x="3437929" y="294680"/>
                </a:lnTo>
                <a:lnTo>
                  <a:pt x="3437929" y="285750"/>
                </a:lnTo>
                <a:lnTo>
                  <a:pt x="3429000" y="276820"/>
                </a:lnTo>
                <a:lnTo>
                  <a:pt x="3429000" y="267891"/>
                </a:lnTo>
                <a:lnTo>
                  <a:pt x="3437929" y="258961"/>
                </a:lnTo>
                <a:lnTo>
                  <a:pt x="3437929" y="250031"/>
                </a:lnTo>
                <a:lnTo>
                  <a:pt x="3437929" y="232172"/>
                </a:lnTo>
                <a:lnTo>
                  <a:pt x="3446859" y="223242"/>
                </a:lnTo>
                <a:lnTo>
                  <a:pt x="3446859" y="214312"/>
                </a:lnTo>
                <a:lnTo>
                  <a:pt x="3446859" y="205383"/>
                </a:lnTo>
                <a:lnTo>
                  <a:pt x="3446859" y="205383"/>
                </a:lnTo>
                <a:lnTo>
                  <a:pt x="3446859" y="196453"/>
                </a:lnTo>
                <a:lnTo>
                  <a:pt x="3446859" y="196453"/>
                </a:lnTo>
                <a:lnTo>
                  <a:pt x="3446859" y="196453"/>
                </a:lnTo>
                <a:lnTo>
                  <a:pt x="3446859" y="187523"/>
                </a:lnTo>
                <a:lnTo>
                  <a:pt x="3446859" y="178594"/>
                </a:lnTo>
                <a:lnTo>
                  <a:pt x="3446859" y="169664"/>
                </a:lnTo>
                <a:lnTo>
                  <a:pt x="3455789" y="160734"/>
                </a:lnTo>
                <a:lnTo>
                  <a:pt x="3455789" y="151805"/>
                </a:lnTo>
                <a:lnTo>
                  <a:pt x="3455789" y="142875"/>
                </a:lnTo>
                <a:lnTo>
                  <a:pt x="3446859" y="133945"/>
                </a:lnTo>
                <a:lnTo>
                  <a:pt x="3446859" y="125016"/>
                </a:lnTo>
                <a:lnTo>
                  <a:pt x="3446859" y="116086"/>
                </a:lnTo>
                <a:lnTo>
                  <a:pt x="3446859" y="107156"/>
                </a:lnTo>
                <a:lnTo>
                  <a:pt x="3446859" y="98227"/>
                </a:lnTo>
                <a:lnTo>
                  <a:pt x="3446859" y="89297"/>
                </a:lnTo>
                <a:lnTo>
                  <a:pt x="3446859" y="80367"/>
                </a:lnTo>
                <a:lnTo>
                  <a:pt x="3446859" y="80367"/>
                </a:lnTo>
                <a:lnTo>
                  <a:pt x="3455789" y="71437"/>
                </a:lnTo>
                <a:lnTo>
                  <a:pt x="3455789" y="71437"/>
                </a:lnTo>
                <a:lnTo>
                  <a:pt x="3455789" y="62508"/>
                </a:lnTo>
                <a:lnTo>
                  <a:pt x="3455789" y="53578"/>
                </a:lnTo>
                <a:lnTo>
                  <a:pt x="3455789" y="53578"/>
                </a:lnTo>
                <a:lnTo>
                  <a:pt x="3455789" y="44648"/>
                </a:lnTo>
                <a:lnTo>
                  <a:pt x="3464718" y="44648"/>
                </a:lnTo>
                <a:lnTo>
                  <a:pt x="3464718" y="44648"/>
                </a:lnTo>
                <a:lnTo>
                  <a:pt x="3464718" y="44648"/>
                </a:lnTo>
                <a:lnTo>
                  <a:pt x="3464718" y="44648"/>
                </a:lnTo>
                <a:lnTo>
                  <a:pt x="3464718" y="44648"/>
                </a:lnTo>
                <a:lnTo>
                  <a:pt x="3464718" y="44648"/>
                </a:lnTo>
                <a:lnTo>
                  <a:pt x="3464718" y="44648"/>
                </a:lnTo>
                <a:lnTo>
                  <a:pt x="3464718" y="44648"/>
                </a:lnTo>
                <a:lnTo>
                  <a:pt x="3464718" y="44648"/>
                </a:lnTo>
                <a:lnTo>
                  <a:pt x="3464718" y="44648"/>
                </a:lnTo>
                <a:lnTo>
                  <a:pt x="3464718" y="35719"/>
                </a:lnTo>
                <a:lnTo>
                  <a:pt x="3464718" y="35719"/>
                </a:lnTo>
                <a:lnTo>
                  <a:pt x="3464718" y="35719"/>
                </a:lnTo>
                <a:lnTo>
                  <a:pt x="3473648" y="35719"/>
                </a:lnTo>
                <a:lnTo>
                  <a:pt x="3473648" y="35719"/>
                </a:lnTo>
                <a:lnTo>
                  <a:pt x="3473648" y="35719"/>
                </a:lnTo>
                <a:lnTo>
                  <a:pt x="3473648" y="35719"/>
                </a:lnTo>
                <a:lnTo>
                  <a:pt x="3473648" y="26789"/>
                </a:lnTo>
                <a:lnTo>
                  <a:pt x="3473648" y="26789"/>
                </a:lnTo>
                <a:lnTo>
                  <a:pt x="3473648" y="26789"/>
                </a:lnTo>
                <a:lnTo>
                  <a:pt x="3473648" y="26789"/>
                </a:lnTo>
                <a:lnTo>
                  <a:pt x="3464718" y="26789"/>
                </a:lnTo>
                <a:lnTo>
                  <a:pt x="3464718" y="26789"/>
                </a:lnTo>
                <a:lnTo>
                  <a:pt x="3464718" y="26789"/>
                </a:lnTo>
                <a:lnTo>
                  <a:pt x="3464718" y="26789"/>
                </a:lnTo>
                <a:lnTo>
                  <a:pt x="3464718" y="26789"/>
                </a:lnTo>
                <a:lnTo>
                  <a:pt x="3455789" y="35719"/>
                </a:lnTo>
                <a:lnTo>
                  <a:pt x="3446859" y="35719"/>
                </a:lnTo>
                <a:lnTo>
                  <a:pt x="3429000" y="44648"/>
                </a:lnTo>
                <a:lnTo>
                  <a:pt x="3411140" y="35719"/>
                </a:lnTo>
                <a:lnTo>
                  <a:pt x="3411140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286250" y="4045148"/>
            <a:ext cx="1250157" cy="696517"/>
          </a:xfrm>
          <a:custGeom>
            <a:avLst/>
            <a:gdLst/>
            <a:ahLst/>
            <a:cxnLst/>
            <a:rect l="0" t="0" r="0" b="0"/>
            <a:pathLst>
              <a:path w="1250157" h="696517">
                <a:moveTo>
                  <a:pt x="1089422" y="214313"/>
                </a:moveTo>
                <a:lnTo>
                  <a:pt x="1089422" y="214313"/>
                </a:lnTo>
                <a:lnTo>
                  <a:pt x="1089422" y="214313"/>
                </a:lnTo>
                <a:lnTo>
                  <a:pt x="1089422" y="214313"/>
                </a:lnTo>
                <a:lnTo>
                  <a:pt x="1089422" y="205383"/>
                </a:lnTo>
                <a:lnTo>
                  <a:pt x="1098352" y="205383"/>
                </a:lnTo>
                <a:lnTo>
                  <a:pt x="1107281" y="205383"/>
                </a:lnTo>
                <a:lnTo>
                  <a:pt x="1107281" y="196453"/>
                </a:lnTo>
                <a:lnTo>
                  <a:pt x="1116211" y="187523"/>
                </a:lnTo>
                <a:lnTo>
                  <a:pt x="1116211" y="187523"/>
                </a:lnTo>
                <a:lnTo>
                  <a:pt x="1116211" y="178594"/>
                </a:lnTo>
                <a:lnTo>
                  <a:pt x="1107281" y="169664"/>
                </a:lnTo>
                <a:lnTo>
                  <a:pt x="1098352" y="160734"/>
                </a:lnTo>
                <a:lnTo>
                  <a:pt x="1089422" y="151805"/>
                </a:lnTo>
                <a:lnTo>
                  <a:pt x="1071563" y="142875"/>
                </a:lnTo>
                <a:lnTo>
                  <a:pt x="1044773" y="133945"/>
                </a:lnTo>
                <a:lnTo>
                  <a:pt x="1017984" y="133945"/>
                </a:lnTo>
                <a:lnTo>
                  <a:pt x="991195" y="125016"/>
                </a:lnTo>
                <a:lnTo>
                  <a:pt x="955477" y="116086"/>
                </a:lnTo>
                <a:lnTo>
                  <a:pt x="919758" y="107156"/>
                </a:lnTo>
                <a:lnTo>
                  <a:pt x="884039" y="89297"/>
                </a:lnTo>
                <a:lnTo>
                  <a:pt x="848320" y="80367"/>
                </a:lnTo>
                <a:lnTo>
                  <a:pt x="803672" y="62508"/>
                </a:lnTo>
                <a:lnTo>
                  <a:pt x="759023" y="44648"/>
                </a:lnTo>
                <a:lnTo>
                  <a:pt x="705445" y="35719"/>
                </a:lnTo>
                <a:lnTo>
                  <a:pt x="660797" y="17859"/>
                </a:lnTo>
                <a:lnTo>
                  <a:pt x="607219" y="8930"/>
                </a:lnTo>
                <a:lnTo>
                  <a:pt x="553641" y="0"/>
                </a:lnTo>
                <a:lnTo>
                  <a:pt x="500063" y="0"/>
                </a:lnTo>
                <a:lnTo>
                  <a:pt x="446484" y="8930"/>
                </a:lnTo>
                <a:lnTo>
                  <a:pt x="392906" y="17859"/>
                </a:lnTo>
                <a:lnTo>
                  <a:pt x="339328" y="26789"/>
                </a:lnTo>
                <a:lnTo>
                  <a:pt x="294680" y="53578"/>
                </a:lnTo>
                <a:lnTo>
                  <a:pt x="241102" y="71438"/>
                </a:lnTo>
                <a:lnTo>
                  <a:pt x="196453" y="98227"/>
                </a:lnTo>
                <a:lnTo>
                  <a:pt x="151805" y="125016"/>
                </a:lnTo>
                <a:lnTo>
                  <a:pt x="116086" y="160734"/>
                </a:lnTo>
                <a:lnTo>
                  <a:pt x="80367" y="196453"/>
                </a:lnTo>
                <a:lnTo>
                  <a:pt x="44648" y="232172"/>
                </a:lnTo>
                <a:lnTo>
                  <a:pt x="17859" y="276820"/>
                </a:lnTo>
                <a:lnTo>
                  <a:pt x="8930" y="330398"/>
                </a:lnTo>
                <a:lnTo>
                  <a:pt x="0" y="375047"/>
                </a:lnTo>
                <a:lnTo>
                  <a:pt x="0" y="428625"/>
                </a:lnTo>
                <a:lnTo>
                  <a:pt x="17859" y="482203"/>
                </a:lnTo>
                <a:lnTo>
                  <a:pt x="44648" y="526852"/>
                </a:lnTo>
                <a:lnTo>
                  <a:pt x="89297" y="562570"/>
                </a:lnTo>
                <a:lnTo>
                  <a:pt x="142875" y="598289"/>
                </a:lnTo>
                <a:lnTo>
                  <a:pt x="205383" y="625078"/>
                </a:lnTo>
                <a:lnTo>
                  <a:pt x="285750" y="651867"/>
                </a:lnTo>
                <a:lnTo>
                  <a:pt x="366117" y="669727"/>
                </a:lnTo>
                <a:lnTo>
                  <a:pt x="446484" y="687586"/>
                </a:lnTo>
                <a:lnTo>
                  <a:pt x="535781" y="696516"/>
                </a:lnTo>
                <a:lnTo>
                  <a:pt x="616148" y="696516"/>
                </a:lnTo>
                <a:lnTo>
                  <a:pt x="705445" y="696516"/>
                </a:lnTo>
                <a:lnTo>
                  <a:pt x="785813" y="687586"/>
                </a:lnTo>
                <a:lnTo>
                  <a:pt x="875109" y="669727"/>
                </a:lnTo>
                <a:lnTo>
                  <a:pt x="946547" y="642938"/>
                </a:lnTo>
                <a:lnTo>
                  <a:pt x="1026914" y="616148"/>
                </a:lnTo>
                <a:lnTo>
                  <a:pt x="1089422" y="571500"/>
                </a:lnTo>
                <a:lnTo>
                  <a:pt x="1143000" y="526852"/>
                </a:lnTo>
                <a:lnTo>
                  <a:pt x="1187648" y="482203"/>
                </a:lnTo>
                <a:lnTo>
                  <a:pt x="1223367" y="419695"/>
                </a:lnTo>
                <a:lnTo>
                  <a:pt x="1241227" y="366117"/>
                </a:lnTo>
                <a:lnTo>
                  <a:pt x="1250156" y="312539"/>
                </a:lnTo>
                <a:lnTo>
                  <a:pt x="1250156" y="250031"/>
                </a:lnTo>
                <a:lnTo>
                  <a:pt x="1232297" y="205383"/>
                </a:lnTo>
                <a:lnTo>
                  <a:pt x="1196578" y="151805"/>
                </a:lnTo>
                <a:lnTo>
                  <a:pt x="1151930" y="107156"/>
                </a:lnTo>
                <a:lnTo>
                  <a:pt x="1080492" y="71438"/>
                </a:lnTo>
                <a:lnTo>
                  <a:pt x="1000125" y="44648"/>
                </a:lnTo>
                <a:lnTo>
                  <a:pt x="892969" y="26789"/>
                </a:lnTo>
                <a:lnTo>
                  <a:pt x="776883" y="17859"/>
                </a:lnTo>
                <a:lnTo>
                  <a:pt x="651867" y="26789"/>
                </a:lnTo>
                <a:lnTo>
                  <a:pt x="517922" y="53578"/>
                </a:lnTo>
                <a:lnTo>
                  <a:pt x="517922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741289" y="5250656"/>
            <a:ext cx="1071564" cy="437555"/>
          </a:xfrm>
          <a:custGeom>
            <a:avLst/>
            <a:gdLst/>
            <a:ahLst/>
            <a:cxnLst/>
            <a:rect l="0" t="0" r="0" b="0"/>
            <a:pathLst>
              <a:path w="1071564" h="437555">
                <a:moveTo>
                  <a:pt x="857250" y="62508"/>
                </a:moveTo>
                <a:lnTo>
                  <a:pt x="848320" y="62508"/>
                </a:lnTo>
                <a:lnTo>
                  <a:pt x="848320" y="53578"/>
                </a:lnTo>
                <a:lnTo>
                  <a:pt x="848320" y="53578"/>
                </a:lnTo>
                <a:lnTo>
                  <a:pt x="848320" y="44649"/>
                </a:lnTo>
                <a:lnTo>
                  <a:pt x="848320" y="44649"/>
                </a:lnTo>
                <a:lnTo>
                  <a:pt x="848320" y="35719"/>
                </a:lnTo>
                <a:lnTo>
                  <a:pt x="857250" y="26789"/>
                </a:lnTo>
                <a:lnTo>
                  <a:pt x="857250" y="26789"/>
                </a:lnTo>
                <a:lnTo>
                  <a:pt x="866180" y="26789"/>
                </a:lnTo>
                <a:lnTo>
                  <a:pt x="866180" y="17860"/>
                </a:lnTo>
                <a:lnTo>
                  <a:pt x="866180" y="17860"/>
                </a:lnTo>
                <a:lnTo>
                  <a:pt x="866180" y="17860"/>
                </a:lnTo>
                <a:lnTo>
                  <a:pt x="857250" y="17860"/>
                </a:lnTo>
                <a:lnTo>
                  <a:pt x="848320" y="8930"/>
                </a:lnTo>
                <a:lnTo>
                  <a:pt x="830461" y="8930"/>
                </a:lnTo>
                <a:lnTo>
                  <a:pt x="812602" y="8930"/>
                </a:lnTo>
                <a:lnTo>
                  <a:pt x="803672" y="8930"/>
                </a:lnTo>
                <a:lnTo>
                  <a:pt x="776883" y="8930"/>
                </a:lnTo>
                <a:lnTo>
                  <a:pt x="759024" y="8930"/>
                </a:lnTo>
                <a:lnTo>
                  <a:pt x="741164" y="8930"/>
                </a:lnTo>
                <a:lnTo>
                  <a:pt x="714375" y="0"/>
                </a:lnTo>
                <a:lnTo>
                  <a:pt x="678656" y="0"/>
                </a:lnTo>
                <a:lnTo>
                  <a:pt x="651867" y="0"/>
                </a:lnTo>
                <a:lnTo>
                  <a:pt x="616149" y="0"/>
                </a:lnTo>
                <a:lnTo>
                  <a:pt x="580430" y="0"/>
                </a:lnTo>
                <a:lnTo>
                  <a:pt x="544711" y="0"/>
                </a:lnTo>
                <a:lnTo>
                  <a:pt x="508992" y="0"/>
                </a:lnTo>
                <a:lnTo>
                  <a:pt x="464344" y="8930"/>
                </a:lnTo>
                <a:lnTo>
                  <a:pt x="428625" y="8930"/>
                </a:lnTo>
                <a:lnTo>
                  <a:pt x="383977" y="17860"/>
                </a:lnTo>
                <a:lnTo>
                  <a:pt x="348258" y="26789"/>
                </a:lnTo>
                <a:lnTo>
                  <a:pt x="303609" y="26789"/>
                </a:lnTo>
                <a:lnTo>
                  <a:pt x="267891" y="35719"/>
                </a:lnTo>
                <a:lnTo>
                  <a:pt x="232172" y="44649"/>
                </a:lnTo>
                <a:lnTo>
                  <a:pt x="205383" y="44649"/>
                </a:lnTo>
                <a:lnTo>
                  <a:pt x="169664" y="53578"/>
                </a:lnTo>
                <a:lnTo>
                  <a:pt x="142875" y="53578"/>
                </a:lnTo>
                <a:lnTo>
                  <a:pt x="116086" y="71438"/>
                </a:lnTo>
                <a:lnTo>
                  <a:pt x="89297" y="80367"/>
                </a:lnTo>
                <a:lnTo>
                  <a:pt x="71438" y="98227"/>
                </a:lnTo>
                <a:lnTo>
                  <a:pt x="44649" y="116086"/>
                </a:lnTo>
                <a:lnTo>
                  <a:pt x="26789" y="133946"/>
                </a:lnTo>
                <a:lnTo>
                  <a:pt x="17859" y="160735"/>
                </a:lnTo>
                <a:lnTo>
                  <a:pt x="893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50032"/>
                </a:lnTo>
                <a:lnTo>
                  <a:pt x="8930" y="267891"/>
                </a:lnTo>
                <a:lnTo>
                  <a:pt x="26789" y="285750"/>
                </a:lnTo>
                <a:lnTo>
                  <a:pt x="44649" y="303610"/>
                </a:lnTo>
                <a:lnTo>
                  <a:pt x="71438" y="321469"/>
                </a:lnTo>
                <a:lnTo>
                  <a:pt x="98227" y="339328"/>
                </a:lnTo>
                <a:lnTo>
                  <a:pt x="125016" y="348257"/>
                </a:lnTo>
                <a:lnTo>
                  <a:pt x="160734" y="366117"/>
                </a:lnTo>
                <a:lnTo>
                  <a:pt x="196453" y="383976"/>
                </a:lnTo>
                <a:lnTo>
                  <a:pt x="232172" y="401835"/>
                </a:lnTo>
                <a:lnTo>
                  <a:pt x="276820" y="410765"/>
                </a:lnTo>
                <a:lnTo>
                  <a:pt x="312539" y="428624"/>
                </a:lnTo>
                <a:lnTo>
                  <a:pt x="357188" y="428624"/>
                </a:lnTo>
                <a:lnTo>
                  <a:pt x="401836" y="437554"/>
                </a:lnTo>
                <a:lnTo>
                  <a:pt x="455414" y="437554"/>
                </a:lnTo>
                <a:lnTo>
                  <a:pt x="500063" y="437554"/>
                </a:lnTo>
                <a:lnTo>
                  <a:pt x="562570" y="428624"/>
                </a:lnTo>
                <a:lnTo>
                  <a:pt x="616149" y="419695"/>
                </a:lnTo>
                <a:lnTo>
                  <a:pt x="678656" y="401835"/>
                </a:lnTo>
                <a:lnTo>
                  <a:pt x="732234" y="383976"/>
                </a:lnTo>
                <a:lnTo>
                  <a:pt x="794742" y="375046"/>
                </a:lnTo>
                <a:lnTo>
                  <a:pt x="848320" y="357187"/>
                </a:lnTo>
                <a:lnTo>
                  <a:pt x="901899" y="339328"/>
                </a:lnTo>
                <a:lnTo>
                  <a:pt x="946547" y="321469"/>
                </a:lnTo>
                <a:lnTo>
                  <a:pt x="982266" y="312539"/>
                </a:lnTo>
                <a:lnTo>
                  <a:pt x="1017984" y="294680"/>
                </a:lnTo>
                <a:lnTo>
                  <a:pt x="1044774" y="276821"/>
                </a:lnTo>
                <a:lnTo>
                  <a:pt x="1053703" y="258961"/>
                </a:lnTo>
                <a:lnTo>
                  <a:pt x="1062633" y="232172"/>
                </a:lnTo>
                <a:lnTo>
                  <a:pt x="1071563" y="205383"/>
                </a:lnTo>
                <a:lnTo>
                  <a:pt x="1071563" y="178594"/>
                </a:lnTo>
                <a:lnTo>
                  <a:pt x="1053703" y="151805"/>
                </a:lnTo>
                <a:lnTo>
                  <a:pt x="1035844" y="125016"/>
                </a:lnTo>
                <a:lnTo>
                  <a:pt x="1000125" y="98227"/>
                </a:lnTo>
                <a:lnTo>
                  <a:pt x="964406" y="80367"/>
                </a:lnTo>
                <a:lnTo>
                  <a:pt x="919758" y="62508"/>
                </a:lnTo>
                <a:lnTo>
                  <a:pt x="866180" y="53578"/>
                </a:lnTo>
                <a:lnTo>
                  <a:pt x="803672" y="44649"/>
                </a:lnTo>
                <a:lnTo>
                  <a:pt x="732234" y="44649"/>
                </a:lnTo>
                <a:lnTo>
                  <a:pt x="651867" y="44649"/>
                </a:lnTo>
                <a:lnTo>
                  <a:pt x="571500" y="53578"/>
                </a:lnTo>
                <a:lnTo>
                  <a:pt x="571500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339578" y="4688086"/>
            <a:ext cx="312540" cy="53579"/>
          </a:xfrm>
          <a:custGeom>
            <a:avLst/>
            <a:gdLst/>
            <a:ahLst/>
            <a:cxnLst/>
            <a:rect l="0" t="0" r="0" b="0"/>
            <a:pathLst>
              <a:path w="312540" h="53579">
                <a:moveTo>
                  <a:pt x="8930" y="53578"/>
                </a:move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26789"/>
                </a:lnTo>
                <a:lnTo>
                  <a:pt x="98227" y="26789"/>
                </a:lnTo>
                <a:lnTo>
                  <a:pt x="142875" y="17859"/>
                </a:lnTo>
                <a:lnTo>
                  <a:pt x="187524" y="8929"/>
                </a:lnTo>
                <a:lnTo>
                  <a:pt x="232172" y="0"/>
                </a:lnTo>
                <a:lnTo>
                  <a:pt x="276820" y="0"/>
                </a:lnTo>
                <a:lnTo>
                  <a:pt x="294680" y="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688336" y="3303984"/>
            <a:ext cx="1187649" cy="589360"/>
          </a:xfrm>
          <a:custGeom>
            <a:avLst/>
            <a:gdLst/>
            <a:ahLst/>
            <a:cxnLst/>
            <a:rect l="0" t="0" r="0" b="0"/>
            <a:pathLst>
              <a:path w="1187649" h="589360">
                <a:moveTo>
                  <a:pt x="1035844" y="160734"/>
                </a:moveTo>
                <a:lnTo>
                  <a:pt x="1035844" y="160734"/>
                </a:lnTo>
                <a:lnTo>
                  <a:pt x="1035844" y="160734"/>
                </a:lnTo>
                <a:lnTo>
                  <a:pt x="1035844" y="160734"/>
                </a:lnTo>
                <a:lnTo>
                  <a:pt x="1035844" y="160734"/>
                </a:lnTo>
                <a:lnTo>
                  <a:pt x="1044773" y="160734"/>
                </a:lnTo>
                <a:lnTo>
                  <a:pt x="1044773" y="160734"/>
                </a:lnTo>
                <a:lnTo>
                  <a:pt x="1044773" y="160734"/>
                </a:lnTo>
                <a:lnTo>
                  <a:pt x="1044773" y="160734"/>
                </a:lnTo>
                <a:lnTo>
                  <a:pt x="1044773" y="151805"/>
                </a:lnTo>
                <a:lnTo>
                  <a:pt x="1035844" y="151805"/>
                </a:lnTo>
                <a:lnTo>
                  <a:pt x="1035844" y="142875"/>
                </a:lnTo>
                <a:lnTo>
                  <a:pt x="1026914" y="142875"/>
                </a:lnTo>
                <a:lnTo>
                  <a:pt x="1017984" y="133945"/>
                </a:lnTo>
                <a:lnTo>
                  <a:pt x="1009055" y="133945"/>
                </a:lnTo>
                <a:lnTo>
                  <a:pt x="1000125" y="125016"/>
                </a:lnTo>
                <a:lnTo>
                  <a:pt x="982266" y="116086"/>
                </a:lnTo>
                <a:lnTo>
                  <a:pt x="973336" y="107156"/>
                </a:lnTo>
                <a:lnTo>
                  <a:pt x="955477" y="98227"/>
                </a:lnTo>
                <a:lnTo>
                  <a:pt x="937617" y="89297"/>
                </a:lnTo>
                <a:lnTo>
                  <a:pt x="919758" y="80367"/>
                </a:lnTo>
                <a:lnTo>
                  <a:pt x="892969" y="71437"/>
                </a:lnTo>
                <a:lnTo>
                  <a:pt x="866180" y="62508"/>
                </a:lnTo>
                <a:lnTo>
                  <a:pt x="839391" y="53578"/>
                </a:lnTo>
                <a:lnTo>
                  <a:pt x="812602" y="53578"/>
                </a:lnTo>
                <a:lnTo>
                  <a:pt x="785812" y="44648"/>
                </a:lnTo>
                <a:lnTo>
                  <a:pt x="750094" y="35719"/>
                </a:lnTo>
                <a:lnTo>
                  <a:pt x="723305" y="26789"/>
                </a:lnTo>
                <a:lnTo>
                  <a:pt x="696516" y="26789"/>
                </a:lnTo>
                <a:lnTo>
                  <a:pt x="669727" y="17859"/>
                </a:lnTo>
                <a:lnTo>
                  <a:pt x="634008" y="8930"/>
                </a:lnTo>
                <a:lnTo>
                  <a:pt x="607219" y="8930"/>
                </a:lnTo>
                <a:lnTo>
                  <a:pt x="580430" y="8930"/>
                </a:lnTo>
                <a:lnTo>
                  <a:pt x="553641" y="0"/>
                </a:lnTo>
                <a:lnTo>
                  <a:pt x="526852" y="0"/>
                </a:lnTo>
                <a:lnTo>
                  <a:pt x="500062" y="0"/>
                </a:lnTo>
                <a:lnTo>
                  <a:pt x="473273" y="0"/>
                </a:lnTo>
                <a:lnTo>
                  <a:pt x="446484" y="0"/>
                </a:lnTo>
                <a:lnTo>
                  <a:pt x="410766" y="0"/>
                </a:lnTo>
                <a:lnTo>
                  <a:pt x="383977" y="8930"/>
                </a:lnTo>
                <a:lnTo>
                  <a:pt x="357187" y="8930"/>
                </a:lnTo>
                <a:lnTo>
                  <a:pt x="330398" y="17859"/>
                </a:lnTo>
                <a:lnTo>
                  <a:pt x="303609" y="17859"/>
                </a:lnTo>
                <a:lnTo>
                  <a:pt x="276820" y="26789"/>
                </a:lnTo>
                <a:lnTo>
                  <a:pt x="258961" y="35719"/>
                </a:lnTo>
                <a:lnTo>
                  <a:pt x="232172" y="44648"/>
                </a:lnTo>
                <a:lnTo>
                  <a:pt x="214312" y="53578"/>
                </a:lnTo>
                <a:lnTo>
                  <a:pt x="187523" y="62508"/>
                </a:lnTo>
                <a:lnTo>
                  <a:pt x="169664" y="71437"/>
                </a:lnTo>
                <a:lnTo>
                  <a:pt x="142875" y="89297"/>
                </a:lnTo>
                <a:lnTo>
                  <a:pt x="125016" y="98227"/>
                </a:lnTo>
                <a:lnTo>
                  <a:pt x="107156" y="107156"/>
                </a:lnTo>
                <a:lnTo>
                  <a:pt x="80367" y="125016"/>
                </a:lnTo>
                <a:lnTo>
                  <a:pt x="62508" y="142875"/>
                </a:lnTo>
                <a:lnTo>
                  <a:pt x="44648" y="160734"/>
                </a:lnTo>
                <a:lnTo>
                  <a:pt x="35719" y="178594"/>
                </a:lnTo>
                <a:lnTo>
                  <a:pt x="26789" y="205383"/>
                </a:lnTo>
                <a:lnTo>
                  <a:pt x="17859" y="223242"/>
                </a:lnTo>
                <a:lnTo>
                  <a:pt x="8930" y="250031"/>
                </a:lnTo>
                <a:lnTo>
                  <a:pt x="8930" y="276820"/>
                </a:lnTo>
                <a:lnTo>
                  <a:pt x="0" y="303609"/>
                </a:lnTo>
                <a:lnTo>
                  <a:pt x="0" y="330398"/>
                </a:lnTo>
                <a:lnTo>
                  <a:pt x="0" y="357187"/>
                </a:lnTo>
                <a:lnTo>
                  <a:pt x="8930" y="383977"/>
                </a:lnTo>
                <a:lnTo>
                  <a:pt x="17859" y="401836"/>
                </a:lnTo>
                <a:lnTo>
                  <a:pt x="26789" y="419695"/>
                </a:lnTo>
                <a:lnTo>
                  <a:pt x="35719" y="446484"/>
                </a:lnTo>
                <a:lnTo>
                  <a:pt x="53578" y="464344"/>
                </a:lnTo>
                <a:lnTo>
                  <a:pt x="71437" y="473273"/>
                </a:lnTo>
                <a:lnTo>
                  <a:pt x="98227" y="491133"/>
                </a:lnTo>
                <a:lnTo>
                  <a:pt x="133945" y="508992"/>
                </a:lnTo>
                <a:lnTo>
                  <a:pt x="169664" y="517922"/>
                </a:lnTo>
                <a:lnTo>
                  <a:pt x="205383" y="535781"/>
                </a:lnTo>
                <a:lnTo>
                  <a:pt x="250031" y="544711"/>
                </a:lnTo>
                <a:lnTo>
                  <a:pt x="285750" y="553641"/>
                </a:lnTo>
                <a:lnTo>
                  <a:pt x="330398" y="562570"/>
                </a:lnTo>
                <a:lnTo>
                  <a:pt x="375047" y="571500"/>
                </a:lnTo>
                <a:lnTo>
                  <a:pt x="419695" y="580430"/>
                </a:lnTo>
                <a:lnTo>
                  <a:pt x="473273" y="580430"/>
                </a:lnTo>
                <a:lnTo>
                  <a:pt x="517922" y="580430"/>
                </a:lnTo>
                <a:lnTo>
                  <a:pt x="571500" y="589359"/>
                </a:lnTo>
                <a:lnTo>
                  <a:pt x="625078" y="580430"/>
                </a:lnTo>
                <a:lnTo>
                  <a:pt x="678656" y="580430"/>
                </a:lnTo>
                <a:lnTo>
                  <a:pt x="732234" y="580430"/>
                </a:lnTo>
                <a:lnTo>
                  <a:pt x="785812" y="571500"/>
                </a:lnTo>
                <a:lnTo>
                  <a:pt x="848320" y="562570"/>
                </a:lnTo>
                <a:lnTo>
                  <a:pt x="892969" y="544711"/>
                </a:lnTo>
                <a:lnTo>
                  <a:pt x="946547" y="535781"/>
                </a:lnTo>
                <a:lnTo>
                  <a:pt x="991195" y="517922"/>
                </a:lnTo>
                <a:lnTo>
                  <a:pt x="1026914" y="491133"/>
                </a:lnTo>
                <a:lnTo>
                  <a:pt x="1062633" y="464344"/>
                </a:lnTo>
                <a:lnTo>
                  <a:pt x="1089422" y="437555"/>
                </a:lnTo>
                <a:lnTo>
                  <a:pt x="1125141" y="410766"/>
                </a:lnTo>
                <a:lnTo>
                  <a:pt x="1151930" y="383977"/>
                </a:lnTo>
                <a:lnTo>
                  <a:pt x="1169789" y="357187"/>
                </a:lnTo>
                <a:lnTo>
                  <a:pt x="1178719" y="330398"/>
                </a:lnTo>
                <a:lnTo>
                  <a:pt x="1187648" y="303609"/>
                </a:lnTo>
                <a:lnTo>
                  <a:pt x="1187648" y="267891"/>
                </a:lnTo>
                <a:lnTo>
                  <a:pt x="1169789" y="241102"/>
                </a:lnTo>
                <a:lnTo>
                  <a:pt x="1151930" y="214312"/>
                </a:lnTo>
                <a:lnTo>
                  <a:pt x="1107281" y="178594"/>
                </a:lnTo>
                <a:lnTo>
                  <a:pt x="1062633" y="151805"/>
                </a:lnTo>
                <a:lnTo>
                  <a:pt x="991195" y="116086"/>
                </a:lnTo>
                <a:lnTo>
                  <a:pt x="919758" y="80367"/>
                </a:lnTo>
                <a:lnTo>
                  <a:pt x="919758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482953" y="4822031"/>
            <a:ext cx="285751" cy="330400"/>
          </a:xfrm>
          <a:custGeom>
            <a:avLst/>
            <a:gdLst/>
            <a:ahLst/>
            <a:cxnLst/>
            <a:rect l="0" t="0" r="0" b="0"/>
            <a:pathLst>
              <a:path w="285751" h="330400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26789"/>
                </a:lnTo>
                <a:lnTo>
                  <a:pt x="62508" y="44648"/>
                </a:lnTo>
                <a:lnTo>
                  <a:pt x="89297" y="89297"/>
                </a:lnTo>
                <a:lnTo>
                  <a:pt x="133945" y="133946"/>
                </a:lnTo>
                <a:lnTo>
                  <a:pt x="169664" y="187524"/>
                </a:lnTo>
                <a:lnTo>
                  <a:pt x="205383" y="241102"/>
                </a:lnTo>
                <a:lnTo>
                  <a:pt x="241102" y="276821"/>
                </a:lnTo>
                <a:lnTo>
                  <a:pt x="258961" y="312539"/>
                </a:lnTo>
                <a:lnTo>
                  <a:pt x="285750" y="330399"/>
                </a:lnTo>
                <a:lnTo>
                  <a:pt x="285750" y="33039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420445" y="4741664"/>
            <a:ext cx="285751" cy="223243"/>
          </a:xfrm>
          <a:custGeom>
            <a:avLst/>
            <a:gdLst/>
            <a:ahLst/>
            <a:cxnLst/>
            <a:rect l="0" t="0" r="0" b="0"/>
            <a:pathLst>
              <a:path w="285751" h="22324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29"/>
                </a:lnTo>
                <a:lnTo>
                  <a:pt x="35719" y="26789"/>
                </a:lnTo>
                <a:lnTo>
                  <a:pt x="44649" y="62507"/>
                </a:lnTo>
                <a:lnTo>
                  <a:pt x="53578" y="89297"/>
                </a:lnTo>
                <a:lnTo>
                  <a:pt x="62508" y="133945"/>
                </a:lnTo>
                <a:lnTo>
                  <a:pt x="71438" y="160734"/>
                </a:lnTo>
                <a:lnTo>
                  <a:pt x="80368" y="187524"/>
                </a:lnTo>
                <a:lnTo>
                  <a:pt x="89297" y="214313"/>
                </a:lnTo>
                <a:lnTo>
                  <a:pt x="89297" y="223242"/>
                </a:lnTo>
                <a:lnTo>
                  <a:pt x="89297" y="223242"/>
                </a:lnTo>
                <a:lnTo>
                  <a:pt x="80368" y="214313"/>
                </a:lnTo>
                <a:lnTo>
                  <a:pt x="71438" y="196453"/>
                </a:lnTo>
                <a:lnTo>
                  <a:pt x="62508" y="178594"/>
                </a:lnTo>
                <a:lnTo>
                  <a:pt x="53578" y="151805"/>
                </a:lnTo>
                <a:lnTo>
                  <a:pt x="35719" y="125015"/>
                </a:lnTo>
                <a:lnTo>
                  <a:pt x="26789" y="98226"/>
                </a:lnTo>
                <a:lnTo>
                  <a:pt x="17860" y="71437"/>
                </a:lnTo>
                <a:lnTo>
                  <a:pt x="893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8930" y="35718"/>
                </a:lnTo>
                <a:lnTo>
                  <a:pt x="17860" y="35718"/>
                </a:lnTo>
                <a:lnTo>
                  <a:pt x="35719" y="44648"/>
                </a:lnTo>
                <a:lnTo>
                  <a:pt x="53578" y="53578"/>
                </a:lnTo>
                <a:lnTo>
                  <a:pt x="80368" y="53578"/>
                </a:lnTo>
                <a:lnTo>
                  <a:pt x="107157" y="62507"/>
                </a:lnTo>
                <a:lnTo>
                  <a:pt x="142875" y="71437"/>
                </a:lnTo>
                <a:lnTo>
                  <a:pt x="187524" y="71437"/>
                </a:lnTo>
                <a:lnTo>
                  <a:pt x="223243" y="71437"/>
                </a:lnTo>
                <a:lnTo>
                  <a:pt x="258961" y="71437"/>
                </a:lnTo>
                <a:lnTo>
                  <a:pt x="285750" y="62507"/>
                </a:lnTo>
                <a:lnTo>
                  <a:pt x="285750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777633" y="5009555"/>
            <a:ext cx="133946" cy="383977"/>
          </a:xfrm>
          <a:custGeom>
            <a:avLst/>
            <a:gdLst/>
            <a:ahLst/>
            <a:cxnLst/>
            <a:rect l="0" t="0" r="0" b="0"/>
            <a:pathLst>
              <a:path w="133946" h="383977">
                <a:moveTo>
                  <a:pt x="893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17859" y="44648"/>
                </a:lnTo>
                <a:lnTo>
                  <a:pt x="35719" y="80367"/>
                </a:lnTo>
                <a:lnTo>
                  <a:pt x="62508" y="133945"/>
                </a:lnTo>
                <a:lnTo>
                  <a:pt x="80367" y="196453"/>
                </a:lnTo>
                <a:lnTo>
                  <a:pt x="107156" y="250031"/>
                </a:lnTo>
                <a:lnTo>
                  <a:pt x="116086" y="312539"/>
                </a:lnTo>
                <a:lnTo>
                  <a:pt x="125015" y="348258"/>
                </a:lnTo>
                <a:lnTo>
                  <a:pt x="133945" y="375047"/>
                </a:lnTo>
                <a:lnTo>
                  <a:pt x="133945" y="383976"/>
                </a:lnTo>
                <a:lnTo>
                  <a:pt x="133945" y="375047"/>
                </a:lnTo>
                <a:lnTo>
                  <a:pt x="125015" y="348258"/>
                </a:lnTo>
                <a:lnTo>
                  <a:pt x="107156" y="312539"/>
                </a:lnTo>
                <a:lnTo>
                  <a:pt x="71437" y="258961"/>
                </a:lnTo>
                <a:lnTo>
                  <a:pt x="44648" y="205383"/>
                </a:lnTo>
                <a:lnTo>
                  <a:pt x="8930" y="151804"/>
                </a:lnTo>
                <a:lnTo>
                  <a:pt x="8930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732984" y="4902398"/>
            <a:ext cx="241103" cy="339330"/>
          </a:xfrm>
          <a:custGeom>
            <a:avLst/>
            <a:gdLst/>
            <a:ahLst/>
            <a:cxnLst/>
            <a:rect l="0" t="0" r="0" b="0"/>
            <a:pathLst>
              <a:path w="241103" h="339330">
                <a:moveTo>
                  <a:pt x="0" y="107157"/>
                </a:moveTo>
                <a:lnTo>
                  <a:pt x="0" y="107157"/>
                </a:lnTo>
                <a:lnTo>
                  <a:pt x="0" y="107157"/>
                </a:lnTo>
                <a:lnTo>
                  <a:pt x="8930" y="89297"/>
                </a:lnTo>
                <a:lnTo>
                  <a:pt x="26789" y="80368"/>
                </a:lnTo>
                <a:lnTo>
                  <a:pt x="53579" y="53579"/>
                </a:lnTo>
                <a:lnTo>
                  <a:pt x="98227" y="35719"/>
                </a:lnTo>
                <a:lnTo>
                  <a:pt x="133946" y="17860"/>
                </a:lnTo>
                <a:lnTo>
                  <a:pt x="178594" y="0"/>
                </a:lnTo>
                <a:lnTo>
                  <a:pt x="214313" y="0"/>
                </a:lnTo>
                <a:lnTo>
                  <a:pt x="232172" y="17860"/>
                </a:lnTo>
                <a:lnTo>
                  <a:pt x="241102" y="53579"/>
                </a:lnTo>
                <a:lnTo>
                  <a:pt x="232172" y="98227"/>
                </a:lnTo>
                <a:lnTo>
                  <a:pt x="214313" y="160735"/>
                </a:lnTo>
                <a:lnTo>
                  <a:pt x="178594" y="214313"/>
                </a:lnTo>
                <a:lnTo>
                  <a:pt x="151805" y="267891"/>
                </a:lnTo>
                <a:lnTo>
                  <a:pt x="116086" y="303610"/>
                </a:lnTo>
                <a:lnTo>
                  <a:pt x="89297" y="330399"/>
                </a:lnTo>
                <a:lnTo>
                  <a:pt x="71438" y="339329"/>
                </a:lnTo>
                <a:lnTo>
                  <a:pt x="62508" y="330399"/>
                </a:lnTo>
                <a:lnTo>
                  <a:pt x="62508" y="33039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956227" y="5080992"/>
            <a:ext cx="142876" cy="223243"/>
          </a:xfrm>
          <a:custGeom>
            <a:avLst/>
            <a:gdLst/>
            <a:ahLst/>
            <a:cxnLst/>
            <a:rect l="0" t="0" r="0" b="0"/>
            <a:pathLst>
              <a:path w="142876" h="223243">
                <a:moveTo>
                  <a:pt x="8929" y="62508"/>
                </a:moveTo>
                <a:lnTo>
                  <a:pt x="8929" y="71438"/>
                </a:lnTo>
                <a:lnTo>
                  <a:pt x="8929" y="89297"/>
                </a:lnTo>
                <a:lnTo>
                  <a:pt x="0" y="125016"/>
                </a:lnTo>
                <a:lnTo>
                  <a:pt x="0" y="160735"/>
                </a:lnTo>
                <a:lnTo>
                  <a:pt x="8929" y="196453"/>
                </a:lnTo>
                <a:lnTo>
                  <a:pt x="26789" y="214313"/>
                </a:lnTo>
                <a:lnTo>
                  <a:pt x="44648" y="223242"/>
                </a:lnTo>
                <a:lnTo>
                  <a:pt x="62507" y="223242"/>
                </a:lnTo>
                <a:lnTo>
                  <a:pt x="89296" y="205383"/>
                </a:lnTo>
                <a:lnTo>
                  <a:pt x="107156" y="169664"/>
                </a:lnTo>
                <a:lnTo>
                  <a:pt x="133945" y="142875"/>
                </a:lnTo>
                <a:lnTo>
                  <a:pt x="142875" y="107156"/>
                </a:lnTo>
                <a:lnTo>
                  <a:pt x="142875" y="71438"/>
                </a:lnTo>
                <a:lnTo>
                  <a:pt x="133945" y="35719"/>
                </a:lnTo>
                <a:lnTo>
                  <a:pt x="107156" y="8930"/>
                </a:lnTo>
                <a:lnTo>
                  <a:pt x="89296" y="0"/>
                </a:lnTo>
                <a:lnTo>
                  <a:pt x="62507" y="8930"/>
                </a:lnTo>
                <a:lnTo>
                  <a:pt x="44648" y="26789"/>
                </a:lnTo>
                <a:lnTo>
                  <a:pt x="26789" y="53578"/>
                </a:lnTo>
                <a:lnTo>
                  <a:pt x="26789" y="89297"/>
                </a:lnTo>
                <a:lnTo>
                  <a:pt x="26789" y="125016"/>
                </a:lnTo>
                <a:lnTo>
                  <a:pt x="35718" y="14287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161609" y="4866679"/>
            <a:ext cx="232173" cy="330400"/>
          </a:xfrm>
          <a:custGeom>
            <a:avLst/>
            <a:gdLst/>
            <a:ahLst/>
            <a:cxnLst/>
            <a:rect l="0" t="0" r="0" b="0"/>
            <a:pathLst>
              <a:path w="232173" h="330400">
                <a:moveTo>
                  <a:pt x="0" y="107157"/>
                </a:moveTo>
                <a:lnTo>
                  <a:pt x="0" y="107157"/>
                </a:lnTo>
                <a:lnTo>
                  <a:pt x="8930" y="116087"/>
                </a:lnTo>
                <a:lnTo>
                  <a:pt x="8930" y="125016"/>
                </a:lnTo>
                <a:lnTo>
                  <a:pt x="17860" y="142876"/>
                </a:lnTo>
                <a:lnTo>
                  <a:pt x="17860" y="178594"/>
                </a:lnTo>
                <a:lnTo>
                  <a:pt x="26789" y="214313"/>
                </a:lnTo>
                <a:lnTo>
                  <a:pt x="35719" y="250032"/>
                </a:lnTo>
                <a:lnTo>
                  <a:pt x="44649" y="285751"/>
                </a:lnTo>
                <a:lnTo>
                  <a:pt x="53579" y="312540"/>
                </a:lnTo>
                <a:lnTo>
                  <a:pt x="62508" y="321469"/>
                </a:lnTo>
                <a:lnTo>
                  <a:pt x="71438" y="330399"/>
                </a:lnTo>
                <a:lnTo>
                  <a:pt x="89297" y="321469"/>
                </a:lnTo>
                <a:lnTo>
                  <a:pt x="98227" y="303610"/>
                </a:lnTo>
                <a:lnTo>
                  <a:pt x="107157" y="276821"/>
                </a:lnTo>
                <a:lnTo>
                  <a:pt x="116086" y="241102"/>
                </a:lnTo>
                <a:lnTo>
                  <a:pt x="116086" y="196454"/>
                </a:lnTo>
                <a:lnTo>
                  <a:pt x="125016" y="160735"/>
                </a:lnTo>
                <a:lnTo>
                  <a:pt x="125016" y="133946"/>
                </a:lnTo>
                <a:lnTo>
                  <a:pt x="133946" y="125016"/>
                </a:lnTo>
                <a:lnTo>
                  <a:pt x="142875" y="133946"/>
                </a:lnTo>
                <a:lnTo>
                  <a:pt x="151805" y="151805"/>
                </a:lnTo>
                <a:lnTo>
                  <a:pt x="160735" y="187524"/>
                </a:lnTo>
                <a:lnTo>
                  <a:pt x="169664" y="223243"/>
                </a:lnTo>
                <a:lnTo>
                  <a:pt x="187524" y="258962"/>
                </a:lnTo>
                <a:lnTo>
                  <a:pt x="196454" y="276821"/>
                </a:lnTo>
                <a:lnTo>
                  <a:pt x="214313" y="294680"/>
                </a:lnTo>
                <a:lnTo>
                  <a:pt x="223243" y="294680"/>
                </a:lnTo>
                <a:lnTo>
                  <a:pt x="232172" y="285751"/>
                </a:lnTo>
                <a:lnTo>
                  <a:pt x="232172" y="267891"/>
                </a:lnTo>
                <a:lnTo>
                  <a:pt x="232172" y="232173"/>
                </a:lnTo>
                <a:lnTo>
                  <a:pt x="223243" y="187524"/>
                </a:lnTo>
                <a:lnTo>
                  <a:pt x="214313" y="133946"/>
                </a:lnTo>
                <a:lnTo>
                  <a:pt x="196454" y="80368"/>
                </a:lnTo>
                <a:lnTo>
                  <a:pt x="187524" y="35719"/>
                </a:lnTo>
                <a:lnTo>
                  <a:pt x="169664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17860"/>
                </a:lnTo>
                <a:lnTo>
                  <a:pt x="142875" y="35719"/>
                </a:lnTo>
                <a:lnTo>
                  <a:pt x="142875" y="44649"/>
                </a:lnTo>
                <a:lnTo>
                  <a:pt x="142875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420570" y="4750593"/>
            <a:ext cx="267892" cy="339330"/>
          </a:xfrm>
          <a:custGeom>
            <a:avLst/>
            <a:gdLst/>
            <a:ahLst/>
            <a:cxnLst/>
            <a:rect l="0" t="0" r="0" b="0"/>
            <a:pathLst>
              <a:path w="267892" h="339330">
                <a:moveTo>
                  <a:pt x="0" y="214313"/>
                </a:moveTo>
                <a:lnTo>
                  <a:pt x="8930" y="214313"/>
                </a:lnTo>
                <a:lnTo>
                  <a:pt x="17860" y="223243"/>
                </a:lnTo>
                <a:lnTo>
                  <a:pt x="26789" y="223243"/>
                </a:lnTo>
                <a:lnTo>
                  <a:pt x="44649" y="232173"/>
                </a:lnTo>
                <a:lnTo>
                  <a:pt x="53578" y="232173"/>
                </a:lnTo>
                <a:lnTo>
                  <a:pt x="62508" y="223243"/>
                </a:lnTo>
                <a:lnTo>
                  <a:pt x="71438" y="214313"/>
                </a:lnTo>
                <a:lnTo>
                  <a:pt x="80368" y="196454"/>
                </a:lnTo>
                <a:lnTo>
                  <a:pt x="89297" y="178595"/>
                </a:lnTo>
                <a:lnTo>
                  <a:pt x="98227" y="151805"/>
                </a:lnTo>
                <a:lnTo>
                  <a:pt x="98227" y="133946"/>
                </a:lnTo>
                <a:lnTo>
                  <a:pt x="89297" y="107157"/>
                </a:lnTo>
                <a:lnTo>
                  <a:pt x="71438" y="98227"/>
                </a:lnTo>
                <a:lnTo>
                  <a:pt x="53578" y="89297"/>
                </a:lnTo>
                <a:lnTo>
                  <a:pt x="35719" y="89297"/>
                </a:lnTo>
                <a:lnTo>
                  <a:pt x="17860" y="107157"/>
                </a:lnTo>
                <a:lnTo>
                  <a:pt x="8930" y="142876"/>
                </a:lnTo>
                <a:lnTo>
                  <a:pt x="0" y="178595"/>
                </a:lnTo>
                <a:lnTo>
                  <a:pt x="8930" y="232173"/>
                </a:lnTo>
                <a:lnTo>
                  <a:pt x="17860" y="267891"/>
                </a:lnTo>
                <a:lnTo>
                  <a:pt x="35719" y="303610"/>
                </a:lnTo>
                <a:lnTo>
                  <a:pt x="53578" y="330399"/>
                </a:lnTo>
                <a:lnTo>
                  <a:pt x="80368" y="339329"/>
                </a:lnTo>
                <a:lnTo>
                  <a:pt x="107157" y="339329"/>
                </a:lnTo>
                <a:lnTo>
                  <a:pt x="133946" y="321470"/>
                </a:lnTo>
                <a:lnTo>
                  <a:pt x="151805" y="294680"/>
                </a:lnTo>
                <a:lnTo>
                  <a:pt x="169664" y="258962"/>
                </a:lnTo>
                <a:lnTo>
                  <a:pt x="187524" y="214313"/>
                </a:lnTo>
                <a:lnTo>
                  <a:pt x="187524" y="160735"/>
                </a:lnTo>
                <a:lnTo>
                  <a:pt x="187524" y="107157"/>
                </a:lnTo>
                <a:lnTo>
                  <a:pt x="187524" y="71438"/>
                </a:lnTo>
                <a:lnTo>
                  <a:pt x="178594" y="3571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78594" y="44649"/>
                </a:lnTo>
                <a:lnTo>
                  <a:pt x="187524" y="71438"/>
                </a:lnTo>
                <a:lnTo>
                  <a:pt x="187524" y="98227"/>
                </a:lnTo>
                <a:lnTo>
                  <a:pt x="196453" y="133946"/>
                </a:lnTo>
                <a:lnTo>
                  <a:pt x="196453" y="169665"/>
                </a:lnTo>
                <a:lnTo>
                  <a:pt x="205383" y="196454"/>
                </a:lnTo>
                <a:lnTo>
                  <a:pt x="214313" y="223243"/>
                </a:lnTo>
                <a:lnTo>
                  <a:pt x="214313" y="232173"/>
                </a:lnTo>
                <a:lnTo>
                  <a:pt x="214313" y="241102"/>
                </a:lnTo>
                <a:lnTo>
                  <a:pt x="223243" y="232173"/>
                </a:lnTo>
                <a:lnTo>
                  <a:pt x="223243" y="214313"/>
                </a:lnTo>
                <a:lnTo>
                  <a:pt x="223243" y="178595"/>
                </a:lnTo>
                <a:lnTo>
                  <a:pt x="232172" y="133946"/>
                </a:lnTo>
                <a:lnTo>
                  <a:pt x="232172" y="89297"/>
                </a:lnTo>
                <a:lnTo>
                  <a:pt x="250032" y="53578"/>
                </a:lnTo>
                <a:lnTo>
                  <a:pt x="250032" y="17860"/>
                </a:lnTo>
                <a:lnTo>
                  <a:pt x="258961" y="8930"/>
                </a:lnTo>
                <a:lnTo>
                  <a:pt x="267891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733109" y="4313039"/>
            <a:ext cx="321470" cy="562571"/>
          </a:xfrm>
          <a:custGeom>
            <a:avLst/>
            <a:gdLst/>
            <a:ahLst/>
            <a:cxnLst/>
            <a:rect l="0" t="0" r="0" b="0"/>
            <a:pathLst>
              <a:path w="321470" h="562571">
                <a:moveTo>
                  <a:pt x="8930" y="160734"/>
                </a:moveTo>
                <a:lnTo>
                  <a:pt x="8930" y="169664"/>
                </a:lnTo>
                <a:lnTo>
                  <a:pt x="0" y="169664"/>
                </a:lnTo>
                <a:lnTo>
                  <a:pt x="0" y="187523"/>
                </a:lnTo>
                <a:lnTo>
                  <a:pt x="0" y="205382"/>
                </a:lnTo>
                <a:lnTo>
                  <a:pt x="0" y="232172"/>
                </a:lnTo>
                <a:lnTo>
                  <a:pt x="8930" y="276820"/>
                </a:lnTo>
                <a:lnTo>
                  <a:pt x="26789" y="321468"/>
                </a:lnTo>
                <a:lnTo>
                  <a:pt x="44649" y="383976"/>
                </a:lnTo>
                <a:lnTo>
                  <a:pt x="62508" y="446484"/>
                </a:lnTo>
                <a:lnTo>
                  <a:pt x="89297" y="491132"/>
                </a:lnTo>
                <a:lnTo>
                  <a:pt x="107157" y="526851"/>
                </a:lnTo>
                <a:lnTo>
                  <a:pt x="133946" y="553640"/>
                </a:lnTo>
                <a:lnTo>
                  <a:pt x="151805" y="562570"/>
                </a:lnTo>
                <a:lnTo>
                  <a:pt x="160735" y="553640"/>
                </a:lnTo>
                <a:lnTo>
                  <a:pt x="169664" y="526851"/>
                </a:lnTo>
                <a:lnTo>
                  <a:pt x="169664" y="491132"/>
                </a:lnTo>
                <a:lnTo>
                  <a:pt x="160735" y="428625"/>
                </a:lnTo>
                <a:lnTo>
                  <a:pt x="151805" y="366117"/>
                </a:lnTo>
                <a:lnTo>
                  <a:pt x="133946" y="285750"/>
                </a:lnTo>
                <a:lnTo>
                  <a:pt x="116086" y="223242"/>
                </a:lnTo>
                <a:lnTo>
                  <a:pt x="107157" y="178593"/>
                </a:lnTo>
                <a:lnTo>
                  <a:pt x="107157" y="169664"/>
                </a:lnTo>
                <a:lnTo>
                  <a:pt x="116086" y="187523"/>
                </a:lnTo>
                <a:lnTo>
                  <a:pt x="133946" y="223242"/>
                </a:lnTo>
                <a:lnTo>
                  <a:pt x="160735" y="285750"/>
                </a:lnTo>
                <a:lnTo>
                  <a:pt x="178594" y="348257"/>
                </a:lnTo>
                <a:lnTo>
                  <a:pt x="205383" y="419695"/>
                </a:lnTo>
                <a:lnTo>
                  <a:pt x="232172" y="464343"/>
                </a:lnTo>
                <a:lnTo>
                  <a:pt x="258961" y="500062"/>
                </a:lnTo>
                <a:lnTo>
                  <a:pt x="276821" y="517922"/>
                </a:lnTo>
                <a:lnTo>
                  <a:pt x="294680" y="508992"/>
                </a:lnTo>
                <a:lnTo>
                  <a:pt x="312539" y="482203"/>
                </a:lnTo>
                <a:lnTo>
                  <a:pt x="321469" y="428625"/>
                </a:lnTo>
                <a:lnTo>
                  <a:pt x="321469" y="366117"/>
                </a:lnTo>
                <a:lnTo>
                  <a:pt x="321469" y="285750"/>
                </a:lnTo>
                <a:lnTo>
                  <a:pt x="312539" y="196453"/>
                </a:lnTo>
                <a:lnTo>
                  <a:pt x="294680" y="116086"/>
                </a:lnTo>
                <a:lnTo>
                  <a:pt x="294680" y="53578"/>
                </a:lnTo>
                <a:lnTo>
                  <a:pt x="294680" y="8929"/>
                </a:lnTo>
                <a:lnTo>
                  <a:pt x="294680" y="0"/>
                </a:lnTo>
                <a:lnTo>
                  <a:pt x="303610" y="8929"/>
                </a:lnTo>
                <a:lnTo>
                  <a:pt x="303610" y="35718"/>
                </a:lnTo>
                <a:lnTo>
                  <a:pt x="303610" y="62507"/>
                </a:lnTo>
                <a:lnTo>
                  <a:pt x="303610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036719" y="3973711"/>
            <a:ext cx="348258" cy="714376"/>
          </a:xfrm>
          <a:custGeom>
            <a:avLst/>
            <a:gdLst/>
            <a:ahLst/>
            <a:cxnLst/>
            <a:rect l="0" t="0" r="0" b="0"/>
            <a:pathLst>
              <a:path w="348258" h="714376">
                <a:moveTo>
                  <a:pt x="44648" y="544710"/>
                </a:moveTo>
                <a:lnTo>
                  <a:pt x="44648" y="535781"/>
                </a:lnTo>
                <a:lnTo>
                  <a:pt x="35719" y="526851"/>
                </a:lnTo>
                <a:lnTo>
                  <a:pt x="26789" y="517921"/>
                </a:lnTo>
                <a:lnTo>
                  <a:pt x="17859" y="508992"/>
                </a:lnTo>
                <a:lnTo>
                  <a:pt x="8929" y="500062"/>
                </a:lnTo>
                <a:lnTo>
                  <a:pt x="0" y="500062"/>
                </a:lnTo>
                <a:lnTo>
                  <a:pt x="0" y="517921"/>
                </a:lnTo>
                <a:lnTo>
                  <a:pt x="0" y="535781"/>
                </a:lnTo>
                <a:lnTo>
                  <a:pt x="0" y="571500"/>
                </a:lnTo>
                <a:lnTo>
                  <a:pt x="8929" y="607218"/>
                </a:lnTo>
                <a:lnTo>
                  <a:pt x="17859" y="651867"/>
                </a:lnTo>
                <a:lnTo>
                  <a:pt x="26789" y="678656"/>
                </a:lnTo>
                <a:lnTo>
                  <a:pt x="35719" y="705445"/>
                </a:lnTo>
                <a:lnTo>
                  <a:pt x="44648" y="714375"/>
                </a:lnTo>
                <a:lnTo>
                  <a:pt x="53578" y="714375"/>
                </a:lnTo>
                <a:lnTo>
                  <a:pt x="71437" y="696515"/>
                </a:lnTo>
                <a:lnTo>
                  <a:pt x="80367" y="669726"/>
                </a:lnTo>
                <a:lnTo>
                  <a:pt x="80367" y="634007"/>
                </a:lnTo>
                <a:lnTo>
                  <a:pt x="80367" y="580429"/>
                </a:lnTo>
                <a:lnTo>
                  <a:pt x="89297" y="535781"/>
                </a:lnTo>
                <a:lnTo>
                  <a:pt x="89297" y="500062"/>
                </a:lnTo>
                <a:lnTo>
                  <a:pt x="98226" y="491132"/>
                </a:lnTo>
                <a:lnTo>
                  <a:pt x="116086" y="500062"/>
                </a:lnTo>
                <a:lnTo>
                  <a:pt x="125015" y="526851"/>
                </a:lnTo>
                <a:lnTo>
                  <a:pt x="142875" y="562570"/>
                </a:lnTo>
                <a:lnTo>
                  <a:pt x="160733" y="607218"/>
                </a:lnTo>
                <a:lnTo>
                  <a:pt x="169663" y="634007"/>
                </a:lnTo>
                <a:lnTo>
                  <a:pt x="187522" y="660796"/>
                </a:lnTo>
                <a:lnTo>
                  <a:pt x="187522" y="669726"/>
                </a:lnTo>
                <a:lnTo>
                  <a:pt x="196452" y="669726"/>
                </a:lnTo>
                <a:lnTo>
                  <a:pt x="205382" y="660796"/>
                </a:lnTo>
                <a:lnTo>
                  <a:pt x="205382" y="634007"/>
                </a:lnTo>
                <a:lnTo>
                  <a:pt x="214311" y="580429"/>
                </a:lnTo>
                <a:lnTo>
                  <a:pt x="214311" y="526851"/>
                </a:lnTo>
                <a:lnTo>
                  <a:pt x="214311" y="446484"/>
                </a:lnTo>
                <a:lnTo>
                  <a:pt x="223241" y="375046"/>
                </a:lnTo>
                <a:lnTo>
                  <a:pt x="232171" y="312539"/>
                </a:lnTo>
                <a:lnTo>
                  <a:pt x="232171" y="258960"/>
                </a:lnTo>
                <a:lnTo>
                  <a:pt x="241101" y="232171"/>
                </a:lnTo>
                <a:lnTo>
                  <a:pt x="241101" y="223242"/>
                </a:lnTo>
                <a:lnTo>
                  <a:pt x="241101" y="241101"/>
                </a:lnTo>
                <a:lnTo>
                  <a:pt x="232171" y="276820"/>
                </a:lnTo>
                <a:lnTo>
                  <a:pt x="214311" y="330398"/>
                </a:lnTo>
                <a:lnTo>
                  <a:pt x="196452" y="392906"/>
                </a:lnTo>
                <a:lnTo>
                  <a:pt x="187522" y="473273"/>
                </a:lnTo>
                <a:lnTo>
                  <a:pt x="187522" y="544710"/>
                </a:lnTo>
                <a:lnTo>
                  <a:pt x="187522" y="616148"/>
                </a:lnTo>
                <a:lnTo>
                  <a:pt x="196452" y="660796"/>
                </a:lnTo>
                <a:lnTo>
                  <a:pt x="214311" y="696515"/>
                </a:lnTo>
                <a:lnTo>
                  <a:pt x="232171" y="705445"/>
                </a:lnTo>
                <a:lnTo>
                  <a:pt x="250030" y="696515"/>
                </a:lnTo>
                <a:lnTo>
                  <a:pt x="267890" y="660796"/>
                </a:lnTo>
                <a:lnTo>
                  <a:pt x="285749" y="616148"/>
                </a:lnTo>
                <a:lnTo>
                  <a:pt x="303608" y="553640"/>
                </a:lnTo>
                <a:lnTo>
                  <a:pt x="312538" y="464343"/>
                </a:lnTo>
                <a:lnTo>
                  <a:pt x="330397" y="375046"/>
                </a:lnTo>
                <a:lnTo>
                  <a:pt x="339327" y="276820"/>
                </a:lnTo>
                <a:lnTo>
                  <a:pt x="348257" y="178593"/>
                </a:lnTo>
                <a:lnTo>
                  <a:pt x="348257" y="98226"/>
                </a:lnTo>
                <a:lnTo>
                  <a:pt x="348257" y="35718"/>
                </a:lnTo>
                <a:lnTo>
                  <a:pt x="339327" y="0"/>
                </a:lnTo>
                <a:lnTo>
                  <a:pt x="330397" y="0"/>
                </a:lnTo>
                <a:lnTo>
                  <a:pt x="312538" y="35718"/>
                </a:lnTo>
                <a:lnTo>
                  <a:pt x="303608" y="107156"/>
                </a:lnTo>
                <a:lnTo>
                  <a:pt x="294679" y="205382"/>
                </a:lnTo>
                <a:lnTo>
                  <a:pt x="294679" y="312539"/>
                </a:lnTo>
                <a:lnTo>
                  <a:pt x="312538" y="428625"/>
                </a:lnTo>
                <a:lnTo>
                  <a:pt x="321468" y="517921"/>
                </a:lnTo>
                <a:lnTo>
                  <a:pt x="339327" y="589359"/>
                </a:lnTo>
                <a:lnTo>
                  <a:pt x="339327" y="5893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000625" y="4545211"/>
            <a:ext cx="285751" cy="517923"/>
          </a:xfrm>
          <a:custGeom>
            <a:avLst/>
            <a:gdLst/>
            <a:ahLst/>
            <a:cxnLst/>
            <a:rect l="0" t="0" r="0" b="0"/>
            <a:pathLst>
              <a:path w="285751" h="517923">
                <a:moveTo>
                  <a:pt x="8930" y="44648"/>
                </a:moveTo>
                <a:lnTo>
                  <a:pt x="893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17859" y="8929"/>
                </a:lnTo>
                <a:lnTo>
                  <a:pt x="35719" y="8929"/>
                </a:lnTo>
                <a:lnTo>
                  <a:pt x="62508" y="17859"/>
                </a:lnTo>
                <a:lnTo>
                  <a:pt x="80367" y="35718"/>
                </a:lnTo>
                <a:lnTo>
                  <a:pt x="107156" y="53578"/>
                </a:lnTo>
                <a:lnTo>
                  <a:pt x="133945" y="80367"/>
                </a:lnTo>
                <a:lnTo>
                  <a:pt x="142875" y="125015"/>
                </a:lnTo>
                <a:lnTo>
                  <a:pt x="142875" y="178593"/>
                </a:lnTo>
                <a:lnTo>
                  <a:pt x="142875" y="241101"/>
                </a:lnTo>
                <a:lnTo>
                  <a:pt x="133945" y="303609"/>
                </a:lnTo>
                <a:lnTo>
                  <a:pt x="142875" y="366117"/>
                </a:lnTo>
                <a:lnTo>
                  <a:pt x="151805" y="428625"/>
                </a:lnTo>
                <a:lnTo>
                  <a:pt x="187523" y="473273"/>
                </a:lnTo>
                <a:lnTo>
                  <a:pt x="223242" y="508992"/>
                </a:lnTo>
                <a:lnTo>
                  <a:pt x="258961" y="517922"/>
                </a:lnTo>
                <a:lnTo>
                  <a:pt x="285750" y="508992"/>
                </a:lnTo>
                <a:lnTo>
                  <a:pt x="285750" y="50899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348883" y="5063133"/>
            <a:ext cx="35720" cy="241102"/>
          </a:xfrm>
          <a:custGeom>
            <a:avLst/>
            <a:gdLst/>
            <a:ahLst/>
            <a:cxnLst/>
            <a:rect l="0" t="0" r="0" b="0"/>
            <a:pathLst>
              <a:path w="35720" h="241102">
                <a:moveTo>
                  <a:pt x="35719" y="17859"/>
                </a:moveTo>
                <a:lnTo>
                  <a:pt x="35719" y="17859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3"/>
                </a:lnTo>
                <a:lnTo>
                  <a:pt x="0" y="223242"/>
                </a:lnTo>
                <a:lnTo>
                  <a:pt x="8930" y="241101"/>
                </a:lnTo>
                <a:lnTo>
                  <a:pt x="8930" y="241101"/>
                </a:lnTo>
                <a:lnTo>
                  <a:pt x="8930" y="23217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241727" y="5304234"/>
            <a:ext cx="303610" cy="17861"/>
          </a:xfrm>
          <a:custGeom>
            <a:avLst/>
            <a:gdLst/>
            <a:ahLst/>
            <a:cxnLst/>
            <a:rect l="0" t="0" r="0" b="0"/>
            <a:pathLst>
              <a:path w="303610" h="17861">
                <a:moveTo>
                  <a:pt x="0" y="0"/>
                </a:move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8930"/>
                </a:lnTo>
                <a:lnTo>
                  <a:pt x="151804" y="8930"/>
                </a:lnTo>
                <a:lnTo>
                  <a:pt x="187523" y="8930"/>
                </a:lnTo>
                <a:lnTo>
                  <a:pt x="232171" y="17860"/>
                </a:lnTo>
                <a:lnTo>
                  <a:pt x="276820" y="17860"/>
                </a:lnTo>
                <a:lnTo>
                  <a:pt x="303609" y="8930"/>
                </a:lnTo>
                <a:lnTo>
                  <a:pt x="303609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143500" y="5054203"/>
            <a:ext cx="205384" cy="62509"/>
          </a:xfrm>
          <a:custGeom>
            <a:avLst/>
            <a:gdLst/>
            <a:ahLst/>
            <a:cxnLst/>
            <a:rect l="0" t="0" r="0" b="0"/>
            <a:pathLst>
              <a:path w="205384" h="62509">
                <a:moveTo>
                  <a:pt x="0" y="62508"/>
                </a:moveTo>
                <a:lnTo>
                  <a:pt x="0" y="53578"/>
                </a:lnTo>
                <a:lnTo>
                  <a:pt x="17859" y="35719"/>
                </a:lnTo>
                <a:lnTo>
                  <a:pt x="44648" y="26789"/>
                </a:lnTo>
                <a:lnTo>
                  <a:pt x="80367" y="8930"/>
                </a:lnTo>
                <a:lnTo>
                  <a:pt x="125016" y="8930"/>
                </a:lnTo>
                <a:lnTo>
                  <a:pt x="169664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581055" y="5080992"/>
            <a:ext cx="258962" cy="232173"/>
          </a:xfrm>
          <a:custGeom>
            <a:avLst/>
            <a:gdLst/>
            <a:ahLst/>
            <a:cxnLst/>
            <a:rect l="0" t="0" r="0" b="0"/>
            <a:pathLst>
              <a:path w="258962" h="23217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3"/>
                </a:lnTo>
                <a:lnTo>
                  <a:pt x="0" y="232172"/>
                </a:lnTo>
                <a:lnTo>
                  <a:pt x="17859" y="232172"/>
                </a:lnTo>
                <a:lnTo>
                  <a:pt x="53578" y="232172"/>
                </a:lnTo>
                <a:lnTo>
                  <a:pt x="98226" y="214313"/>
                </a:lnTo>
                <a:lnTo>
                  <a:pt x="142875" y="196453"/>
                </a:lnTo>
                <a:lnTo>
                  <a:pt x="196453" y="187524"/>
                </a:lnTo>
                <a:lnTo>
                  <a:pt x="232172" y="178594"/>
                </a:lnTo>
                <a:lnTo>
                  <a:pt x="258961" y="178594"/>
                </a:lnTo>
                <a:lnTo>
                  <a:pt x="258961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804297" y="5054203"/>
            <a:ext cx="35720" cy="321470"/>
          </a:xfrm>
          <a:custGeom>
            <a:avLst/>
            <a:gdLst/>
            <a:ahLst/>
            <a:cxnLst/>
            <a:rect l="0" t="0" r="0" b="0"/>
            <a:pathLst>
              <a:path w="35720" h="321470">
                <a:moveTo>
                  <a:pt x="35719" y="8930"/>
                </a:move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71438"/>
                </a:lnTo>
                <a:lnTo>
                  <a:pt x="8930" y="116086"/>
                </a:lnTo>
                <a:lnTo>
                  <a:pt x="0" y="169664"/>
                </a:lnTo>
                <a:lnTo>
                  <a:pt x="0" y="223242"/>
                </a:lnTo>
                <a:lnTo>
                  <a:pt x="0" y="267891"/>
                </a:lnTo>
                <a:lnTo>
                  <a:pt x="0" y="303610"/>
                </a:lnTo>
                <a:lnTo>
                  <a:pt x="8930" y="321469"/>
                </a:lnTo>
                <a:lnTo>
                  <a:pt x="17859" y="312539"/>
                </a:lnTo>
                <a:lnTo>
                  <a:pt x="26789" y="294680"/>
                </a:lnTo>
                <a:lnTo>
                  <a:pt x="26789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795367" y="4964906"/>
            <a:ext cx="267892" cy="187525"/>
          </a:xfrm>
          <a:custGeom>
            <a:avLst/>
            <a:gdLst/>
            <a:ahLst/>
            <a:cxnLst/>
            <a:rect l="0" t="0" r="0" b="0"/>
            <a:pathLst>
              <a:path w="267892" h="187525">
                <a:moveTo>
                  <a:pt x="214313" y="0"/>
                </a:moveTo>
                <a:lnTo>
                  <a:pt x="232172" y="0"/>
                </a:lnTo>
                <a:lnTo>
                  <a:pt x="250031" y="0"/>
                </a:lnTo>
                <a:lnTo>
                  <a:pt x="267891" y="8930"/>
                </a:lnTo>
                <a:lnTo>
                  <a:pt x="258961" y="35719"/>
                </a:lnTo>
                <a:lnTo>
                  <a:pt x="232172" y="71438"/>
                </a:lnTo>
                <a:lnTo>
                  <a:pt x="187524" y="107157"/>
                </a:lnTo>
                <a:lnTo>
                  <a:pt x="133946" y="142875"/>
                </a:lnTo>
                <a:lnTo>
                  <a:pt x="80367" y="160735"/>
                </a:lnTo>
                <a:lnTo>
                  <a:pt x="35719" y="178594"/>
                </a:lnTo>
                <a:lnTo>
                  <a:pt x="8930" y="18752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0" name="Freeform 15359"/>
          <p:cNvSpPr/>
          <p:nvPr/>
        </p:nvSpPr>
        <p:spPr bwMode="auto">
          <a:xfrm>
            <a:off x="5768578" y="4947047"/>
            <a:ext cx="223243" cy="71438"/>
          </a:xfrm>
          <a:custGeom>
            <a:avLst/>
            <a:gdLst/>
            <a:ahLst/>
            <a:cxnLst/>
            <a:rect l="0" t="0" r="0" b="0"/>
            <a:pathLst>
              <a:path w="223243" h="71438">
                <a:moveTo>
                  <a:pt x="893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30" y="62508"/>
                </a:lnTo>
                <a:lnTo>
                  <a:pt x="17860" y="62508"/>
                </a:lnTo>
                <a:lnTo>
                  <a:pt x="35719" y="44648"/>
                </a:lnTo>
                <a:lnTo>
                  <a:pt x="53578" y="35719"/>
                </a:lnTo>
                <a:lnTo>
                  <a:pt x="89297" y="26789"/>
                </a:lnTo>
                <a:lnTo>
                  <a:pt x="116086" y="17859"/>
                </a:lnTo>
                <a:lnTo>
                  <a:pt x="151805" y="8930"/>
                </a:lnTo>
                <a:lnTo>
                  <a:pt x="169664" y="0"/>
                </a:lnTo>
                <a:lnTo>
                  <a:pt x="196453" y="0"/>
                </a:lnTo>
                <a:lnTo>
                  <a:pt x="214313" y="8930"/>
                </a:lnTo>
                <a:lnTo>
                  <a:pt x="223242" y="26789"/>
                </a:lnTo>
                <a:lnTo>
                  <a:pt x="223242" y="44648"/>
                </a:lnTo>
                <a:lnTo>
                  <a:pt x="214313" y="53578"/>
                </a:lnTo>
                <a:lnTo>
                  <a:pt x="214313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61" name="Freeform 15360"/>
          <p:cNvSpPr/>
          <p:nvPr/>
        </p:nvSpPr>
        <p:spPr bwMode="auto">
          <a:xfrm>
            <a:off x="4509492" y="4688086"/>
            <a:ext cx="2134197" cy="1062633"/>
          </a:xfrm>
          <a:custGeom>
            <a:avLst/>
            <a:gdLst/>
            <a:ahLst/>
            <a:cxnLst/>
            <a:rect l="0" t="0" r="0" b="0"/>
            <a:pathLst>
              <a:path w="2134197" h="1062633">
                <a:moveTo>
                  <a:pt x="1812727" y="232172"/>
                </a:moveTo>
                <a:lnTo>
                  <a:pt x="1812727" y="232172"/>
                </a:lnTo>
                <a:lnTo>
                  <a:pt x="1803797" y="223242"/>
                </a:lnTo>
                <a:lnTo>
                  <a:pt x="1794867" y="214312"/>
                </a:lnTo>
                <a:lnTo>
                  <a:pt x="1785938" y="196453"/>
                </a:lnTo>
                <a:lnTo>
                  <a:pt x="1759149" y="187523"/>
                </a:lnTo>
                <a:lnTo>
                  <a:pt x="1732360" y="169664"/>
                </a:lnTo>
                <a:lnTo>
                  <a:pt x="1687711" y="151804"/>
                </a:lnTo>
                <a:lnTo>
                  <a:pt x="1643063" y="133945"/>
                </a:lnTo>
                <a:lnTo>
                  <a:pt x="1580555" y="116085"/>
                </a:lnTo>
                <a:lnTo>
                  <a:pt x="1509117" y="98226"/>
                </a:lnTo>
                <a:lnTo>
                  <a:pt x="1428750" y="80367"/>
                </a:lnTo>
                <a:lnTo>
                  <a:pt x="1330524" y="62507"/>
                </a:lnTo>
                <a:lnTo>
                  <a:pt x="1223367" y="53578"/>
                </a:lnTo>
                <a:lnTo>
                  <a:pt x="1098352" y="44648"/>
                </a:lnTo>
                <a:lnTo>
                  <a:pt x="964406" y="44648"/>
                </a:lnTo>
                <a:lnTo>
                  <a:pt x="830461" y="53578"/>
                </a:lnTo>
                <a:lnTo>
                  <a:pt x="696516" y="71437"/>
                </a:lnTo>
                <a:lnTo>
                  <a:pt x="562571" y="89296"/>
                </a:lnTo>
                <a:lnTo>
                  <a:pt x="437555" y="133945"/>
                </a:lnTo>
                <a:lnTo>
                  <a:pt x="321469" y="169664"/>
                </a:lnTo>
                <a:lnTo>
                  <a:pt x="223242" y="223242"/>
                </a:lnTo>
                <a:lnTo>
                  <a:pt x="133946" y="285750"/>
                </a:lnTo>
                <a:lnTo>
                  <a:pt x="71438" y="348258"/>
                </a:lnTo>
                <a:lnTo>
                  <a:pt x="26789" y="419695"/>
                </a:lnTo>
                <a:lnTo>
                  <a:pt x="0" y="500062"/>
                </a:lnTo>
                <a:lnTo>
                  <a:pt x="0" y="571500"/>
                </a:lnTo>
                <a:lnTo>
                  <a:pt x="26789" y="642937"/>
                </a:lnTo>
                <a:lnTo>
                  <a:pt x="89297" y="714375"/>
                </a:lnTo>
                <a:lnTo>
                  <a:pt x="169664" y="776883"/>
                </a:lnTo>
                <a:lnTo>
                  <a:pt x="285750" y="839391"/>
                </a:lnTo>
                <a:lnTo>
                  <a:pt x="419696" y="901898"/>
                </a:lnTo>
                <a:lnTo>
                  <a:pt x="571500" y="955476"/>
                </a:lnTo>
                <a:lnTo>
                  <a:pt x="741164" y="1000124"/>
                </a:lnTo>
                <a:lnTo>
                  <a:pt x="919758" y="1035843"/>
                </a:lnTo>
                <a:lnTo>
                  <a:pt x="1098352" y="1053702"/>
                </a:lnTo>
                <a:lnTo>
                  <a:pt x="1276946" y="1062632"/>
                </a:lnTo>
                <a:lnTo>
                  <a:pt x="1446610" y="1044773"/>
                </a:lnTo>
                <a:lnTo>
                  <a:pt x="1607344" y="1017984"/>
                </a:lnTo>
                <a:lnTo>
                  <a:pt x="1759149" y="964405"/>
                </a:lnTo>
                <a:lnTo>
                  <a:pt x="1884164" y="901898"/>
                </a:lnTo>
                <a:lnTo>
                  <a:pt x="2000250" y="812602"/>
                </a:lnTo>
                <a:lnTo>
                  <a:pt x="2071688" y="714375"/>
                </a:lnTo>
                <a:lnTo>
                  <a:pt x="2125266" y="607219"/>
                </a:lnTo>
                <a:lnTo>
                  <a:pt x="2134196" y="491133"/>
                </a:lnTo>
                <a:lnTo>
                  <a:pt x="2107406" y="383977"/>
                </a:lnTo>
                <a:lnTo>
                  <a:pt x="2035969" y="267891"/>
                </a:lnTo>
                <a:lnTo>
                  <a:pt x="1910953" y="169664"/>
                </a:lnTo>
                <a:lnTo>
                  <a:pt x="1741289" y="98226"/>
                </a:lnTo>
                <a:lnTo>
                  <a:pt x="1535906" y="35718"/>
                </a:lnTo>
                <a:lnTo>
                  <a:pt x="1303735" y="0"/>
                </a:lnTo>
                <a:lnTo>
                  <a:pt x="1062633" y="0"/>
                </a:lnTo>
                <a:lnTo>
                  <a:pt x="821531" y="26789"/>
                </a:lnTo>
                <a:lnTo>
                  <a:pt x="589360" y="80367"/>
                </a:lnTo>
                <a:lnTo>
                  <a:pt x="375047" y="133945"/>
                </a:lnTo>
                <a:lnTo>
                  <a:pt x="169664" y="205383"/>
                </a:lnTo>
                <a:lnTo>
                  <a:pt x="169664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0" name="Freeform 15369"/>
          <p:cNvSpPr/>
          <p:nvPr/>
        </p:nvSpPr>
        <p:spPr bwMode="auto">
          <a:xfrm>
            <a:off x="5268516" y="1785937"/>
            <a:ext cx="2044899" cy="410767"/>
          </a:xfrm>
          <a:custGeom>
            <a:avLst/>
            <a:gdLst/>
            <a:ahLst/>
            <a:cxnLst/>
            <a:rect l="0" t="0" r="0" b="0"/>
            <a:pathLst>
              <a:path w="2044899" h="410767">
                <a:moveTo>
                  <a:pt x="1669851" y="178594"/>
                </a:moveTo>
                <a:lnTo>
                  <a:pt x="1669851" y="169664"/>
                </a:lnTo>
                <a:lnTo>
                  <a:pt x="1660922" y="169664"/>
                </a:lnTo>
                <a:lnTo>
                  <a:pt x="1651992" y="160735"/>
                </a:lnTo>
                <a:lnTo>
                  <a:pt x="1643062" y="151805"/>
                </a:lnTo>
                <a:lnTo>
                  <a:pt x="1634132" y="142875"/>
                </a:lnTo>
                <a:lnTo>
                  <a:pt x="1625203" y="142875"/>
                </a:lnTo>
                <a:lnTo>
                  <a:pt x="1616273" y="133946"/>
                </a:lnTo>
                <a:lnTo>
                  <a:pt x="1607343" y="125016"/>
                </a:lnTo>
                <a:lnTo>
                  <a:pt x="1598414" y="116086"/>
                </a:lnTo>
                <a:lnTo>
                  <a:pt x="1571625" y="98227"/>
                </a:lnTo>
                <a:lnTo>
                  <a:pt x="1544836" y="89297"/>
                </a:lnTo>
                <a:lnTo>
                  <a:pt x="1518047" y="80367"/>
                </a:lnTo>
                <a:lnTo>
                  <a:pt x="1482328" y="71438"/>
                </a:lnTo>
                <a:lnTo>
                  <a:pt x="1446609" y="71438"/>
                </a:lnTo>
                <a:lnTo>
                  <a:pt x="1401961" y="62508"/>
                </a:lnTo>
                <a:lnTo>
                  <a:pt x="1357312" y="53578"/>
                </a:lnTo>
                <a:lnTo>
                  <a:pt x="1303734" y="53578"/>
                </a:lnTo>
                <a:lnTo>
                  <a:pt x="1250156" y="53578"/>
                </a:lnTo>
                <a:lnTo>
                  <a:pt x="1187648" y="44649"/>
                </a:lnTo>
                <a:lnTo>
                  <a:pt x="1125140" y="35719"/>
                </a:lnTo>
                <a:lnTo>
                  <a:pt x="1062632" y="35719"/>
                </a:lnTo>
                <a:lnTo>
                  <a:pt x="1000125" y="26789"/>
                </a:lnTo>
                <a:lnTo>
                  <a:pt x="928687" y="17860"/>
                </a:lnTo>
                <a:lnTo>
                  <a:pt x="848320" y="8930"/>
                </a:lnTo>
                <a:lnTo>
                  <a:pt x="767953" y="8930"/>
                </a:lnTo>
                <a:lnTo>
                  <a:pt x="678656" y="8930"/>
                </a:lnTo>
                <a:lnTo>
                  <a:pt x="598289" y="17860"/>
                </a:lnTo>
                <a:lnTo>
                  <a:pt x="517922" y="26789"/>
                </a:lnTo>
                <a:lnTo>
                  <a:pt x="428625" y="44649"/>
                </a:lnTo>
                <a:lnTo>
                  <a:pt x="357187" y="62508"/>
                </a:lnTo>
                <a:lnTo>
                  <a:pt x="285750" y="89297"/>
                </a:lnTo>
                <a:lnTo>
                  <a:pt x="214312" y="116086"/>
                </a:lnTo>
                <a:lnTo>
                  <a:pt x="160734" y="142875"/>
                </a:lnTo>
                <a:lnTo>
                  <a:pt x="107156" y="178594"/>
                </a:lnTo>
                <a:lnTo>
                  <a:pt x="62507" y="205383"/>
                </a:lnTo>
                <a:lnTo>
                  <a:pt x="35718" y="232172"/>
                </a:lnTo>
                <a:lnTo>
                  <a:pt x="8929" y="258961"/>
                </a:lnTo>
                <a:lnTo>
                  <a:pt x="0" y="285750"/>
                </a:lnTo>
                <a:lnTo>
                  <a:pt x="8929" y="303610"/>
                </a:lnTo>
                <a:lnTo>
                  <a:pt x="26789" y="330399"/>
                </a:lnTo>
                <a:lnTo>
                  <a:pt x="62507" y="348258"/>
                </a:lnTo>
                <a:lnTo>
                  <a:pt x="116086" y="366117"/>
                </a:lnTo>
                <a:lnTo>
                  <a:pt x="187523" y="383977"/>
                </a:lnTo>
                <a:lnTo>
                  <a:pt x="267890" y="392907"/>
                </a:lnTo>
                <a:lnTo>
                  <a:pt x="357187" y="401836"/>
                </a:lnTo>
                <a:lnTo>
                  <a:pt x="464343" y="401836"/>
                </a:lnTo>
                <a:lnTo>
                  <a:pt x="580429" y="410766"/>
                </a:lnTo>
                <a:lnTo>
                  <a:pt x="705445" y="410766"/>
                </a:lnTo>
                <a:lnTo>
                  <a:pt x="839390" y="410766"/>
                </a:lnTo>
                <a:lnTo>
                  <a:pt x="982265" y="401836"/>
                </a:lnTo>
                <a:lnTo>
                  <a:pt x="1125140" y="392907"/>
                </a:lnTo>
                <a:lnTo>
                  <a:pt x="1268015" y="383977"/>
                </a:lnTo>
                <a:lnTo>
                  <a:pt x="1410890" y="375047"/>
                </a:lnTo>
                <a:lnTo>
                  <a:pt x="1553765" y="357188"/>
                </a:lnTo>
                <a:lnTo>
                  <a:pt x="1678781" y="330399"/>
                </a:lnTo>
                <a:lnTo>
                  <a:pt x="1794867" y="303610"/>
                </a:lnTo>
                <a:lnTo>
                  <a:pt x="1902023" y="267891"/>
                </a:lnTo>
                <a:lnTo>
                  <a:pt x="1973461" y="232172"/>
                </a:lnTo>
                <a:lnTo>
                  <a:pt x="2027039" y="196453"/>
                </a:lnTo>
                <a:lnTo>
                  <a:pt x="2044898" y="151805"/>
                </a:lnTo>
                <a:lnTo>
                  <a:pt x="2035968" y="107157"/>
                </a:lnTo>
                <a:lnTo>
                  <a:pt x="1973461" y="71438"/>
                </a:lnTo>
                <a:lnTo>
                  <a:pt x="1884164" y="44649"/>
                </a:lnTo>
                <a:lnTo>
                  <a:pt x="1759148" y="17860"/>
                </a:lnTo>
                <a:lnTo>
                  <a:pt x="1589484" y="8930"/>
                </a:lnTo>
                <a:lnTo>
                  <a:pt x="1393031" y="0"/>
                </a:lnTo>
                <a:lnTo>
                  <a:pt x="1169789" y="8930"/>
                </a:lnTo>
                <a:lnTo>
                  <a:pt x="919757" y="26789"/>
                </a:lnTo>
                <a:lnTo>
                  <a:pt x="660797" y="53578"/>
                </a:lnTo>
                <a:lnTo>
                  <a:pt x="401836" y="80367"/>
                </a:lnTo>
                <a:lnTo>
                  <a:pt x="142875" y="125016"/>
                </a:lnTo>
                <a:lnTo>
                  <a:pt x="142875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1" name="Freeform 15370"/>
          <p:cNvSpPr/>
          <p:nvPr/>
        </p:nvSpPr>
        <p:spPr bwMode="auto">
          <a:xfrm>
            <a:off x="8438554" y="5723929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2" name="Freeform 15371"/>
          <p:cNvSpPr/>
          <p:nvPr/>
        </p:nvSpPr>
        <p:spPr bwMode="auto">
          <a:xfrm>
            <a:off x="8501062" y="5777507"/>
            <a:ext cx="44649" cy="35720"/>
          </a:xfrm>
          <a:custGeom>
            <a:avLst/>
            <a:gdLst/>
            <a:ahLst/>
            <a:cxnLst/>
            <a:rect l="0" t="0" r="0" b="0"/>
            <a:pathLst>
              <a:path w="44649" h="35720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17859" y="35719"/>
                </a:lnTo>
                <a:lnTo>
                  <a:pt x="35718" y="35719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3" name="Freeform 15372"/>
          <p:cNvSpPr/>
          <p:nvPr/>
        </p:nvSpPr>
        <p:spPr bwMode="auto">
          <a:xfrm>
            <a:off x="8608218" y="5813226"/>
            <a:ext cx="1" cy="26790"/>
          </a:xfrm>
          <a:custGeom>
            <a:avLst/>
            <a:gdLst/>
            <a:ahLst/>
            <a:cxnLst/>
            <a:rect l="0" t="0" r="0" b="0"/>
            <a:pathLst>
              <a:path w="1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4" name="Freeform 15373"/>
          <p:cNvSpPr/>
          <p:nvPr/>
        </p:nvSpPr>
        <p:spPr bwMode="auto">
          <a:xfrm>
            <a:off x="8268890" y="0"/>
            <a:ext cx="446485" cy="1741290"/>
          </a:xfrm>
          <a:custGeom>
            <a:avLst/>
            <a:gdLst/>
            <a:ahLst/>
            <a:cxnLst/>
            <a:rect l="0" t="0" r="0" b="0"/>
            <a:pathLst>
              <a:path w="446485" h="1741290">
                <a:moveTo>
                  <a:pt x="348258" y="0"/>
                </a:moveTo>
                <a:lnTo>
                  <a:pt x="339328" y="0"/>
                </a:lnTo>
                <a:lnTo>
                  <a:pt x="339328" y="0"/>
                </a:lnTo>
                <a:lnTo>
                  <a:pt x="339328" y="0"/>
                </a:lnTo>
                <a:lnTo>
                  <a:pt x="330398" y="0"/>
                </a:lnTo>
                <a:lnTo>
                  <a:pt x="330398" y="0"/>
                </a:lnTo>
                <a:lnTo>
                  <a:pt x="330398" y="0"/>
                </a:lnTo>
                <a:lnTo>
                  <a:pt x="321469" y="0"/>
                </a:lnTo>
                <a:lnTo>
                  <a:pt x="312539" y="0"/>
                </a:lnTo>
                <a:lnTo>
                  <a:pt x="303609" y="0"/>
                </a:lnTo>
                <a:lnTo>
                  <a:pt x="285750" y="0"/>
                </a:lnTo>
                <a:lnTo>
                  <a:pt x="276820" y="0"/>
                </a:lnTo>
                <a:lnTo>
                  <a:pt x="258961" y="0"/>
                </a:lnTo>
                <a:lnTo>
                  <a:pt x="241101" y="0"/>
                </a:lnTo>
                <a:lnTo>
                  <a:pt x="223242" y="0"/>
                </a:lnTo>
                <a:lnTo>
                  <a:pt x="205383" y="0"/>
                </a:lnTo>
                <a:lnTo>
                  <a:pt x="196453" y="0"/>
                </a:lnTo>
                <a:lnTo>
                  <a:pt x="178594" y="0"/>
                </a:lnTo>
                <a:lnTo>
                  <a:pt x="169664" y="26789"/>
                </a:lnTo>
                <a:lnTo>
                  <a:pt x="142875" y="107156"/>
                </a:lnTo>
                <a:lnTo>
                  <a:pt x="116086" y="187523"/>
                </a:lnTo>
                <a:lnTo>
                  <a:pt x="98226" y="258961"/>
                </a:lnTo>
                <a:lnTo>
                  <a:pt x="80367" y="339328"/>
                </a:lnTo>
                <a:lnTo>
                  <a:pt x="71437" y="419695"/>
                </a:lnTo>
                <a:lnTo>
                  <a:pt x="53578" y="491133"/>
                </a:lnTo>
                <a:lnTo>
                  <a:pt x="35719" y="571500"/>
                </a:lnTo>
                <a:lnTo>
                  <a:pt x="26789" y="660797"/>
                </a:lnTo>
                <a:lnTo>
                  <a:pt x="8930" y="759023"/>
                </a:lnTo>
                <a:lnTo>
                  <a:pt x="0" y="848320"/>
                </a:lnTo>
                <a:lnTo>
                  <a:pt x="0" y="937617"/>
                </a:lnTo>
                <a:lnTo>
                  <a:pt x="8930" y="1035844"/>
                </a:lnTo>
                <a:lnTo>
                  <a:pt x="17859" y="1125141"/>
                </a:lnTo>
                <a:lnTo>
                  <a:pt x="26789" y="1214437"/>
                </a:lnTo>
                <a:lnTo>
                  <a:pt x="44648" y="1294805"/>
                </a:lnTo>
                <a:lnTo>
                  <a:pt x="62508" y="1375172"/>
                </a:lnTo>
                <a:lnTo>
                  <a:pt x="80367" y="1446609"/>
                </a:lnTo>
                <a:lnTo>
                  <a:pt x="98226" y="1518047"/>
                </a:lnTo>
                <a:lnTo>
                  <a:pt x="116086" y="1580554"/>
                </a:lnTo>
                <a:lnTo>
                  <a:pt x="133945" y="1634133"/>
                </a:lnTo>
                <a:lnTo>
                  <a:pt x="151805" y="1678781"/>
                </a:lnTo>
                <a:lnTo>
                  <a:pt x="169664" y="1714500"/>
                </a:lnTo>
                <a:lnTo>
                  <a:pt x="187523" y="1741289"/>
                </a:lnTo>
                <a:lnTo>
                  <a:pt x="205383" y="1741289"/>
                </a:lnTo>
                <a:lnTo>
                  <a:pt x="241101" y="1741289"/>
                </a:lnTo>
                <a:lnTo>
                  <a:pt x="285750" y="1714500"/>
                </a:lnTo>
                <a:lnTo>
                  <a:pt x="339328" y="1669851"/>
                </a:lnTo>
                <a:lnTo>
                  <a:pt x="446484" y="1625203"/>
                </a:lnTo>
                <a:lnTo>
                  <a:pt x="446484" y="162520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5" name="Freeform 15374"/>
          <p:cNvSpPr/>
          <p:nvPr/>
        </p:nvSpPr>
        <p:spPr bwMode="auto">
          <a:xfrm>
            <a:off x="8536780" y="0"/>
            <a:ext cx="62509" cy="1"/>
          </a:xfrm>
          <a:custGeom>
            <a:avLst/>
            <a:gdLst/>
            <a:ahLst/>
            <a:cxnLst/>
            <a:rect l="0" t="0" r="0" b="0"/>
            <a:pathLst>
              <a:path w="62509" h="1">
                <a:moveTo>
                  <a:pt x="62508" y="0"/>
                </a:moveTo>
                <a:lnTo>
                  <a:pt x="62508" y="0"/>
                </a:lnTo>
                <a:lnTo>
                  <a:pt x="53579" y="0"/>
                </a:lnTo>
                <a:lnTo>
                  <a:pt x="44649" y="0"/>
                </a:lnTo>
                <a:lnTo>
                  <a:pt x="35719" y="0"/>
                </a:lnTo>
                <a:lnTo>
                  <a:pt x="2679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6" name="Freeform 15375"/>
          <p:cNvSpPr/>
          <p:nvPr/>
        </p:nvSpPr>
        <p:spPr bwMode="auto">
          <a:xfrm>
            <a:off x="8447484" y="1589484"/>
            <a:ext cx="258962" cy="62509"/>
          </a:xfrm>
          <a:custGeom>
            <a:avLst/>
            <a:gdLst/>
            <a:ahLst/>
            <a:cxnLst/>
            <a:rect l="0" t="0" r="0" b="0"/>
            <a:pathLst>
              <a:path w="258962" h="62509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8929" y="44649"/>
                </a:lnTo>
                <a:lnTo>
                  <a:pt x="8929" y="35719"/>
                </a:lnTo>
                <a:lnTo>
                  <a:pt x="17859" y="26789"/>
                </a:lnTo>
                <a:lnTo>
                  <a:pt x="35718" y="26789"/>
                </a:lnTo>
                <a:lnTo>
                  <a:pt x="53578" y="26789"/>
                </a:lnTo>
                <a:lnTo>
                  <a:pt x="80367" y="26789"/>
                </a:lnTo>
                <a:lnTo>
                  <a:pt x="116086" y="26789"/>
                </a:lnTo>
                <a:lnTo>
                  <a:pt x="160734" y="1786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77" name="Freeform 15376"/>
          <p:cNvSpPr/>
          <p:nvPr/>
        </p:nvSpPr>
        <p:spPr bwMode="auto">
          <a:xfrm>
            <a:off x="1437680" y="5857874"/>
            <a:ext cx="6277571" cy="973337"/>
          </a:xfrm>
          <a:custGeom>
            <a:avLst/>
            <a:gdLst/>
            <a:ahLst/>
            <a:cxnLst/>
            <a:rect l="0" t="0" r="0" b="0"/>
            <a:pathLst>
              <a:path w="6277571" h="973337">
                <a:moveTo>
                  <a:pt x="6241851" y="437555"/>
                </a:moveTo>
                <a:lnTo>
                  <a:pt x="6241851" y="428625"/>
                </a:lnTo>
                <a:lnTo>
                  <a:pt x="6241851" y="419696"/>
                </a:lnTo>
                <a:lnTo>
                  <a:pt x="6241851" y="401836"/>
                </a:lnTo>
                <a:lnTo>
                  <a:pt x="6232922" y="383977"/>
                </a:lnTo>
                <a:lnTo>
                  <a:pt x="6215062" y="375047"/>
                </a:lnTo>
                <a:lnTo>
                  <a:pt x="6170414" y="357188"/>
                </a:lnTo>
                <a:lnTo>
                  <a:pt x="6125765" y="348258"/>
                </a:lnTo>
                <a:lnTo>
                  <a:pt x="6063258" y="339328"/>
                </a:lnTo>
                <a:lnTo>
                  <a:pt x="5991820" y="330399"/>
                </a:lnTo>
                <a:lnTo>
                  <a:pt x="5902523" y="321469"/>
                </a:lnTo>
                <a:lnTo>
                  <a:pt x="5813226" y="312539"/>
                </a:lnTo>
                <a:lnTo>
                  <a:pt x="5706070" y="303610"/>
                </a:lnTo>
                <a:lnTo>
                  <a:pt x="5598914" y="285750"/>
                </a:lnTo>
                <a:lnTo>
                  <a:pt x="5482828" y="276821"/>
                </a:lnTo>
                <a:lnTo>
                  <a:pt x="5357812" y="258961"/>
                </a:lnTo>
                <a:lnTo>
                  <a:pt x="5223867" y="250031"/>
                </a:lnTo>
                <a:lnTo>
                  <a:pt x="5072062" y="232172"/>
                </a:lnTo>
                <a:lnTo>
                  <a:pt x="4902398" y="223242"/>
                </a:lnTo>
                <a:lnTo>
                  <a:pt x="4732734" y="205383"/>
                </a:lnTo>
                <a:lnTo>
                  <a:pt x="4554140" y="196453"/>
                </a:lnTo>
                <a:lnTo>
                  <a:pt x="4366617" y="187524"/>
                </a:lnTo>
                <a:lnTo>
                  <a:pt x="4170164" y="178594"/>
                </a:lnTo>
                <a:lnTo>
                  <a:pt x="3973711" y="178594"/>
                </a:lnTo>
                <a:lnTo>
                  <a:pt x="3777258" y="169664"/>
                </a:lnTo>
                <a:lnTo>
                  <a:pt x="3580804" y="169664"/>
                </a:lnTo>
                <a:lnTo>
                  <a:pt x="3384351" y="169664"/>
                </a:lnTo>
                <a:lnTo>
                  <a:pt x="3187898" y="178594"/>
                </a:lnTo>
                <a:lnTo>
                  <a:pt x="3000375" y="178594"/>
                </a:lnTo>
                <a:lnTo>
                  <a:pt x="2812851" y="187524"/>
                </a:lnTo>
                <a:lnTo>
                  <a:pt x="2634258" y="187524"/>
                </a:lnTo>
                <a:lnTo>
                  <a:pt x="2455664" y="196453"/>
                </a:lnTo>
                <a:lnTo>
                  <a:pt x="2277070" y="205383"/>
                </a:lnTo>
                <a:lnTo>
                  <a:pt x="2107406" y="214313"/>
                </a:lnTo>
                <a:lnTo>
                  <a:pt x="1946672" y="223242"/>
                </a:lnTo>
                <a:lnTo>
                  <a:pt x="1785937" y="232172"/>
                </a:lnTo>
                <a:lnTo>
                  <a:pt x="1634133" y="241102"/>
                </a:lnTo>
                <a:lnTo>
                  <a:pt x="1482328" y="250031"/>
                </a:lnTo>
                <a:lnTo>
                  <a:pt x="1339453" y="267891"/>
                </a:lnTo>
                <a:lnTo>
                  <a:pt x="1205508" y="285750"/>
                </a:lnTo>
                <a:lnTo>
                  <a:pt x="1071562" y="303610"/>
                </a:lnTo>
                <a:lnTo>
                  <a:pt x="946547" y="321469"/>
                </a:lnTo>
                <a:lnTo>
                  <a:pt x="821531" y="348258"/>
                </a:lnTo>
                <a:lnTo>
                  <a:pt x="705445" y="366117"/>
                </a:lnTo>
                <a:lnTo>
                  <a:pt x="589359" y="383977"/>
                </a:lnTo>
                <a:lnTo>
                  <a:pt x="482203" y="410766"/>
                </a:lnTo>
                <a:lnTo>
                  <a:pt x="375047" y="428625"/>
                </a:lnTo>
                <a:lnTo>
                  <a:pt x="285750" y="455414"/>
                </a:lnTo>
                <a:lnTo>
                  <a:pt x="205383" y="491133"/>
                </a:lnTo>
                <a:lnTo>
                  <a:pt x="160734" y="526852"/>
                </a:lnTo>
                <a:lnTo>
                  <a:pt x="125015" y="553641"/>
                </a:lnTo>
                <a:lnTo>
                  <a:pt x="89297" y="571500"/>
                </a:lnTo>
                <a:lnTo>
                  <a:pt x="71437" y="598289"/>
                </a:lnTo>
                <a:lnTo>
                  <a:pt x="44648" y="634008"/>
                </a:lnTo>
                <a:lnTo>
                  <a:pt x="17859" y="678656"/>
                </a:lnTo>
                <a:lnTo>
                  <a:pt x="0" y="723305"/>
                </a:lnTo>
                <a:lnTo>
                  <a:pt x="0" y="767953"/>
                </a:lnTo>
                <a:lnTo>
                  <a:pt x="8929" y="803672"/>
                </a:lnTo>
                <a:lnTo>
                  <a:pt x="26789" y="839391"/>
                </a:lnTo>
                <a:lnTo>
                  <a:pt x="53578" y="848321"/>
                </a:lnTo>
                <a:lnTo>
                  <a:pt x="80367" y="866180"/>
                </a:lnTo>
                <a:lnTo>
                  <a:pt x="125015" y="884039"/>
                </a:lnTo>
                <a:lnTo>
                  <a:pt x="187523" y="901899"/>
                </a:lnTo>
                <a:lnTo>
                  <a:pt x="267890" y="910828"/>
                </a:lnTo>
                <a:lnTo>
                  <a:pt x="357187" y="919758"/>
                </a:lnTo>
                <a:lnTo>
                  <a:pt x="464343" y="928688"/>
                </a:lnTo>
                <a:lnTo>
                  <a:pt x="589359" y="937617"/>
                </a:lnTo>
                <a:lnTo>
                  <a:pt x="732234" y="946547"/>
                </a:lnTo>
                <a:lnTo>
                  <a:pt x="884039" y="946547"/>
                </a:lnTo>
                <a:lnTo>
                  <a:pt x="1044773" y="937617"/>
                </a:lnTo>
                <a:lnTo>
                  <a:pt x="1223367" y="937617"/>
                </a:lnTo>
                <a:lnTo>
                  <a:pt x="1410890" y="937617"/>
                </a:lnTo>
                <a:lnTo>
                  <a:pt x="1607343" y="937617"/>
                </a:lnTo>
                <a:lnTo>
                  <a:pt x="1812726" y="928688"/>
                </a:lnTo>
                <a:lnTo>
                  <a:pt x="2027039" y="928688"/>
                </a:lnTo>
                <a:lnTo>
                  <a:pt x="2250281" y="928688"/>
                </a:lnTo>
                <a:lnTo>
                  <a:pt x="2482453" y="937617"/>
                </a:lnTo>
                <a:lnTo>
                  <a:pt x="2723554" y="937617"/>
                </a:lnTo>
                <a:lnTo>
                  <a:pt x="2955726" y="937617"/>
                </a:lnTo>
                <a:lnTo>
                  <a:pt x="3196828" y="928688"/>
                </a:lnTo>
                <a:lnTo>
                  <a:pt x="3446859" y="928688"/>
                </a:lnTo>
                <a:lnTo>
                  <a:pt x="3679031" y="928688"/>
                </a:lnTo>
                <a:lnTo>
                  <a:pt x="3911203" y="928688"/>
                </a:lnTo>
                <a:lnTo>
                  <a:pt x="4143375" y="928688"/>
                </a:lnTo>
                <a:lnTo>
                  <a:pt x="4366617" y="937617"/>
                </a:lnTo>
                <a:lnTo>
                  <a:pt x="4580929" y="937617"/>
                </a:lnTo>
                <a:lnTo>
                  <a:pt x="4777383" y="937617"/>
                </a:lnTo>
                <a:lnTo>
                  <a:pt x="4973836" y="946547"/>
                </a:lnTo>
                <a:lnTo>
                  <a:pt x="5152429" y="955477"/>
                </a:lnTo>
                <a:lnTo>
                  <a:pt x="5322093" y="955477"/>
                </a:lnTo>
                <a:lnTo>
                  <a:pt x="5473898" y="964406"/>
                </a:lnTo>
                <a:lnTo>
                  <a:pt x="5616773" y="973336"/>
                </a:lnTo>
                <a:lnTo>
                  <a:pt x="5741789" y="973336"/>
                </a:lnTo>
                <a:lnTo>
                  <a:pt x="5857875" y="973336"/>
                </a:lnTo>
                <a:lnTo>
                  <a:pt x="5947172" y="973336"/>
                </a:lnTo>
                <a:lnTo>
                  <a:pt x="6036468" y="973336"/>
                </a:lnTo>
                <a:lnTo>
                  <a:pt x="6107906" y="973336"/>
                </a:lnTo>
                <a:lnTo>
                  <a:pt x="6161484" y="964406"/>
                </a:lnTo>
                <a:lnTo>
                  <a:pt x="6206133" y="946547"/>
                </a:lnTo>
                <a:lnTo>
                  <a:pt x="6241851" y="928688"/>
                </a:lnTo>
                <a:lnTo>
                  <a:pt x="6259711" y="910828"/>
                </a:lnTo>
                <a:lnTo>
                  <a:pt x="6277570" y="848321"/>
                </a:lnTo>
                <a:lnTo>
                  <a:pt x="6250781" y="776883"/>
                </a:lnTo>
                <a:lnTo>
                  <a:pt x="6197203" y="687586"/>
                </a:lnTo>
                <a:lnTo>
                  <a:pt x="6098976" y="589360"/>
                </a:lnTo>
                <a:lnTo>
                  <a:pt x="5991820" y="491133"/>
                </a:lnTo>
                <a:lnTo>
                  <a:pt x="5866804" y="410766"/>
                </a:lnTo>
                <a:lnTo>
                  <a:pt x="5723929" y="321469"/>
                </a:lnTo>
                <a:lnTo>
                  <a:pt x="5545336" y="241102"/>
                </a:lnTo>
                <a:lnTo>
                  <a:pt x="5339953" y="169664"/>
                </a:lnTo>
                <a:lnTo>
                  <a:pt x="5080992" y="98227"/>
                </a:lnTo>
                <a:lnTo>
                  <a:pt x="4795242" y="44649"/>
                </a:lnTo>
                <a:lnTo>
                  <a:pt x="4473773" y="8930"/>
                </a:lnTo>
                <a:lnTo>
                  <a:pt x="4116586" y="0"/>
                </a:lnTo>
                <a:lnTo>
                  <a:pt x="41165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Moore’s Law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Gordon Moore, one of the founders of Intel</a:t>
            </a:r>
          </a:p>
          <a:p>
            <a:pPr lvl="1" eaLnBrk="1" hangingPunct="1">
              <a:defRPr/>
            </a:pPr>
            <a:r>
              <a:rPr lang="en-US" dirty="0" smtClean="0"/>
              <a:t>In 1965 he predicted the doubling of the number of transistors per chip every couple of years  for the next ten years</a:t>
            </a:r>
          </a:p>
          <a:p>
            <a:pPr lvl="1" eaLnBrk="1" hangingPunct="1">
              <a:defRPr/>
            </a:pPr>
            <a:r>
              <a:rPr lang="en-US" dirty="0" smtClean="0"/>
              <a:t>http://www.intel.com/research/silicon/mooreslaw.htm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6388" name="Picture 5" descr="Machine generated alternative text: I f t r a ii s I S t C) F S ‘f’I e re  e c p I e If the trancistÕr in a m,croprocecccr weto represented by people.&#10;the iofloving trneline gives an idea of the pace of Moore’s Law.&#10;2.300&#10;134,000&#10;32&#10;Million&#10;Avef age music ÌI cç8city Lerge stediun&#10;1970 1980&#10;capecit&#10;1990&#10;Pop&#10;¿000&#10;uleton of Tokyo&#10;Now ¡ma gifle that those 1.3 billion people could fit onstage ¡n the original music hail. That s the scale of Moore’s Law.&#10;&gt;&#10;&gt;&#10;Intel 4004&#10;&gt;&#10;Intel 206&#10;Pentium lii&#10;1.3 Billion&#10;PoxJldtIon of China&#10;2011&#10;Core 7 Cxtreme Cdition&#10;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84872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143000" y="6419850"/>
            <a:ext cx="60023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lvl="1" algn="ctr">
              <a:lnSpc>
                <a:spcPct val="90000"/>
              </a:lnSpc>
            </a:pPr>
            <a:r>
              <a:rPr lang="en-US" altLang="en-US"/>
              <a:t>http://www.intel.com/research/silicon/mooreslaw.htm</a:t>
            </a:r>
          </a:p>
          <a:p>
            <a:pPr algn="ctr"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Freeform 1"/>
          <p:cNvSpPr/>
          <p:nvPr/>
        </p:nvSpPr>
        <p:spPr bwMode="auto">
          <a:xfrm>
            <a:off x="759024" y="3536156"/>
            <a:ext cx="830461" cy="107157"/>
          </a:xfrm>
          <a:custGeom>
            <a:avLst/>
            <a:gdLst/>
            <a:ahLst/>
            <a:cxnLst/>
            <a:rect l="0" t="0" r="0" b="0"/>
            <a:pathLst>
              <a:path w="830461" h="107157">
                <a:moveTo>
                  <a:pt x="821531" y="89297"/>
                </a:moveTo>
                <a:lnTo>
                  <a:pt x="821531" y="89297"/>
                </a:lnTo>
                <a:lnTo>
                  <a:pt x="821531" y="89297"/>
                </a:lnTo>
                <a:lnTo>
                  <a:pt x="821531" y="89297"/>
                </a:lnTo>
                <a:lnTo>
                  <a:pt x="821531" y="80367"/>
                </a:lnTo>
                <a:lnTo>
                  <a:pt x="821531" y="80367"/>
                </a:lnTo>
                <a:lnTo>
                  <a:pt x="830460" y="80367"/>
                </a:lnTo>
                <a:lnTo>
                  <a:pt x="830460" y="71437"/>
                </a:lnTo>
                <a:lnTo>
                  <a:pt x="821531" y="62508"/>
                </a:lnTo>
                <a:lnTo>
                  <a:pt x="821531" y="53578"/>
                </a:lnTo>
                <a:lnTo>
                  <a:pt x="821531" y="44648"/>
                </a:lnTo>
                <a:lnTo>
                  <a:pt x="812601" y="35719"/>
                </a:lnTo>
                <a:lnTo>
                  <a:pt x="803671" y="35719"/>
                </a:lnTo>
                <a:lnTo>
                  <a:pt x="785812" y="26789"/>
                </a:lnTo>
                <a:lnTo>
                  <a:pt x="767953" y="26789"/>
                </a:lnTo>
                <a:lnTo>
                  <a:pt x="750093" y="35719"/>
                </a:lnTo>
                <a:lnTo>
                  <a:pt x="732234" y="35719"/>
                </a:lnTo>
                <a:lnTo>
                  <a:pt x="714374" y="26789"/>
                </a:lnTo>
                <a:lnTo>
                  <a:pt x="696515" y="26789"/>
                </a:lnTo>
                <a:lnTo>
                  <a:pt x="678656" y="26789"/>
                </a:lnTo>
                <a:lnTo>
                  <a:pt x="660796" y="17859"/>
                </a:lnTo>
                <a:lnTo>
                  <a:pt x="642937" y="17859"/>
                </a:lnTo>
                <a:lnTo>
                  <a:pt x="625078" y="8930"/>
                </a:lnTo>
                <a:lnTo>
                  <a:pt x="607218" y="8930"/>
                </a:lnTo>
                <a:lnTo>
                  <a:pt x="580429" y="0"/>
                </a:lnTo>
                <a:lnTo>
                  <a:pt x="553640" y="0"/>
                </a:lnTo>
                <a:lnTo>
                  <a:pt x="517921" y="0"/>
                </a:lnTo>
                <a:lnTo>
                  <a:pt x="491132" y="8930"/>
                </a:lnTo>
                <a:lnTo>
                  <a:pt x="455414" y="17859"/>
                </a:lnTo>
                <a:lnTo>
                  <a:pt x="419695" y="26789"/>
                </a:lnTo>
                <a:lnTo>
                  <a:pt x="392906" y="35719"/>
                </a:lnTo>
                <a:lnTo>
                  <a:pt x="357187" y="44648"/>
                </a:lnTo>
                <a:lnTo>
                  <a:pt x="321468" y="53578"/>
                </a:lnTo>
                <a:lnTo>
                  <a:pt x="285750" y="71437"/>
                </a:lnTo>
                <a:lnTo>
                  <a:pt x="250031" y="71437"/>
                </a:lnTo>
                <a:lnTo>
                  <a:pt x="223242" y="80367"/>
                </a:lnTo>
                <a:lnTo>
                  <a:pt x="196453" y="80367"/>
                </a:lnTo>
                <a:lnTo>
                  <a:pt x="178593" y="80367"/>
                </a:lnTo>
                <a:lnTo>
                  <a:pt x="160734" y="80367"/>
                </a:lnTo>
                <a:lnTo>
                  <a:pt x="151804" y="80367"/>
                </a:lnTo>
                <a:lnTo>
                  <a:pt x="125015" y="80367"/>
                </a:lnTo>
                <a:lnTo>
                  <a:pt x="107156" y="89297"/>
                </a:lnTo>
                <a:lnTo>
                  <a:pt x="80367" y="89297"/>
                </a:lnTo>
                <a:lnTo>
                  <a:pt x="53578" y="98226"/>
                </a:lnTo>
                <a:lnTo>
                  <a:pt x="26789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33945" y="3562945"/>
            <a:ext cx="2134197" cy="2250282"/>
          </a:xfrm>
          <a:custGeom>
            <a:avLst/>
            <a:gdLst/>
            <a:ahLst/>
            <a:cxnLst/>
            <a:rect l="0" t="0" r="0" b="0"/>
            <a:pathLst>
              <a:path w="2134197" h="2250282">
                <a:moveTo>
                  <a:pt x="464344" y="116086"/>
                </a:moveTo>
                <a:lnTo>
                  <a:pt x="437555" y="125016"/>
                </a:lnTo>
                <a:lnTo>
                  <a:pt x="410766" y="133945"/>
                </a:lnTo>
                <a:lnTo>
                  <a:pt x="383977" y="142875"/>
                </a:lnTo>
                <a:lnTo>
                  <a:pt x="357188" y="151805"/>
                </a:lnTo>
                <a:lnTo>
                  <a:pt x="330399" y="160734"/>
                </a:lnTo>
                <a:lnTo>
                  <a:pt x="303610" y="169664"/>
                </a:lnTo>
                <a:lnTo>
                  <a:pt x="285750" y="187523"/>
                </a:lnTo>
                <a:lnTo>
                  <a:pt x="267891" y="196453"/>
                </a:lnTo>
                <a:lnTo>
                  <a:pt x="250032" y="205383"/>
                </a:lnTo>
                <a:lnTo>
                  <a:pt x="241102" y="214312"/>
                </a:lnTo>
                <a:lnTo>
                  <a:pt x="232172" y="223242"/>
                </a:lnTo>
                <a:lnTo>
                  <a:pt x="223243" y="232172"/>
                </a:lnTo>
                <a:lnTo>
                  <a:pt x="205383" y="241101"/>
                </a:lnTo>
                <a:lnTo>
                  <a:pt x="187524" y="250031"/>
                </a:lnTo>
                <a:lnTo>
                  <a:pt x="169664" y="267891"/>
                </a:lnTo>
                <a:lnTo>
                  <a:pt x="151805" y="285750"/>
                </a:lnTo>
                <a:lnTo>
                  <a:pt x="133946" y="294680"/>
                </a:lnTo>
                <a:lnTo>
                  <a:pt x="116086" y="312539"/>
                </a:lnTo>
                <a:lnTo>
                  <a:pt x="107157" y="321469"/>
                </a:lnTo>
                <a:lnTo>
                  <a:pt x="98227" y="330398"/>
                </a:lnTo>
                <a:lnTo>
                  <a:pt x="89297" y="339328"/>
                </a:lnTo>
                <a:lnTo>
                  <a:pt x="89297" y="348258"/>
                </a:lnTo>
                <a:lnTo>
                  <a:pt x="80368" y="366117"/>
                </a:lnTo>
                <a:lnTo>
                  <a:pt x="71438" y="375047"/>
                </a:lnTo>
                <a:lnTo>
                  <a:pt x="62508" y="392906"/>
                </a:lnTo>
                <a:lnTo>
                  <a:pt x="62508" y="410766"/>
                </a:lnTo>
                <a:lnTo>
                  <a:pt x="62508" y="437555"/>
                </a:lnTo>
                <a:lnTo>
                  <a:pt x="53579" y="455414"/>
                </a:lnTo>
                <a:lnTo>
                  <a:pt x="53579" y="473273"/>
                </a:lnTo>
                <a:lnTo>
                  <a:pt x="44649" y="500062"/>
                </a:lnTo>
                <a:lnTo>
                  <a:pt x="44649" y="517922"/>
                </a:lnTo>
                <a:lnTo>
                  <a:pt x="35719" y="544711"/>
                </a:lnTo>
                <a:lnTo>
                  <a:pt x="35719" y="571500"/>
                </a:lnTo>
                <a:lnTo>
                  <a:pt x="26789" y="598289"/>
                </a:lnTo>
                <a:lnTo>
                  <a:pt x="26789" y="625078"/>
                </a:lnTo>
                <a:lnTo>
                  <a:pt x="17860" y="651867"/>
                </a:lnTo>
                <a:lnTo>
                  <a:pt x="17860" y="687586"/>
                </a:lnTo>
                <a:lnTo>
                  <a:pt x="8930" y="714375"/>
                </a:lnTo>
                <a:lnTo>
                  <a:pt x="8930" y="750094"/>
                </a:lnTo>
                <a:lnTo>
                  <a:pt x="0" y="785812"/>
                </a:lnTo>
                <a:lnTo>
                  <a:pt x="0" y="821531"/>
                </a:lnTo>
                <a:lnTo>
                  <a:pt x="0" y="857250"/>
                </a:lnTo>
                <a:lnTo>
                  <a:pt x="0" y="892969"/>
                </a:lnTo>
                <a:lnTo>
                  <a:pt x="0" y="928687"/>
                </a:lnTo>
                <a:lnTo>
                  <a:pt x="0" y="964406"/>
                </a:lnTo>
                <a:lnTo>
                  <a:pt x="0" y="1000125"/>
                </a:lnTo>
                <a:lnTo>
                  <a:pt x="0" y="1044773"/>
                </a:lnTo>
                <a:lnTo>
                  <a:pt x="0" y="1071562"/>
                </a:lnTo>
                <a:lnTo>
                  <a:pt x="8930" y="1116211"/>
                </a:lnTo>
                <a:lnTo>
                  <a:pt x="8930" y="1151930"/>
                </a:lnTo>
                <a:lnTo>
                  <a:pt x="17860" y="1187648"/>
                </a:lnTo>
                <a:lnTo>
                  <a:pt x="26789" y="1223367"/>
                </a:lnTo>
                <a:lnTo>
                  <a:pt x="35719" y="1259086"/>
                </a:lnTo>
                <a:lnTo>
                  <a:pt x="53579" y="1303734"/>
                </a:lnTo>
                <a:lnTo>
                  <a:pt x="62508" y="1339453"/>
                </a:lnTo>
                <a:lnTo>
                  <a:pt x="80368" y="1375172"/>
                </a:lnTo>
                <a:lnTo>
                  <a:pt x="98227" y="1410891"/>
                </a:lnTo>
                <a:lnTo>
                  <a:pt x="107157" y="1446610"/>
                </a:lnTo>
                <a:lnTo>
                  <a:pt x="151805" y="1518047"/>
                </a:lnTo>
                <a:lnTo>
                  <a:pt x="178594" y="1580555"/>
                </a:lnTo>
                <a:lnTo>
                  <a:pt x="205383" y="1634133"/>
                </a:lnTo>
                <a:lnTo>
                  <a:pt x="232172" y="1678782"/>
                </a:lnTo>
                <a:lnTo>
                  <a:pt x="250032" y="1714500"/>
                </a:lnTo>
                <a:lnTo>
                  <a:pt x="267891" y="1750219"/>
                </a:lnTo>
                <a:lnTo>
                  <a:pt x="285750" y="1785938"/>
                </a:lnTo>
                <a:lnTo>
                  <a:pt x="303610" y="1812727"/>
                </a:lnTo>
                <a:lnTo>
                  <a:pt x="321469" y="1848446"/>
                </a:lnTo>
                <a:lnTo>
                  <a:pt x="339329" y="1884164"/>
                </a:lnTo>
                <a:lnTo>
                  <a:pt x="357188" y="1910953"/>
                </a:lnTo>
                <a:lnTo>
                  <a:pt x="375047" y="1946672"/>
                </a:lnTo>
                <a:lnTo>
                  <a:pt x="392907" y="1973461"/>
                </a:lnTo>
                <a:lnTo>
                  <a:pt x="419696" y="2000250"/>
                </a:lnTo>
                <a:lnTo>
                  <a:pt x="437555" y="2027039"/>
                </a:lnTo>
                <a:lnTo>
                  <a:pt x="455414" y="2044898"/>
                </a:lnTo>
                <a:lnTo>
                  <a:pt x="482204" y="2062757"/>
                </a:lnTo>
                <a:lnTo>
                  <a:pt x="500063" y="2080617"/>
                </a:lnTo>
                <a:lnTo>
                  <a:pt x="526852" y="2089546"/>
                </a:lnTo>
                <a:lnTo>
                  <a:pt x="553641" y="2107406"/>
                </a:lnTo>
                <a:lnTo>
                  <a:pt x="580430" y="2125265"/>
                </a:lnTo>
                <a:lnTo>
                  <a:pt x="607219" y="2134195"/>
                </a:lnTo>
                <a:lnTo>
                  <a:pt x="642938" y="2152054"/>
                </a:lnTo>
                <a:lnTo>
                  <a:pt x="678657" y="2160984"/>
                </a:lnTo>
                <a:lnTo>
                  <a:pt x="705446" y="2178843"/>
                </a:lnTo>
                <a:lnTo>
                  <a:pt x="741164" y="2196703"/>
                </a:lnTo>
                <a:lnTo>
                  <a:pt x="776883" y="2205632"/>
                </a:lnTo>
                <a:lnTo>
                  <a:pt x="812602" y="2223492"/>
                </a:lnTo>
                <a:lnTo>
                  <a:pt x="848321" y="2232421"/>
                </a:lnTo>
                <a:lnTo>
                  <a:pt x="884039" y="2241351"/>
                </a:lnTo>
                <a:lnTo>
                  <a:pt x="919758" y="2241351"/>
                </a:lnTo>
                <a:lnTo>
                  <a:pt x="955477" y="2250281"/>
                </a:lnTo>
                <a:lnTo>
                  <a:pt x="991196" y="2241351"/>
                </a:lnTo>
                <a:lnTo>
                  <a:pt x="1017985" y="2241351"/>
                </a:lnTo>
                <a:lnTo>
                  <a:pt x="1053704" y="2241351"/>
                </a:lnTo>
                <a:lnTo>
                  <a:pt x="1089422" y="2232421"/>
                </a:lnTo>
                <a:lnTo>
                  <a:pt x="1125141" y="2232421"/>
                </a:lnTo>
                <a:lnTo>
                  <a:pt x="1160860" y="2223492"/>
                </a:lnTo>
                <a:lnTo>
                  <a:pt x="1196578" y="2223492"/>
                </a:lnTo>
                <a:lnTo>
                  <a:pt x="1232297" y="2214562"/>
                </a:lnTo>
                <a:lnTo>
                  <a:pt x="1268016" y="2205632"/>
                </a:lnTo>
                <a:lnTo>
                  <a:pt x="1312664" y="2196703"/>
                </a:lnTo>
                <a:lnTo>
                  <a:pt x="1348383" y="2178843"/>
                </a:lnTo>
                <a:lnTo>
                  <a:pt x="1384102" y="2169914"/>
                </a:lnTo>
                <a:lnTo>
                  <a:pt x="1428750" y="2152054"/>
                </a:lnTo>
                <a:lnTo>
                  <a:pt x="1464469" y="2134195"/>
                </a:lnTo>
                <a:lnTo>
                  <a:pt x="1500188" y="2107406"/>
                </a:lnTo>
                <a:lnTo>
                  <a:pt x="1535907" y="2089546"/>
                </a:lnTo>
                <a:lnTo>
                  <a:pt x="1562696" y="2062757"/>
                </a:lnTo>
                <a:lnTo>
                  <a:pt x="1598414" y="2044898"/>
                </a:lnTo>
                <a:lnTo>
                  <a:pt x="1625203" y="2018109"/>
                </a:lnTo>
                <a:lnTo>
                  <a:pt x="1660922" y="2000250"/>
                </a:lnTo>
                <a:lnTo>
                  <a:pt x="1687711" y="1973461"/>
                </a:lnTo>
                <a:lnTo>
                  <a:pt x="1714500" y="1946672"/>
                </a:lnTo>
                <a:lnTo>
                  <a:pt x="1750219" y="1919883"/>
                </a:lnTo>
                <a:lnTo>
                  <a:pt x="1777008" y="1884164"/>
                </a:lnTo>
                <a:lnTo>
                  <a:pt x="1812727" y="1848446"/>
                </a:lnTo>
                <a:lnTo>
                  <a:pt x="1848446" y="1821657"/>
                </a:lnTo>
                <a:lnTo>
                  <a:pt x="1875235" y="1777008"/>
                </a:lnTo>
                <a:lnTo>
                  <a:pt x="1910953" y="1741289"/>
                </a:lnTo>
                <a:lnTo>
                  <a:pt x="1946672" y="1705571"/>
                </a:lnTo>
                <a:lnTo>
                  <a:pt x="1973461" y="1660922"/>
                </a:lnTo>
                <a:lnTo>
                  <a:pt x="2000250" y="1625203"/>
                </a:lnTo>
                <a:lnTo>
                  <a:pt x="2027039" y="1580555"/>
                </a:lnTo>
                <a:lnTo>
                  <a:pt x="2044899" y="1535907"/>
                </a:lnTo>
                <a:lnTo>
                  <a:pt x="2062758" y="1491258"/>
                </a:lnTo>
                <a:lnTo>
                  <a:pt x="2080618" y="1446610"/>
                </a:lnTo>
                <a:lnTo>
                  <a:pt x="2089547" y="1393032"/>
                </a:lnTo>
                <a:lnTo>
                  <a:pt x="2107407" y="1339453"/>
                </a:lnTo>
                <a:lnTo>
                  <a:pt x="2116336" y="1285875"/>
                </a:lnTo>
                <a:lnTo>
                  <a:pt x="2125266" y="1223367"/>
                </a:lnTo>
                <a:lnTo>
                  <a:pt x="2125266" y="1169789"/>
                </a:lnTo>
                <a:lnTo>
                  <a:pt x="2134196" y="1116211"/>
                </a:lnTo>
                <a:lnTo>
                  <a:pt x="2134196" y="1053703"/>
                </a:lnTo>
                <a:lnTo>
                  <a:pt x="2134196" y="1000125"/>
                </a:lnTo>
                <a:lnTo>
                  <a:pt x="2125266" y="946547"/>
                </a:lnTo>
                <a:lnTo>
                  <a:pt x="2125266" y="884039"/>
                </a:lnTo>
                <a:lnTo>
                  <a:pt x="2125266" y="830461"/>
                </a:lnTo>
                <a:lnTo>
                  <a:pt x="2116336" y="776883"/>
                </a:lnTo>
                <a:lnTo>
                  <a:pt x="2116336" y="723305"/>
                </a:lnTo>
                <a:lnTo>
                  <a:pt x="2107407" y="669726"/>
                </a:lnTo>
                <a:lnTo>
                  <a:pt x="2089547" y="616148"/>
                </a:lnTo>
                <a:lnTo>
                  <a:pt x="2080618" y="562570"/>
                </a:lnTo>
                <a:lnTo>
                  <a:pt x="2053828" y="508992"/>
                </a:lnTo>
                <a:lnTo>
                  <a:pt x="2035969" y="464344"/>
                </a:lnTo>
                <a:lnTo>
                  <a:pt x="2009180" y="428625"/>
                </a:lnTo>
                <a:lnTo>
                  <a:pt x="1973461" y="383976"/>
                </a:lnTo>
                <a:lnTo>
                  <a:pt x="1946672" y="348258"/>
                </a:lnTo>
                <a:lnTo>
                  <a:pt x="1910953" y="312539"/>
                </a:lnTo>
                <a:lnTo>
                  <a:pt x="1884164" y="267891"/>
                </a:lnTo>
                <a:lnTo>
                  <a:pt x="1848446" y="232172"/>
                </a:lnTo>
                <a:lnTo>
                  <a:pt x="1821657" y="196453"/>
                </a:lnTo>
                <a:lnTo>
                  <a:pt x="1785938" y="160734"/>
                </a:lnTo>
                <a:lnTo>
                  <a:pt x="1750219" y="125016"/>
                </a:lnTo>
                <a:lnTo>
                  <a:pt x="1705571" y="89297"/>
                </a:lnTo>
                <a:lnTo>
                  <a:pt x="1669852" y="62508"/>
                </a:lnTo>
                <a:lnTo>
                  <a:pt x="1616274" y="44648"/>
                </a:lnTo>
                <a:lnTo>
                  <a:pt x="1571625" y="26789"/>
                </a:lnTo>
                <a:lnTo>
                  <a:pt x="1518047" y="8930"/>
                </a:lnTo>
                <a:lnTo>
                  <a:pt x="1455539" y="8930"/>
                </a:lnTo>
                <a:lnTo>
                  <a:pt x="1393032" y="8930"/>
                </a:lnTo>
                <a:lnTo>
                  <a:pt x="1339453" y="17859"/>
                </a:lnTo>
                <a:lnTo>
                  <a:pt x="1285875" y="26789"/>
                </a:lnTo>
                <a:lnTo>
                  <a:pt x="1241227" y="26789"/>
                </a:lnTo>
                <a:lnTo>
                  <a:pt x="1196578" y="26789"/>
                </a:lnTo>
                <a:lnTo>
                  <a:pt x="1151930" y="26789"/>
                </a:lnTo>
                <a:lnTo>
                  <a:pt x="1107282" y="0"/>
                </a:lnTo>
                <a:lnTo>
                  <a:pt x="110728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116336" y="6741913"/>
            <a:ext cx="1509118" cy="53579"/>
          </a:xfrm>
          <a:custGeom>
            <a:avLst/>
            <a:gdLst/>
            <a:ahLst/>
            <a:cxnLst/>
            <a:rect l="0" t="0" r="0" b="0"/>
            <a:pathLst>
              <a:path w="1509118" h="53579">
                <a:moveTo>
                  <a:pt x="0" y="0"/>
                </a:moveTo>
                <a:lnTo>
                  <a:pt x="8930" y="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17860"/>
                </a:lnTo>
                <a:lnTo>
                  <a:pt x="71437" y="17860"/>
                </a:lnTo>
                <a:lnTo>
                  <a:pt x="89297" y="17860"/>
                </a:lnTo>
                <a:lnTo>
                  <a:pt x="116086" y="17860"/>
                </a:lnTo>
                <a:lnTo>
                  <a:pt x="142875" y="17860"/>
                </a:lnTo>
                <a:lnTo>
                  <a:pt x="169664" y="17860"/>
                </a:lnTo>
                <a:lnTo>
                  <a:pt x="196453" y="17860"/>
                </a:lnTo>
                <a:lnTo>
                  <a:pt x="232172" y="17860"/>
                </a:lnTo>
                <a:lnTo>
                  <a:pt x="267891" y="17860"/>
                </a:lnTo>
                <a:lnTo>
                  <a:pt x="303609" y="17860"/>
                </a:lnTo>
                <a:lnTo>
                  <a:pt x="339328" y="26789"/>
                </a:lnTo>
                <a:lnTo>
                  <a:pt x="375047" y="26789"/>
                </a:lnTo>
                <a:lnTo>
                  <a:pt x="419695" y="35719"/>
                </a:lnTo>
                <a:lnTo>
                  <a:pt x="455414" y="35719"/>
                </a:lnTo>
                <a:lnTo>
                  <a:pt x="500062" y="35719"/>
                </a:lnTo>
                <a:lnTo>
                  <a:pt x="544711" y="35719"/>
                </a:lnTo>
                <a:lnTo>
                  <a:pt x="598289" y="26789"/>
                </a:lnTo>
                <a:lnTo>
                  <a:pt x="642937" y="26789"/>
                </a:lnTo>
                <a:lnTo>
                  <a:pt x="696516" y="26789"/>
                </a:lnTo>
                <a:lnTo>
                  <a:pt x="750094" y="17860"/>
                </a:lnTo>
                <a:lnTo>
                  <a:pt x="803672" y="17860"/>
                </a:lnTo>
                <a:lnTo>
                  <a:pt x="857250" y="26789"/>
                </a:lnTo>
                <a:lnTo>
                  <a:pt x="901898" y="26789"/>
                </a:lnTo>
                <a:lnTo>
                  <a:pt x="955477" y="26789"/>
                </a:lnTo>
                <a:lnTo>
                  <a:pt x="1009055" y="35719"/>
                </a:lnTo>
                <a:lnTo>
                  <a:pt x="1071562" y="44649"/>
                </a:lnTo>
                <a:lnTo>
                  <a:pt x="1125141" y="44649"/>
                </a:lnTo>
                <a:lnTo>
                  <a:pt x="1178719" y="53578"/>
                </a:lnTo>
                <a:lnTo>
                  <a:pt x="1232297" y="53578"/>
                </a:lnTo>
                <a:lnTo>
                  <a:pt x="1285875" y="53578"/>
                </a:lnTo>
                <a:lnTo>
                  <a:pt x="1348383" y="53578"/>
                </a:lnTo>
                <a:lnTo>
                  <a:pt x="1393031" y="53578"/>
                </a:lnTo>
                <a:lnTo>
                  <a:pt x="1437680" y="44649"/>
                </a:lnTo>
                <a:lnTo>
                  <a:pt x="1482328" y="44649"/>
                </a:lnTo>
                <a:lnTo>
                  <a:pt x="1509117" y="44649"/>
                </a:lnTo>
                <a:lnTo>
                  <a:pt x="1509117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169914" y="3411140"/>
            <a:ext cx="2920009" cy="1544838"/>
          </a:xfrm>
          <a:custGeom>
            <a:avLst/>
            <a:gdLst/>
            <a:ahLst/>
            <a:cxnLst/>
            <a:rect l="0" t="0" r="0" b="0"/>
            <a:pathLst>
              <a:path w="2920009" h="1544838">
                <a:moveTo>
                  <a:pt x="2143125" y="437555"/>
                </a:moveTo>
                <a:lnTo>
                  <a:pt x="2143125" y="428625"/>
                </a:lnTo>
                <a:lnTo>
                  <a:pt x="2134195" y="419696"/>
                </a:lnTo>
                <a:lnTo>
                  <a:pt x="2134195" y="401836"/>
                </a:lnTo>
                <a:lnTo>
                  <a:pt x="2125266" y="383977"/>
                </a:lnTo>
                <a:lnTo>
                  <a:pt x="2116336" y="366117"/>
                </a:lnTo>
                <a:lnTo>
                  <a:pt x="2098477" y="348258"/>
                </a:lnTo>
                <a:lnTo>
                  <a:pt x="2071688" y="330399"/>
                </a:lnTo>
                <a:lnTo>
                  <a:pt x="2044899" y="312539"/>
                </a:lnTo>
                <a:lnTo>
                  <a:pt x="2018109" y="294680"/>
                </a:lnTo>
                <a:lnTo>
                  <a:pt x="1973461" y="276821"/>
                </a:lnTo>
                <a:lnTo>
                  <a:pt x="1928813" y="258961"/>
                </a:lnTo>
                <a:lnTo>
                  <a:pt x="1866305" y="241102"/>
                </a:lnTo>
                <a:lnTo>
                  <a:pt x="1803797" y="223242"/>
                </a:lnTo>
                <a:lnTo>
                  <a:pt x="1732359" y="214313"/>
                </a:lnTo>
                <a:lnTo>
                  <a:pt x="1651992" y="196453"/>
                </a:lnTo>
                <a:lnTo>
                  <a:pt x="1562695" y="187524"/>
                </a:lnTo>
                <a:lnTo>
                  <a:pt x="1473399" y="178594"/>
                </a:lnTo>
                <a:lnTo>
                  <a:pt x="1384102" y="178594"/>
                </a:lnTo>
                <a:lnTo>
                  <a:pt x="1285875" y="178594"/>
                </a:lnTo>
                <a:lnTo>
                  <a:pt x="1178719" y="178594"/>
                </a:lnTo>
                <a:lnTo>
                  <a:pt x="1071563" y="178594"/>
                </a:lnTo>
                <a:lnTo>
                  <a:pt x="964406" y="196453"/>
                </a:lnTo>
                <a:lnTo>
                  <a:pt x="857250" y="214313"/>
                </a:lnTo>
                <a:lnTo>
                  <a:pt x="759024" y="241102"/>
                </a:lnTo>
                <a:lnTo>
                  <a:pt x="660797" y="276821"/>
                </a:lnTo>
                <a:lnTo>
                  <a:pt x="571500" y="312539"/>
                </a:lnTo>
                <a:lnTo>
                  <a:pt x="491133" y="357188"/>
                </a:lnTo>
                <a:lnTo>
                  <a:pt x="419695" y="401836"/>
                </a:lnTo>
                <a:lnTo>
                  <a:pt x="348258" y="455414"/>
                </a:lnTo>
                <a:lnTo>
                  <a:pt x="294680" y="517922"/>
                </a:lnTo>
                <a:lnTo>
                  <a:pt x="250031" y="580430"/>
                </a:lnTo>
                <a:lnTo>
                  <a:pt x="205383" y="642938"/>
                </a:lnTo>
                <a:lnTo>
                  <a:pt x="178594" y="714375"/>
                </a:lnTo>
                <a:lnTo>
                  <a:pt x="151805" y="776883"/>
                </a:lnTo>
                <a:lnTo>
                  <a:pt x="142875" y="848321"/>
                </a:lnTo>
                <a:lnTo>
                  <a:pt x="142875" y="928688"/>
                </a:lnTo>
                <a:lnTo>
                  <a:pt x="142875" y="1000125"/>
                </a:lnTo>
                <a:lnTo>
                  <a:pt x="169664" y="1071563"/>
                </a:lnTo>
                <a:lnTo>
                  <a:pt x="205383" y="1143000"/>
                </a:lnTo>
                <a:lnTo>
                  <a:pt x="241102" y="1205508"/>
                </a:lnTo>
                <a:lnTo>
                  <a:pt x="303609" y="1268016"/>
                </a:lnTo>
                <a:lnTo>
                  <a:pt x="357188" y="1330524"/>
                </a:lnTo>
                <a:lnTo>
                  <a:pt x="428625" y="1384102"/>
                </a:lnTo>
                <a:lnTo>
                  <a:pt x="500063" y="1428750"/>
                </a:lnTo>
                <a:lnTo>
                  <a:pt x="580430" y="1464469"/>
                </a:lnTo>
                <a:lnTo>
                  <a:pt x="660797" y="1500188"/>
                </a:lnTo>
                <a:lnTo>
                  <a:pt x="750094" y="1518048"/>
                </a:lnTo>
                <a:lnTo>
                  <a:pt x="848320" y="1535907"/>
                </a:lnTo>
                <a:lnTo>
                  <a:pt x="955477" y="1535907"/>
                </a:lnTo>
                <a:lnTo>
                  <a:pt x="1071563" y="1544837"/>
                </a:lnTo>
                <a:lnTo>
                  <a:pt x="1178719" y="1535907"/>
                </a:lnTo>
                <a:lnTo>
                  <a:pt x="1303734" y="1535907"/>
                </a:lnTo>
                <a:lnTo>
                  <a:pt x="1419820" y="1526977"/>
                </a:lnTo>
                <a:lnTo>
                  <a:pt x="1535906" y="1518048"/>
                </a:lnTo>
                <a:lnTo>
                  <a:pt x="1660922" y="1509118"/>
                </a:lnTo>
                <a:lnTo>
                  <a:pt x="1768078" y="1500188"/>
                </a:lnTo>
                <a:lnTo>
                  <a:pt x="1884164" y="1491258"/>
                </a:lnTo>
                <a:lnTo>
                  <a:pt x="2000250" y="1473399"/>
                </a:lnTo>
                <a:lnTo>
                  <a:pt x="2116336" y="1437680"/>
                </a:lnTo>
                <a:lnTo>
                  <a:pt x="2241352" y="1401961"/>
                </a:lnTo>
                <a:lnTo>
                  <a:pt x="2366367" y="1357313"/>
                </a:lnTo>
                <a:lnTo>
                  <a:pt x="2482453" y="1303735"/>
                </a:lnTo>
                <a:lnTo>
                  <a:pt x="2598539" y="1241227"/>
                </a:lnTo>
                <a:lnTo>
                  <a:pt x="2687836" y="1169789"/>
                </a:lnTo>
                <a:lnTo>
                  <a:pt x="2777133" y="1089422"/>
                </a:lnTo>
                <a:lnTo>
                  <a:pt x="2839641" y="1000125"/>
                </a:lnTo>
                <a:lnTo>
                  <a:pt x="2884289" y="910828"/>
                </a:lnTo>
                <a:lnTo>
                  <a:pt x="2911078" y="821531"/>
                </a:lnTo>
                <a:lnTo>
                  <a:pt x="2920008" y="723305"/>
                </a:lnTo>
                <a:lnTo>
                  <a:pt x="2893219" y="625078"/>
                </a:lnTo>
                <a:lnTo>
                  <a:pt x="2866430" y="526852"/>
                </a:lnTo>
                <a:lnTo>
                  <a:pt x="2803922" y="419696"/>
                </a:lnTo>
                <a:lnTo>
                  <a:pt x="2714625" y="321469"/>
                </a:lnTo>
                <a:lnTo>
                  <a:pt x="2598539" y="232172"/>
                </a:lnTo>
                <a:lnTo>
                  <a:pt x="2455664" y="151805"/>
                </a:lnTo>
                <a:lnTo>
                  <a:pt x="2277070" y="89297"/>
                </a:lnTo>
                <a:lnTo>
                  <a:pt x="2080617" y="44649"/>
                </a:lnTo>
                <a:lnTo>
                  <a:pt x="1857375" y="8930"/>
                </a:lnTo>
                <a:lnTo>
                  <a:pt x="1625203" y="0"/>
                </a:lnTo>
                <a:lnTo>
                  <a:pt x="1393031" y="17860"/>
                </a:lnTo>
                <a:lnTo>
                  <a:pt x="1151930" y="53578"/>
                </a:lnTo>
                <a:lnTo>
                  <a:pt x="910828" y="125016"/>
                </a:lnTo>
                <a:lnTo>
                  <a:pt x="687586" y="232172"/>
                </a:lnTo>
                <a:lnTo>
                  <a:pt x="491133" y="375047"/>
                </a:lnTo>
                <a:lnTo>
                  <a:pt x="303609" y="553641"/>
                </a:lnTo>
                <a:lnTo>
                  <a:pt x="142875" y="767953"/>
                </a:lnTo>
                <a:lnTo>
                  <a:pt x="0" y="1000125"/>
                </a:lnTo>
                <a:lnTo>
                  <a:pt x="0" y="10001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884039" y="4598789"/>
            <a:ext cx="71439" cy="660798"/>
          </a:xfrm>
          <a:custGeom>
            <a:avLst/>
            <a:gdLst/>
            <a:ahLst/>
            <a:cxnLst/>
            <a:rect l="0" t="0" r="0" b="0"/>
            <a:pathLst>
              <a:path w="71439" h="660798">
                <a:moveTo>
                  <a:pt x="26789" y="8929"/>
                </a:moveTo>
                <a:lnTo>
                  <a:pt x="26789" y="8929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26789" y="8929"/>
                </a:lnTo>
                <a:lnTo>
                  <a:pt x="44649" y="35718"/>
                </a:lnTo>
                <a:lnTo>
                  <a:pt x="53578" y="53578"/>
                </a:lnTo>
                <a:lnTo>
                  <a:pt x="71438" y="89297"/>
                </a:lnTo>
                <a:lnTo>
                  <a:pt x="71438" y="133945"/>
                </a:lnTo>
                <a:lnTo>
                  <a:pt x="71438" y="178593"/>
                </a:lnTo>
                <a:lnTo>
                  <a:pt x="62508" y="223242"/>
                </a:lnTo>
                <a:lnTo>
                  <a:pt x="53578" y="276820"/>
                </a:lnTo>
                <a:lnTo>
                  <a:pt x="35719" y="321469"/>
                </a:lnTo>
                <a:lnTo>
                  <a:pt x="26789" y="366117"/>
                </a:lnTo>
                <a:lnTo>
                  <a:pt x="17860" y="410766"/>
                </a:lnTo>
                <a:lnTo>
                  <a:pt x="17860" y="464344"/>
                </a:lnTo>
                <a:lnTo>
                  <a:pt x="17860" y="508992"/>
                </a:lnTo>
                <a:lnTo>
                  <a:pt x="17860" y="562570"/>
                </a:lnTo>
                <a:lnTo>
                  <a:pt x="17860" y="625078"/>
                </a:lnTo>
                <a:lnTo>
                  <a:pt x="26789" y="660797"/>
                </a:lnTo>
                <a:lnTo>
                  <a:pt x="26789" y="6607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500438" y="4580929"/>
            <a:ext cx="80368" cy="696517"/>
          </a:xfrm>
          <a:custGeom>
            <a:avLst/>
            <a:gdLst/>
            <a:ahLst/>
            <a:cxnLst/>
            <a:rect l="0" t="0" r="0" b="0"/>
            <a:pathLst>
              <a:path w="80368" h="696517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26789" y="8930"/>
                </a:lnTo>
                <a:lnTo>
                  <a:pt x="35718" y="17860"/>
                </a:lnTo>
                <a:lnTo>
                  <a:pt x="53578" y="26789"/>
                </a:lnTo>
                <a:lnTo>
                  <a:pt x="62507" y="53578"/>
                </a:lnTo>
                <a:lnTo>
                  <a:pt x="80367" y="98227"/>
                </a:lnTo>
                <a:lnTo>
                  <a:pt x="80367" y="142875"/>
                </a:lnTo>
                <a:lnTo>
                  <a:pt x="80367" y="205383"/>
                </a:lnTo>
                <a:lnTo>
                  <a:pt x="71437" y="276821"/>
                </a:lnTo>
                <a:lnTo>
                  <a:pt x="62507" y="348259"/>
                </a:lnTo>
                <a:lnTo>
                  <a:pt x="53578" y="419696"/>
                </a:lnTo>
                <a:lnTo>
                  <a:pt x="44648" y="491134"/>
                </a:lnTo>
                <a:lnTo>
                  <a:pt x="35718" y="562571"/>
                </a:lnTo>
                <a:lnTo>
                  <a:pt x="26789" y="634009"/>
                </a:lnTo>
                <a:lnTo>
                  <a:pt x="17859" y="696516"/>
                </a:lnTo>
                <a:lnTo>
                  <a:pt x="17859" y="6965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911453" y="4955977"/>
            <a:ext cx="62509" cy="258962"/>
          </a:xfrm>
          <a:custGeom>
            <a:avLst/>
            <a:gdLst/>
            <a:ahLst/>
            <a:cxnLst/>
            <a:rect l="0" t="0" r="0" b="0"/>
            <a:pathLst>
              <a:path w="62509" h="258962">
                <a:moveTo>
                  <a:pt x="44649" y="44648"/>
                </a:moveTo>
                <a:lnTo>
                  <a:pt x="44649" y="44648"/>
                </a:lnTo>
                <a:lnTo>
                  <a:pt x="44649" y="44648"/>
                </a:lnTo>
                <a:lnTo>
                  <a:pt x="44649" y="35718"/>
                </a:lnTo>
                <a:lnTo>
                  <a:pt x="53578" y="35718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62508" y="26789"/>
                </a:lnTo>
                <a:lnTo>
                  <a:pt x="62508" y="44648"/>
                </a:lnTo>
                <a:lnTo>
                  <a:pt x="62508" y="71437"/>
                </a:lnTo>
                <a:lnTo>
                  <a:pt x="62508" y="98226"/>
                </a:lnTo>
                <a:lnTo>
                  <a:pt x="53578" y="133945"/>
                </a:lnTo>
                <a:lnTo>
                  <a:pt x="53578" y="169664"/>
                </a:lnTo>
                <a:lnTo>
                  <a:pt x="44649" y="205382"/>
                </a:lnTo>
                <a:lnTo>
                  <a:pt x="35719" y="241101"/>
                </a:lnTo>
                <a:lnTo>
                  <a:pt x="17860" y="258961"/>
                </a:lnTo>
                <a:lnTo>
                  <a:pt x="0" y="241101"/>
                </a:lnTo>
                <a:lnTo>
                  <a:pt x="0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206382" y="4875609"/>
            <a:ext cx="35720" cy="241103"/>
          </a:xfrm>
          <a:custGeom>
            <a:avLst/>
            <a:gdLst/>
            <a:ahLst/>
            <a:cxnLst/>
            <a:rect l="0" t="0" r="0" b="0"/>
            <a:pathLst>
              <a:path w="35720" h="24110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17859" y="116086"/>
                </a:lnTo>
                <a:lnTo>
                  <a:pt x="17859" y="133946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96454"/>
                </a:lnTo>
                <a:lnTo>
                  <a:pt x="35719" y="223243"/>
                </a:lnTo>
                <a:lnTo>
                  <a:pt x="35719" y="241102"/>
                </a:lnTo>
                <a:lnTo>
                  <a:pt x="35719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Transistors and Wires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Feature size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Minimum size of transistor or wire in x or y dimension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10 microns in 1971 to .032 microns in 2011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10 *10</a:t>
            </a:r>
            <a:r>
              <a:rPr lang="en-US" baseline="30000" dirty="0" smtClean="0"/>
              <a:t>-6</a:t>
            </a:r>
            <a:r>
              <a:rPr lang="en-US" dirty="0" smtClean="0"/>
              <a:t> = 10</a:t>
            </a:r>
            <a:r>
              <a:rPr lang="en-US" baseline="30000" dirty="0" smtClean="0"/>
              <a:t>-5</a:t>
            </a:r>
            <a:r>
              <a:rPr lang="en-US" dirty="0" smtClean="0">
                <a:sym typeface="Wingdings" pitchFamily="2" charset="2"/>
              </a:rPr>
              <a:t>  .032</a:t>
            </a:r>
            <a:r>
              <a:rPr lang="en-US" dirty="0"/>
              <a:t> *10</a:t>
            </a:r>
            <a:r>
              <a:rPr lang="en-US" baseline="30000" dirty="0"/>
              <a:t>-6</a:t>
            </a:r>
            <a:r>
              <a:rPr lang="en-US" dirty="0"/>
              <a:t> = </a:t>
            </a:r>
            <a:r>
              <a:rPr lang="en-US" dirty="0" smtClean="0"/>
              <a:t>3*10</a:t>
            </a:r>
            <a:r>
              <a:rPr lang="en-US" baseline="30000" dirty="0" smtClean="0"/>
              <a:t>-8</a:t>
            </a:r>
            <a:r>
              <a:rPr lang="en-US" dirty="0" smtClean="0">
                <a:sym typeface="Wingdings" pitchFamily="2" charset="2"/>
              </a:rPr>
              <a:t> 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Transistor performance scales linearly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Wire delay does not improve with feature size!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Integration density scales </a:t>
            </a:r>
            <a:r>
              <a:rPr lang="en-US" dirty="0" err="1" smtClean="0"/>
              <a:t>quadratically</a:t>
            </a:r>
            <a:endParaRPr lang="en-US" dirty="0" smtClean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 rot="5400000">
            <a:off x="7776369" y="997744"/>
            <a:ext cx="2365375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Technology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652117" y="1839515"/>
            <a:ext cx="1107282" cy="571501"/>
          </a:xfrm>
          <a:custGeom>
            <a:avLst/>
            <a:gdLst/>
            <a:ahLst/>
            <a:cxnLst/>
            <a:rect l="0" t="0" r="0" b="0"/>
            <a:pathLst>
              <a:path w="1107282" h="571501">
                <a:moveTo>
                  <a:pt x="848321" y="80368"/>
                </a:moveTo>
                <a:lnTo>
                  <a:pt x="848321" y="80368"/>
                </a:lnTo>
                <a:lnTo>
                  <a:pt x="839391" y="80368"/>
                </a:lnTo>
                <a:lnTo>
                  <a:pt x="839391" y="80368"/>
                </a:lnTo>
                <a:lnTo>
                  <a:pt x="830461" y="71438"/>
                </a:lnTo>
                <a:lnTo>
                  <a:pt x="821531" y="71438"/>
                </a:lnTo>
                <a:lnTo>
                  <a:pt x="812602" y="71438"/>
                </a:lnTo>
                <a:lnTo>
                  <a:pt x="803672" y="62508"/>
                </a:lnTo>
                <a:lnTo>
                  <a:pt x="785813" y="62508"/>
                </a:lnTo>
                <a:lnTo>
                  <a:pt x="776883" y="53579"/>
                </a:lnTo>
                <a:lnTo>
                  <a:pt x="759024" y="44649"/>
                </a:lnTo>
                <a:lnTo>
                  <a:pt x="741164" y="35719"/>
                </a:lnTo>
                <a:lnTo>
                  <a:pt x="723305" y="26789"/>
                </a:lnTo>
                <a:lnTo>
                  <a:pt x="705446" y="17860"/>
                </a:lnTo>
                <a:lnTo>
                  <a:pt x="678656" y="8930"/>
                </a:lnTo>
                <a:lnTo>
                  <a:pt x="651867" y="8930"/>
                </a:lnTo>
                <a:lnTo>
                  <a:pt x="625078" y="0"/>
                </a:lnTo>
                <a:lnTo>
                  <a:pt x="598289" y="0"/>
                </a:lnTo>
                <a:lnTo>
                  <a:pt x="571500" y="0"/>
                </a:lnTo>
                <a:lnTo>
                  <a:pt x="544711" y="8930"/>
                </a:lnTo>
                <a:lnTo>
                  <a:pt x="508992" y="8930"/>
                </a:lnTo>
                <a:lnTo>
                  <a:pt x="482203" y="17860"/>
                </a:lnTo>
                <a:lnTo>
                  <a:pt x="455414" y="17860"/>
                </a:lnTo>
                <a:lnTo>
                  <a:pt x="419696" y="26789"/>
                </a:lnTo>
                <a:lnTo>
                  <a:pt x="383977" y="35719"/>
                </a:lnTo>
                <a:lnTo>
                  <a:pt x="357188" y="35719"/>
                </a:lnTo>
                <a:lnTo>
                  <a:pt x="312539" y="44649"/>
                </a:lnTo>
                <a:lnTo>
                  <a:pt x="276821" y="53579"/>
                </a:lnTo>
                <a:lnTo>
                  <a:pt x="250031" y="62508"/>
                </a:lnTo>
                <a:lnTo>
                  <a:pt x="214313" y="80368"/>
                </a:lnTo>
                <a:lnTo>
                  <a:pt x="187524" y="98227"/>
                </a:lnTo>
                <a:lnTo>
                  <a:pt x="160735" y="116086"/>
                </a:lnTo>
                <a:lnTo>
                  <a:pt x="133946" y="142875"/>
                </a:lnTo>
                <a:lnTo>
                  <a:pt x="107156" y="160735"/>
                </a:lnTo>
                <a:lnTo>
                  <a:pt x="80367" y="187524"/>
                </a:lnTo>
                <a:lnTo>
                  <a:pt x="53578" y="205383"/>
                </a:lnTo>
                <a:lnTo>
                  <a:pt x="35719" y="232172"/>
                </a:lnTo>
                <a:lnTo>
                  <a:pt x="17860" y="250032"/>
                </a:lnTo>
                <a:lnTo>
                  <a:pt x="0" y="276821"/>
                </a:lnTo>
                <a:lnTo>
                  <a:pt x="0" y="294680"/>
                </a:lnTo>
                <a:lnTo>
                  <a:pt x="0" y="312539"/>
                </a:lnTo>
                <a:lnTo>
                  <a:pt x="0" y="339329"/>
                </a:lnTo>
                <a:lnTo>
                  <a:pt x="8930" y="357188"/>
                </a:lnTo>
                <a:lnTo>
                  <a:pt x="17860" y="383977"/>
                </a:lnTo>
                <a:lnTo>
                  <a:pt x="35719" y="401836"/>
                </a:lnTo>
                <a:lnTo>
                  <a:pt x="53578" y="419696"/>
                </a:lnTo>
                <a:lnTo>
                  <a:pt x="80367" y="437555"/>
                </a:lnTo>
                <a:lnTo>
                  <a:pt x="98227" y="455414"/>
                </a:lnTo>
                <a:lnTo>
                  <a:pt x="125016" y="473274"/>
                </a:lnTo>
                <a:lnTo>
                  <a:pt x="151805" y="491133"/>
                </a:lnTo>
                <a:lnTo>
                  <a:pt x="187524" y="508993"/>
                </a:lnTo>
                <a:lnTo>
                  <a:pt x="214313" y="517922"/>
                </a:lnTo>
                <a:lnTo>
                  <a:pt x="258961" y="526852"/>
                </a:lnTo>
                <a:lnTo>
                  <a:pt x="294680" y="535782"/>
                </a:lnTo>
                <a:lnTo>
                  <a:pt x="339328" y="544711"/>
                </a:lnTo>
                <a:lnTo>
                  <a:pt x="383977" y="544711"/>
                </a:lnTo>
                <a:lnTo>
                  <a:pt x="428625" y="553641"/>
                </a:lnTo>
                <a:lnTo>
                  <a:pt x="473274" y="553641"/>
                </a:lnTo>
                <a:lnTo>
                  <a:pt x="526852" y="562571"/>
                </a:lnTo>
                <a:lnTo>
                  <a:pt x="580430" y="562571"/>
                </a:lnTo>
                <a:lnTo>
                  <a:pt x="625078" y="571500"/>
                </a:lnTo>
                <a:lnTo>
                  <a:pt x="678656" y="571500"/>
                </a:lnTo>
                <a:lnTo>
                  <a:pt x="732235" y="571500"/>
                </a:lnTo>
                <a:lnTo>
                  <a:pt x="785813" y="562571"/>
                </a:lnTo>
                <a:lnTo>
                  <a:pt x="839391" y="544711"/>
                </a:lnTo>
                <a:lnTo>
                  <a:pt x="892969" y="526852"/>
                </a:lnTo>
                <a:lnTo>
                  <a:pt x="937617" y="508993"/>
                </a:lnTo>
                <a:lnTo>
                  <a:pt x="991196" y="482204"/>
                </a:lnTo>
                <a:lnTo>
                  <a:pt x="1026914" y="455414"/>
                </a:lnTo>
                <a:lnTo>
                  <a:pt x="1053703" y="428625"/>
                </a:lnTo>
                <a:lnTo>
                  <a:pt x="1080492" y="392907"/>
                </a:lnTo>
                <a:lnTo>
                  <a:pt x="1098352" y="357188"/>
                </a:lnTo>
                <a:lnTo>
                  <a:pt x="1107281" y="321469"/>
                </a:lnTo>
                <a:lnTo>
                  <a:pt x="1098352" y="285750"/>
                </a:lnTo>
                <a:lnTo>
                  <a:pt x="1089422" y="250032"/>
                </a:lnTo>
                <a:lnTo>
                  <a:pt x="1071563" y="223243"/>
                </a:lnTo>
                <a:lnTo>
                  <a:pt x="1053703" y="187524"/>
                </a:lnTo>
                <a:lnTo>
                  <a:pt x="1017985" y="160735"/>
                </a:lnTo>
                <a:lnTo>
                  <a:pt x="991196" y="125016"/>
                </a:lnTo>
                <a:lnTo>
                  <a:pt x="955477" y="98227"/>
                </a:lnTo>
                <a:lnTo>
                  <a:pt x="910828" y="71438"/>
                </a:lnTo>
                <a:lnTo>
                  <a:pt x="866180" y="44649"/>
                </a:lnTo>
                <a:lnTo>
                  <a:pt x="866180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044774" y="2241351"/>
            <a:ext cx="1312665" cy="53579"/>
          </a:xfrm>
          <a:custGeom>
            <a:avLst/>
            <a:gdLst/>
            <a:ahLst/>
            <a:cxnLst/>
            <a:rect l="0" t="0" r="0" b="0"/>
            <a:pathLst>
              <a:path w="1312665" h="5357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62507" y="17860"/>
                </a:lnTo>
                <a:lnTo>
                  <a:pt x="80367" y="17860"/>
                </a:lnTo>
                <a:lnTo>
                  <a:pt x="98226" y="17860"/>
                </a:lnTo>
                <a:lnTo>
                  <a:pt x="125015" y="17860"/>
                </a:lnTo>
                <a:lnTo>
                  <a:pt x="142875" y="17860"/>
                </a:lnTo>
                <a:lnTo>
                  <a:pt x="169664" y="17860"/>
                </a:lnTo>
                <a:lnTo>
                  <a:pt x="196453" y="17860"/>
                </a:lnTo>
                <a:lnTo>
                  <a:pt x="232171" y="17860"/>
                </a:lnTo>
                <a:lnTo>
                  <a:pt x="258960" y="17860"/>
                </a:lnTo>
                <a:lnTo>
                  <a:pt x="285749" y="17860"/>
                </a:lnTo>
                <a:lnTo>
                  <a:pt x="321468" y="17860"/>
                </a:lnTo>
                <a:lnTo>
                  <a:pt x="348257" y="26789"/>
                </a:lnTo>
                <a:lnTo>
                  <a:pt x="375046" y="35719"/>
                </a:lnTo>
                <a:lnTo>
                  <a:pt x="410765" y="35719"/>
                </a:lnTo>
                <a:lnTo>
                  <a:pt x="455414" y="44649"/>
                </a:lnTo>
                <a:lnTo>
                  <a:pt x="500062" y="44649"/>
                </a:lnTo>
                <a:lnTo>
                  <a:pt x="544710" y="44649"/>
                </a:lnTo>
                <a:lnTo>
                  <a:pt x="589359" y="44649"/>
                </a:lnTo>
                <a:lnTo>
                  <a:pt x="642937" y="35719"/>
                </a:lnTo>
                <a:lnTo>
                  <a:pt x="687585" y="35719"/>
                </a:lnTo>
                <a:lnTo>
                  <a:pt x="732234" y="35719"/>
                </a:lnTo>
                <a:lnTo>
                  <a:pt x="776882" y="26789"/>
                </a:lnTo>
                <a:lnTo>
                  <a:pt x="821531" y="26789"/>
                </a:lnTo>
                <a:lnTo>
                  <a:pt x="875109" y="35719"/>
                </a:lnTo>
                <a:lnTo>
                  <a:pt x="928687" y="35719"/>
                </a:lnTo>
                <a:lnTo>
                  <a:pt x="982265" y="35719"/>
                </a:lnTo>
                <a:lnTo>
                  <a:pt x="1035843" y="35719"/>
                </a:lnTo>
                <a:lnTo>
                  <a:pt x="1089421" y="44649"/>
                </a:lnTo>
                <a:lnTo>
                  <a:pt x="1142999" y="53578"/>
                </a:lnTo>
                <a:lnTo>
                  <a:pt x="1205507" y="53578"/>
                </a:lnTo>
                <a:lnTo>
                  <a:pt x="1259085" y="53578"/>
                </a:lnTo>
                <a:lnTo>
                  <a:pt x="1312664" y="53578"/>
                </a:lnTo>
                <a:lnTo>
                  <a:pt x="1312664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955602" y="1285875"/>
            <a:ext cx="1017985" cy="750095"/>
          </a:xfrm>
          <a:custGeom>
            <a:avLst/>
            <a:gdLst/>
            <a:ahLst/>
            <a:cxnLst/>
            <a:rect l="0" t="0" r="0" b="0"/>
            <a:pathLst>
              <a:path w="1017985" h="750095">
                <a:moveTo>
                  <a:pt x="17859" y="750094"/>
                </a:moveTo>
                <a:lnTo>
                  <a:pt x="8929" y="750094"/>
                </a:lnTo>
                <a:lnTo>
                  <a:pt x="8929" y="750094"/>
                </a:lnTo>
                <a:lnTo>
                  <a:pt x="0" y="750094"/>
                </a:lnTo>
                <a:lnTo>
                  <a:pt x="0" y="750094"/>
                </a:lnTo>
                <a:lnTo>
                  <a:pt x="0" y="750094"/>
                </a:lnTo>
                <a:lnTo>
                  <a:pt x="0" y="750094"/>
                </a:lnTo>
                <a:lnTo>
                  <a:pt x="0" y="750094"/>
                </a:lnTo>
                <a:lnTo>
                  <a:pt x="8929" y="741164"/>
                </a:lnTo>
                <a:lnTo>
                  <a:pt x="17859" y="741164"/>
                </a:lnTo>
                <a:lnTo>
                  <a:pt x="35718" y="723304"/>
                </a:lnTo>
                <a:lnTo>
                  <a:pt x="62507" y="705445"/>
                </a:lnTo>
                <a:lnTo>
                  <a:pt x="98226" y="678656"/>
                </a:lnTo>
                <a:lnTo>
                  <a:pt x="142875" y="642937"/>
                </a:lnTo>
                <a:lnTo>
                  <a:pt x="205382" y="589359"/>
                </a:lnTo>
                <a:lnTo>
                  <a:pt x="267890" y="535781"/>
                </a:lnTo>
                <a:lnTo>
                  <a:pt x="357187" y="473273"/>
                </a:lnTo>
                <a:lnTo>
                  <a:pt x="437554" y="401836"/>
                </a:lnTo>
                <a:lnTo>
                  <a:pt x="526851" y="339328"/>
                </a:lnTo>
                <a:lnTo>
                  <a:pt x="625078" y="267890"/>
                </a:lnTo>
                <a:lnTo>
                  <a:pt x="705445" y="214312"/>
                </a:lnTo>
                <a:lnTo>
                  <a:pt x="794742" y="151804"/>
                </a:lnTo>
                <a:lnTo>
                  <a:pt x="866179" y="107156"/>
                </a:lnTo>
                <a:lnTo>
                  <a:pt x="928687" y="71438"/>
                </a:lnTo>
                <a:lnTo>
                  <a:pt x="982265" y="26789"/>
                </a:lnTo>
                <a:lnTo>
                  <a:pt x="1017984" y="0"/>
                </a:lnTo>
                <a:lnTo>
                  <a:pt x="101798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3134320" y="1080492"/>
            <a:ext cx="35720" cy="232173"/>
          </a:xfrm>
          <a:custGeom>
            <a:avLst/>
            <a:gdLst/>
            <a:ahLst/>
            <a:cxnLst/>
            <a:rect l="0" t="0" r="0" b="0"/>
            <a:pathLst>
              <a:path w="35720" h="232173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17860" y="44649"/>
                </a:lnTo>
                <a:lnTo>
                  <a:pt x="26789" y="71438"/>
                </a:lnTo>
                <a:lnTo>
                  <a:pt x="35719" y="107156"/>
                </a:lnTo>
                <a:lnTo>
                  <a:pt x="35719" y="142875"/>
                </a:lnTo>
                <a:lnTo>
                  <a:pt x="35719" y="178594"/>
                </a:lnTo>
                <a:lnTo>
                  <a:pt x="35719" y="205383"/>
                </a:lnTo>
                <a:lnTo>
                  <a:pt x="35719" y="223242"/>
                </a:lnTo>
                <a:lnTo>
                  <a:pt x="35719" y="232172"/>
                </a:lnTo>
                <a:lnTo>
                  <a:pt x="35719" y="223242"/>
                </a:lnTo>
                <a:lnTo>
                  <a:pt x="35719" y="205383"/>
                </a:lnTo>
                <a:lnTo>
                  <a:pt x="35719" y="178594"/>
                </a:lnTo>
                <a:lnTo>
                  <a:pt x="35719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214688" y="1053703"/>
            <a:ext cx="133946" cy="205384"/>
          </a:xfrm>
          <a:custGeom>
            <a:avLst/>
            <a:gdLst/>
            <a:ahLst/>
            <a:cxnLst/>
            <a:rect l="0" t="0" r="0" b="0"/>
            <a:pathLst>
              <a:path w="133946" h="205384">
                <a:moveTo>
                  <a:pt x="35718" y="0"/>
                </a:moveTo>
                <a:lnTo>
                  <a:pt x="35718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71438"/>
                </a:lnTo>
                <a:lnTo>
                  <a:pt x="17859" y="107156"/>
                </a:lnTo>
                <a:lnTo>
                  <a:pt x="17859" y="142875"/>
                </a:lnTo>
                <a:lnTo>
                  <a:pt x="17859" y="169664"/>
                </a:lnTo>
                <a:lnTo>
                  <a:pt x="35718" y="187524"/>
                </a:lnTo>
                <a:lnTo>
                  <a:pt x="44648" y="205383"/>
                </a:lnTo>
                <a:lnTo>
                  <a:pt x="62507" y="205383"/>
                </a:lnTo>
                <a:lnTo>
                  <a:pt x="89296" y="196453"/>
                </a:lnTo>
                <a:lnTo>
                  <a:pt x="107156" y="187524"/>
                </a:lnTo>
                <a:lnTo>
                  <a:pt x="125015" y="160734"/>
                </a:lnTo>
                <a:lnTo>
                  <a:pt x="133945" y="133945"/>
                </a:lnTo>
                <a:lnTo>
                  <a:pt x="133945" y="107156"/>
                </a:lnTo>
                <a:lnTo>
                  <a:pt x="125015" y="71438"/>
                </a:lnTo>
                <a:lnTo>
                  <a:pt x="107156" y="44648"/>
                </a:lnTo>
                <a:lnTo>
                  <a:pt x="80367" y="26789"/>
                </a:lnTo>
                <a:lnTo>
                  <a:pt x="53578" y="26789"/>
                </a:lnTo>
                <a:lnTo>
                  <a:pt x="26789" y="26789"/>
                </a:lnTo>
                <a:lnTo>
                  <a:pt x="8929" y="4464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286125" y="973336"/>
            <a:ext cx="80368" cy="44649"/>
          </a:xfrm>
          <a:custGeom>
            <a:avLst/>
            <a:gdLst/>
            <a:ahLst/>
            <a:cxnLst/>
            <a:rect l="0" t="0" r="0" b="0"/>
            <a:pathLst>
              <a:path w="80368" h="44649">
                <a:moveTo>
                  <a:pt x="17859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893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420070" y="857250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893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17860" y="98226"/>
                </a:lnTo>
                <a:lnTo>
                  <a:pt x="26789" y="107156"/>
                </a:lnTo>
                <a:lnTo>
                  <a:pt x="44649" y="116086"/>
                </a:lnTo>
                <a:lnTo>
                  <a:pt x="62508" y="116086"/>
                </a:lnTo>
                <a:lnTo>
                  <a:pt x="89297" y="107156"/>
                </a:lnTo>
                <a:lnTo>
                  <a:pt x="107157" y="89297"/>
                </a:lnTo>
                <a:lnTo>
                  <a:pt x="125016" y="71437"/>
                </a:lnTo>
                <a:lnTo>
                  <a:pt x="125016" y="53578"/>
                </a:lnTo>
                <a:lnTo>
                  <a:pt x="125016" y="44648"/>
                </a:lnTo>
                <a:lnTo>
                  <a:pt x="116086" y="35719"/>
                </a:lnTo>
                <a:lnTo>
                  <a:pt x="107157" y="35719"/>
                </a:lnTo>
                <a:lnTo>
                  <a:pt x="89297" y="35719"/>
                </a:lnTo>
                <a:lnTo>
                  <a:pt x="71438" y="53578"/>
                </a:lnTo>
                <a:lnTo>
                  <a:pt x="62508" y="80367"/>
                </a:lnTo>
                <a:lnTo>
                  <a:pt x="62508" y="107156"/>
                </a:lnTo>
                <a:lnTo>
                  <a:pt x="62508" y="125016"/>
                </a:lnTo>
                <a:lnTo>
                  <a:pt x="80368" y="133945"/>
                </a:lnTo>
                <a:lnTo>
                  <a:pt x="80368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616523" y="937617"/>
            <a:ext cx="232173" cy="187525"/>
          </a:xfrm>
          <a:custGeom>
            <a:avLst/>
            <a:gdLst/>
            <a:ahLst/>
            <a:cxnLst/>
            <a:rect l="0" t="0" r="0" b="0"/>
            <a:pathLst>
              <a:path w="232173" h="187525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17860" y="169664"/>
                </a:lnTo>
                <a:lnTo>
                  <a:pt x="17860" y="178594"/>
                </a:lnTo>
                <a:lnTo>
                  <a:pt x="26790" y="178594"/>
                </a:lnTo>
                <a:lnTo>
                  <a:pt x="26790" y="169664"/>
                </a:lnTo>
                <a:lnTo>
                  <a:pt x="17860" y="160734"/>
                </a:lnTo>
                <a:lnTo>
                  <a:pt x="17860" y="151805"/>
                </a:lnTo>
                <a:lnTo>
                  <a:pt x="17860" y="125016"/>
                </a:lnTo>
                <a:lnTo>
                  <a:pt x="17860" y="107156"/>
                </a:lnTo>
                <a:lnTo>
                  <a:pt x="17860" y="80367"/>
                </a:lnTo>
                <a:lnTo>
                  <a:pt x="26790" y="62508"/>
                </a:lnTo>
                <a:lnTo>
                  <a:pt x="26790" y="53578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9" y="62508"/>
                </a:lnTo>
                <a:lnTo>
                  <a:pt x="62508" y="80367"/>
                </a:lnTo>
                <a:lnTo>
                  <a:pt x="71438" y="107156"/>
                </a:lnTo>
                <a:lnTo>
                  <a:pt x="80368" y="125016"/>
                </a:lnTo>
                <a:lnTo>
                  <a:pt x="80368" y="151805"/>
                </a:lnTo>
                <a:lnTo>
                  <a:pt x="80368" y="169664"/>
                </a:lnTo>
                <a:lnTo>
                  <a:pt x="80368" y="178594"/>
                </a:lnTo>
                <a:lnTo>
                  <a:pt x="80368" y="187524"/>
                </a:lnTo>
                <a:lnTo>
                  <a:pt x="80368" y="178594"/>
                </a:lnTo>
                <a:lnTo>
                  <a:pt x="80368" y="160734"/>
                </a:lnTo>
                <a:lnTo>
                  <a:pt x="89297" y="133945"/>
                </a:lnTo>
                <a:lnTo>
                  <a:pt x="98227" y="98227"/>
                </a:lnTo>
                <a:lnTo>
                  <a:pt x="116086" y="62508"/>
                </a:lnTo>
                <a:lnTo>
                  <a:pt x="125016" y="26789"/>
                </a:lnTo>
                <a:lnTo>
                  <a:pt x="151805" y="8930"/>
                </a:lnTo>
                <a:lnTo>
                  <a:pt x="160735" y="0"/>
                </a:lnTo>
                <a:lnTo>
                  <a:pt x="178594" y="0"/>
                </a:lnTo>
                <a:lnTo>
                  <a:pt x="187524" y="8930"/>
                </a:lnTo>
                <a:lnTo>
                  <a:pt x="187524" y="35719"/>
                </a:lnTo>
                <a:lnTo>
                  <a:pt x="196454" y="62508"/>
                </a:lnTo>
                <a:lnTo>
                  <a:pt x="187524" y="98227"/>
                </a:lnTo>
                <a:lnTo>
                  <a:pt x="187524" y="125016"/>
                </a:lnTo>
                <a:lnTo>
                  <a:pt x="187524" y="142875"/>
                </a:lnTo>
                <a:lnTo>
                  <a:pt x="196454" y="160734"/>
                </a:lnTo>
                <a:lnTo>
                  <a:pt x="196454" y="160734"/>
                </a:lnTo>
                <a:lnTo>
                  <a:pt x="205383" y="151805"/>
                </a:lnTo>
                <a:lnTo>
                  <a:pt x="214313" y="133945"/>
                </a:lnTo>
                <a:lnTo>
                  <a:pt x="232172" y="98227"/>
                </a:lnTo>
                <a:lnTo>
                  <a:pt x="232172" y="982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812977" y="955476"/>
            <a:ext cx="214313" cy="133947"/>
          </a:xfrm>
          <a:custGeom>
            <a:avLst/>
            <a:gdLst/>
            <a:ahLst/>
            <a:cxnLst/>
            <a:rect l="0" t="0" r="0" b="0"/>
            <a:pathLst>
              <a:path w="214313" h="133947">
                <a:moveTo>
                  <a:pt x="17859" y="89297"/>
                </a:moveTo>
                <a:lnTo>
                  <a:pt x="17859" y="89297"/>
                </a:lnTo>
                <a:lnTo>
                  <a:pt x="8929" y="98227"/>
                </a:lnTo>
                <a:lnTo>
                  <a:pt x="0" y="98227"/>
                </a:lnTo>
                <a:lnTo>
                  <a:pt x="0" y="107157"/>
                </a:lnTo>
                <a:lnTo>
                  <a:pt x="0" y="107157"/>
                </a:lnTo>
                <a:lnTo>
                  <a:pt x="8929" y="107157"/>
                </a:lnTo>
                <a:lnTo>
                  <a:pt x="17859" y="107157"/>
                </a:lnTo>
                <a:lnTo>
                  <a:pt x="35718" y="89297"/>
                </a:lnTo>
                <a:lnTo>
                  <a:pt x="62507" y="80368"/>
                </a:lnTo>
                <a:lnTo>
                  <a:pt x="80367" y="62508"/>
                </a:lnTo>
                <a:lnTo>
                  <a:pt x="98226" y="53579"/>
                </a:lnTo>
                <a:lnTo>
                  <a:pt x="116086" y="35719"/>
                </a:lnTo>
                <a:lnTo>
                  <a:pt x="116086" y="26790"/>
                </a:lnTo>
                <a:lnTo>
                  <a:pt x="116086" y="8930"/>
                </a:lnTo>
                <a:lnTo>
                  <a:pt x="107156" y="8930"/>
                </a:lnTo>
                <a:lnTo>
                  <a:pt x="98226" y="0"/>
                </a:lnTo>
                <a:lnTo>
                  <a:pt x="89296" y="8930"/>
                </a:lnTo>
                <a:lnTo>
                  <a:pt x="71437" y="17860"/>
                </a:lnTo>
                <a:lnTo>
                  <a:pt x="53578" y="44649"/>
                </a:lnTo>
                <a:lnTo>
                  <a:pt x="44648" y="71438"/>
                </a:lnTo>
                <a:lnTo>
                  <a:pt x="35718" y="89297"/>
                </a:lnTo>
                <a:lnTo>
                  <a:pt x="44648" y="116086"/>
                </a:lnTo>
                <a:lnTo>
                  <a:pt x="53578" y="125016"/>
                </a:lnTo>
                <a:lnTo>
                  <a:pt x="71437" y="133946"/>
                </a:lnTo>
                <a:lnTo>
                  <a:pt x="107156" y="133946"/>
                </a:lnTo>
                <a:lnTo>
                  <a:pt x="133945" y="125016"/>
                </a:lnTo>
                <a:lnTo>
                  <a:pt x="169664" y="107157"/>
                </a:lnTo>
                <a:lnTo>
                  <a:pt x="196453" y="89297"/>
                </a:lnTo>
                <a:lnTo>
                  <a:pt x="214312" y="62508"/>
                </a:lnTo>
                <a:lnTo>
                  <a:pt x="214312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018359" y="776883"/>
            <a:ext cx="89298" cy="241102"/>
          </a:xfrm>
          <a:custGeom>
            <a:avLst/>
            <a:gdLst/>
            <a:ahLst/>
            <a:cxnLst/>
            <a:rect l="0" t="0" r="0" b="0"/>
            <a:pathLst>
              <a:path w="89298" h="24110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62508"/>
                </a:lnTo>
                <a:lnTo>
                  <a:pt x="0" y="98226"/>
                </a:lnTo>
                <a:lnTo>
                  <a:pt x="0" y="133945"/>
                </a:lnTo>
                <a:lnTo>
                  <a:pt x="8930" y="169664"/>
                </a:lnTo>
                <a:lnTo>
                  <a:pt x="17860" y="205383"/>
                </a:lnTo>
                <a:lnTo>
                  <a:pt x="26789" y="223242"/>
                </a:lnTo>
                <a:lnTo>
                  <a:pt x="35719" y="241101"/>
                </a:lnTo>
                <a:lnTo>
                  <a:pt x="53579" y="241101"/>
                </a:lnTo>
                <a:lnTo>
                  <a:pt x="62508" y="241101"/>
                </a:lnTo>
                <a:lnTo>
                  <a:pt x="80368" y="232172"/>
                </a:lnTo>
                <a:lnTo>
                  <a:pt x="89297" y="214312"/>
                </a:lnTo>
                <a:lnTo>
                  <a:pt x="89297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02273" y="866180"/>
            <a:ext cx="205384" cy="62508"/>
          </a:xfrm>
          <a:custGeom>
            <a:avLst/>
            <a:gdLst/>
            <a:ahLst/>
            <a:cxnLst/>
            <a:rect l="0" t="0" r="0" b="0"/>
            <a:pathLst>
              <a:path w="205384" h="62508">
                <a:moveTo>
                  <a:pt x="893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8930" y="62507"/>
                </a:lnTo>
                <a:lnTo>
                  <a:pt x="17860" y="62507"/>
                </a:lnTo>
                <a:lnTo>
                  <a:pt x="35719" y="53578"/>
                </a:lnTo>
                <a:lnTo>
                  <a:pt x="62508" y="44648"/>
                </a:lnTo>
                <a:lnTo>
                  <a:pt x="98227" y="35718"/>
                </a:lnTo>
                <a:lnTo>
                  <a:pt x="133946" y="26789"/>
                </a:lnTo>
                <a:lnTo>
                  <a:pt x="160735" y="17859"/>
                </a:lnTo>
                <a:lnTo>
                  <a:pt x="187524" y="892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080867" y="821531"/>
            <a:ext cx="267892" cy="196454"/>
          </a:xfrm>
          <a:custGeom>
            <a:avLst/>
            <a:gdLst/>
            <a:ahLst/>
            <a:cxnLst/>
            <a:rect l="0" t="0" r="0" b="0"/>
            <a:pathLst>
              <a:path w="267892" h="196454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17860" y="142875"/>
                </a:lnTo>
                <a:lnTo>
                  <a:pt x="26789" y="133945"/>
                </a:lnTo>
                <a:lnTo>
                  <a:pt x="44649" y="133945"/>
                </a:lnTo>
                <a:lnTo>
                  <a:pt x="53578" y="116086"/>
                </a:lnTo>
                <a:lnTo>
                  <a:pt x="71438" y="107156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7" y="71438"/>
                </a:lnTo>
                <a:lnTo>
                  <a:pt x="107156" y="62508"/>
                </a:lnTo>
                <a:lnTo>
                  <a:pt x="98227" y="44649"/>
                </a:lnTo>
                <a:lnTo>
                  <a:pt x="98227" y="35719"/>
                </a:lnTo>
                <a:lnTo>
                  <a:pt x="89297" y="35719"/>
                </a:lnTo>
                <a:lnTo>
                  <a:pt x="80367" y="44649"/>
                </a:lnTo>
                <a:lnTo>
                  <a:pt x="71438" y="62508"/>
                </a:lnTo>
                <a:lnTo>
                  <a:pt x="62508" y="80367"/>
                </a:lnTo>
                <a:lnTo>
                  <a:pt x="53578" y="116086"/>
                </a:lnTo>
                <a:lnTo>
                  <a:pt x="44649" y="142875"/>
                </a:lnTo>
                <a:lnTo>
                  <a:pt x="44649" y="169664"/>
                </a:lnTo>
                <a:lnTo>
                  <a:pt x="53578" y="178594"/>
                </a:lnTo>
                <a:lnTo>
                  <a:pt x="62508" y="187524"/>
                </a:lnTo>
                <a:lnTo>
                  <a:pt x="71438" y="196453"/>
                </a:lnTo>
                <a:lnTo>
                  <a:pt x="80367" y="187524"/>
                </a:lnTo>
                <a:lnTo>
                  <a:pt x="98227" y="169664"/>
                </a:lnTo>
                <a:lnTo>
                  <a:pt x="116086" y="160735"/>
                </a:lnTo>
                <a:lnTo>
                  <a:pt x="125016" y="133945"/>
                </a:lnTo>
                <a:lnTo>
                  <a:pt x="133946" y="116086"/>
                </a:lnTo>
                <a:lnTo>
                  <a:pt x="142875" y="89297"/>
                </a:lnTo>
                <a:lnTo>
                  <a:pt x="151805" y="71438"/>
                </a:lnTo>
                <a:lnTo>
                  <a:pt x="151805" y="62508"/>
                </a:lnTo>
                <a:lnTo>
                  <a:pt x="151805" y="53578"/>
                </a:lnTo>
                <a:lnTo>
                  <a:pt x="151805" y="62508"/>
                </a:lnTo>
                <a:lnTo>
                  <a:pt x="151805" y="71438"/>
                </a:lnTo>
                <a:lnTo>
                  <a:pt x="151805" y="89297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51805"/>
                </a:lnTo>
                <a:lnTo>
                  <a:pt x="151805" y="169664"/>
                </a:lnTo>
                <a:lnTo>
                  <a:pt x="151805" y="178594"/>
                </a:lnTo>
                <a:lnTo>
                  <a:pt x="160735" y="178594"/>
                </a:lnTo>
                <a:lnTo>
                  <a:pt x="169664" y="169664"/>
                </a:lnTo>
                <a:lnTo>
                  <a:pt x="178594" y="151805"/>
                </a:lnTo>
                <a:lnTo>
                  <a:pt x="187524" y="125016"/>
                </a:lnTo>
                <a:lnTo>
                  <a:pt x="205383" y="98227"/>
                </a:lnTo>
                <a:lnTo>
                  <a:pt x="223242" y="62508"/>
                </a:lnTo>
                <a:lnTo>
                  <a:pt x="241102" y="35719"/>
                </a:lnTo>
                <a:lnTo>
                  <a:pt x="258961" y="8930"/>
                </a:lnTo>
                <a:lnTo>
                  <a:pt x="267891" y="0"/>
                </a:lnTo>
                <a:lnTo>
                  <a:pt x="267891" y="0"/>
                </a:lnTo>
                <a:lnTo>
                  <a:pt x="267891" y="0"/>
                </a:lnTo>
                <a:lnTo>
                  <a:pt x="258961" y="8930"/>
                </a:lnTo>
                <a:lnTo>
                  <a:pt x="250031" y="17860"/>
                </a:lnTo>
                <a:lnTo>
                  <a:pt x="232172" y="26789"/>
                </a:lnTo>
                <a:lnTo>
                  <a:pt x="232172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429125" y="750094"/>
            <a:ext cx="223243" cy="151805"/>
          </a:xfrm>
          <a:custGeom>
            <a:avLst/>
            <a:gdLst/>
            <a:ahLst/>
            <a:cxnLst/>
            <a:rect l="0" t="0" r="0" b="0"/>
            <a:pathLst>
              <a:path w="223243" h="151805">
                <a:moveTo>
                  <a:pt x="53578" y="35718"/>
                </a:moveTo>
                <a:lnTo>
                  <a:pt x="53578" y="35718"/>
                </a:lnTo>
                <a:lnTo>
                  <a:pt x="35719" y="35718"/>
                </a:lnTo>
                <a:lnTo>
                  <a:pt x="17859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8930" y="35718"/>
                </a:lnTo>
                <a:lnTo>
                  <a:pt x="26789" y="26789"/>
                </a:lnTo>
                <a:lnTo>
                  <a:pt x="53578" y="17859"/>
                </a:lnTo>
                <a:lnTo>
                  <a:pt x="89297" y="8929"/>
                </a:lnTo>
                <a:lnTo>
                  <a:pt x="133945" y="0"/>
                </a:lnTo>
                <a:lnTo>
                  <a:pt x="169664" y="0"/>
                </a:lnTo>
                <a:lnTo>
                  <a:pt x="196453" y="8929"/>
                </a:lnTo>
                <a:lnTo>
                  <a:pt x="223242" y="17859"/>
                </a:lnTo>
                <a:lnTo>
                  <a:pt x="223242" y="35718"/>
                </a:lnTo>
                <a:lnTo>
                  <a:pt x="214313" y="53578"/>
                </a:lnTo>
                <a:lnTo>
                  <a:pt x="196453" y="80367"/>
                </a:lnTo>
                <a:lnTo>
                  <a:pt x="169664" y="107156"/>
                </a:lnTo>
                <a:lnTo>
                  <a:pt x="142875" y="133945"/>
                </a:lnTo>
                <a:lnTo>
                  <a:pt x="133945" y="151804"/>
                </a:lnTo>
                <a:lnTo>
                  <a:pt x="133945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580930" y="1107281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2678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661297" y="669727"/>
            <a:ext cx="223243" cy="267891"/>
          </a:xfrm>
          <a:custGeom>
            <a:avLst/>
            <a:gdLst/>
            <a:ahLst/>
            <a:cxnLst/>
            <a:rect l="0" t="0" r="0" b="0"/>
            <a:pathLst>
              <a:path w="223243" h="267891">
                <a:moveTo>
                  <a:pt x="0" y="116085"/>
                </a:moveTo>
                <a:lnTo>
                  <a:pt x="0" y="116085"/>
                </a:lnTo>
                <a:lnTo>
                  <a:pt x="0" y="107156"/>
                </a:lnTo>
                <a:lnTo>
                  <a:pt x="8930" y="98226"/>
                </a:lnTo>
                <a:lnTo>
                  <a:pt x="17859" y="80367"/>
                </a:lnTo>
                <a:lnTo>
                  <a:pt x="26789" y="71437"/>
                </a:lnTo>
                <a:lnTo>
                  <a:pt x="35719" y="53578"/>
                </a:lnTo>
                <a:lnTo>
                  <a:pt x="53578" y="44648"/>
                </a:lnTo>
                <a:lnTo>
                  <a:pt x="89297" y="26789"/>
                </a:lnTo>
                <a:lnTo>
                  <a:pt x="116086" y="17859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0"/>
                </a:lnTo>
                <a:lnTo>
                  <a:pt x="214312" y="8929"/>
                </a:lnTo>
                <a:lnTo>
                  <a:pt x="223242" y="26789"/>
                </a:lnTo>
                <a:lnTo>
                  <a:pt x="205383" y="53578"/>
                </a:lnTo>
                <a:lnTo>
                  <a:pt x="187523" y="89296"/>
                </a:lnTo>
                <a:lnTo>
                  <a:pt x="151805" y="125015"/>
                </a:lnTo>
                <a:lnTo>
                  <a:pt x="125016" y="169664"/>
                </a:lnTo>
                <a:lnTo>
                  <a:pt x="89297" y="196453"/>
                </a:lnTo>
                <a:lnTo>
                  <a:pt x="71437" y="223242"/>
                </a:lnTo>
                <a:lnTo>
                  <a:pt x="71437" y="241101"/>
                </a:lnTo>
                <a:lnTo>
                  <a:pt x="71437" y="258960"/>
                </a:lnTo>
                <a:lnTo>
                  <a:pt x="89297" y="267890"/>
                </a:lnTo>
                <a:lnTo>
                  <a:pt x="89297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813102" y="1026914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71437" y="0"/>
                </a:moveTo>
                <a:lnTo>
                  <a:pt x="62507" y="8930"/>
                </a:lnTo>
                <a:lnTo>
                  <a:pt x="53578" y="8930"/>
                </a:lnTo>
                <a:lnTo>
                  <a:pt x="35718" y="1785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045023" y="1026914"/>
            <a:ext cx="1455541" cy="383977"/>
          </a:xfrm>
          <a:custGeom>
            <a:avLst/>
            <a:gdLst/>
            <a:ahLst/>
            <a:cxnLst/>
            <a:rect l="0" t="0" r="0" b="0"/>
            <a:pathLst>
              <a:path w="1455541" h="383977">
                <a:moveTo>
                  <a:pt x="0" y="383976"/>
                </a:moveTo>
                <a:lnTo>
                  <a:pt x="8930" y="383976"/>
                </a:lnTo>
                <a:lnTo>
                  <a:pt x="44649" y="383976"/>
                </a:lnTo>
                <a:lnTo>
                  <a:pt x="98227" y="375047"/>
                </a:lnTo>
                <a:lnTo>
                  <a:pt x="187524" y="366117"/>
                </a:lnTo>
                <a:lnTo>
                  <a:pt x="294680" y="348258"/>
                </a:lnTo>
                <a:lnTo>
                  <a:pt x="419696" y="321469"/>
                </a:lnTo>
                <a:lnTo>
                  <a:pt x="553641" y="285750"/>
                </a:lnTo>
                <a:lnTo>
                  <a:pt x="696516" y="241102"/>
                </a:lnTo>
                <a:lnTo>
                  <a:pt x="830461" y="187523"/>
                </a:lnTo>
                <a:lnTo>
                  <a:pt x="973336" y="133945"/>
                </a:lnTo>
                <a:lnTo>
                  <a:pt x="1107282" y="89297"/>
                </a:lnTo>
                <a:lnTo>
                  <a:pt x="1214438" y="44648"/>
                </a:lnTo>
                <a:lnTo>
                  <a:pt x="1321594" y="17859"/>
                </a:lnTo>
                <a:lnTo>
                  <a:pt x="1401961" y="0"/>
                </a:lnTo>
                <a:lnTo>
                  <a:pt x="1455540" y="0"/>
                </a:lnTo>
                <a:lnTo>
                  <a:pt x="145554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062633" y="2696766"/>
            <a:ext cx="776884" cy="44649"/>
          </a:xfrm>
          <a:custGeom>
            <a:avLst/>
            <a:gdLst/>
            <a:ahLst/>
            <a:cxnLst/>
            <a:rect l="0" t="0" r="0" b="0"/>
            <a:pathLst>
              <a:path w="776884" h="4464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26789"/>
                </a:lnTo>
                <a:lnTo>
                  <a:pt x="107156" y="26789"/>
                </a:lnTo>
                <a:lnTo>
                  <a:pt x="142875" y="17859"/>
                </a:lnTo>
                <a:lnTo>
                  <a:pt x="187523" y="8929"/>
                </a:lnTo>
                <a:lnTo>
                  <a:pt x="241101" y="8929"/>
                </a:lnTo>
                <a:lnTo>
                  <a:pt x="294680" y="0"/>
                </a:lnTo>
                <a:lnTo>
                  <a:pt x="357187" y="0"/>
                </a:lnTo>
                <a:lnTo>
                  <a:pt x="428625" y="8929"/>
                </a:lnTo>
                <a:lnTo>
                  <a:pt x="508992" y="17859"/>
                </a:lnTo>
                <a:lnTo>
                  <a:pt x="598289" y="26789"/>
                </a:lnTo>
                <a:lnTo>
                  <a:pt x="687586" y="44648"/>
                </a:lnTo>
                <a:lnTo>
                  <a:pt x="776883" y="44648"/>
                </a:lnTo>
                <a:lnTo>
                  <a:pt x="776883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152055" y="2241351"/>
            <a:ext cx="642938" cy="535783"/>
          </a:xfrm>
          <a:custGeom>
            <a:avLst/>
            <a:gdLst/>
            <a:ahLst/>
            <a:cxnLst/>
            <a:rect l="0" t="0" r="0" b="0"/>
            <a:pathLst>
              <a:path w="642938" h="535783">
                <a:moveTo>
                  <a:pt x="616148" y="26789"/>
                </a:moveTo>
                <a:lnTo>
                  <a:pt x="607218" y="26789"/>
                </a:lnTo>
                <a:lnTo>
                  <a:pt x="598289" y="26789"/>
                </a:lnTo>
                <a:lnTo>
                  <a:pt x="589359" y="26789"/>
                </a:lnTo>
                <a:lnTo>
                  <a:pt x="571500" y="17860"/>
                </a:lnTo>
                <a:lnTo>
                  <a:pt x="553640" y="17860"/>
                </a:lnTo>
                <a:lnTo>
                  <a:pt x="526851" y="8930"/>
                </a:lnTo>
                <a:lnTo>
                  <a:pt x="500062" y="8930"/>
                </a:lnTo>
                <a:lnTo>
                  <a:pt x="464343" y="0"/>
                </a:lnTo>
                <a:lnTo>
                  <a:pt x="428625" y="0"/>
                </a:lnTo>
                <a:lnTo>
                  <a:pt x="383976" y="0"/>
                </a:lnTo>
                <a:lnTo>
                  <a:pt x="339328" y="8930"/>
                </a:lnTo>
                <a:lnTo>
                  <a:pt x="285750" y="26789"/>
                </a:lnTo>
                <a:lnTo>
                  <a:pt x="241101" y="53578"/>
                </a:lnTo>
                <a:lnTo>
                  <a:pt x="196453" y="80368"/>
                </a:lnTo>
                <a:lnTo>
                  <a:pt x="151804" y="116086"/>
                </a:lnTo>
                <a:lnTo>
                  <a:pt x="116086" y="160735"/>
                </a:lnTo>
                <a:lnTo>
                  <a:pt x="80367" y="196453"/>
                </a:lnTo>
                <a:lnTo>
                  <a:pt x="53578" y="250032"/>
                </a:lnTo>
                <a:lnTo>
                  <a:pt x="26789" y="303610"/>
                </a:lnTo>
                <a:lnTo>
                  <a:pt x="8929" y="357188"/>
                </a:lnTo>
                <a:lnTo>
                  <a:pt x="0" y="410766"/>
                </a:lnTo>
                <a:lnTo>
                  <a:pt x="8929" y="464344"/>
                </a:lnTo>
                <a:lnTo>
                  <a:pt x="35718" y="500063"/>
                </a:lnTo>
                <a:lnTo>
                  <a:pt x="71437" y="526852"/>
                </a:lnTo>
                <a:lnTo>
                  <a:pt x="125015" y="535782"/>
                </a:lnTo>
                <a:lnTo>
                  <a:pt x="205383" y="526852"/>
                </a:lnTo>
                <a:lnTo>
                  <a:pt x="285750" y="500063"/>
                </a:lnTo>
                <a:lnTo>
                  <a:pt x="375047" y="464344"/>
                </a:lnTo>
                <a:lnTo>
                  <a:pt x="455414" y="419696"/>
                </a:lnTo>
                <a:lnTo>
                  <a:pt x="535781" y="375047"/>
                </a:lnTo>
                <a:lnTo>
                  <a:pt x="589359" y="330399"/>
                </a:lnTo>
                <a:lnTo>
                  <a:pt x="625078" y="285751"/>
                </a:lnTo>
                <a:lnTo>
                  <a:pt x="642937" y="250032"/>
                </a:lnTo>
                <a:lnTo>
                  <a:pt x="625078" y="214313"/>
                </a:lnTo>
                <a:lnTo>
                  <a:pt x="598289" y="178594"/>
                </a:lnTo>
                <a:lnTo>
                  <a:pt x="553640" y="160735"/>
                </a:lnTo>
                <a:lnTo>
                  <a:pt x="482203" y="142875"/>
                </a:lnTo>
                <a:lnTo>
                  <a:pt x="482203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286375" y="233064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339828" y="2169914"/>
            <a:ext cx="1089423" cy="642938"/>
          </a:xfrm>
          <a:custGeom>
            <a:avLst/>
            <a:gdLst/>
            <a:ahLst/>
            <a:cxnLst/>
            <a:rect l="0" t="0" r="0" b="0"/>
            <a:pathLst>
              <a:path w="1089423" h="642938">
                <a:moveTo>
                  <a:pt x="937617" y="160734"/>
                </a:moveTo>
                <a:lnTo>
                  <a:pt x="937617" y="160734"/>
                </a:lnTo>
                <a:lnTo>
                  <a:pt x="937617" y="160734"/>
                </a:lnTo>
                <a:lnTo>
                  <a:pt x="937617" y="160734"/>
                </a:lnTo>
                <a:lnTo>
                  <a:pt x="937617" y="160734"/>
                </a:lnTo>
                <a:lnTo>
                  <a:pt x="937617" y="151805"/>
                </a:lnTo>
                <a:lnTo>
                  <a:pt x="937617" y="151805"/>
                </a:lnTo>
                <a:lnTo>
                  <a:pt x="937617" y="151805"/>
                </a:lnTo>
                <a:lnTo>
                  <a:pt x="928688" y="142875"/>
                </a:lnTo>
                <a:lnTo>
                  <a:pt x="919758" y="142875"/>
                </a:lnTo>
                <a:lnTo>
                  <a:pt x="910828" y="133945"/>
                </a:lnTo>
                <a:lnTo>
                  <a:pt x="901899" y="133945"/>
                </a:lnTo>
                <a:lnTo>
                  <a:pt x="892969" y="125015"/>
                </a:lnTo>
                <a:lnTo>
                  <a:pt x="884039" y="116086"/>
                </a:lnTo>
                <a:lnTo>
                  <a:pt x="875110" y="107156"/>
                </a:lnTo>
                <a:lnTo>
                  <a:pt x="857250" y="89297"/>
                </a:lnTo>
                <a:lnTo>
                  <a:pt x="848320" y="80367"/>
                </a:lnTo>
                <a:lnTo>
                  <a:pt x="821531" y="62508"/>
                </a:lnTo>
                <a:lnTo>
                  <a:pt x="794742" y="53578"/>
                </a:lnTo>
                <a:lnTo>
                  <a:pt x="767953" y="35719"/>
                </a:lnTo>
                <a:lnTo>
                  <a:pt x="732235" y="26789"/>
                </a:lnTo>
                <a:lnTo>
                  <a:pt x="687586" y="17859"/>
                </a:lnTo>
                <a:lnTo>
                  <a:pt x="634008" y="17859"/>
                </a:lnTo>
                <a:lnTo>
                  <a:pt x="589360" y="8930"/>
                </a:lnTo>
                <a:lnTo>
                  <a:pt x="535781" y="17859"/>
                </a:lnTo>
                <a:lnTo>
                  <a:pt x="482203" y="17859"/>
                </a:lnTo>
                <a:lnTo>
                  <a:pt x="428625" y="26789"/>
                </a:lnTo>
                <a:lnTo>
                  <a:pt x="375047" y="35719"/>
                </a:lnTo>
                <a:lnTo>
                  <a:pt x="321469" y="44648"/>
                </a:lnTo>
                <a:lnTo>
                  <a:pt x="276820" y="53578"/>
                </a:lnTo>
                <a:lnTo>
                  <a:pt x="223242" y="71437"/>
                </a:lnTo>
                <a:lnTo>
                  <a:pt x="178594" y="89297"/>
                </a:lnTo>
                <a:lnTo>
                  <a:pt x="133945" y="116086"/>
                </a:lnTo>
                <a:lnTo>
                  <a:pt x="89297" y="142875"/>
                </a:lnTo>
                <a:lnTo>
                  <a:pt x="53578" y="169664"/>
                </a:lnTo>
                <a:lnTo>
                  <a:pt x="26789" y="205383"/>
                </a:lnTo>
                <a:lnTo>
                  <a:pt x="8930" y="241101"/>
                </a:lnTo>
                <a:lnTo>
                  <a:pt x="0" y="285750"/>
                </a:lnTo>
                <a:lnTo>
                  <a:pt x="0" y="330399"/>
                </a:lnTo>
                <a:lnTo>
                  <a:pt x="0" y="375047"/>
                </a:lnTo>
                <a:lnTo>
                  <a:pt x="17860" y="410766"/>
                </a:lnTo>
                <a:lnTo>
                  <a:pt x="35719" y="455414"/>
                </a:lnTo>
                <a:lnTo>
                  <a:pt x="53578" y="491133"/>
                </a:lnTo>
                <a:lnTo>
                  <a:pt x="80367" y="526852"/>
                </a:lnTo>
                <a:lnTo>
                  <a:pt x="116086" y="553641"/>
                </a:lnTo>
                <a:lnTo>
                  <a:pt x="151805" y="589359"/>
                </a:lnTo>
                <a:lnTo>
                  <a:pt x="196453" y="616149"/>
                </a:lnTo>
                <a:lnTo>
                  <a:pt x="250031" y="634007"/>
                </a:lnTo>
                <a:lnTo>
                  <a:pt x="303610" y="642937"/>
                </a:lnTo>
                <a:lnTo>
                  <a:pt x="375047" y="642937"/>
                </a:lnTo>
                <a:lnTo>
                  <a:pt x="455414" y="634007"/>
                </a:lnTo>
                <a:lnTo>
                  <a:pt x="544711" y="616149"/>
                </a:lnTo>
                <a:lnTo>
                  <a:pt x="634008" y="589359"/>
                </a:lnTo>
                <a:lnTo>
                  <a:pt x="723305" y="553641"/>
                </a:lnTo>
                <a:lnTo>
                  <a:pt x="812602" y="517922"/>
                </a:lnTo>
                <a:lnTo>
                  <a:pt x="884039" y="482203"/>
                </a:lnTo>
                <a:lnTo>
                  <a:pt x="946547" y="428625"/>
                </a:lnTo>
                <a:lnTo>
                  <a:pt x="1009055" y="383977"/>
                </a:lnTo>
                <a:lnTo>
                  <a:pt x="1044774" y="330399"/>
                </a:lnTo>
                <a:lnTo>
                  <a:pt x="1071563" y="285750"/>
                </a:lnTo>
                <a:lnTo>
                  <a:pt x="1089422" y="232172"/>
                </a:lnTo>
                <a:lnTo>
                  <a:pt x="1089422" y="178594"/>
                </a:lnTo>
                <a:lnTo>
                  <a:pt x="1080492" y="133945"/>
                </a:lnTo>
                <a:lnTo>
                  <a:pt x="1062633" y="98226"/>
                </a:lnTo>
                <a:lnTo>
                  <a:pt x="1017985" y="62508"/>
                </a:lnTo>
                <a:lnTo>
                  <a:pt x="964406" y="26789"/>
                </a:lnTo>
                <a:lnTo>
                  <a:pt x="884039" y="8930"/>
                </a:lnTo>
                <a:lnTo>
                  <a:pt x="785813" y="0"/>
                </a:lnTo>
                <a:lnTo>
                  <a:pt x="78581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562945" y="5089922"/>
            <a:ext cx="1759150" cy="62509"/>
          </a:xfrm>
          <a:custGeom>
            <a:avLst/>
            <a:gdLst/>
            <a:ahLst/>
            <a:cxnLst/>
            <a:rect l="0" t="0" r="0" b="0"/>
            <a:pathLst>
              <a:path w="1759150" h="62509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69664" y="8930"/>
                </a:lnTo>
                <a:lnTo>
                  <a:pt x="205383" y="8930"/>
                </a:lnTo>
                <a:lnTo>
                  <a:pt x="241102" y="8930"/>
                </a:lnTo>
                <a:lnTo>
                  <a:pt x="285750" y="8930"/>
                </a:lnTo>
                <a:lnTo>
                  <a:pt x="321469" y="8930"/>
                </a:lnTo>
                <a:lnTo>
                  <a:pt x="366118" y="8930"/>
                </a:lnTo>
                <a:lnTo>
                  <a:pt x="419696" y="8930"/>
                </a:lnTo>
                <a:lnTo>
                  <a:pt x="464344" y="17859"/>
                </a:lnTo>
                <a:lnTo>
                  <a:pt x="517922" y="17859"/>
                </a:lnTo>
                <a:lnTo>
                  <a:pt x="562571" y="17859"/>
                </a:lnTo>
                <a:lnTo>
                  <a:pt x="616149" y="26789"/>
                </a:lnTo>
                <a:lnTo>
                  <a:pt x="669727" y="26789"/>
                </a:lnTo>
                <a:lnTo>
                  <a:pt x="723305" y="26789"/>
                </a:lnTo>
                <a:lnTo>
                  <a:pt x="776883" y="35719"/>
                </a:lnTo>
                <a:lnTo>
                  <a:pt x="839391" y="35719"/>
                </a:lnTo>
                <a:lnTo>
                  <a:pt x="892969" y="44648"/>
                </a:lnTo>
                <a:lnTo>
                  <a:pt x="955477" y="44648"/>
                </a:lnTo>
                <a:lnTo>
                  <a:pt x="1009055" y="44648"/>
                </a:lnTo>
                <a:lnTo>
                  <a:pt x="1071563" y="44648"/>
                </a:lnTo>
                <a:lnTo>
                  <a:pt x="1125141" y="53578"/>
                </a:lnTo>
                <a:lnTo>
                  <a:pt x="1178719" y="53578"/>
                </a:lnTo>
                <a:lnTo>
                  <a:pt x="1241227" y="53578"/>
                </a:lnTo>
                <a:lnTo>
                  <a:pt x="1294805" y="53578"/>
                </a:lnTo>
                <a:lnTo>
                  <a:pt x="1348383" y="53578"/>
                </a:lnTo>
                <a:lnTo>
                  <a:pt x="1401961" y="53578"/>
                </a:lnTo>
                <a:lnTo>
                  <a:pt x="1455539" y="53578"/>
                </a:lnTo>
                <a:lnTo>
                  <a:pt x="1509118" y="53578"/>
                </a:lnTo>
                <a:lnTo>
                  <a:pt x="1562696" y="53578"/>
                </a:lnTo>
                <a:lnTo>
                  <a:pt x="1607344" y="53578"/>
                </a:lnTo>
                <a:lnTo>
                  <a:pt x="1651993" y="53578"/>
                </a:lnTo>
                <a:lnTo>
                  <a:pt x="1687711" y="53578"/>
                </a:lnTo>
                <a:lnTo>
                  <a:pt x="1705571" y="53578"/>
                </a:lnTo>
                <a:lnTo>
                  <a:pt x="1723430" y="62508"/>
                </a:lnTo>
                <a:lnTo>
                  <a:pt x="1741289" y="62508"/>
                </a:lnTo>
                <a:lnTo>
                  <a:pt x="1750219" y="62508"/>
                </a:lnTo>
                <a:lnTo>
                  <a:pt x="1759149" y="62508"/>
                </a:lnTo>
                <a:lnTo>
                  <a:pt x="175914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43313" y="5491758"/>
            <a:ext cx="714376" cy="44649"/>
          </a:xfrm>
          <a:custGeom>
            <a:avLst/>
            <a:gdLst/>
            <a:ahLst/>
            <a:cxnLst/>
            <a:rect l="0" t="0" r="0" b="0"/>
            <a:pathLst>
              <a:path w="714376" h="44649">
                <a:moveTo>
                  <a:pt x="17859" y="26789"/>
                </a:move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8" y="8930"/>
                </a:lnTo>
                <a:lnTo>
                  <a:pt x="35718" y="17859"/>
                </a:lnTo>
                <a:lnTo>
                  <a:pt x="44648" y="17859"/>
                </a:lnTo>
                <a:lnTo>
                  <a:pt x="62507" y="26789"/>
                </a:lnTo>
                <a:lnTo>
                  <a:pt x="80367" y="35719"/>
                </a:lnTo>
                <a:lnTo>
                  <a:pt x="107156" y="35719"/>
                </a:lnTo>
                <a:lnTo>
                  <a:pt x="142875" y="35719"/>
                </a:lnTo>
                <a:lnTo>
                  <a:pt x="178593" y="35719"/>
                </a:lnTo>
                <a:lnTo>
                  <a:pt x="223242" y="35719"/>
                </a:lnTo>
                <a:lnTo>
                  <a:pt x="258960" y="26789"/>
                </a:lnTo>
                <a:lnTo>
                  <a:pt x="303609" y="26789"/>
                </a:lnTo>
                <a:lnTo>
                  <a:pt x="357187" y="17859"/>
                </a:lnTo>
                <a:lnTo>
                  <a:pt x="401835" y="17859"/>
                </a:lnTo>
                <a:lnTo>
                  <a:pt x="446484" y="17859"/>
                </a:lnTo>
                <a:lnTo>
                  <a:pt x="491132" y="17859"/>
                </a:lnTo>
                <a:lnTo>
                  <a:pt x="535781" y="26789"/>
                </a:lnTo>
                <a:lnTo>
                  <a:pt x="580429" y="35719"/>
                </a:lnTo>
                <a:lnTo>
                  <a:pt x="625078" y="35719"/>
                </a:lnTo>
                <a:lnTo>
                  <a:pt x="669726" y="44648"/>
                </a:lnTo>
                <a:lnTo>
                  <a:pt x="714375" y="44648"/>
                </a:lnTo>
                <a:lnTo>
                  <a:pt x="714375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554016" y="3670101"/>
            <a:ext cx="107157" cy="1178720"/>
          </a:xfrm>
          <a:custGeom>
            <a:avLst/>
            <a:gdLst/>
            <a:ahLst/>
            <a:cxnLst/>
            <a:rect l="0" t="0" r="0" b="0"/>
            <a:pathLst>
              <a:path w="107157" h="1178720">
                <a:moveTo>
                  <a:pt x="107156" y="35719"/>
                </a:moveTo>
                <a:lnTo>
                  <a:pt x="107156" y="26789"/>
                </a:lnTo>
                <a:lnTo>
                  <a:pt x="98226" y="26789"/>
                </a:lnTo>
                <a:lnTo>
                  <a:pt x="98226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53578"/>
                </a:lnTo>
                <a:lnTo>
                  <a:pt x="89297" y="89297"/>
                </a:lnTo>
                <a:lnTo>
                  <a:pt x="89297" y="125016"/>
                </a:lnTo>
                <a:lnTo>
                  <a:pt x="80367" y="169664"/>
                </a:lnTo>
                <a:lnTo>
                  <a:pt x="71437" y="232172"/>
                </a:lnTo>
                <a:lnTo>
                  <a:pt x="62507" y="303610"/>
                </a:lnTo>
                <a:lnTo>
                  <a:pt x="53578" y="392906"/>
                </a:lnTo>
                <a:lnTo>
                  <a:pt x="35718" y="491133"/>
                </a:lnTo>
                <a:lnTo>
                  <a:pt x="26789" y="616149"/>
                </a:lnTo>
                <a:lnTo>
                  <a:pt x="17859" y="750094"/>
                </a:lnTo>
                <a:lnTo>
                  <a:pt x="8929" y="884039"/>
                </a:lnTo>
                <a:lnTo>
                  <a:pt x="0" y="1000125"/>
                </a:lnTo>
                <a:lnTo>
                  <a:pt x="0" y="1089422"/>
                </a:lnTo>
                <a:lnTo>
                  <a:pt x="0" y="1151930"/>
                </a:lnTo>
                <a:lnTo>
                  <a:pt x="0" y="1178719"/>
                </a:lnTo>
                <a:lnTo>
                  <a:pt x="0" y="1178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43313" y="3518296"/>
            <a:ext cx="1830586" cy="89298"/>
          </a:xfrm>
          <a:custGeom>
            <a:avLst/>
            <a:gdLst/>
            <a:ahLst/>
            <a:cxnLst/>
            <a:rect l="0" t="0" r="0" b="0"/>
            <a:pathLst>
              <a:path w="1830586" h="89298">
                <a:moveTo>
                  <a:pt x="26789" y="89297"/>
                </a:moveTo>
                <a:lnTo>
                  <a:pt x="26789" y="89297"/>
                </a:lnTo>
                <a:lnTo>
                  <a:pt x="17859" y="8036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29" y="80368"/>
                </a:lnTo>
                <a:lnTo>
                  <a:pt x="26789" y="80368"/>
                </a:lnTo>
                <a:lnTo>
                  <a:pt x="62507" y="80368"/>
                </a:lnTo>
                <a:lnTo>
                  <a:pt x="98226" y="80368"/>
                </a:lnTo>
                <a:lnTo>
                  <a:pt x="151804" y="71438"/>
                </a:lnTo>
                <a:lnTo>
                  <a:pt x="205382" y="71438"/>
                </a:lnTo>
                <a:lnTo>
                  <a:pt x="276820" y="71438"/>
                </a:lnTo>
                <a:lnTo>
                  <a:pt x="357187" y="62508"/>
                </a:lnTo>
                <a:lnTo>
                  <a:pt x="437554" y="62508"/>
                </a:lnTo>
                <a:lnTo>
                  <a:pt x="535781" y="53579"/>
                </a:lnTo>
                <a:lnTo>
                  <a:pt x="634007" y="44649"/>
                </a:lnTo>
                <a:lnTo>
                  <a:pt x="741164" y="44649"/>
                </a:lnTo>
                <a:lnTo>
                  <a:pt x="848320" y="35719"/>
                </a:lnTo>
                <a:lnTo>
                  <a:pt x="964406" y="26790"/>
                </a:lnTo>
                <a:lnTo>
                  <a:pt x="1071562" y="17860"/>
                </a:lnTo>
                <a:lnTo>
                  <a:pt x="1187648" y="8930"/>
                </a:lnTo>
                <a:lnTo>
                  <a:pt x="1285875" y="0"/>
                </a:lnTo>
                <a:lnTo>
                  <a:pt x="1384101" y="0"/>
                </a:lnTo>
                <a:lnTo>
                  <a:pt x="1464468" y="0"/>
                </a:lnTo>
                <a:lnTo>
                  <a:pt x="1544835" y="8930"/>
                </a:lnTo>
                <a:lnTo>
                  <a:pt x="1598414" y="17860"/>
                </a:lnTo>
                <a:lnTo>
                  <a:pt x="1651992" y="26790"/>
                </a:lnTo>
                <a:lnTo>
                  <a:pt x="1696640" y="35719"/>
                </a:lnTo>
                <a:lnTo>
                  <a:pt x="1732359" y="44649"/>
                </a:lnTo>
                <a:lnTo>
                  <a:pt x="1759148" y="53579"/>
                </a:lnTo>
                <a:lnTo>
                  <a:pt x="1785937" y="62508"/>
                </a:lnTo>
                <a:lnTo>
                  <a:pt x="1812726" y="71438"/>
                </a:lnTo>
                <a:lnTo>
                  <a:pt x="1830585" y="71438"/>
                </a:lnTo>
                <a:lnTo>
                  <a:pt x="1830585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241727" y="3598664"/>
            <a:ext cx="187524" cy="1571626"/>
          </a:xfrm>
          <a:custGeom>
            <a:avLst/>
            <a:gdLst/>
            <a:ahLst/>
            <a:cxnLst/>
            <a:rect l="0" t="0" r="0" b="0"/>
            <a:pathLst>
              <a:path w="187524" h="1571626">
                <a:moveTo>
                  <a:pt x="160734" y="0"/>
                </a:moveTo>
                <a:lnTo>
                  <a:pt x="160734" y="8929"/>
                </a:lnTo>
                <a:lnTo>
                  <a:pt x="160734" y="17859"/>
                </a:lnTo>
                <a:lnTo>
                  <a:pt x="160734" y="26789"/>
                </a:lnTo>
                <a:lnTo>
                  <a:pt x="160734" y="44648"/>
                </a:lnTo>
                <a:lnTo>
                  <a:pt x="160734" y="62507"/>
                </a:lnTo>
                <a:lnTo>
                  <a:pt x="169664" y="80367"/>
                </a:lnTo>
                <a:lnTo>
                  <a:pt x="178593" y="107156"/>
                </a:lnTo>
                <a:lnTo>
                  <a:pt x="187523" y="142875"/>
                </a:lnTo>
                <a:lnTo>
                  <a:pt x="187523" y="178593"/>
                </a:lnTo>
                <a:lnTo>
                  <a:pt x="187523" y="232172"/>
                </a:lnTo>
                <a:lnTo>
                  <a:pt x="187523" y="294679"/>
                </a:lnTo>
                <a:lnTo>
                  <a:pt x="178593" y="366117"/>
                </a:lnTo>
                <a:lnTo>
                  <a:pt x="169664" y="446484"/>
                </a:lnTo>
                <a:lnTo>
                  <a:pt x="151804" y="535781"/>
                </a:lnTo>
                <a:lnTo>
                  <a:pt x="142875" y="634007"/>
                </a:lnTo>
                <a:lnTo>
                  <a:pt x="133945" y="732234"/>
                </a:lnTo>
                <a:lnTo>
                  <a:pt x="125015" y="830461"/>
                </a:lnTo>
                <a:lnTo>
                  <a:pt x="125015" y="928687"/>
                </a:lnTo>
                <a:lnTo>
                  <a:pt x="116086" y="1017984"/>
                </a:lnTo>
                <a:lnTo>
                  <a:pt x="107156" y="1107281"/>
                </a:lnTo>
                <a:lnTo>
                  <a:pt x="98226" y="1178718"/>
                </a:lnTo>
                <a:lnTo>
                  <a:pt x="89296" y="1250156"/>
                </a:lnTo>
                <a:lnTo>
                  <a:pt x="80367" y="1303734"/>
                </a:lnTo>
                <a:lnTo>
                  <a:pt x="62507" y="1357313"/>
                </a:lnTo>
                <a:lnTo>
                  <a:pt x="44648" y="1401961"/>
                </a:lnTo>
                <a:lnTo>
                  <a:pt x="26789" y="1437680"/>
                </a:lnTo>
                <a:lnTo>
                  <a:pt x="17859" y="1464469"/>
                </a:lnTo>
                <a:lnTo>
                  <a:pt x="8929" y="1482328"/>
                </a:lnTo>
                <a:lnTo>
                  <a:pt x="0" y="1491258"/>
                </a:lnTo>
                <a:lnTo>
                  <a:pt x="8929" y="1509117"/>
                </a:lnTo>
                <a:lnTo>
                  <a:pt x="17859" y="1526977"/>
                </a:lnTo>
                <a:lnTo>
                  <a:pt x="26789" y="1553766"/>
                </a:lnTo>
                <a:lnTo>
                  <a:pt x="44648" y="1571625"/>
                </a:lnTo>
                <a:lnTo>
                  <a:pt x="44648" y="15716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3625453" y="5491758"/>
            <a:ext cx="44650" cy="491133"/>
          </a:xfrm>
          <a:custGeom>
            <a:avLst/>
            <a:gdLst/>
            <a:ahLst/>
            <a:cxnLst/>
            <a:rect l="0" t="0" r="0" b="0"/>
            <a:pathLst>
              <a:path w="44650" h="491133">
                <a:moveTo>
                  <a:pt x="17860" y="26789"/>
                </a:moveTo>
                <a:lnTo>
                  <a:pt x="17860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53578"/>
                </a:lnTo>
                <a:lnTo>
                  <a:pt x="35719" y="80367"/>
                </a:lnTo>
                <a:lnTo>
                  <a:pt x="35719" y="107155"/>
                </a:lnTo>
                <a:lnTo>
                  <a:pt x="26789" y="133944"/>
                </a:lnTo>
                <a:lnTo>
                  <a:pt x="26789" y="178593"/>
                </a:lnTo>
                <a:lnTo>
                  <a:pt x="26789" y="223241"/>
                </a:lnTo>
                <a:lnTo>
                  <a:pt x="17860" y="267890"/>
                </a:lnTo>
                <a:lnTo>
                  <a:pt x="8930" y="321468"/>
                </a:lnTo>
                <a:lnTo>
                  <a:pt x="8930" y="366116"/>
                </a:lnTo>
                <a:lnTo>
                  <a:pt x="0" y="410765"/>
                </a:lnTo>
                <a:lnTo>
                  <a:pt x="0" y="446483"/>
                </a:lnTo>
                <a:lnTo>
                  <a:pt x="0" y="473272"/>
                </a:lnTo>
                <a:lnTo>
                  <a:pt x="0" y="491132"/>
                </a:lnTo>
                <a:lnTo>
                  <a:pt x="0" y="49113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286250" y="5545336"/>
            <a:ext cx="53579" cy="401836"/>
          </a:xfrm>
          <a:custGeom>
            <a:avLst/>
            <a:gdLst/>
            <a:ahLst/>
            <a:cxnLst/>
            <a:rect l="0" t="0" r="0" b="0"/>
            <a:pathLst>
              <a:path w="53579" h="401836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26789"/>
                </a:lnTo>
                <a:lnTo>
                  <a:pt x="35719" y="44648"/>
                </a:lnTo>
                <a:lnTo>
                  <a:pt x="26789" y="62507"/>
                </a:lnTo>
                <a:lnTo>
                  <a:pt x="26789" y="98226"/>
                </a:lnTo>
                <a:lnTo>
                  <a:pt x="17859" y="142874"/>
                </a:lnTo>
                <a:lnTo>
                  <a:pt x="8930" y="196452"/>
                </a:lnTo>
                <a:lnTo>
                  <a:pt x="0" y="250030"/>
                </a:lnTo>
                <a:lnTo>
                  <a:pt x="0" y="303609"/>
                </a:lnTo>
                <a:lnTo>
                  <a:pt x="0" y="348257"/>
                </a:lnTo>
                <a:lnTo>
                  <a:pt x="8930" y="375046"/>
                </a:lnTo>
                <a:lnTo>
                  <a:pt x="26789" y="392905"/>
                </a:lnTo>
                <a:lnTo>
                  <a:pt x="35719" y="401835"/>
                </a:lnTo>
                <a:lnTo>
                  <a:pt x="53578" y="392905"/>
                </a:lnTo>
                <a:lnTo>
                  <a:pt x="53578" y="3929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3670102" y="5956101"/>
            <a:ext cx="651868" cy="62509"/>
          </a:xfrm>
          <a:custGeom>
            <a:avLst/>
            <a:gdLst/>
            <a:ahLst/>
            <a:cxnLst/>
            <a:rect l="0" t="0" r="0" b="0"/>
            <a:pathLst>
              <a:path w="651868" h="62509">
                <a:moveTo>
                  <a:pt x="0" y="8929"/>
                </a:move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26789" y="0"/>
                </a:lnTo>
                <a:lnTo>
                  <a:pt x="35718" y="8929"/>
                </a:lnTo>
                <a:lnTo>
                  <a:pt x="53578" y="17859"/>
                </a:lnTo>
                <a:lnTo>
                  <a:pt x="80367" y="35719"/>
                </a:lnTo>
                <a:lnTo>
                  <a:pt x="116086" y="44648"/>
                </a:lnTo>
                <a:lnTo>
                  <a:pt x="160734" y="53578"/>
                </a:lnTo>
                <a:lnTo>
                  <a:pt x="214312" y="62508"/>
                </a:lnTo>
                <a:lnTo>
                  <a:pt x="276820" y="53578"/>
                </a:lnTo>
                <a:lnTo>
                  <a:pt x="348257" y="44648"/>
                </a:lnTo>
                <a:lnTo>
                  <a:pt x="419695" y="35719"/>
                </a:lnTo>
                <a:lnTo>
                  <a:pt x="482203" y="17859"/>
                </a:lnTo>
                <a:lnTo>
                  <a:pt x="544711" y="8929"/>
                </a:lnTo>
                <a:lnTo>
                  <a:pt x="589359" y="0"/>
                </a:lnTo>
                <a:lnTo>
                  <a:pt x="634007" y="0"/>
                </a:lnTo>
                <a:lnTo>
                  <a:pt x="651867" y="8929"/>
                </a:lnTo>
                <a:lnTo>
                  <a:pt x="651867" y="26789"/>
                </a:lnTo>
                <a:lnTo>
                  <a:pt x="651867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/>
              <a:t>Copyright © 2012, Elsevier Inc. All rights reserved.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Trends in Architecture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Cannot continue to leverage Instruction-Level parallelism (ILP)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Single processor performance improvement ended in 2003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New models for performance: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Data-level parallelism (DLP)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Thread-level parallelism (TLP)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Request-level parallelism (RLP)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These require explicit restructuring of the application</a:t>
            </a:r>
            <a:endParaRPr lang="en-US" dirty="0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 rot="5400000">
            <a:off x="8265319" y="507206"/>
            <a:ext cx="1390650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Introduction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/>
              <a:t>Copyright © 2012, Elsevier Inc. All rights reserved.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Classes of Computers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5454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Personal Mobile Device (PMD)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e.g. start phones, tablet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energy efficiency and real-time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Desktop Computing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price-performance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Servers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availability, scalability, throughput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Clusters / Warehouse Scale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Used for “Software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)”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availability and price-performance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Sub-class:  Supercomputers, emphasis:  floating-point performance and fast internal networks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Embedded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Emphasis:  price</a:t>
            </a:r>
            <a:endParaRPr lang="en-US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5400000">
            <a:off x="7733506" y="1042194"/>
            <a:ext cx="2454275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Classes of Computers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Parallelism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Classes of parallelism in applications: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Data-Level Parallelism (DLP)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Task-Level Parallelism (TLP)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Classes of architectural parallelism: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Instruction-Level Parallelism (ILP)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Vector architectures/Graphic Processor Units (GPUs)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Thread-Level Parallelism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Request-Level Parallelism</a:t>
            </a:r>
            <a:endParaRPr lang="en-US" sz="2400" dirty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5400000">
            <a:off x="7733506" y="1043782"/>
            <a:ext cx="2454275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Classes of Computers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Memory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DRAM – dynamic RAM – one transistor/capacitor per bit</a:t>
            </a:r>
          </a:p>
          <a:p>
            <a:pPr eaLnBrk="1" hangingPunct="1">
              <a:defRPr/>
            </a:pPr>
            <a:r>
              <a:rPr lang="en-US" smtClean="0"/>
              <a:t>SRAM – static RAM – four to 6 transistors per bit</a:t>
            </a:r>
          </a:p>
          <a:p>
            <a:pPr eaLnBrk="1" hangingPunct="1">
              <a:defRPr/>
            </a:pPr>
            <a:r>
              <a:rPr lang="en-US" smtClean="0"/>
              <a:t>DRAM density increases approx. 50% per year </a:t>
            </a:r>
          </a:p>
          <a:p>
            <a:pPr eaLnBrk="1" hangingPunct="1">
              <a:defRPr/>
            </a:pPr>
            <a:r>
              <a:rPr lang="en-US" smtClean="0"/>
              <a:t>DRAM cycle time decreases slowly (DRAMs have destructive read-out, like old core memories, and data row must be rewritten after each read) </a:t>
            </a:r>
          </a:p>
          <a:p>
            <a:pPr eaLnBrk="1" hangingPunct="1">
              <a:defRPr/>
            </a:pPr>
            <a:r>
              <a:rPr lang="en-US" smtClean="0"/>
              <a:t>DRAM must be refreshed every 2-8 ms </a:t>
            </a:r>
          </a:p>
          <a:p>
            <a:pPr eaLnBrk="1" hangingPunct="1">
              <a:defRPr/>
            </a:pPr>
            <a:r>
              <a:rPr lang="en-US" smtClean="0"/>
              <a:t>Memory bandwidth improves about twice the rate that cycle time does due to improvements in signaling conventions and bus width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Trends in Technology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Integrated circuit technology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Transistor density:  35%/year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Die size:  10-20%/year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Integration overall:  40-55%/year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DRAM capacity:  25-40%/year (slowing)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Flash capacity:  50-60%/year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15-20X cheaper/bit than DRAM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Magnetic disk technology:  40%/year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15-25X cheaper/bit then Flash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300-500X cheaper/bit than DRAM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5400000">
            <a:off x="7776369" y="997744"/>
            <a:ext cx="2365375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Technology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 and Energy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Problem:  Get power in, get power out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Thermal Design Power (TDP)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Characterizes sustained power consumption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Used as target for power supply and cooling system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Lower than peak power, higher than average power consumption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Clock rate can be reduced dynamically to limit power consumption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Energy per task is often a better measurement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794867" y="598289"/>
            <a:ext cx="5589986" cy="4839892"/>
          </a:xfrm>
          <a:custGeom>
            <a:avLst/>
            <a:gdLst/>
            <a:ahLst/>
            <a:cxnLst/>
            <a:rect l="0" t="0" r="0" b="0"/>
            <a:pathLst>
              <a:path w="5589986" h="4839892">
                <a:moveTo>
                  <a:pt x="0" y="4839891"/>
                </a:moveTo>
                <a:lnTo>
                  <a:pt x="26789" y="4813102"/>
                </a:lnTo>
                <a:lnTo>
                  <a:pt x="71438" y="4759524"/>
                </a:lnTo>
                <a:lnTo>
                  <a:pt x="142875" y="4679156"/>
                </a:lnTo>
                <a:lnTo>
                  <a:pt x="241102" y="4589859"/>
                </a:lnTo>
                <a:lnTo>
                  <a:pt x="348258" y="4482703"/>
                </a:lnTo>
                <a:lnTo>
                  <a:pt x="482203" y="4357688"/>
                </a:lnTo>
                <a:lnTo>
                  <a:pt x="634008" y="4214812"/>
                </a:lnTo>
                <a:lnTo>
                  <a:pt x="803672" y="4063007"/>
                </a:lnTo>
                <a:lnTo>
                  <a:pt x="991196" y="3902273"/>
                </a:lnTo>
                <a:lnTo>
                  <a:pt x="1178719" y="3732609"/>
                </a:lnTo>
                <a:lnTo>
                  <a:pt x="1384102" y="3554015"/>
                </a:lnTo>
                <a:lnTo>
                  <a:pt x="1589485" y="3366492"/>
                </a:lnTo>
                <a:lnTo>
                  <a:pt x="1803797" y="3178968"/>
                </a:lnTo>
                <a:lnTo>
                  <a:pt x="2018110" y="2982515"/>
                </a:lnTo>
                <a:lnTo>
                  <a:pt x="2232422" y="2777132"/>
                </a:lnTo>
                <a:lnTo>
                  <a:pt x="2455664" y="2571750"/>
                </a:lnTo>
                <a:lnTo>
                  <a:pt x="2678906" y="2357437"/>
                </a:lnTo>
                <a:lnTo>
                  <a:pt x="2911078" y="2143125"/>
                </a:lnTo>
                <a:lnTo>
                  <a:pt x="3143250" y="1928813"/>
                </a:lnTo>
                <a:lnTo>
                  <a:pt x="3393281" y="1714500"/>
                </a:lnTo>
                <a:lnTo>
                  <a:pt x="3643313" y="1500187"/>
                </a:lnTo>
                <a:lnTo>
                  <a:pt x="3902274" y="1294805"/>
                </a:lnTo>
                <a:lnTo>
                  <a:pt x="4161235" y="1089422"/>
                </a:lnTo>
                <a:lnTo>
                  <a:pt x="4420196" y="901898"/>
                </a:lnTo>
                <a:lnTo>
                  <a:pt x="4670227" y="714375"/>
                </a:lnTo>
                <a:lnTo>
                  <a:pt x="4902399" y="553641"/>
                </a:lnTo>
                <a:lnTo>
                  <a:pt x="5107781" y="401836"/>
                </a:lnTo>
                <a:lnTo>
                  <a:pt x="5286375" y="276820"/>
                </a:lnTo>
                <a:lnTo>
                  <a:pt x="5429250" y="169664"/>
                </a:lnTo>
                <a:lnTo>
                  <a:pt x="5527477" y="80367"/>
                </a:lnTo>
                <a:lnTo>
                  <a:pt x="5589985" y="0"/>
                </a:lnTo>
                <a:lnTo>
                  <a:pt x="558998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687711" y="1000125"/>
            <a:ext cx="5125642" cy="5170289"/>
          </a:xfrm>
          <a:custGeom>
            <a:avLst/>
            <a:gdLst/>
            <a:ahLst/>
            <a:cxnLst/>
            <a:rect l="0" t="0" r="0" b="0"/>
            <a:pathLst>
              <a:path w="5125642" h="5170289">
                <a:moveTo>
                  <a:pt x="178594" y="303609"/>
                </a:moveTo>
                <a:lnTo>
                  <a:pt x="151805" y="285750"/>
                </a:lnTo>
                <a:lnTo>
                  <a:pt x="116086" y="250031"/>
                </a:lnTo>
                <a:lnTo>
                  <a:pt x="71437" y="214312"/>
                </a:lnTo>
                <a:lnTo>
                  <a:pt x="35719" y="160734"/>
                </a:lnTo>
                <a:lnTo>
                  <a:pt x="8930" y="116086"/>
                </a:lnTo>
                <a:lnTo>
                  <a:pt x="0" y="71437"/>
                </a:lnTo>
                <a:lnTo>
                  <a:pt x="0" y="35719"/>
                </a:lnTo>
                <a:lnTo>
                  <a:pt x="26789" y="8930"/>
                </a:lnTo>
                <a:lnTo>
                  <a:pt x="53578" y="0"/>
                </a:lnTo>
                <a:lnTo>
                  <a:pt x="98227" y="17859"/>
                </a:lnTo>
                <a:lnTo>
                  <a:pt x="142875" y="44648"/>
                </a:lnTo>
                <a:lnTo>
                  <a:pt x="205383" y="98226"/>
                </a:lnTo>
                <a:lnTo>
                  <a:pt x="267891" y="169664"/>
                </a:lnTo>
                <a:lnTo>
                  <a:pt x="330398" y="258961"/>
                </a:lnTo>
                <a:lnTo>
                  <a:pt x="401836" y="366117"/>
                </a:lnTo>
                <a:lnTo>
                  <a:pt x="482203" y="491133"/>
                </a:lnTo>
                <a:lnTo>
                  <a:pt x="562570" y="634008"/>
                </a:lnTo>
                <a:lnTo>
                  <a:pt x="651867" y="785812"/>
                </a:lnTo>
                <a:lnTo>
                  <a:pt x="741164" y="946547"/>
                </a:lnTo>
                <a:lnTo>
                  <a:pt x="857250" y="1107281"/>
                </a:lnTo>
                <a:lnTo>
                  <a:pt x="982266" y="1268015"/>
                </a:lnTo>
                <a:lnTo>
                  <a:pt x="1116211" y="1446609"/>
                </a:lnTo>
                <a:lnTo>
                  <a:pt x="1268016" y="1625203"/>
                </a:lnTo>
                <a:lnTo>
                  <a:pt x="1437680" y="1821656"/>
                </a:lnTo>
                <a:lnTo>
                  <a:pt x="1616273" y="2018109"/>
                </a:lnTo>
                <a:lnTo>
                  <a:pt x="1803797" y="2223492"/>
                </a:lnTo>
                <a:lnTo>
                  <a:pt x="1991320" y="2437804"/>
                </a:lnTo>
                <a:lnTo>
                  <a:pt x="2196703" y="2661046"/>
                </a:lnTo>
                <a:lnTo>
                  <a:pt x="2411016" y="2875359"/>
                </a:lnTo>
                <a:lnTo>
                  <a:pt x="2634258" y="3098601"/>
                </a:lnTo>
                <a:lnTo>
                  <a:pt x="2866430" y="3321843"/>
                </a:lnTo>
                <a:lnTo>
                  <a:pt x="3098602" y="3536156"/>
                </a:lnTo>
                <a:lnTo>
                  <a:pt x="3339703" y="3750468"/>
                </a:lnTo>
                <a:lnTo>
                  <a:pt x="3580805" y="3955852"/>
                </a:lnTo>
                <a:lnTo>
                  <a:pt x="3830836" y="4161234"/>
                </a:lnTo>
                <a:lnTo>
                  <a:pt x="4080867" y="4366617"/>
                </a:lnTo>
                <a:lnTo>
                  <a:pt x="4330898" y="4554141"/>
                </a:lnTo>
                <a:lnTo>
                  <a:pt x="4580930" y="4750593"/>
                </a:lnTo>
                <a:lnTo>
                  <a:pt x="4822031" y="4938116"/>
                </a:lnTo>
                <a:lnTo>
                  <a:pt x="4991695" y="5072062"/>
                </a:lnTo>
                <a:lnTo>
                  <a:pt x="5125641" y="5170288"/>
                </a:lnTo>
                <a:lnTo>
                  <a:pt x="5125641" y="517028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Dynamic Energy and Power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Dynamic energy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Transistor switch from 0 -&gt; 1 or 1 -&gt; 0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½ x Capacitive load x Voltage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Dynamic power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½ x Capacitive load x Voltage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x Frequency switched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Reducing clock rate reduces power, not energy</a:t>
            </a:r>
            <a:endParaRPr lang="en-US" dirty="0" smtClean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134070" y="3937992"/>
            <a:ext cx="6402587" cy="89298"/>
          </a:xfrm>
          <a:custGeom>
            <a:avLst/>
            <a:gdLst/>
            <a:ahLst/>
            <a:cxnLst/>
            <a:rect l="0" t="0" r="0" b="0"/>
            <a:pathLst>
              <a:path w="6402587" h="89298">
                <a:moveTo>
                  <a:pt x="53579" y="26789"/>
                </a:moveTo>
                <a:lnTo>
                  <a:pt x="44649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62508"/>
                </a:lnTo>
                <a:lnTo>
                  <a:pt x="44649" y="62508"/>
                </a:lnTo>
                <a:lnTo>
                  <a:pt x="80368" y="62508"/>
                </a:lnTo>
                <a:lnTo>
                  <a:pt x="116086" y="62508"/>
                </a:lnTo>
                <a:lnTo>
                  <a:pt x="160735" y="53578"/>
                </a:lnTo>
                <a:lnTo>
                  <a:pt x="205383" y="53578"/>
                </a:lnTo>
                <a:lnTo>
                  <a:pt x="250032" y="44648"/>
                </a:lnTo>
                <a:lnTo>
                  <a:pt x="303610" y="35719"/>
                </a:lnTo>
                <a:lnTo>
                  <a:pt x="348258" y="35719"/>
                </a:lnTo>
                <a:lnTo>
                  <a:pt x="401836" y="26789"/>
                </a:lnTo>
                <a:lnTo>
                  <a:pt x="446485" y="26789"/>
                </a:lnTo>
                <a:lnTo>
                  <a:pt x="500063" y="26789"/>
                </a:lnTo>
                <a:lnTo>
                  <a:pt x="553641" y="26789"/>
                </a:lnTo>
                <a:lnTo>
                  <a:pt x="616149" y="26789"/>
                </a:lnTo>
                <a:lnTo>
                  <a:pt x="678657" y="26789"/>
                </a:lnTo>
                <a:lnTo>
                  <a:pt x="750094" y="26789"/>
                </a:lnTo>
                <a:lnTo>
                  <a:pt x="821532" y="26789"/>
                </a:lnTo>
                <a:lnTo>
                  <a:pt x="901899" y="17859"/>
                </a:lnTo>
                <a:lnTo>
                  <a:pt x="973336" y="17859"/>
                </a:lnTo>
                <a:lnTo>
                  <a:pt x="1053703" y="8929"/>
                </a:lnTo>
                <a:lnTo>
                  <a:pt x="1125141" y="8929"/>
                </a:lnTo>
                <a:lnTo>
                  <a:pt x="1196578" y="8929"/>
                </a:lnTo>
                <a:lnTo>
                  <a:pt x="1276946" y="8929"/>
                </a:lnTo>
                <a:lnTo>
                  <a:pt x="1348383" y="8929"/>
                </a:lnTo>
                <a:lnTo>
                  <a:pt x="1428750" y="8929"/>
                </a:lnTo>
                <a:lnTo>
                  <a:pt x="1509118" y="17859"/>
                </a:lnTo>
                <a:lnTo>
                  <a:pt x="1589485" y="17859"/>
                </a:lnTo>
                <a:lnTo>
                  <a:pt x="1678782" y="26789"/>
                </a:lnTo>
                <a:lnTo>
                  <a:pt x="1759149" y="26789"/>
                </a:lnTo>
                <a:lnTo>
                  <a:pt x="1848446" y="26789"/>
                </a:lnTo>
                <a:lnTo>
                  <a:pt x="1937743" y="17859"/>
                </a:lnTo>
                <a:lnTo>
                  <a:pt x="2018110" y="17859"/>
                </a:lnTo>
                <a:lnTo>
                  <a:pt x="2098477" y="8929"/>
                </a:lnTo>
                <a:lnTo>
                  <a:pt x="2187774" y="8929"/>
                </a:lnTo>
                <a:lnTo>
                  <a:pt x="2277071" y="0"/>
                </a:lnTo>
                <a:lnTo>
                  <a:pt x="2357438" y="0"/>
                </a:lnTo>
                <a:lnTo>
                  <a:pt x="2446735" y="0"/>
                </a:lnTo>
                <a:lnTo>
                  <a:pt x="2536032" y="0"/>
                </a:lnTo>
                <a:lnTo>
                  <a:pt x="2616399" y="0"/>
                </a:lnTo>
                <a:lnTo>
                  <a:pt x="2705696" y="0"/>
                </a:lnTo>
                <a:lnTo>
                  <a:pt x="2794993" y="0"/>
                </a:lnTo>
                <a:lnTo>
                  <a:pt x="2884289" y="0"/>
                </a:lnTo>
                <a:lnTo>
                  <a:pt x="2973586" y="0"/>
                </a:lnTo>
                <a:lnTo>
                  <a:pt x="3062883" y="8929"/>
                </a:lnTo>
                <a:lnTo>
                  <a:pt x="3143250" y="17859"/>
                </a:lnTo>
                <a:lnTo>
                  <a:pt x="3232547" y="17859"/>
                </a:lnTo>
                <a:lnTo>
                  <a:pt x="3321844" y="26789"/>
                </a:lnTo>
                <a:lnTo>
                  <a:pt x="3402211" y="26789"/>
                </a:lnTo>
                <a:lnTo>
                  <a:pt x="3482578" y="26789"/>
                </a:lnTo>
                <a:lnTo>
                  <a:pt x="3562946" y="26789"/>
                </a:lnTo>
                <a:lnTo>
                  <a:pt x="3643313" y="26789"/>
                </a:lnTo>
                <a:lnTo>
                  <a:pt x="3723680" y="26789"/>
                </a:lnTo>
                <a:lnTo>
                  <a:pt x="3804047" y="35719"/>
                </a:lnTo>
                <a:lnTo>
                  <a:pt x="3875485" y="35719"/>
                </a:lnTo>
                <a:lnTo>
                  <a:pt x="3955852" y="35719"/>
                </a:lnTo>
                <a:lnTo>
                  <a:pt x="4036219" y="44648"/>
                </a:lnTo>
                <a:lnTo>
                  <a:pt x="4107657" y="44648"/>
                </a:lnTo>
                <a:lnTo>
                  <a:pt x="4188024" y="44648"/>
                </a:lnTo>
                <a:lnTo>
                  <a:pt x="4259461" y="53578"/>
                </a:lnTo>
                <a:lnTo>
                  <a:pt x="4339828" y="53578"/>
                </a:lnTo>
                <a:lnTo>
                  <a:pt x="4420196" y="53578"/>
                </a:lnTo>
                <a:lnTo>
                  <a:pt x="4491633" y="62508"/>
                </a:lnTo>
                <a:lnTo>
                  <a:pt x="4572000" y="62508"/>
                </a:lnTo>
                <a:lnTo>
                  <a:pt x="4643438" y="62508"/>
                </a:lnTo>
                <a:lnTo>
                  <a:pt x="4714875" y="71437"/>
                </a:lnTo>
                <a:lnTo>
                  <a:pt x="4795243" y="71437"/>
                </a:lnTo>
                <a:lnTo>
                  <a:pt x="4866680" y="62508"/>
                </a:lnTo>
                <a:lnTo>
                  <a:pt x="4947047" y="62508"/>
                </a:lnTo>
                <a:lnTo>
                  <a:pt x="5027414" y="62508"/>
                </a:lnTo>
                <a:lnTo>
                  <a:pt x="5098852" y="53578"/>
                </a:lnTo>
                <a:lnTo>
                  <a:pt x="5179219" y="53578"/>
                </a:lnTo>
                <a:lnTo>
                  <a:pt x="5250657" y="53578"/>
                </a:lnTo>
                <a:lnTo>
                  <a:pt x="5322094" y="53578"/>
                </a:lnTo>
                <a:lnTo>
                  <a:pt x="5384602" y="53578"/>
                </a:lnTo>
                <a:lnTo>
                  <a:pt x="5456039" y="53578"/>
                </a:lnTo>
                <a:lnTo>
                  <a:pt x="5527477" y="53578"/>
                </a:lnTo>
                <a:lnTo>
                  <a:pt x="5598914" y="53578"/>
                </a:lnTo>
                <a:lnTo>
                  <a:pt x="5670352" y="53578"/>
                </a:lnTo>
                <a:lnTo>
                  <a:pt x="5732860" y="62508"/>
                </a:lnTo>
                <a:lnTo>
                  <a:pt x="5804297" y="62508"/>
                </a:lnTo>
                <a:lnTo>
                  <a:pt x="5875735" y="62508"/>
                </a:lnTo>
                <a:lnTo>
                  <a:pt x="5938243" y="62508"/>
                </a:lnTo>
                <a:lnTo>
                  <a:pt x="6009680" y="62508"/>
                </a:lnTo>
                <a:lnTo>
                  <a:pt x="6072188" y="62508"/>
                </a:lnTo>
                <a:lnTo>
                  <a:pt x="6134696" y="62508"/>
                </a:lnTo>
                <a:lnTo>
                  <a:pt x="6206133" y="71437"/>
                </a:lnTo>
                <a:lnTo>
                  <a:pt x="6259711" y="71437"/>
                </a:lnTo>
                <a:lnTo>
                  <a:pt x="6313289" y="80367"/>
                </a:lnTo>
                <a:lnTo>
                  <a:pt x="6357938" y="89297"/>
                </a:lnTo>
                <a:lnTo>
                  <a:pt x="6384727" y="89297"/>
                </a:lnTo>
                <a:lnTo>
                  <a:pt x="6402586" y="89297"/>
                </a:lnTo>
                <a:lnTo>
                  <a:pt x="6402586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884539" y="2669977"/>
            <a:ext cx="616150" cy="955477"/>
          </a:xfrm>
          <a:custGeom>
            <a:avLst/>
            <a:gdLst/>
            <a:ahLst/>
            <a:cxnLst/>
            <a:rect l="0" t="0" r="0" b="0"/>
            <a:pathLst>
              <a:path w="616150" h="955477">
                <a:moveTo>
                  <a:pt x="616149" y="0"/>
                </a:moveTo>
                <a:lnTo>
                  <a:pt x="607219" y="0"/>
                </a:lnTo>
                <a:lnTo>
                  <a:pt x="589359" y="8929"/>
                </a:lnTo>
                <a:lnTo>
                  <a:pt x="562570" y="26789"/>
                </a:lnTo>
                <a:lnTo>
                  <a:pt x="535781" y="44648"/>
                </a:lnTo>
                <a:lnTo>
                  <a:pt x="500063" y="80367"/>
                </a:lnTo>
                <a:lnTo>
                  <a:pt x="464344" y="125015"/>
                </a:lnTo>
                <a:lnTo>
                  <a:pt x="419695" y="187523"/>
                </a:lnTo>
                <a:lnTo>
                  <a:pt x="366117" y="258960"/>
                </a:lnTo>
                <a:lnTo>
                  <a:pt x="303609" y="348257"/>
                </a:lnTo>
                <a:lnTo>
                  <a:pt x="241102" y="455413"/>
                </a:lnTo>
                <a:lnTo>
                  <a:pt x="169664" y="553640"/>
                </a:lnTo>
                <a:lnTo>
                  <a:pt x="116086" y="651866"/>
                </a:lnTo>
                <a:lnTo>
                  <a:pt x="62508" y="741163"/>
                </a:lnTo>
                <a:lnTo>
                  <a:pt x="35719" y="812601"/>
                </a:lnTo>
                <a:lnTo>
                  <a:pt x="8930" y="875109"/>
                </a:lnTo>
                <a:lnTo>
                  <a:pt x="0" y="928687"/>
                </a:lnTo>
                <a:lnTo>
                  <a:pt x="0" y="955476"/>
                </a:lnTo>
                <a:lnTo>
                  <a:pt x="0" y="95547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465094" y="2518172"/>
            <a:ext cx="241102" cy="1026915"/>
          </a:xfrm>
          <a:custGeom>
            <a:avLst/>
            <a:gdLst/>
            <a:ahLst/>
            <a:cxnLst/>
            <a:rect l="0" t="0" r="0" b="0"/>
            <a:pathLst>
              <a:path w="241102" h="1026915">
                <a:moveTo>
                  <a:pt x="241101" y="0"/>
                </a:move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17859"/>
                </a:lnTo>
                <a:lnTo>
                  <a:pt x="232172" y="26789"/>
                </a:lnTo>
                <a:lnTo>
                  <a:pt x="223242" y="53578"/>
                </a:lnTo>
                <a:lnTo>
                  <a:pt x="214312" y="80367"/>
                </a:lnTo>
                <a:lnTo>
                  <a:pt x="205383" y="116086"/>
                </a:lnTo>
                <a:lnTo>
                  <a:pt x="187523" y="169664"/>
                </a:lnTo>
                <a:lnTo>
                  <a:pt x="169664" y="223242"/>
                </a:lnTo>
                <a:lnTo>
                  <a:pt x="151804" y="294679"/>
                </a:lnTo>
                <a:lnTo>
                  <a:pt x="125015" y="375046"/>
                </a:lnTo>
                <a:lnTo>
                  <a:pt x="89297" y="455414"/>
                </a:lnTo>
                <a:lnTo>
                  <a:pt x="62508" y="544710"/>
                </a:lnTo>
                <a:lnTo>
                  <a:pt x="35719" y="642937"/>
                </a:lnTo>
                <a:lnTo>
                  <a:pt x="17859" y="741164"/>
                </a:lnTo>
                <a:lnTo>
                  <a:pt x="8929" y="830460"/>
                </a:lnTo>
                <a:lnTo>
                  <a:pt x="0" y="901898"/>
                </a:lnTo>
                <a:lnTo>
                  <a:pt x="0" y="964406"/>
                </a:lnTo>
                <a:lnTo>
                  <a:pt x="8929" y="1000124"/>
                </a:lnTo>
                <a:lnTo>
                  <a:pt x="8929" y="1026914"/>
                </a:lnTo>
                <a:lnTo>
                  <a:pt x="8929" y="1026914"/>
                </a:lnTo>
                <a:lnTo>
                  <a:pt x="0" y="1009054"/>
                </a:lnTo>
                <a:lnTo>
                  <a:pt x="0" y="100905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366867" y="3223617"/>
            <a:ext cx="330400" cy="410766"/>
          </a:xfrm>
          <a:custGeom>
            <a:avLst/>
            <a:gdLst/>
            <a:ahLst/>
            <a:cxnLst/>
            <a:rect l="0" t="0" r="0" b="0"/>
            <a:pathLst>
              <a:path w="330400" h="410766">
                <a:moveTo>
                  <a:pt x="0" y="98226"/>
                </a:moveTo>
                <a:lnTo>
                  <a:pt x="0" y="107156"/>
                </a:lnTo>
                <a:lnTo>
                  <a:pt x="0" y="125015"/>
                </a:lnTo>
                <a:lnTo>
                  <a:pt x="8930" y="151804"/>
                </a:lnTo>
                <a:lnTo>
                  <a:pt x="17860" y="205383"/>
                </a:lnTo>
                <a:lnTo>
                  <a:pt x="17860" y="258961"/>
                </a:lnTo>
                <a:lnTo>
                  <a:pt x="26789" y="321469"/>
                </a:lnTo>
                <a:lnTo>
                  <a:pt x="35719" y="375047"/>
                </a:lnTo>
                <a:lnTo>
                  <a:pt x="53578" y="410765"/>
                </a:lnTo>
                <a:lnTo>
                  <a:pt x="80367" y="410765"/>
                </a:lnTo>
                <a:lnTo>
                  <a:pt x="116086" y="392906"/>
                </a:lnTo>
                <a:lnTo>
                  <a:pt x="169664" y="348258"/>
                </a:lnTo>
                <a:lnTo>
                  <a:pt x="232172" y="276820"/>
                </a:lnTo>
                <a:lnTo>
                  <a:pt x="285750" y="178594"/>
                </a:lnTo>
                <a:lnTo>
                  <a:pt x="312539" y="89297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21469" y="1116211"/>
            <a:ext cx="7224118" cy="1393032"/>
          </a:xfrm>
          <a:custGeom>
            <a:avLst/>
            <a:gdLst/>
            <a:ahLst/>
            <a:cxnLst/>
            <a:rect l="0" t="0" r="0" b="0"/>
            <a:pathLst>
              <a:path w="7224118" h="1393032">
                <a:moveTo>
                  <a:pt x="0" y="71437"/>
                </a:moveTo>
                <a:lnTo>
                  <a:pt x="0" y="53578"/>
                </a:lnTo>
                <a:lnTo>
                  <a:pt x="0" y="35719"/>
                </a:lnTo>
                <a:lnTo>
                  <a:pt x="0" y="17859"/>
                </a:lnTo>
                <a:lnTo>
                  <a:pt x="0" y="8930"/>
                </a:lnTo>
                <a:lnTo>
                  <a:pt x="17859" y="0"/>
                </a:lnTo>
                <a:lnTo>
                  <a:pt x="35719" y="8930"/>
                </a:lnTo>
                <a:lnTo>
                  <a:pt x="53578" y="53578"/>
                </a:lnTo>
                <a:lnTo>
                  <a:pt x="80367" y="133945"/>
                </a:lnTo>
                <a:lnTo>
                  <a:pt x="107156" y="232172"/>
                </a:lnTo>
                <a:lnTo>
                  <a:pt x="125015" y="366117"/>
                </a:lnTo>
                <a:lnTo>
                  <a:pt x="151805" y="517922"/>
                </a:lnTo>
                <a:lnTo>
                  <a:pt x="178594" y="678656"/>
                </a:lnTo>
                <a:lnTo>
                  <a:pt x="205383" y="848320"/>
                </a:lnTo>
                <a:lnTo>
                  <a:pt x="241101" y="1000125"/>
                </a:lnTo>
                <a:lnTo>
                  <a:pt x="285750" y="1134070"/>
                </a:lnTo>
                <a:lnTo>
                  <a:pt x="330398" y="1232297"/>
                </a:lnTo>
                <a:lnTo>
                  <a:pt x="383976" y="1303734"/>
                </a:lnTo>
                <a:lnTo>
                  <a:pt x="446484" y="1348383"/>
                </a:lnTo>
                <a:lnTo>
                  <a:pt x="526851" y="1357312"/>
                </a:lnTo>
                <a:lnTo>
                  <a:pt x="616148" y="1330523"/>
                </a:lnTo>
                <a:lnTo>
                  <a:pt x="723305" y="1241226"/>
                </a:lnTo>
                <a:lnTo>
                  <a:pt x="857250" y="1125140"/>
                </a:lnTo>
                <a:lnTo>
                  <a:pt x="1009054" y="955476"/>
                </a:lnTo>
                <a:lnTo>
                  <a:pt x="1178719" y="776883"/>
                </a:lnTo>
                <a:lnTo>
                  <a:pt x="1348383" y="616148"/>
                </a:lnTo>
                <a:lnTo>
                  <a:pt x="1509117" y="482203"/>
                </a:lnTo>
                <a:lnTo>
                  <a:pt x="1643062" y="428625"/>
                </a:lnTo>
                <a:lnTo>
                  <a:pt x="1750219" y="446484"/>
                </a:lnTo>
                <a:lnTo>
                  <a:pt x="1830586" y="544711"/>
                </a:lnTo>
                <a:lnTo>
                  <a:pt x="1884164" y="696515"/>
                </a:lnTo>
                <a:lnTo>
                  <a:pt x="1937742" y="866179"/>
                </a:lnTo>
                <a:lnTo>
                  <a:pt x="1991320" y="1035843"/>
                </a:lnTo>
                <a:lnTo>
                  <a:pt x="2053828" y="1151929"/>
                </a:lnTo>
                <a:lnTo>
                  <a:pt x="2134195" y="1214437"/>
                </a:lnTo>
                <a:lnTo>
                  <a:pt x="2232422" y="1214437"/>
                </a:lnTo>
                <a:lnTo>
                  <a:pt x="2366367" y="1160859"/>
                </a:lnTo>
                <a:lnTo>
                  <a:pt x="2509242" y="1053703"/>
                </a:lnTo>
                <a:lnTo>
                  <a:pt x="2678906" y="901898"/>
                </a:lnTo>
                <a:lnTo>
                  <a:pt x="2866429" y="732234"/>
                </a:lnTo>
                <a:lnTo>
                  <a:pt x="3053953" y="562570"/>
                </a:lnTo>
                <a:lnTo>
                  <a:pt x="3250406" y="419695"/>
                </a:lnTo>
                <a:lnTo>
                  <a:pt x="3420070" y="330398"/>
                </a:lnTo>
                <a:lnTo>
                  <a:pt x="3571875" y="312539"/>
                </a:lnTo>
                <a:lnTo>
                  <a:pt x="3687961" y="375047"/>
                </a:lnTo>
                <a:lnTo>
                  <a:pt x="3786187" y="500062"/>
                </a:lnTo>
                <a:lnTo>
                  <a:pt x="3875484" y="669726"/>
                </a:lnTo>
                <a:lnTo>
                  <a:pt x="3964781" y="839390"/>
                </a:lnTo>
                <a:lnTo>
                  <a:pt x="4054078" y="982265"/>
                </a:lnTo>
                <a:lnTo>
                  <a:pt x="4161234" y="1080492"/>
                </a:lnTo>
                <a:lnTo>
                  <a:pt x="4277320" y="1116211"/>
                </a:lnTo>
                <a:lnTo>
                  <a:pt x="4402336" y="1089422"/>
                </a:lnTo>
                <a:lnTo>
                  <a:pt x="4545211" y="1026914"/>
                </a:lnTo>
                <a:lnTo>
                  <a:pt x="4697015" y="910828"/>
                </a:lnTo>
                <a:lnTo>
                  <a:pt x="4875609" y="767953"/>
                </a:lnTo>
                <a:lnTo>
                  <a:pt x="5054203" y="625078"/>
                </a:lnTo>
                <a:lnTo>
                  <a:pt x="5232797" y="500062"/>
                </a:lnTo>
                <a:lnTo>
                  <a:pt x="5402461" y="446484"/>
                </a:lnTo>
                <a:lnTo>
                  <a:pt x="5536406" y="473273"/>
                </a:lnTo>
                <a:lnTo>
                  <a:pt x="5643562" y="607218"/>
                </a:lnTo>
                <a:lnTo>
                  <a:pt x="5732859" y="803672"/>
                </a:lnTo>
                <a:lnTo>
                  <a:pt x="5813226" y="1026914"/>
                </a:lnTo>
                <a:lnTo>
                  <a:pt x="5893594" y="1223367"/>
                </a:lnTo>
                <a:lnTo>
                  <a:pt x="5991820" y="1348383"/>
                </a:lnTo>
                <a:lnTo>
                  <a:pt x="6107906" y="1393031"/>
                </a:lnTo>
                <a:lnTo>
                  <a:pt x="6241851" y="1348383"/>
                </a:lnTo>
                <a:lnTo>
                  <a:pt x="6429375" y="1241226"/>
                </a:lnTo>
                <a:lnTo>
                  <a:pt x="6643687" y="1071562"/>
                </a:lnTo>
                <a:lnTo>
                  <a:pt x="6911578" y="857250"/>
                </a:lnTo>
                <a:lnTo>
                  <a:pt x="7224117" y="634008"/>
                </a:lnTo>
                <a:lnTo>
                  <a:pt x="7224117" y="6340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87586" y="5375672"/>
            <a:ext cx="3625454" cy="107157"/>
          </a:xfrm>
          <a:custGeom>
            <a:avLst/>
            <a:gdLst/>
            <a:ahLst/>
            <a:cxnLst/>
            <a:rect l="0" t="0" r="0" b="0"/>
            <a:pathLst>
              <a:path w="3625454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7" y="26789"/>
                </a:lnTo>
                <a:lnTo>
                  <a:pt x="125016" y="26789"/>
                </a:lnTo>
                <a:lnTo>
                  <a:pt x="151805" y="26789"/>
                </a:lnTo>
                <a:lnTo>
                  <a:pt x="178594" y="26789"/>
                </a:lnTo>
                <a:lnTo>
                  <a:pt x="223242" y="17859"/>
                </a:lnTo>
                <a:lnTo>
                  <a:pt x="258961" y="17859"/>
                </a:lnTo>
                <a:lnTo>
                  <a:pt x="312539" y="17859"/>
                </a:lnTo>
                <a:lnTo>
                  <a:pt x="357188" y="17859"/>
                </a:lnTo>
                <a:lnTo>
                  <a:pt x="410766" y="17859"/>
                </a:lnTo>
                <a:lnTo>
                  <a:pt x="455414" y="17859"/>
                </a:lnTo>
                <a:lnTo>
                  <a:pt x="508992" y="17859"/>
                </a:lnTo>
                <a:lnTo>
                  <a:pt x="553641" y="17859"/>
                </a:lnTo>
                <a:lnTo>
                  <a:pt x="607219" y="17859"/>
                </a:lnTo>
                <a:lnTo>
                  <a:pt x="660797" y="17859"/>
                </a:lnTo>
                <a:lnTo>
                  <a:pt x="723305" y="26789"/>
                </a:lnTo>
                <a:lnTo>
                  <a:pt x="785812" y="26789"/>
                </a:lnTo>
                <a:lnTo>
                  <a:pt x="848320" y="26789"/>
                </a:lnTo>
                <a:lnTo>
                  <a:pt x="919758" y="26789"/>
                </a:lnTo>
                <a:lnTo>
                  <a:pt x="991195" y="35719"/>
                </a:lnTo>
                <a:lnTo>
                  <a:pt x="1062633" y="35719"/>
                </a:lnTo>
                <a:lnTo>
                  <a:pt x="1143000" y="35719"/>
                </a:lnTo>
                <a:lnTo>
                  <a:pt x="1214437" y="35719"/>
                </a:lnTo>
                <a:lnTo>
                  <a:pt x="1294805" y="35719"/>
                </a:lnTo>
                <a:lnTo>
                  <a:pt x="1366242" y="35719"/>
                </a:lnTo>
                <a:lnTo>
                  <a:pt x="1437680" y="35719"/>
                </a:lnTo>
                <a:lnTo>
                  <a:pt x="1509117" y="35719"/>
                </a:lnTo>
                <a:lnTo>
                  <a:pt x="1580555" y="44648"/>
                </a:lnTo>
                <a:lnTo>
                  <a:pt x="1660922" y="44648"/>
                </a:lnTo>
                <a:lnTo>
                  <a:pt x="1741289" y="44648"/>
                </a:lnTo>
                <a:lnTo>
                  <a:pt x="1821656" y="44648"/>
                </a:lnTo>
                <a:lnTo>
                  <a:pt x="1902023" y="53578"/>
                </a:lnTo>
                <a:lnTo>
                  <a:pt x="1982391" y="53578"/>
                </a:lnTo>
                <a:lnTo>
                  <a:pt x="2062758" y="62508"/>
                </a:lnTo>
                <a:lnTo>
                  <a:pt x="2134195" y="62508"/>
                </a:lnTo>
                <a:lnTo>
                  <a:pt x="2214562" y="71437"/>
                </a:lnTo>
                <a:lnTo>
                  <a:pt x="2286000" y="71437"/>
                </a:lnTo>
                <a:lnTo>
                  <a:pt x="2357437" y="71437"/>
                </a:lnTo>
                <a:lnTo>
                  <a:pt x="2419945" y="71437"/>
                </a:lnTo>
                <a:lnTo>
                  <a:pt x="2491383" y="71437"/>
                </a:lnTo>
                <a:lnTo>
                  <a:pt x="2562820" y="71437"/>
                </a:lnTo>
                <a:lnTo>
                  <a:pt x="2625328" y="71437"/>
                </a:lnTo>
                <a:lnTo>
                  <a:pt x="2696766" y="71437"/>
                </a:lnTo>
                <a:lnTo>
                  <a:pt x="2759273" y="80367"/>
                </a:lnTo>
                <a:lnTo>
                  <a:pt x="2821781" y="80367"/>
                </a:lnTo>
                <a:lnTo>
                  <a:pt x="2884289" y="80367"/>
                </a:lnTo>
                <a:lnTo>
                  <a:pt x="2946797" y="89297"/>
                </a:lnTo>
                <a:lnTo>
                  <a:pt x="3000375" y="89297"/>
                </a:lnTo>
                <a:lnTo>
                  <a:pt x="3062883" y="89297"/>
                </a:lnTo>
                <a:lnTo>
                  <a:pt x="3107531" y="89297"/>
                </a:lnTo>
                <a:lnTo>
                  <a:pt x="3161109" y="98226"/>
                </a:lnTo>
                <a:lnTo>
                  <a:pt x="3205758" y="98226"/>
                </a:lnTo>
                <a:lnTo>
                  <a:pt x="3250406" y="98226"/>
                </a:lnTo>
                <a:lnTo>
                  <a:pt x="3303984" y="98226"/>
                </a:lnTo>
                <a:lnTo>
                  <a:pt x="3357562" y="98226"/>
                </a:lnTo>
                <a:lnTo>
                  <a:pt x="3402211" y="98226"/>
                </a:lnTo>
                <a:lnTo>
                  <a:pt x="3455789" y="98226"/>
                </a:lnTo>
                <a:lnTo>
                  <a:pt x="3500437" y="98226"/>
                </a:lnTo>
                <a:lnTo>
                  <a:pt x="3545086" y="89297"/>
                </a:lnTo>
                <a:lnTo>
                  <a:pt x="3580805" y="98226"/>
                </a:lnTo>
                <a:lnTo>
                  <a:pt x="3616523" y="98226"/>
                </a:lnTo>
                <a:lnTo>
                  <a:pt x="3625453" y="107156"/>
                </a:lnTo>
                <a:lnTo>
                  <a:pt x="3616523" y="89297"/>
                </a:lnTo>
                <a:lnTo>
                  <a:pt x="3616523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000625" y="5375672"/>
            <a:ext cx="1321595" cy="53579"/>
          </a:xfrm>
          <a:custGeom>
            <a:avLst/>
            <a:gdLst/>
            <a:ahLst/>
            <a:cxnLst/>
            <a:rect l="0" t="0" r="0" b="0"/>
            <a:pathLst>
              <a:path w="1321595" h="53579">
                <a:moveTo>
                  <a:pt x="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1785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98227" y="26789"/>
                </a:lnTo>
                <a:lnTo>
                  <a:pt x="142875" y="26789"/>
                </a:lnTo>
                <a:lnTo>
                  <a:pt x="196453" y="26789"/>
                </a:lnTo>
                <a:lnTo>
                  <a:pt x="267891" y="26789"/>
                </a:lnTo>
                <a:lnTo>
                  <a:pt x="339328" y="26789"/>
                </a:lnTo>
                <a:lnTo>
                  <a:pt x="419695" y="26789"/>
                </a:lnTo>
                <a:lnTo>
                  <a:pt x="517922" y="17859"/>
                </a:lnTo>
                <a:lnTo>
                  <a:pt x="634008" y="8930"/>
                </a:lnTo>
                <a:lnTo>
                  <a:pt x="750094" y="8930"/>
                </a:lnTo>
                <a:lnTo>
                  <a:pt x="884039" y="0"/>
                </a:lnTo>
                <a:lnTo>
                  <a:pt x="1009055" y="0"/>
                </a:lnTo>
                <a:lnTo>
                  <a:pt x="1125141" y="0"/>
                </a:lnTo>
                <a:lnTo>
                  <a:pt x="1205508" y="8930"/>
                </a:lnTo>
                <a:lnTo>
                  <a:pt x="1268016" y="26789"/>
                </a:lnTo>
                <a:lnTo>
                  <a:pt x="1303734" y="35719"/>
                </a:lnTo>
                <a:lnTo>
                  <a:pt x="1321594" y="53578"/>
                </a:lnTo>
                <a:lnTo>
                  <a:pt x="1312664" y="53578"/>
                </a:lnTo>
                <a:lnTo>
                  <a:pt x="1294805" y="53578"/>
                </a:lnTo>
                <a:lnTo>
                  <a:pt x="1294805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46797" y="1857375"/>
            <a:ext cx="5188149" cy="3027165"/>
          </a:xfrm>
          <a:custGeom>
            <a:avLst/>
            <a:gdLst/>
            <a:ahLst/>
            <a:cxnLst/>
            <a:rect l="0" t="0" r="0" b="0"/>
            <a:pathLst>
              <a:path w="5188149" h="3027165">
                <a:moveTo>
                  <a:pt x="2482453" y="785813"/>
                </a:moveTo>
                <a:lnTo>
                  <a:pt x="2482453" y="785813"/>
                </a:lnTo>
                <a:lnTo>
                  <a:pt x="2473523" y="785813"/>
                </a:lnTo>
                <a:lnTo>
                  <a:pt x="2464594" y="785813"/>
                </a:lnTo>
                <a:lnTo>
                  <a:pt x="2464594" y="785813"/>
                </a:lnTo>
                <a:lnTo>
                  <a:pt x="2464594" y="785813"/>
                </a:lnTo>
                <a:lnTo>
                  <a:pt x="2464594" y="785813"/>
                </a:lnTo>
                <a:lnTo>
                  <a:pt x="2464594" y="794742"/>
                </a:lnTo>
                <a:lnTo>
                  <a:pt x="2464594" y="794742"/>
                </a:lnTo>
                <a:lnTo>
                  <a:pt x="2464594" y="794742"/>
                </a:lnTo>
                <a:lnTo>
                  <a:pt x="2473523" y="785813"/>
                </a:lnTo>
                <a:lnTo>
                  <a:pt x="2491383" y="785813"/>
                </a:lnTo>
                <a:lnTo>
                  <a:pt x="2500312" y="767953"/>
                </a:lnTo>
                <a:lnTo>
                  <a:pt x="2527101" y="750094"/>
                </a:lnTo>
                <a:lnTo>
                  <a:pt x="2553891" y="723305"/>
                </a:lnTo>
                <a:lnTo>
                  <a:pt x="2589609" y="696516"/>
                </a:lnTo>
                <a:lnTo>
                  <a:pt x="2634258" y="660797"/>
                </a:lnTo>
                <a:lnTo>
                  <a:pt x="2678906" y="625078"/>
                </a:lnTo>
                <a:lnTo>
                  <a:pt x="2741414" y="589359"/>
                </a:lnTo>
                <a:lnTo>
                  <a:pt x="2803922" y="544711"/>
                </a:lnTo>
                <a:lnTo>
                  <a:pt x="2875359" y="508992"/>
                </a:lnTo>
                <a:lnTo>
                  <a:pt x="2955726" y="464344"/>
                </a:lnTo>
                <a:lnTo>
                  <a:pt x="3045023" y="419695"/>
                </a:lnTo>
                <a:lnTo>
                  <a:pt x="3152180" y="366117"/>
                </a:lnTo>
                <a:lnTo>
                  <a:pt x="3259336" y="312539"/>
                </a:lnTo>
                <a:lnTo>
                  <a:pt x="3375422" y="258961"/>
                </a:lnTo>
                <a:lnTo>
                  <a:pt x="3500437" y="205383"/>
                </a:lnTo>
                <a:lnTo>
                  <a:pt x="3616523" y="160734"/>
                </a:lnTo>
                <a:lnTo>
                  <a:pt x="3741539" y="116086"/>
                </a:lnTo>
                <a:lnTo>
                  <a:pt x="3857625" y="80367"/>
                </a:lnTo>
                <a:lnTo>
                  <a:pt x="3973711" y="53578"/>
                </a:lnTo>
                <a:lnTo>
                  <a:pt x="4080867" y="26789"/>
                </a:lnTo>
                <a:lnTo>
                  <a:pt x="4196953" y="17859"/>
                </a:lnTo>
                <a:lnTo>
                  <a:pt x="4304109" y="0"/>
                </a:lnTo>
                <a:lnTo>
                  <a:pt x="4402336" y="0"/>
                </a:lnTo>
                <a:lnTo>
                  <a:pt x="4500562" y="0"/>
                </a:lnTo>
                <a:lnTo>
                  <a:pt x="4598789" y="8929"/>
                </a:lnTo>
                <a:lnTo>
                  <a:pt x="4688086" y="26789"/>
                </a:lnTo>
                <a:lnTo>
                  <a:pt x="4759523" y="44648"/>
                </a:lnTo>
                <a:lnTo>
                  <a:pt x="4830961" y="71437"/>
                </a:lnTo>
                <a:lnTo>
                  <a:pt x="4893469" y="107156"/>
                </a:lnTo>
                <a:lnTo>
                  <a:pt x="4955976" y="142875"/>
                </a:lnTo>
                <a:lnTo>
                  <a:pt x="5000625" y="187523"/>
                </a:lnTo>
                <a:lnTo>
                  <a:pt x="5045273" y="241101"/>
                </a:lnTo>
                <a:lnTo>
                  <a:pt x="5072062" y="294679"/>
                </a:lnTo>
                <a:lnTo>
                  <a:pt x="5107781" y="357187"/>
                </a:lnTo>
                <a:lnTo>
                  <a:pt x="5134570" y="428625"/>
                </a:lnTo>
                <a:lnTo>
                  <a:pt x="5161359" y="500062"/>
                </a:lnTo>
                <a:lnTo>
                  <a:pt x="5179219" y="571500"/>
                </a:lnTo>
                <a:lnTo>
                  <a:pt x="5188148" y="651867"/>
                </a:lnTo>
                <a:lnTo>
                  <a:pt x="5188148" y="732234"/>
                </a:lnTo>
                <a:lnTo>
                  <a:pt x="5179219" y="812602"/>
                </a:lnTo>
                <a:lnTo>
                  <a:pt x="5170289" y="892969"/>
                </a:lnTo>
                <a:lnTo>
                  <a:pt x="5161359" y="973336"/>
                </a:lnTo>
                <a:lnTo>
                  <a:pt x="5152430" y="1044773"/>
                </a:lnTo>
                <a:lnTo>
                  <a:pt x="5134570" y="1116211"/>
                </a:lnTo>
                <a:lnTo>
                  <a:pt x="5125641" y="1187648"/>
                </a:lnTo>
                <a:lnTo>
                  <a:pt x="5107781" y="1250156"/>
                </a:lnTo>
                <a:lnTo>
                  <a:pt x="5089922" y="1321593"/>
                </a:lnTo>
                <a:lnTo>
                  <a:pt x="5054203" y="1393031"/>
                </a:lnTo>
                <a:lnTo>
                  <a:pt x="5027414" y="1455539"/>
                </a:lnTo>
                <a:lnTo>
                  <a:pt x="4982766" y="1526976"/>
                </a:lnTo>
                <a:lnTo>
                  <a:pt x="4947047" y="1589484"/>
                </a:lnTo>
                <a:lnTo>
                  <a:pt x="4902398" y="1651992"/>
                </a:lnTo>
                <a:lnTo>
                  <a:pt x="4866680" y="1705570"/>
                </a:lnTo>
                <a:lnTo>
                  <a:pt x="4830961" y="1759148"/>
                </a:lnTo>
                <a:lnTo>
                  <a:pt x="4795242" y="1812726"/>
                </a:lnTo>
                <a:lnTo>
                  <a:pt x="4759523" y="1857375"/>
                </a:lnTo>
                <a:lnTo>
                  <a:pt x="4723805" y="1910953"/>
                </a:lnTo>
                <a:lnTo>
                  <a:pt x="4688086" y="1955601"/>
                </a:lnTo>
                <a:lnTo>
                  <a:pt x="4643437" y="2000250"/>
                </a:lnTo>
                <a:lnTo>
                  <a:pt x="4598789" y="2053828"/>
                </a:lnTo>
                <a:lnTo>
                  <a:pt x="4554141" y="2098476"/>
                </a:lnTo>
                <a:lnTo>
                  <a:pt x="4500562" y="2143125"/>
                </a:lnTo>
                <a:lnTo>
                  <a:pt x="4455914" y="2196703"/>
                </a:lnTo>
                <a:lnTo>
                  <a:pt x="4411266" y="2241351"/>
                </a:lnTo>
                <a:lnTo>
                  <a:pt x="4375547" y="2277070"/>
                </a:lnTo>
                <a:lnTo>
                  <a:pt x="4339828" y="2312789"/>
                </a:lnTo>
                <a:lnTo>
                  <a:pt x="4304109" y="2348507"/>
                </a:lnTo>
                <a:lnTo>
                  <a:pt x="4268391" y="2375296"/>
                </a:lnTo>
                <a:lnTo>
                  <a:pt x="4223742" y="2402086"/>
                </a:lnTo>
                <a:lnTo>
                  <a:pt x="4188023" y="2428875"/>
                </a:lnTo>
                <a:lnTo>
                  <a:pt x="4143375" y="2455664"/>
                </a:lnTo>
                <a:lnTo>
                  <a:pt x="4098726" y="2482453"/>
                </a:lnTo>
                <a:lnTo>
                  <a:pt x="4054078" y="2509242"/>
                </a:lnTo>
                <a:lnTo>
                  <a:pt x="4018359" y="2536031"/>
                </a:lnTo>
                <a:lnTo>
                  <a:pt x="3973711" y="2562820"/>
                </a:lnTo>
                <a:lnTo>
                  <a:pt x="3946922" y="2580679"/>
                </a:lnTo>
                <a:lnTo>
                  <a:pt x="3920133" y="2598539"/>
                </a:lnTo>
                <a:lnTo>
                  <a:pt x="3902273" y="2616398"/>
                </a:lnTo>
                <a:lnTo>
                  <a:pt x="3884414" y="2634257"/>
                </a:lnTo>
                <a:lnTo>
                  <a:pt x="3875484" y="2643187"/>
                </a:lnTo>
                <a:lnTo>
                  <a:pt x="3857625" y="2652117"/>
                </a:lnTo>
                <a:lnTo>
                  <a:pt x="3839766" y="2661046"/>
                </a:lnTo>
                <a:lnTo>
                  <a:pt x="3830836" y="2669976"/>
                </a:lnTo>
                <a:lnTo>
                  <a:pt x="3812976" y="2687836"/>
                </a:lnTo>
                <a:lnTo>
                  <a:pt x="3795117" y="2696765"/>
                </a:lnTo>
                <a:lnTo>
                  <a:pt x="3777258" y="2705695"/>
                </a:lnTo>
                <a:lnTo>
                  <a:pt x="3768328" y="2714625"/>
                </a:lnTo>
                <a:lnTo>
                  <a:pt x="3750469" y="2723554"/>
                </a:lnTo>
                <a:lnTo>
                  <a:pt x="3741539" y="2723554"/>
                </a:lnTo>
                <a:lnTo>
                  <a:pt x="3723680" y="2732484"/>
                </a:lnTo>
                <a:lnTo>
                  <a:pt x="3714750" y="2741414"/>
                </a:lnTo>
                <a:lnTo>
                  <a:pt x="3705820" y="2741414"/>
                </a:lnTo>
                <a:lnTo>
                  <a:pt x="3696891" y="2741414"/>
                </a:lnTo>
                <a:lnTo>
                  <a:pt x="3679031" y="2741414"/>
                </a:lnTo>
                <a:lnTo>
                  <a:pt x="3670101" y="2750343"/>
                </a:lnTo>
                <a:lnTo>
                  <a:pt x="3652242" y="2750343"/>
                </a:lnTo>
                <a:lnTo>
                  <a:pt x="3634383" y="2750343"/>
                </a:lnTo>
                <a:lnTo>
                  <a:pt x="3625453" y="2750343"/>
                </a:lnTo>
                <a:lnTo>
                  <a:pt x="3607594" y="2750343"/>
                </a:lnTo>
                <a:lnTo>
                  <a:pt x="3598664" y="2750343"/>
                </a:lnTo>
                <a:lnTo>
                  <a:pt x="3598664" y="2759273"/>
                </a:lnTo>
                <a:lnTo>
                  <a:pt x="3589734" y="2759273"/>
                </a:lnTo>
                <a:lnTo>
                  <a:pt x="3589734" y="2759273"/>
                </a:lnTo>
                <a:lnTo>
                  <a:pt x="3589734" y="2759273"/>
                </a:lnTo>
                <a:lnTo>
                  <a:pt x="3580805" y="2759273"/>
                </a:lnTo>
                <a:lnTo>
                  <a:pt x="3580805" y="2759273"/>
                </a:lnTo>
                <a:lnTo>
                  <a:pt x="3580805" y="2759273"/>
                </a:lnTo>
                <a:lnTo>
                  <a:pt x="3571875" y="2759273"/>
                </a:lnTo>
                <a:lnTo>
                  <a:pt x="3571875" y="2759273"/>
                </a:lnTo>
                <a:lnTo>
                  <a:pt x="3562945" y="2759273"/>
                </a:lnTo>
                <a:lnTo>
                  <a:pt x="3562945" y="2759273"/>
                </a:lnTo>
                <a:lnTo>
                  <a:pt x="3562945" y="2759273"/>
                </a:lnTo>
                <a:lnTo>
                  <a:pt x="3554016" y="2768203"/>
                </a:lnTo>
                <a:lnTo>
                  <a:pt x="3554016" y="2768203"/>
                </a:lnTo>
                <a:lnTo>
                  <a:pt x="3545086" y="2768203"/>
                </a:lnTo>
                <a:lnTo>
                  <a:pt x="3545086" y="2777132"/>
                </a:lnTo>
                <a:lnTo>
                  <a:pt x="3545086" y="2777132"/>
                </a:lnTo>
                <a:lnTo>
                  <a:pt x="3536156" y="2777132"/>
                </a:lnTo>
                <a:lnTo>
                  <a:pt x="3536156" y="2777132"/>
                </a:lnTo>
                <a:lnTo>
                  <a:pt x="3527226" y="2777132"/>
                </a:lnTo>
                <a:lnTo>
                  <a:pt x="3509367" y="2777132"/>
                </a:lnTo>
                <a:lnTo>
                  <a:pt x="3491508" y="2786062"/>
                </a:lnTo>
                <a:lnTo>
                  <a:pt x="3482578" y="2786062"/>
                </a:lnTo>
                <a:lnTo>
                  <a:pt x="3455789" y="2794992"/>
                </a:lnTo>
                <a:lnTo>
                  <a:pt x="3446859" y="2794992"/>
                </a:lnTo>
                <a:lnTo>
                  <a:pt x="3429000" y="2803921"/>
                </a:lnTo>
                <a:lnTo>
                  <a:pt x="3420070" y="2803921"/>
                </a:lnTo>
                <a:lnTo>
                  <a:pt x="3402211" y="2812851"/>
                </a:lnTo>
                <a:lnTo>
                  <a:pt x="3384351" y="2812851"/>
                </a:lnTo>
                <a:lnTo>
                  <a:pt x="3366492" y="2812851"/>
                </a:lnTo>
                <a:lnTo>
                  <a:pt x="3348633" y="2812851"/>
                </a:lnTo>
                <a:lnTo>
                  <a:pt x="3321844" y="2812851"/>
                </a:lnTo>
                <a:lnTo>
                  <a:pt x="3295055" y="2812851"/>
                </a:lnTo>
                <a:lnTo>
                  <a:pt x="3268266" y="2812851"/>
                </a:lnTo>
                <a:lnTo>
                  <a:pt x="3241476" y="2812851"/>
                </a:lnTo>
                <a:lnTo>
                  <a:pt x="3223617" y="2812851"/>
                </a:lnTo>
                <a:lnTo>
                  <a:pt x="3205758" y="2812851"/>
                </a:lnTo>
                <a:lnTo>
                  <a:pt x="3187898" y="2821781"/>
                </a:lnTo>
                <a:lnTo>
                  <a:pt x="3170039" y="2821781"/>
                </a:lnTo>
                <a:lnTo>
                  <a:pt x="3161109" y="2821781"/>
                </a:lnTo>
                <a:lnTo>
                  <a:pt x="3152180" y="2821781"/>
                </a:lnTo>
                <a:lnTo>
                  <a:pt x="3134320" y="2821781"/>
                </a:lnTo>
                <a:lnTo>
                  <a:pt x="3125391" y="2821781"/>
                </a:lnTo>
                <a:lnTo>
                  <a:pt x="3107531" y="2830711"/>
                </a:lnTo>
                <a:lnTo>
                  <a:pt x="3089672" y="2830711"/>
                </a:lnTo>
                <a:lnTo>
                  <a:pt x="3062883" y="2830711"/>
                </a:lnTo>
                <a:lnTo>
                  <a:pt x="3045023" y="2830711"/>
                </a:lnTo>
                <a:lnTo>
                  <a:pt x="3027164" y="2830711"/>
                </a:lnTo>
                <a:lnTo>
                  <a:pt x="3009305" y="2830711"/>
                </a:lnTo>
                <a:lnTo>
                  <a:pt x="3000375" y="2830711"/>
                </a:lnTo>
                <a:lnTo>
                  <a:pt x="3000375" y="2830711"/>
                </a:lnTo>
                <a:lnTo>
                  <a:pt x="2991445" y="2830711"/>
                </a:lnTo>
                <a:lnTo>
                  <a:pt x="2991445" y="2830711"/>
                </a:lnTo>
                <a:lnTo>
                  <a:pt x="2991445" y="2830711"/>
                </a:lnTo>
                <a:lnTo>
                  <a:pt x="2982516" y="2830711"/>
                </a:lnTo>
                <a:lnTo>
                  <a:pt x="2982516" y="2830711"/>
                </a:lnTo>
                <a:lnTo>
                  <a:pt x="2973586" y="2830711"/>
                </a:lnTo>
                <a:lnTo>
                  <a:pt x="2973586" y="2830711"/>
                </a:lnTo>
                <a:lnTo>
                  <a:pt x="2964656" y="2830711"/>
                </a:lnTo>
                <a:lnTo>
                  <a:pt x="2955726" y="2821781"/>
                </a:lnTo>
                <a:lnTo>
                  <a:pt x="2946797" y="2821781"/>
                </a:lnTo>
                <a:lnTo>
                  <a:pt x="2937867" y="2821781"/>
                </a:lnTo>
                <a:lnTo>
                  <a:pt x="2937867" y="2812851"/>
                </a:lnTo>
                <a:lnTo>
                  <a:pt x="2937867" y="2812851"/>
                </a:lnTo>
                <a:lnTo>
                  <a:pt x="2928937" y="2803921"/>
                </a:lnTo>
                <a:lnTo>
                  <a:pt x="2920008" y="2803921"/>
                </a:lnTo>
                <a:lnTo>
                  <a:pt x="2911078" y="2803921"/>
                </a:lnTo>
                <a:lnTo>
                  <a:pt x="2893219" y="2803921"/>
                </a:lnTo>
                <a:lnTo>
                  <a:pt x="2875359" y="2803921"/>
                </a:lnTo>
                <a:lnTo>
                  <a:pt x="2857500" y="2803921"/>
                </a:lnTo>
                <a:lnTo>
                  <a:pt x="2839641" y="2803921"/>
                </a:lnTo>
                <a:lnTo>
                  <a:pt x="2812851" y="2803921"/>
                </a:lnTo>
                <a:lnTo>
                  <a:pt x="2794992" y="2803921"/>
                </a:lnTo>
                <a:lnTo>
                  <a:pt x="2768203" y="2794992"/>
                </a:lnTo>
                <a:lnTo>
                  <a:pt x="2750344" y="2794992"/>
                </a:lnTo>
                <a:lnTo>
                  <a:pt x="2732484" y="2794992"/>
                </a:lnTo>
                <a:lnTo>
                  <a:pt x="2714625" y="2794992"/>
                </a:lnTo>
                <a:lnTo>
                  <a:pt x="2696766" y="2786062"/>
                </a:lnTo>
                <a:lnTo>
                  <a:pt x="2678906" y="2786062"/>
                </a:lnTo>
                <a:lnTo>
                  <a:pt x="2652117" y="2786062"/>
                </a:lnTo>
                <a:lnTo>
                  <a:pt x="2625328" y="2786062"/>
                </a:lnTo>
                <a:lnTo>
                  <a:pt x="2598539" y="2786062"/>
                </a:lnTo>
                <a:lnTo>
                  <a:pt x="2571750" y="2786062"/>
                </a:lnTo>
                <a:lnTo>
                  <a:pt x="2544961" y="2786062"/>
                </a:lnTo>
                <a:lnTo>
                  <a:pt x="2518172" y="2786062"/>
                </a:lnTo>
                <a:lnTo>
                  <a:pt x="2500312" y="2777132"/>
                </a:lnTo>
                <a:lnTo>
                  <a:pt x="2473523" y="2777132"/>
                </a:lnTo>
                <a:lnTo>
                  <a:pt x="2455664" y="2777132"/>
                </a:lnTo>
                <a:lnTo>
                  <a:pt x="2446734" y="2777132"/>
                </a:lnTo>
                <a:lnTo>
                  <a:pt x="2428875" y="2768203"/>
                </a:lnTo>
                <a:lnTo>
                  <a:pt x="2411016" y="2768203"/>
                </a:lnTo>
                <a:lnTo>
                  <a:pt x="2393156" y="2768203"/>
                </a:lnTo>
                <a:lnTo>
                  <a:pt x="2366367" y="2768203"/>
                </a:lnTo>
                <a:lnTo>
                  <a:pt x="2348508" y="2768203"/>
                </a:lnTo>
                <a:lnTo>
                  <a:pt x="2330648" y="2768203"/>
                </a:lnTo>
                <a:lnTo>
                  <a:pt x="2303859" y="2768203"/>
                </a:lnTo>
                <a:lnTo>
                  <a:pt x="2286000" y="2759273"/>
                </a:lnTo>
                <a:lnTo>
                  <a:pt x="2268141" y="2759273"/>
                </a:lnTo>
                <a:lnTo>
                  <a:pt x="2259211" y="2759273"/>
                </a:lnTo>
                <a:lnTo>
                  <a:pt x="2250281" y="2759273"/>
                </a:lnTo>
                <a:lnTo>
                  <a:pt x="2241351" y="2759273"/>
                </a:lnTo>
                <a:lnTo>
                  <a:pt x="2223492" y="2750343"/>
                </a:lnTo>
                <a:lnTo>
                  <a:pt x="2214562" y="2750343"/>
                </a:lnTo>
                <a:lnTo>
                  <a:pt x="2187773" y="2741414"/>
                </a:lnTo>
                <a:lnTo>
                  <a:pt x="2169914" y="2732484"/>
                </a:lnTo>
                <a:lnTo>
                  <a:pt x="2143125" y="2723554"/>
                </a:lnTo>
                <a:lnTo>
                  <a:pt x="2116336" y="2723554"/>
                </a:lnTo>
                <a:lnTo>
                  <a:pt x="2080617" y="2714625"/>
                </a:lnTo>
                <a:lnTo>
                  <a:pt x="2053828" y="2705695"/>
                </a:lnTo>
                <a:lnTo>
                  <a:pt x="2027039" y="2705695"/>
                </a:lnTo>
                <a:lnTo>
                  <a:pt x="2000250" y="2696765"/>
                </a:lnTo>
                <a:lnTo>
                  <a:pt x="1973461" y="2687836"/>
                </a:lnTo>
                <a:lnTo>
                  <a:pt x="1946672" y="2678906"/>
                </a:lnTo>
                <a:lnTo>
                  <a:pt x="1910953" y="2669976"/>
                </a:lnTo>
                <a:lnTo>
                  <a:pt x="1875234" y="2669976"/>
                </a:lnTo>
                <a:lnTo>
                  <a:pt x="1839516" y="2661046"/>
                </a:lnTo>
                <a:lnTo>
                  <a:pt x="1803797" y="2652117"/>
                </a:lnTo>
                <a:lnTo>
                  <a:pt x="1768078" y="2652117"/>
                </a:lnTo>
                <a:lnTo>
                  <a:pt x="1732359" y="2652117"/>
                </a:lnTo>
                <a:lnTo>
                  <a:pt x="1705570" y="2643187"/>
                </a:lnTo>
                <a:lnTo>
                  <a:pt x="1669851" y="2643187"/>
                </a:lnTo>
                <a:lnTo>
                  <a:pt x="1643062" y="2643187"/>
                </a:lnTo>
                <a:lnTo>
                  <a:pt x="1616273" y="2643187"/>
                </a:lnTo>
                <a:lnTo>
                  <a:pt x="1589484" y="2643187"/>
                </a:lnTo>
                <a:lnTo>
                  <a:pt x="1571625" y="2643187"/>
                </a:lnTo>
                <a:lnTo>
                  <a:pt x="1544836" y="2643187"/>
                </a:lnTo>
                <a:lnTo>
                  <a:pt x="1526976" y="2634257"/>
                </a:lnTo>
                <a:lnTo>
                  <a:pt x="1518047" y="2634257"/>
                </a:lnTo>
                <a:lnTo>
                  <a:pt x="1500187" y="2634257"/>
                </a:lnTo>
                <a:lnTo>
                  <a:pt x="1482328" y="2634257"/>
                </a:lnTo>
                <a:lnTo>
                  <a:pt x="1464469" y="2634257"/>
                </a:lnTo>
                <a:lnTo>
                  <a:pt x="1446609" y="2634257"/>
                </a:lnTo>
                <a:lnTo>
                  <a:pt x="1437680" y="2643187"/>
                </a:lnTo>
                <a:lnTo>
                  <a:pt x="1428750" y="2643187"/>
                </a:lnTo>
                <a:lnTo>
                  <a:pt x="1419820" y="2643187"/>
                </a:lnTo>
                <a:lnTo>
                  <a:pt x="1419820" y="2643187"/>
                </a:lnTo>
                <a:lnTo>
                  <a:pt x="1410891" y="2634257"/>
                </a:lnTo>
                <a:lnTo>
                  <a:pt x="1410891" y="2634257"/>
                </a:lnTo>
                <a:lnTo>
                  <a:pt x="1401961" y="2634257"/>
                </a:lnTo>
                <a:lnTo>
                  <a:pt x="1401961" y="2634257"/>
                </a:lnTo>
                <a:lnTo>
                  <a:pt x="1393031" y="2634257"/>
                </a:lnTo>
                <a:lnTo>
                  <a:pt x="1375172" y="2643187"/>
                </a:lnTo>
                <a:lnTo>
                  <a:pt x="1366242" y="2643187"/>
                </a:lnTo>
                <a:lnTo>
                  <a:pt x="1348383" y="2643187"/>
                </a:lnTo>
                <a:lnTo>
                  <a:pt x="1330523" y="2643187"/>
                </a:lnTo>
                <a:lnTo>
                  <a:pt x="1312664" y="2634257"/>
                </a:lnTo>
                <a:lnTo>
                  <a:pt x="1294805" y="2634257"/>
                </a:lnTo>
                <a:lnTo>
                  <a:pt x="1276945" y="2625328"/>
                </a:lnTo>
                <a:lnTo>
                  <a:pt x="1250156" y="2616398"/>
                </a:lnTo>
                <a:lnTo>
                  <a:pt x="1214437" y="2607468"/>
                </a:lnTo>
                <a:lnTo>
                  <a:pt x="1178719" y="2598539"/>
                </a:lnTo>
                <a:lnTo>
                  <a:pt x="1143000" y="2589609"/>
                </a:lnTo>
                <a:lnTo>
                  <a:pt x="1098351" y="2589609"/>
                </a:lnTo>
                <a:lnTo>
                  <a:pt x="1053703" y="2589609"/>
                </a:lnTo>
                <a:lnTo>
                  <a:pt x="1009055" y="2589609"/>
                </a:lnTo>
                <a:lnTo>
                  <a:pt x="955476" y="2589609"/>
                </a:lnTo>
                <a:lnTo>
                  <a:pt x="892969" y="2589609"/>
                </a:lnTo>
                <a:lnTo>
                  <a:pt x="839391" y="2589609"/>
                </a:lnTo>
                <a:lnTo>
                  <a:pt x="785812" y="2598539"/>
                </a:lnTo>
                <a:lnTo>
                  <a:pt x="723305" y="2598539"/>
                </a:lnTo>
                <a:lnTo>
                  <a:pt x="669726" y="2607468"/>
                </a:lnTo>
                <a:lnTo>
                  <a:pt x="607219" y="2616398"/>
                </a:lnTo>
                <a:lnTo>
                  <a:pt x="544711" y="2634257"/>
                </a:lnTo>
                <a:lnTo>
                  <a:pt x="491133" y="2652117"/>
                </a:lnTo>
                <a:lnTo>
                  <a:pt x="428625" y="2678906"/>
                </a:lnTo>
                <a:lnTo>
                  <a:pt x="375047" y="2714625"/>
                </a:lnTo>
                <a:lnTo>
                  <a:pt x="312539" y="2750343"/>
                </a:lnTo>
                <a:lnTo>
                  <a:pt x="258961" y="2786062"/>
                </a:lnTo>
                <a:lnTo>
                  <a:pt x="214312" y="2821781"/>
                </a:lnTo>
                <a:lnTo>
                  <a:pt x="160734" y="2857500"/>
                </a:lnTo>
                <a:lnTo>
                  <a:pt x="116086" y="2893218"/>
                </a:lnTo>
                <a:lnTo>
                  <a:pt x="80367" y="2928937"/>
                </a:lnTo>
                <a:lnTo>
                  <a:pt x="62508" y="2955726"/>
                </a:lnTo>
                <a:lnTo>
                  <a:pt x="44648" y="2964656"/>
                </a:lnTo>
                <a:lnTo>
                  <a:pt x="26789" y="2982515"/>
                </a:lnTo>
                <a:lnTo>
                  <a:pt x="17859" y="2991445"/>
                </a:lnTo>
                <a:lnTo>
                  <a:pt x="17859" y="2991445"/>
                </a:lnTo>
                <a:lnTo>
                  <a:pt x="17859" y="2991445"/>
                </a:lnTo>
                <a:lnTo>
                  <a:pt x="8930" y="3000375"/>
                </a:lnTo>
                <a:lnTo>
                  <a:pt x="8930" y="3000375"/>
                </a:lnTo>
                <a:lnTo>
                  <a:pt x="8930" y="3009304"/>
                </a:lnTo>
                <a:lnTo>
                  <a:pt x="0" y="3009304"/>
                </a:lnTo>
                <a:lnTo>
                  <a:pt x="8930" y="3018234"/>
                </a:lnTo>
                <a:lnTo>
                  <a:pt x="8930" y="3027164"/>
                </a:lnTo>
                <a:lnTo>
                  <a:pt x="17859" y="3027164"/>
                </a:lnTo>
                <a:lnTo>
                  <a:pt x="17859" y="3018234"/>
                </a:lnTo>
                <a:lnTo>
                  <a:pt x="17859" y="30182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527602" y="1857375"/>
            <a:ext cx="1107282" cy="875110"/>
          </a:xfrm>
          <a:custGeom>
            <a:avLst/>
            <a:gdLst/>
            <a:ahLst/>
            <a:cxnLst/>
            <a:rect l="0" t="0" r="0" b="0"/>
            <a:pathLst>
              <a:path w="1107282" h="875110">
                <a:moveTo>
                  <a:pt x="0" y="875109"/>
                </a:moveTo>
                <a:lnTo>
                  <a:pt x="0" y="866180"/>
                </a:lnTo>
                <a:lnTo>
                  <a:pt x="0" y="857250"/>
                </a:lnTo>
                <a:lnTo>
                  <a:pt x="0" y="848320"/>
                </a:lnTo>
                <a:lnTo>
                  <a:pt x="0" y="839391"/>
                </a:lnTo>
                <a:lnTo>
                  <a:pt x="0" y="830461"/>
                </a:lnTo>
                <a:lnTo>
                  <a:pt x="0" y="821531"/>
                </a:lnTo>
                <a:lnTo>
                  <a:pt x="0" y="803672"/>
                </a:lnTo>
                <a:lnTo>
                  <a:pt x="8929" y="785813"/>
                </a:lnTo>
                <a:lnTo>
                  <a:pt x="17859" y="767953"/>
                </a:lnTo>
                <a:lnTo>
                  <a:pt x="26789" y="759023"/>
                </a:lnTo>
                <a:lnTo>
                  <a:pt x="44648" y="732234"/>
                </a:lnTo>
                <a:lnTo>
                  <a:pt x="53578" y="705445"/>
                </a:lnTo>
                <a:lnTo>
                  <a:pt x="71437" y="678656"/>
                </a:lnTo>
                <a:lnTo>
                  <a:pt x="98226" y="651867"/>
                </a:lnTo>
                <a:lnTo>
                  <a:pt x="125015" y="616148"/>
                </a:lnTo>
                <a:lnTo>
                  <a:pt x="151804" y="580429"/>
                </a:lnTo>
                <a:lnTo>
                  <a:pt x="178593" y="544711"/>
                </a:lnTo>
                <a:lnTo>
                  <a:pt x="205382" y="500062"/>
                </a:lnTo>
                <a:lnTo>
                  <a:pt x="241101" y="464344"/>
                </a:lnTo>
                <a:lnTo>
                  <a:pt x="276820" y="428625"/>
                </a:lnTo>
                <a:lnTo>
                  <a:pt x="312539" y="392906"/>
                </a:lnTo>
                <a:lnTo>
                  <a:pt x="357187" y="348258"/>
                </a:lnTo>
                <a:lnTo>
                  <a:pt x="401836" y="312539"/>
                </a:lnTo>
                <a:lnTo>
                  <a:pt x="455414" y="276820"/>
                </a:lnTo>
                <a:lnTo>
                  <a:pt x="508992" y="232172"/>
                </a:lnTo>
                <a:lnTo>
                  <a:pt x="562570" y="196453"/>
                </a:lnTo>
                <a:lnTo>
                  <a:pt x="625078" y="151804"/>
                </a:lnTo>
                <a:lnTo>
                  <a:pt x="678656" y="116086"/>
                </a:lnTo>
                <a:lnTo>
                  <a:pt x="741164" y="80367"/>
                </a:lnTo>
                <a:lnTo>
                  <a:pt x="803671" y="53578"/>
                </a:lnTo>
                <a:lnTo>
                  <a:pt x="866179" y="26789"/>
                </a:lnTo>
                <a:lnTo>
                  <a:pt x="919757" y="17859"/>
                </a:lnTo>
                <a:lnTo>
                  <a:pt x="973336" y="8929"/>
                </a:lnTo>
                <a:lnTo>
                  <a:pt x="1026914" y="0"/>
                </a:lnTo>
                <a:lnTo>
                  <a:pt x="1062632" y="8929"/>
                </a:lnTo>
                <a:lnTo>
                  <a:pt x="1089421" y="17859"/>
                </a:lnTo>
                <a:lnTo>
                  <a:pt x="1107281" y="35719"/>
                </a:lnTo>
                <a:lnTo>
                  <a:pt x="1107281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714875" y="3268265"/>
            <a:ext cx="526853" cy="357189"/>
          </a:xfrm>
          <a:custGeom>
            <a:avLst/>
            <a:gdLst/>
            <a:ahLst/>
            <a:cxnLst/>
            <a:rect l="0" t="0" r="0" b="0"/>
            <a:pathLst>
              <a:path w="526853" h="357189">
                <a:moveTo>
                  <a:pt x="0" y="98227"/>
                </a:moveTo>
                <a:lnTo>
                  <a:pt x="8930" y="80367"/>
                </a:lnTo>
                <a:lnTo>
                  <a:pt x="17859" y="62508"/>
                </a:lnTo>
                <a:lnTo>
                  <a:pt x="35719" y="35719"/>
                </a:lnTo>
                <a:lnTo>
                  <a:pt x="53578" y="8930"/>
                </a:lnTo>
                <a:lnTo>
                  <a:pt x="71438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44649"/>
                </a:lnTo>
                <a:lnTo>
                  <a:pt x="98227" y="80367"/>
                </a:lnTo>
                <a:lnTo>
                  <a:pt x="98227" y="133946"/>
                </a:lnTo>
                <a:lnTo>
                  <a:pt x="98227" y="187524"/>
                </a:lnTo>
                <a:lnTo>
                  <a:pt x="89297" y="241102"/>
                </a:lnTo>
                <a:lnTo>
                  <a:pt x="80367" y="285750"/>
                </a:lnTo>
                <a:lnTo>
                  <a:pt x="80367" y="321469"/>
                </a:lnTo>
                <a:lnTo>
                  <a:pt x="71438" y="348258"/>
                </a:lnTo>
                <a:lnTo>
                  <a:pt x="71438" y="357188"/>
                </a:lnTo>
                <a:lnTo>
                  <a:pt x="80367" y="348258"/>
                </a:lnTo>
                <a:lnTo>
                  <a:pt x="107156" y="330399"/>
                </a:lnTo>
                <a:lnTo>
                  <a:pt x="142875" y="303610"/>
                </a:lnTo>
                <a:lnTo>
                  <a:pt x="196453" y="267891"/>
                </a:lnTo>
                <a:lnTo>
                  <a:pt x="258961" y="232172"/>
                </a:lnTo>
                <a:lnTo>
                  <a:pt x="330398" y="196453"/>
                </a:lnTo>
                <a:lnTo>
                  <a:pt x="401836" y="160735"/>
                </a:lnTo>
                <a:lnTo>
                  <a:pt x="473273" y="116086"/>
                </a:lnTo>
                <a:lnTo>
                  <a:pt x="526852" y="53578"/>
                </a:lnTo>
                <a:lnTo>
                  <a:pt x="526852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Pragmatics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Syllabus</a:t>
            </a:r>
          </a:p>
          <a:p>
            <a:pPr lvl="1" eaLnBrk="1" hangingPunct="1">
              <a:defRPr/>
            </a:pPr>
            <a:r>
              <a:rPr lang="en-US" dirty="0" smtClean="0"/>
              <a:t>Instructor: Manton Matthews</a:t>
            </a:r>
          </a:p>
          <a:p>
            <a:pPr lvl="1" eaLnBrk="1" hangingPunct="1">
              <a:defRPr/>
            </a:pPr>
            <a:r>
              <a:rPr lang="en-US" dirty="0" smtClean="0"/>
              <a:t>Teaching Assistant: </a:t>
            </a:r>
            <a:r>
              <a:rPr lang="en-US" dirty="0"/>
              <a:t>Xiaopeng Li (xl4@email.sc.edu) Website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http://www.cse.sc.edu/~matthews/Courses/513/index.html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Text </a:t>
            </a:r>
          </a:p>
          <a:p>
            <a:pPr lvl="2" eaLnBrk="1" hangingPunct="1">
              <a:defRPr/>
            </a:pPr>
            <a:r>
              <a:rPr lang="en-US" i="1" dirty="0" smtClean="0"/>
              <a:t>Computer Architecture: A Quantitative Approach, 5th ed.,"</a:t>
            </a:r>
            <a:r>
              <a:rPr lang="en-US" dirty="0" smtClean="0"/>
              <a:t> John L. Hennessey and David A. Patterson, Morgan Kaufman, 2011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Important Dates</a:t>
            </a:r>
          </a:p>
          <a:p>
            <a:pPr lvl="2" eaLnBrk="1" hangingPunct="1">
              <a:defRPr/>
            </a:pPr>
            <a:r>
              <a:rPr lang="en-US" dirty="0" smtClean="0"/>
              <a:t>http</a:t>
            </a:r>
            <a:r>
              <a:rPr lang="en-US" dirty="0"/>
              <a:t>://registrar.sc.edu/html/calendar5yr/5YrCalendar3.stm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Academic Integrity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Energy Power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Some microprocessors today are designed to have adjustable voltage, so a 15% reduction in voltage may result in a 15% reduction in frequency. What would be the impact on dynamic energy and on dynamic power? </a:t>
            </a:r>
          </a:p>
          <a:p>
            <a:pPr>
              <a:defRPr/>
            </a:pPr>
            <a:r>
              <a:rPr lang="en-US" dirty="0" smtClean="0"/>
              <a:t>Answer Since the capacitance is unchanged, the answer for energy is the ratio of the voltages since the capacitance is unchanged: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3429000" y="6440488"/>
            <a:ext cx="10302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CAAQA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343400"/>
            <a:ext cx="605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1571625" y="508992"/>
            <a:ext cx="4714876" cy="4643439"/>
          </a:xfrm>
          <a:custGeom>
            <a:avLst/>
            <a:gdLst/>
            <a:ahLst/>
            <a:cxnLst/>
            <a:rect l="0" t="0" r="0" b="0"/>
            <a:pathLst>
              <a:path w="4714876" h="4643439">
                <a:moveTo>
                  <a:pt x="0" y="4643438"/>
                </a:moveTo>
                <a:lnTo>
                  <a:pt x="8930" y="4643438"/>
                </a:lnTo>
                <a:lnTo>
                  <a:pt x="26789" y="4634508"/>
                </a:lnTo>
                <a:lnTo>
                  <a:pt x="53578" y="4598789"/>
                </a:lnTo>
                <a:lnTo>
                  <a:pt x="107156" y="4554141"/>
                </a:lnTo>
                <a:lnTo>
                  <a:pt x="178594" y="4473774"/>
                </a:lnTo>
                <a:lnTo>
                  <a:pt x="276820" y="4375547"/>
                </a:lnTo>
                <a:lnTo>
                  <a:pt x="383977" y="4250531"/>
                </a:lnTo>
                <a:lnTo>
                  <a:pt x="508992" y="4107656"/>
                </a:lnTo>
                <a:lnTo>
                  <a:pt x="651867" y="3937992"/>
                </a:lnTo>
                <a:lnTo>
                  <a:pt x="812602" y="3759398"/>
                </a:lnTo>
                <a:lnTo>
                  <a:pt x="982266" y="3562945"/>
                </a:lnTo>
                <a:lnTo>
                  <a:pt x="1169789" y="3348633"/>
                </a:lnTo>
                <a:lnTo>
                  <a:pt x="1366242" y="3116461"/>
                </a:lnTo>
                <a:lnTo>
                  <a:pt x="1589484" y="2866429"/>
                </a:lnTo>
                <a:lnTo>
                  <a:pt x="1821656" y="2598539"/>
                </a:lnTo>
                <a:lnTo>
                  <a:pt x="2080617" y="2312789"/>
                </a:lnTo>
                <a:lnTo>
                  <a:pt x="2366367" y="2009180"/>
                </a:lnTo>
                <a:lnTo>
                  <a:pt x="2669977" y="1705570"/>
                </a:lnTo>
                <a:lnTo>
                  <a:pt x="2991445" y="1393031"/>
                </a:lnTo>
                <a:lnTo>
                  <a:pt x="3330773" y="1089422"/>
                </a:lnTo>
                <a:lnTo>
                  <a:pt x="3679031" y="803672"/>
                </a:lnTo>
                <a:lnTo>
                  <a:pt x="4000500" y="535781"/>
                </a:lnTo>
                <a:lnTo>
                  <a:pt x="4304109" y="312539"/>
                </a:lnTo>
                <a:lnTo>
                  <a:pt x="4536281" y="133946"/>
                </a:lnTo>
                <a:lnTo>
                  <a:pt x="4714875" y="0"/>
                </a:lnTo>
                <a:lnTo>
                  <a:pt x="4714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2446734" y="366117"/>
            <a:ext cx="3955853" cy="5054204"/>
          </a:xfrm>
          <a:custGeom>
            <a:avLst/>
            <a:gdLst/>
            <a:ahLst/>
            <a:cxnLst/>
            <a:rect l="0" t="0" r="0" b="0"/>
            <a:pathLst>
              <a:path w="3955853" h="5054204">
                <a:moveTo>
                  <a:pt x="17860" y="0"/>
                </a:moveTo>
                <a:lnTo>
                  <a:pt x="8930" y="17860"/>
                </a:lnTo>
                <a:lnTo>
                  <a:pt x="0" y="44649"/>
                </a:lnTo>
                <a:lnTo>
                  <a:pt x="0" y="107156"/>
                </a:lnTo>
                <a:lnTo>
                  <a:pt x="26789" y="178594"/>
                </a:lnTo>
                <a:lnTo>
                  <a:pt x="62508" y="276821"/>
                </a:lnTo>
                <a:lnTo>
                  <a:pt x="125016" y="401836"/>
                </a:lnTo>
                <a:lnTo>
                  <a:pt x="205383" y="535781"/>
                </a:lnTo>
                <a:lnTo>
                  <a:pt x="294680" y="678656"/>
                </a:lnTo>
                <a:lnTo>
                  <a:pt x="401836" y="839391"/>
                </a:lnTo>
                <a:lnTo>
                  <a:pt x="517922" y="1009055"/>
                </a:lnTo>
                <a:lnTo>
                  <a:pt x="642938" y="1187648"/>
                </a:lnTo>
                <a:lnTo>
                  <a:pt x="776883" y="1375172"/>
                </a:lnTo>
                <a:lnTo>
                  <a:pt x="910829" y="1580555"/>
                </a:lnTo>
                <a:lnTo>
                  <a:pt x="1062633" y="1785937"/>
                </a:lnTo>
                <a:lnTo>
                  <a:pt x="1223368" y="2018109"/>
                </a:lnTo>
                <a:lnTo>
                  <a:pt x="1401961" y="2259211"/>
                </a:lnTo>
                <a:lnTo>
                  <a:pt x="1598414" y="2518172"/>
                </a:lnTo>
                <a:lnTo>
                  <a:pt x="1803797" y="2786062"/>
                </a:lnTo>
                <a:lnTo>
                  <a:pt x="2035969" y="3071812"/>
                </a:lnTo>
                <a:lnTo>
                  <a:pt x="2277071" y="3366492"/>
                </a:lnTo>
                <a:lnTo>
                  <a:pt x="2544961" y="3661172"/>
                </a:lnTo>
                <a:lnTo>
                  <a:pt x="2821782" y="3964781"/>
                </a:lnTo>
                <a:lnTo>
                  <a:pt x="3116461" y="4259461"/>
                </a:lnTo>
                <a:lnTo>
                  <a:pt x="3411141" y="4554141"/>
                </a:lnTo>
                <a:lnTo>
                  <a:pt x="3696891" y="4813102"/>
                </a:lnTo>
                <a:lnTo>
                  <a:pt x="3955852" y="5054203"/>
                </a:lnTo>
                <a:lnTo>
                  <a:pt x="3955852" y="505420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412875"/>
            <a:ext cx="59086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3024187" cy="51117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Intel 80386 consumed ~ 2 W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3.3 GHz Intel Core i7 consumes 130 W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Heat must be dissipated from 1.5 x 1.5 cm chip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This is the limit of what can be cooled by air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089672" y="2062758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26789" y="71437"/>
                </a:moveTo>
                <a:lnTo>
                  <a:pt x="17859" y="62507"/>
                </a:lnTo>
                <a:lnTo>
                  <a:pt x="17859" y="53578"/>
                </a:lnTo>
                <a:lnTo>
                  <a:pt x="17859" y="35718"/>
                </a:lnTo>
                <a:lnTo>
                  <a:pt x="8930" y="1785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7860" y="1625203"/>
            <a:ext cx="4134446" cy="1580555"/>
          </a:xfrm>
          <a:custGeom>
            <a:avLst/>
            <a:gdLst/>
            <a:ahLst/>
            <a:cxnLst/>
            <a:rect l="0" t="0" r="0" b="0"/>
            <a:pathLst>
              <a:path w="4134446" h="1580555">
                <a:moveTo>
                  <a:pt x="3045023" y="401836"/>
                </a:moveTo>
                <a:lnTo>
                  <a:pt x="3018234" y="383976"/>
                </a:lnTo>
                <a:lnTo>
                  <a:pt x="2982515" y="375047"/>
                </a:lnTo>
                <a:lnTo>
                  <a:pt x="2928937" y="357187"/>
                </a:lnTo>
                <a:lnTo>
                  <a:pt x="2884288" y="339328"/>
                </a:lnTo>
                <a:lnTo>
                  <a:pt x="2821781" y="321469"/>
                </a:lnTo>
                <a:lnTo>
                  <a:pt x="2750343" y="303609"/>
                </a:lnTo>
                <a:lnTo>
                  <a:pt x="2669976" y="276820"/>
                </a:lnTo>
                <a:lnTo>
                  <a:pt x="2580679" y="250031"/>
                </a:lnTo>
                <a:lnTo>
                  <a:pt x="2482453" y="223242"/>
                </a:lnTo>
                <a:lnTo>
                  <a:pt x="2375296" y="196453"/>
                </a:lnTo>
                <a:lnTo>
                  <a:pt x="2259210" y="169664"/>
                </a:lnTo>
                <a:lnTo>
                  <a:pt x="2143124" y="151805"/>
                </a:lnTo>
                <a:lnTo>
                  <a:pt x="2018109" y="133945"/>
                </a:lnTo>
                <a:lnTo>
                  <a:pt x="1893093" y="116086"/>
                </a:lnTo>
                <a:lnTo>
                  <a:pt x="1768078" y="98226"/>
                </a:lnTo>
                <a:lnTo>
                  <a:pt x="1651992" y="89297"/>
                </a:lnTo>
                <a:lnTo>
                  <a:pt x="1526976" y="80367"/>
                </a:lnTo>
                <a:lnTo>
                  <a:pt x="1401960" y="89297"/>
                </a:lnTo>
                <a:lnTo>
                  <a:pt x="1285874" y="98226"/>
                </a:lnTo>
                <a:lnTo>
                  <a:pt x="1160859" y="107156"/>
                </a:lnTo>
                <a:lnTo>
                  <a:pt x="1044773" y="133945"/>
                </a:lnTo>
                <a:lnTo>
                  <a:pt x="919757" y="169664"/>
                </a:lnTo>
                <a:lnTo>
                  <a:pt x="812601" y="205383"/>
                </a:lnTo>
                <a:lnTo>
                  <a:pt x="696515" y="250031"/>
                </a:lnTo>
                <a:lnTo>
                  <a:pt x="616148" y="294680"/>
                </a:lnTo>
                <a:lnTo>
                  <a:pt x="553640" y="330398"/>
                </a:lnTo>
                <a:lnTo>
                  <a:pt x="500062" y="366117"/>
                </a:lnTo>
                <a:lnTo>
                  <a:pt x="446484" y="392906"/>
                </a:lnTo>
                <a:lnTo>
                  <a:pt x="375046" y="437555"/>
                </a:lnTo>
                <a:lnTo>
                  <a:pt x="294679" y="500062"/>
                </a:lnTo>
                <a:lnTo>
                  <a:pt x="223242" y="562570"/>
                </a:lnTo>
                <a:lnTo>
                  <a:pt x="142874" y="625078"/>
                </a:lnTo>
                <a:lnTo>
                  <a:pt x="80367" y="687586"/>
                </a:lnTo>
                <a:lnTo>
                  <a:pt x="35718" y="759023"/>
                </a:lnTo>
                <a:lnTo>
                  <a:pt x="17859" y="785812"/>
                </a:lnTo>
                <a:lnTo>
                  <a:pt x="8929" y="830461"/>
                </a:lnTo>
                <a:lnTo>
                  <a:pt x="0" y="875110"/>
                </a:lnTo>
                <a:lnTo>
                  <a:pt x="8929" y="928688"/>
                </a:lnTo>
                <a:lnTo>
                  <a:pt x="71437" y="1053703"/>
                </a:lnTo>
                <a:lnTo>
                  <a:pt x="160734" y="1169789"/>
                </a:lnTo>
                <a:lnTo>
                  <a:pt x="276820" y="1268015"/>
                </a:lnTo>
                <a:lnTo>
                  <a:pt x="419695" y="1348383"/>
                </a:lnTo>
                <a:lnTo>
                  <a:pt x="553640" y="1410890"/>
                </a:lnTo>
                <a:lnTo>
                  <a:pt x="696515" y="1455539"/>
                </a:lnTo>
                <a:lnTo>
                  <a:pt x="848320" y="1500187"/>
                </a:lnTo>
                <a:lnTo>
                  <a:pt x="1017984" y="1526976"/>
                </a:lnTo>
                <a:lnTo>
                  <a:pt x="1187648" y="1553765"/>
                </a:lnTo>
                <a:lnTo>
                  <a:pt x="1357312" y="1571625"/>
                </a:lnTo>
                <a:lnTo>
                  <a:pt x="1535906" y="1580554"/>
                </a:lnTo>
                <a:lnTo>
                  <a:pt x="1723429" y="1580554"/>
                </a:lnTo>
                <a:lnTo>
                  <a:pt x="1910953" y="1580554"/>
                </a:lnTo>
                <a:lnTo>
                  <a:pt x="2107406" y="1562695"/>
                </a:lnTo>
                <a:lnTo>
                  <a:pt x="2294929" y="1553765"/>
                </a:lnTo>
                <a:lnTo>
                  <a:pt x="2491382" y="1535906"/>
                </a:lnTo>
                <a:lnTo>
                  <a:pt x="2678906" y="1509117"/>
                </a:lnTo>
                <a:lnTo>
                  <a:pt x="2866429" y="1482328"/>
                </a:lnTo>
                <a:lnTo>
                  <a:pt x="3036093" y="1455539"/>
                </a:lnTo>
                <a:lnTo>
                  <a:pt x="3205757" y="1410890"/>
                </a:lnTo>
                <a:lnTo>
                  <a:pt x="3375421" y="1366242"/>
                </a:lnTo>
                <a:lnTo>
                  <a:pt x="3527226" y="1321593"/>
                </a:lnTo>
                <a:lnTo>
                  <a:pt x="3679031" y="1268015"/>
                </a:lnTo>
                <a:lnTo>
                  <a:pt x="3804046" y="1205508"/>
                </a:lnTo>
                <a:lnTo>
                  <a:pt x="3920132" y="1143000"/>
                </a:lnTo>
                <a:lnTo>
                  <a:pt x="4009429" y="1071563"/>
                </a:lnTo>
                <a:lnTo>
                  <a:pt x="4071937" y="1000125"/>
                </a:lnTo>
                <a:lnTo>
                  <a:pt x="4116585" y="919758"/>
                </a:lnTo>
                <a:lnTo>
                  <a:pt x="4134445" y="839391"/>
                </a:lnTo>
                <a:lnTo>
                  <a:pt x="4125515" y="750094"/>
                </a:lnTo>
                <a:lnTo>
                  <a:pt x="4080867" y="660797"/>
                </a:lnTo>
                <a:lnTo>
                  <a:pt x="4018359" y="571500"/>
                </a:lnTo>
                <a:lnTo>
                  <a:pt x="3937992" y="473273"/>
                </a:lnTo>
                <a:lnTo>
                  <a:pt x="3830835" y="383976"/>
                </a:lnTo>
                <a:lnTo>
                  <a:pt x="3696890" y="303609"/>
                </a:lnTo>
                <a:lnTo>
                  <a:pt x="3545085" y="214312"/>
                </a:lnTo>
                <a:lnTo>
                  <a:pt x="3366492" y="142875"/>
                </a:lnTo>
                <a:lnTo>
                  <a:pt x="3161109" y="80367"/>
                </a:lnTo>
                <a:lnTo>
                  <a:pt x="2928937" y="35719"/>
                </a:lnTo>
                <a:lnTo>
                  <a:pt x="2678906" y="8930"/>
                </a:lnTo>
                <a:lnTo>
                  <a:pt x="2393156" y="0"/>
                </a:lnTo>
                <a:lnTo>
                  <a:pt x="2089546" y="35719"/>
                </a:lnTo>
                <a:lnTo>
                  <a:pt x="1768078" y="98226"/>
                </a:lnTo>
                <a:lnTo>
                  <a:pt x="1419820" y="187523"/>
                </a:lnTo>
                <a:lnTo>
                  <a:pt x="1419820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215188" y="1723429"/>
            <a:ext cx="339329" cy="553642"/>
          </a:xfrm>
          <a:custGeom>
            <a:avLst/>
            <a:gdLst/>
            <a:ahLst/>
            <a:cxnLst/>
            <a:rect l="0" t="0" r="0" b="0"/>
            <a:pathLst>
              <a:path w="339329" h="553642">
                <a:moveTo>
                  <a:pt x="339328" y="107157"/>
                </a:moveTo>
                <a:lnTo>
                  <a:pt x="339328" y="98227"/>
                </a:lnTo>
                <a:lnTo>
                  <a:pt x="330398" y="98227"/>
                </a:lnTo>
                <a:lnTo>
                  <a:pt x="321468" y="89297"/>
                </a:lnTo>
                <a:lnTo>
                  <a:pt x="312539" y="80368"/>
                </a:lnTo>
                <a:lnTo>
                  <a:pt x="294679" y="80368"/>
                </a:lnTo>
                <a:lnTo>
                  <a:pt x="276820" y="71438"/>
                </a:lnTo>
                <a:lnTo>
                  <a:pt x="250031" y="71438"/>
                </a:lnTo>
                <a:lnTo>
                  <a:pt x="232171" y="71438"/>
                </a:lnTo>
                <a:lnTo>
                  <a:pt x="196453" y="71438"/>
                </a:lnTo>
                <a:lnTo>
                  <a:pt x="169664" y="80368"/>
                </a:lnTo>
                <a:lnTo>
                  <a:pt x="142875" y="89297"/>
                </a:lnTo>
                <a:lnTo>
                  <a:pt x="107156" y="116086"/>
                </a:lnTo>
                <a:lnTo>
                  <a:pt x="80367" y="142875"/>
                </a:lnTo>
                <a:lnTo>
                  <a:pt x="53578" y="187524"/>
                </a:lnTo>
                <a:lnTo>
                  <a:pt x="35718" y="232172"/>
                </a:lnTo>
                <a:lnTo>
                  <a:pt x="17859" y="285750"/>
                </a:lnTo>
                <a:lnTo>
                  <a:pt x="8929" y="348258"/>
                </a:lnTo>
                <a:lnTo>
                  <a:pt x="0" y="410766"/>
                </a:lnTo>
                <a:lnTo>
                  <a:pt x="8929" y="464344"/>
                </a:lnTo>
                <a:lnTo>
                  <a:pt x="17859" y="517922"/>
                </a:lnTo>
                <a:lnTo>
                  <a:pt x="44648" y="544711"/>
                </a:lnTo>
                <a:lnTo>
                  <a:pt x="80367" y="553641"/>
                </a:lnTo>
                <a:lnTo>
                  <a:pt x="125015" y="544711"/>
                </a:lnTo>
                <a:lnTo>
                  <a:pt x="187523" y="517922"/>
                </a:lnTo>
                <a:lnTo>
                  <a:pt x="250031" y="473274"/>
                </a:lnTo>
                <a:lnTo>
                  <a:pt x="303609" y="419696"/>
                </a:lnTo>
                <a:lnTo>
                  <a:pt x="330398" y="348258"/>
                </a:lnTo>
                <a:lnTo>
                  <a:pt x="339328" y="276821"/>
                </a:lnTo>
                <a:lnTo>
                  <a:pt x="321468" y="214313"/>
                </a:lnTo>
                <a:lnTo>
                  <a:pt x="285750" y="142875"/>
                </a:lnTo>
                <a:lnTo>
                  <a:pt x="232171" y="89297"/>
                </a:lnTo>
                <a:lnTo>
                  <a:pt x="169664" y="44649"/>
                </a:lnTo>
                <a:lnTo>
                  <a:pt x="107156" y="17860"/>
                </a:lnTo>
                <a:lnTo>
                  <a:pt x="53578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812602" y="5366742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76820" y="4473773"/>
            <a:ext cx="3295056" cy="991197"/>
          </a:xfrm>
          <a:custGeom>
            <a:avLst/>
            <a:gdLst/>
            <a:ahLst/>
            <a:cxnLst/>
            <a:rect l="0" t="0" r="0" b="0"/>
            <a:pathLst>
              <a:path w="3295056" h="991197">
                <a:moveTo>
                  <a:pt x="500063" y="884040"/>
                </a:moveTo>
                <a:lnTo>
                  <a:pt x="482204" y="875110"/>
                </a:lnTo>
                <a:lnTo>
                  <a:pt x="473274" y="866180"/>
                </a:lnTo>
                <a:lnTo>
                  <a:pt x="473274" y="866180"/>
                </a:lnTo>
                <a:lnTo>
                  <a:pt x="482204" y="857250"/>
                </a:lnTo>
                <a:lnTo>
                  <a:pt x="491133" y="857250"/>
                </a:lnTo>
                <a:lnTo>
                  <a:pt x="517922" y="857250"/>
                </a:lnTo>
                <a:lnTo>
                  <a:pt x="553641" y="866180"/>
                </a:lnTo>
                <a:lnTo>
                  <a:pt x="589360" y="866180"/>
                </a:lnTo>
                <a:lnTo>
                  <a:pt x="642938" y="875110"/>
                </a:lnTo>
                <a:lnTo>
                  <a:pt x="696516" y="884040"/>
                </a:lnTo>
                <a:lnTo>
                  <a:pt x="759024" y="892969"/>
                </a:lnTo>
                <a:lnTo>
                  <a:pt x="830461" y="901899"/>
                </a:lnTo>
                <a:lnTo>
                  <a:pt x="910829" y="910829"/>
                </a:lnTo>
                <a:lnTo>
                  <a:pt x="1000125" y="910829"/>
                </a:lnTo>
                <a:lnTo>
                  <a:pt x="1098352" y="910829"/>
                </a:lnTo>
                <a:lnTo>
                  <a:pt x="1196578" y="910829"/>
                </a:lnTo>
                <a:lnTo>
                  <a:pt x="1312664" y="901899"/>
                </a:lnTo>
                <a:lnTo>
                  <a:pt x="1428750" y="901899"/>
                </a:lnTo>
                <a:lnTo>
                  <a:pt x="1553766" y="901899"/>
                </a:lnTo>
                <a:lnTo>
                  <a:pt x="1678782" y="901899"/>
                </a:lnTo>
                <a:lnTo>
                  <a:pt x="1812727" y="910829"/>
                </a:lnTo>
                <a:lnTo>
                  <a:pt x="1937743" y="919758"/>
                </a:lnTo>
                <a:lnTo>
                  <a:pt x="2071688" y="937618"/>
                </a:lnTo>
                <a:lnTo>
                  <a:pt x="2205633" y="946547"/>
                </a:lnTo>
                <a:lnTo>
                  <a:pt x="2330649" y="964407"/>
                </a:lnTo>
                <a:lnTo>
                  <a:pt x="2455664" y="973336"/>
                </a:lnTo>
                <a:lnTo>
                  <a:pt x="2562821" y="982266"/>
                </a:lnTo>
                <a:lnTo>
                  <a:pt x="2661047" y="991196"/>
                </a:lnTo>
                <a:lnTo>
                  <a:pt x="2750344" y="982266"/>
                </a:lnTo>
                <a:lnTo>
                  <a:pt x="2812852" y="982266"/>
                </a:lnTo>
                <a:lnTo>
                  <a:pt x="2866430" y="982266"/>
                </a:lnTo>
                <a:lnTo>
                  <a:pt x="2920008" y="973336"/>
                </a:lnTo>
                <a:lnTo>
                  <a:pt x="2955727" y="964407"/>
                </a:lnTo>
                <a:lnTo>
                  <a:pt x="2991446" y="964407"/>
                </a:lnTo>
                <a:lnTo>
                  <a:pt x="3018235" y="964407"/>
                </a:lnTo>
                <a:lnTo>
                  <a:pt x="3053953" y="964407"/>
                </a:lnTo>
                <a:lnTo>
                  <a:pt x="3080743" y="964407"/>
                </a:lnTo>
                <a:lnTo>
                  <a:pt x="3107532" y="964407"/>
                </a:lnTo>
                <a:lnTo>
                  <a:pt x="3134321" y="964407"/>
                </a:lnTo>
                <a:lnTo>
                  <a:pt x="3152180" y="964407"/>
                </a:lnTo>
                <a:lnTo>
                  <a:pt x="3170039" y="964407"/>
                </a:lnTo>
                <a:lnTo>
                  <a:pt x="3178969" y="955477"/>
                </a:lnTo>
                <a:lnTo>
                  <a:pt x="3187899" y="955477"/>
                </a:lnTo>
                <a:lnTo>
                  <a:pt x="3196828" y="955477"/>
                </a:lnTo>
                <a:lnTo>
                  <a:pt x="3196828" y="946547"/>
                </a:lnTo>
                <a:lnTo>
                  <a:pt x="3196828" y="946547"/>
                </a:lnTo>
                <a:lnTo>
                  <a:pt x="3187899" y="946547"/>
                </a:lnTo>
                <a:lnTo>
                  <a:pt x="3187899" y="946547"/>
                </a:lnTo>
                <a:lnTo>
                  <a:pt x="3187899" y="946547"/>
                </a:lnTo>
                <a:lnTo>
                  <a:pt x="3187899" y="946547"/>
                </a:lnTo>
                <a:lnTo>
                  <a:pt x="3187899" y="946547"/>
                </a:lnTo>
                <a:lnTo>
                  <a:pt x="3187899" y="946547"/>
                </a:lnTo>
                <a:lnTo>
                  <a:pt x="3187899" y="937618"/>
                </a:lnTo>
                <a:lnTo>
                  <a:pt x="3187899" y="937618"/>
                </a:lnTo>
                <a:lnTo>
                  <a:pt x="3196828" y="928688"/>
                </a:lnTo>
                <a:lnTo>
                  <a:pt x="3196828" y="910829"/>
                </a:lnTo>
                <a:lnTo>
                  <a:pt x="3214688" y="875110"/>
                </a:lnTo>
                <a:lnTo>
                  <a:pt x="3223618" y="830461"/>
                </a:lnTo>
                <a:lnTo>
                  <a:pt x="3232547" y="776883"/>
                </a:lnTo>
                <a:lnTo>
                  <a:pt x="3250407" y="723305"/>
                </a:lnTo>
                <a:lnTo>
                  <a:pt x="3259336" y="651868"/>
                </a:lnTo>
                <a:lnTo>
                  <a:pt x="3268266" y="580430"/>
                </a:lnTo>
                <a:lnTo>
                  <a:pt x="3277196" y="508993"/>
                </a:lnTo>
                <a:lnTo>
                  <a:pt x="3286125" y="428625"/>
                </a:lnTo>
                <a:lnTo>
                  <a:pt x="3295055" y="348258"/>
                </a:lnTo>
                <a:lnTo>
                  <a:pt x="3286125" y="285750"/>
                </a:lnTo>
                <a:lnTo>
                  <a:pt x="3286125" y="223242"/>
                </a:lnTo>
                <a:lnTo>
                  <a:pt x="3268266" y="169664"/>
                </a:lnTo>
                <a:lnTo>
                  <a:pt x="3250407" y="133945"/>
                </a:lnTo>
                <a:lnTo>
                  <a:pt x="3241477" y="98227"/>
                </a:lnTo>
                <a:lnTo>
                  <a:pt x="3223618" y="62508"/>
                </a:lnTo>
                <a:lnTo>
                  <a:pt x="3223618" y="44648"/>
                </a:lnTo>
                <a:lnTo>
                  <a:pt x="3214688" y="26789"/>
                </a:lnTo>
                <a:lnTo>
                  <a:pt x="3205758" y="8930"/>
                </a:lnTo>
                <a:lnTo>
                  <a:pt x="3205758" y="0"/>
                </a:lnTo>
                <a:lnTo>
                  <a:pt x="3205758" y="0"/>
                </a:lnTo>
                <a:lnTo>
                  <a:pt x="3205758" y="0"/>
                </a:lnTo>
                <a:lnTo>
                  <a:pt x="3205758" y="0"/>
                </a:lnTo>
                <a:lnTo>
                  <a:pt x="3205758" y="0"/>
                </a:lnTo>
                <a:lnTo>
                  <a:pt x="3205758" y="0"/>
                </a:lnTo>
                <a:lnTo>
                  <a:pt x="3205758" y="8930"/>
                </a:lnTo>
                <a:lnTo>
                  <a:pt x="3196828" y="8930"/>
                </a:lnTo>
                <a:lnTo>
                  <a:pt x="3196828" y="8930"/>
                </a:lnTo>
                <a:lnTo>
                  <a:pt x="3187899" y="8930"/>
                </a:lnTo>
                <a:lnTo>
                  <a:pt x="3161110" y="8930"/>
                </a:lnTo>
                <a:lnTo>
                  <a:pt x="3134321" y="8930"/>
                </a:lnTo>
                <a:lnTo>
                  <a:pt x="3098602" y="8930"/>
                </a:lnTo>
                <a:lnTo>
                  <a:pt x="3036094" y="17859"/>
                </a:lnTo>
                <a:lnTo>
                  <a:pt x="2973586" y="17859"/>
                </a:lnTo>
                <a:lnTo>
                  <a:pt x="2893219" y="26789"/>
                </a:lnTo>
                <a:lnTo>
                  <a:pt x="2803922" y="26789"/>
                </a:lnTo>
                <a:lnTo>
                  <a:pt x="2705696" y="35719"/>
                </a:lnTo>
                <a:lnTo>
                  <a:pt x="2589610" y="35719"/>
                </a:lnTo>
                <a:lnTo>
                  <a:pt x="2473524" y="44648"/>
                </a:lnTo>
                <a:lnTo>
                  <a:pt x="2348508" y="44648"/>
                </a:lnTo>
                <a:lnTo>
                  <a:pt x="2214563" y="53578"/>
                </a:lnTo>
                <a:lnTo>
                  <a:pt x="2080618" y="53578"/>
                </a:lnTo>
                <a:lnTo>
                  <a:pt x="1937743" y="53578"/>
                </a:lnTo>
                <a:lnTo>
                  <a:pt x="1803797" y="53578"/>
                </a:lnTo>
                <a:lnTo>
                  <a:pt x="1660922" y="53578"/>
                </a:lnTo>
                <a:lnTo>
                  <a:pt x="1518047" y="53578"/>
                </a:lnTo>
                <a:lnTo>
                  <a:pt x="1384102" y="53578"/>
                </a:lnTo>
                <a:lnTo>
                  <a:pt x="1259086" y="44648"/>
                </a:lnTo>
                <a:lnTo>
                  <a:pt x="1134071" y="35719"/>
                </a:lnTo>
                <a:lnTo>
                  <a:pt x="1017985" y="35719"/>
                </a:lnTo>
                <a:lnTo>
                  <a:pt x="919758" y="26789"/>
                </a:lnTo>
                <a:lnTo>
                  <a:pt x="812602" y="17859"/>
                </a:lnTo>
                <a:lnTo>
                  <a:pt x="714375" y="17859"/>
                </a:lnTo>
                <a:lnTo>
                  <a:pt x="616149" y="8930"/>
                </a:lnTo>
                <a:lnTo>
                  <a:pt x="517922" y="8930"/>
                </a:lnTo>
                <a:lnTo>
                  <a:pt x="428625" y="8930"/>
                </a:lnTo>
                <a:lnTo>
                  <a:pt x="348258" y="8930"/>
                </a:lnTo>
                <a:lnTo>
                  <a:pt x="267891" y="17859"/>
                </a:lnTo>
                <a:lnTo>
                  <a:pt x="223243" y="17859"/>
                </a:lnTo>
                <a:lnTo>
                  <a:pt x="187524" y="26789"/>
                </a:lnTo>
                <a:lnTo>
                  <a:pt x="151805" y="26789"/>
                </a:lnTo>
                <a:lnTo>
                  <a:pt x="125016" y="26789"/>
                </a:lnTo>
                <a:lnTo>
                  <a:pt x="98227" y="26789"/>
                </a:lnTo>
                <a:lnTo>
                  <a:pt x="71438" y="35719"/>
                </a:lnTo>
                <a:lnTo>
                  <a:pt x="44649" y="35719"/>
                </a:lnTo>
                <a:lnTo>
                  <a:pt x="26789" y="35719"/>
                </a:lnTo>
                <a:lnTo>
                  <a:pt x="893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98227"/>
                </a:lnTo>
                <a:lnTo>
                  <a:pt x="35719" y="133945"/>
                </a:lnTo>
                <a:lnTo>
                  <a:pt x="62508" y="178594"/>
                </a:lnTo>
                <a:lnTo>
                  <a:pt x="80368" y="241102"/>
                </a:lnTo>
                <a:lnTo>
                  <a:pt x="98227" y="312539"/>
                </a:lnTo>
                <a:lnTo>
                  <a:pt x="107157" y="392906"/>
                </a:lnTo>
                <a:lnTo>
                  <a:pt x="116086" y="464344"/>
                </a:lnTo>
                <a:lnTo>
                  <a:pt x="116086" y="544711"/>
                </a:lnTo>
                <a:lnTo>
                  <a:pt x="116086" y="607219"/>
                </a:lnTo>
                <a:lnTo>
                  <a:pt x="116086" y="669727"/>
                </a:lnTo>
                <a:lnTo>
                  <a:pt x="107157" y="714375"/>
                </a:lnTo>
                <a:lnTo>
                  <a:pt x="107157" y="759024"/>
                </a:lnTo>
                <a:lnTo>
                  <a:pt x="107157" y="794743"/>
                </a:lnTo>
                <a:lnTo>
                  <a:pt x="98227" y="821532"/>
                </a:lnTo>
                <a:lnTo>
                  <a:pt x="98227" y="839391"/>
                </a:lnTo>
                <a:lnTo>
                  <a:pt x="98227" y="857250"/>
                </a:lnTo>
                <a:lnTo>
                  <a:pt x="98227" y="857250"/>
                </a:lnTo>
                <a:lnTo>
                  <a:pt x="98227" y="857250"/>
                </a:lnTo>
                <a:lnTo>
                  <a:pt x="116086" y="857250"/>
                </a:lnTo>
                <a:lnTo>
                  <a:pt x="133946" y="857250"/>
                </a:lnTo>
                <a:lnTo>
                  <a:pt x="160735" y="848321"/>
                </a:lnTo>
                <a:lnTo>
                  <a:pt x="205383" y="839391"/>
                </a:lnTo>
                <a:lnTo>
                  <a:pt x="267891" y="830461"/>
                </a:lnTo>
                <a:lnTo>
                  <a:pt x="339329" y="821532"/>
                </a:lnTo>
                <a:lnTo>
                  <a:pt x="437555" y="812602"/>
                </a:lnTo>
                <a:lnTo>
                  <a:pt x="535782" y="803672"/>
                </a:lnTo>
                <a:lnTo>
                  <a:pt x="642938" y="803672"/>
                </a:lnTo>
                <a:lnTo>
                  <a:pt x="741164" y="803672"/>
                </a:lnTo>
                <a:lnTo>
                  <a:pt x="812602" y="803672"/>
                </a:lnTo>
                <a:lnTo>
                  <a:pt x="857250" y="794743"/>
                </a:lnTo>
                <a:lnTo>
                  <a:pt x="857250" y="7947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464719" y="5331023"/>
            <a:ext cx="1035845" cy="455415"/>
          </a:xfrm>
          <a:custGeom>
            <a:avLst/>
            <a:gdLst/>
            <a:ahLst/>
            <a:cxnLst/>
            <a:rect l="0" t="0" r="0" b="0"/>
            <a:pathLst>
              <a:path w="1035845" h="455415">
                <a:moveTo>
                  <a:pt x="8929" y="2679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26790"/>
                </a:lnTo>
                <a:lnTo>
                  <a:pt x="35719" y="53579"/>
                </a:lnTo>
                <a:lnTo>
                  <a:pt x="62508" y="80368"/>
                </a:lnTo>
                <a:lnTo>
                  <a:pt x="125015" y="98227"/>
                </a:lnTo>
                <a:lnTo>
                  <a:pt x="196453" y="107157"/>
                </a:lnTo>
                <a:lnTo>
                  <a:pt x="303609" y="116086"/>
                </a:lnTo>
                <a:lnTo>
                  <a:pt x="419695" y="116086"/>
                </a:lnTo>
                <a:lnTo>
                  <a:pt x="535781" y="116086"/>
                </a:lnTo>
                <a:lnTo>
                  <a:pt x="651867" y="125016"/>
                </a:lnTo>
                <a:lnTo>
                  <a:pt x="759023" y="151805"/>
                </a:lnTo>
                <a:lnTo>
                  <a:pt x="839390" y="178594"/>
                </a:lnTo>
                <a:lnTo>
                  <a:pt x="901898" y="232172"/>
                </a:lnTo>
                <a:lnTo>
                  <a:pt x="946547" y="285750"/>
                </a:lnTo>
                <a:lnTo>
                  <a:pt x="982265" y="348257"/>
                </a:lnTo>
                <a:lnTo>
                  <a:pt x="1000125" y="410765"/>
                </a:lnTo>
                <a:lnTo>
                  <a:pt x="1017984" y="446484"/>
                </a:lnTo>
                <a:lnTo>
                  <a:pt x="1035844" y="455414"/>
                </a:lnTo>
                <a:lnTo>
                  <a:pt x="1035844" y="45541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857750" y="5652491"/>
            <a:ext cx="178595" cy="508994"/>
          </a:xfrm>
          <a:custGeom>
            <a:avLst/>
            <a:gdLst/>
            <a:ahLst/>
            <a:cxnLst/>
            <a:rect l="0" t="0" r="0" b="0"/>
            <a:pathLst>
              <a:path w="178595" h="50899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17860"/>
                </a:lnTo>
                <a:lnTo>
                  <a:pt x="0" y="53579"/>
                </a:lnTo>
                <a:lnTo>
                  <a:pt x="0" y="98227"/>
                </a:lnTo>
                <a:lnTo>
                  <a:pt x="8930" y="169664"/>
                </a:lnTo>
                <a:lnTo>
                  <a:pt x="26789" y="241102"/>
                </a:lnTo>
                <a:lnTo>
                  <a:pt x="53578" y="321469"/>
                </a:lnTo>
                <a:lnTo>
                  <a:pt x="80367" y="383977"/>
                </a:lnTo>
                <a:lnTo>
                  <a:pt x="107156" y="437555"/>
                </a:lnTo>
                <a:lnTo>
                  <a:pt x="142875" y="482204"/>
                </a:lnTo>
                <a:lnTo>
                  <a:pt x="160734" y="500063"/>
                </a:lnTo>
                <a:lnTo>
                  <a:pt x="178594" y="508993"/>
                </a:lnTo>
                <a:lnTo>
                  <a:pt x="178594" y="500063"/>
                </a:lnTo>
                <a:lnTo>
                  <a:pt x="169664" y="482204"/>
                </a:lnTo>
                <a:lnTo>
                  <a:pt x="160734" y="446485"/>
                </a:lnTo>
                <a:lnTo>
                  <a:pt x="133945" y="383977"/>
                </a:lnTo>
                <a:lnTo>
                  <a:pt x="133945" y="38397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705945" y="5563195"/>
            <a:ext cx="732236" cy="232172"/>
          </a:xfrm>
          <a:custGeom>
            <a:avLst/>
            <a:gdLst/>
            <a:ahLst/>
            <a:cxnLst/>
            <a:rect l="0" t="0" r="0" b="0"/>
            <a:pathLst>
              <a:path w="732236" h="232172">
                <a:moveTo>
                  <a:pt x="116086" y="125015"/>
                </a:moveTo>
                <a:lnTo>
                  <a:pt x="107157" y="116085"/>
                </a:lnTo>
                <a:lnTo>
                  <a:pt x="80368" y="107156"/>
                </a:lnTo>
                <a:lnTo>
                  <a:pt x="53578" y="89296"/>
                </a:lnTo>
                <a:lnTo>
                  <a:pt x="26789" y="71437"/>
                </a:lnTo>
                <a:lnTo>
                  <a:pt x="8930" y="62507"/>
                </a:lnTo>
                <a:lnTo>
                  <a:pt x="0" y="44648"/>
                </a:lnTo>
                <a:lnTo>
                  <a:pt x="0" y="35718"/>
                </a:lnTo>
                <a:lnTo>
                  <a:pt x="17860" y="26789"/>
                </a:lnTo>
                <a:lnTo>
                  <a:pt x="44649" y="17859"/>
                </a:lnTo>
                <a:lnTo>
                  <a:pt x="89297" y="8930"/>
                </a:lnTo>
                <a:lnTo>
                  <a:pt x="151805" y="8930"/>
                </a:lnTo>
                <a:lnTo>
                  <a:pt x="232172" y="0"/>
                </a:lnTo>
                <a:lnTo>
                  <a:pt x="321469" y="0"/>
                </a:lnTo>
                <a:lnTo>
                  <a:pt x="419696" y="0"/>
                </a:lnTo>
                <a:lnTo>
                  <a:pt x="526852" y="8930"/>
                </a:lnTo>
                <a:lnTo>
                  <a:pt x="616149" y="17859"/>
                </a:lnTo>
                <a:lnTo>
                  <a:pt x="687586" y="35718"/>
                </a:lnTo>
                <a:lnTo>
                  <a:pt x="723305" y="44648"/>
                </a:lnTo>
                <a:lnTo>
                  <a:pt x="732235" y="71437"/>
                </a:lnTo>
                <a:lnTo>
                  <a:pt x="696516" y="98226"/>
                </a:lnTo>
                <a:lnTo>
                  <a:pt x="625078" y="125015"/>
                </a:lnTo>
                <a:lnTo>
                  <a:pt x="535782" y="160734"/>
                </a:lnTo>
                <a:lnTo>
                  <a:pt x="419696" y="187523"/>
                </a:lnTo>
                <a:lnTo>
                  <a:pt x="312539" y="214312"/>
                </a:lnTo>
                <a:lnTo>
                  <a:pt x="223243" y="223242"/>
                </a:lnTo>
                <a:lnTo>
                  <a:pt x="160735" y="232171"/>
                </a:lnTo>
                <a:lnTo>
                  <a:pt x="125016" y="232171"/>
                </a:lnTo>
                <a:lnTo>
                  <a:pt x="125016" y="223242"/>
                </a:lnTo>
                <a:lnTo>
                  <a:pt x="151805" y="205382"/>
                </a:lnTo>
                <a:lnTo>
                  <a:pt x="214313" y="178593"/>
                </a:lnTo>
                <a:lnTo>
                  <a:pt x="285750" y="151804"/>
                </a:lnTo>
                <a:lnTo>
                  <a:pt x="285750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598914" y="5634632"/>
            <a:ext cx="285751" cy="250032"/>
          </a:xfrm>
          <a:custGeom>
            <a:avLst/>
            <a:gdLst/>
            <a:ahLst/>
            <a:cxnLst/>
            <a:rect l="0" t="0" r="0" b="0"/>
            <a:pathLst>
              <a:path w="285751" h="250032">
                <a:moveTo>
                  <a:pt x="53578" y="26789"/>
                </a:moveTo>
                <a:lnTo>
                  <a:pt x="53578" y="26789"/>
                </a:lnTo>
                <a:lnTo>
                  <a:pt x="44649" y="35719"/>
                </a:lnTo>
                <a:lnTo>
                  <a:pt x="35719" y="62508"/>
                </a:lnTo>
                <a:lnTo>
                  <a:pt x="17859" y="98227"/>
                </a:lnTo>
                <a:lnTo>
                  <a:pt x="0" y="133945"/>
                </a:lnTo>
                <a:lnTo>
                  <a:pt x="0" y="178594"/>
                </a:lnTo>
                <a:lnTo>
                  <a:pt x="17859" y="214313"/>
                </a:lnTo>
                <a:lnTo>
                  <a:pt x="44649" y="241102"/>
                </a:lnTo>
                <a:lnTo>
                  <a:pt x="89297" y="250031"/>
                </a:lnTo>
                <a:lnTo>
                  <a:pt x="142875" y="250031"/>
                </a:lnTo>
                <a:lnTo>
                  <a:pt x="196453" y="241102"/>
                </a:lnTo>
                <a:lnTo>
                  <a:pt x="250031" y="214313"/>
                </a:lnTo>
                <a:lnTo>
                  <a:pt x="276820" y="178594"/>
                </a:lnTo>
                <a:lnTo>
                  <a:pt x="285750" y="125016"/>
                </a:lnTo>
                <a:lnTo>
                  <a:pt x="267891" y="80367"/>
                </a:lnTo>
                <a:lnTo>
                  <a:pt x="232172" y="44648"/>
                </a:lnTo>
                <a:lnTo>
                  <a:pt x="187524" y="8930"/>
                </a:lnTo>
                <a:lnTo>
                  <a:pt x="133945" y="0"/>
                </a:lnTo>
                <a:lnTo>
                  <a:pt x="80367" y="8930"/>
                </a:lnTo>
                <a:lnTo>
                  <a:pt x="35719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17859" y="98227"/>
                </a:lnTo>
                <a:lnTo>
                  <a:pt x="53578" y="98227"/>
                </a:lnTo>
                <a:lnTo>
                  <a:pt x="98227" y="80367"/>
                </a:lnTo>
                <a:lnTo>
                  <a:pt x="98227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973961" y="5527477"/>
            <a:ext cx="375048" cy="357187"/>
          </a:xfrm>
          <a:custGeom>
            <a:avLst/>
            <a:gdLst/>
            <a:ahLst/>
            <a:cxnLst/>
            <a:rect l="0" t="0" r="0" b="0"/>
            <a:pathLst>
              <a:path w="375048" h="357187">
                <a:moveTo>
                  <a:pt x="17859" y="133944"/>
                </a:moveTo>
                <a:lnTo>
                  <a:pt x="17859" y="142874"/>
                </a:lnTo>
                <a:lnTo>
                  <a:pt x="8930" y="160733"/>
                </a:lnTo>
                <a:lnTo>
                  <a:pt x="0" y="187522"/>
                </a:lnTo>
                <a:lnTo>
                  <a:pt x="0" y="223241"/>
                </a:lnTo>
                <a:lnTo>
                  <a:pt x="0" y="258960"/>
                </a:lnTo>
                <a:lnTo>
                  <a:pt x="17859" y="285749"/>
                </a:lnTo>
                <a:lnTo>
                  <a:pt x="35719" y="312538"/>
                </a:lnTo>
                <a:lnTo>
                  <a:pt x="62508" y="321468"/>
                </a:lnTo>
                <a:lnTo>
                  <a:pt x="89297" y="321468"/>
                </a:lnTo>
                <a:lnTo>
                  <a:pt x="125016" y="312538"/>
                </a:lnTo>
                <a:lnTo>
                  <a:pt x="151805" y="294678"/>
                </a:lnTo>
                <a:lnTo>
                  <a:pt x="169664" y="267889"/>
                </a:lnTo>
                <a:lnTo>
                  <a:pt x="187523" y="232171"/>
                </a:lnTo>
                <a:lnTo>
                  <a:pt x="196453" y="205382"/>
                </a:lnTo>
                <a:lnTo>
                  <a:pt x="196453" y="178593"/>
                </a:lnTo>
                <a:lnTo>
                  <a:pt x="187523" y="169663"/>
                </a:lnTo>
                <a:lnTo>
                  <a:pt x="187523" y="178593"/>
                </a:lnTo>
                <a:lnTo>
                  <a:pt x="178594" y="205382"/>
                </a:lnTo>
                <a:lnTo>
                  <a:pt x="178594" y="241100"/>
                </a:lnTo>
                <a:lnTo>
                  <a:pt x="178594" y="276819"/>
                </a:lnTo>
                <a:lnTo>
                  <a:pt x="196453" y="312538"/>
                </a:lnTo>
                <a:lnTo>
                  <a:pt x="223242" y="339327"/>
                </a:lnTo>
                <a:lnTo>
                  <a:pt x="258961" y="357186"/>
                </a:lnTo>
                <a:lnTo>
                  <a:pt x="294680" y="357186"/>
                </a:lnTo>
                <a:lnTo>
                  <a:pt x="330398" y="348257"/>
                </a:lnTo>
                <a:lnTo>
                  <a:pt x="357187" y="321468"/>
                </a:lnTo>
                <a:lnTo>
                  <a:pt x="375047" y="276819"/>
                </a:lnTo>
                <a:lnTo>
                  <a:pt x="375047" y="232171"/>
                </a:lnTo>
                <a:lnTo>
                  <a:pt x="375047" y="178593"/>
                </a:lnTo>
                <a:lnTo>
                  <a:pt x="357187" y="125014"/>
                </a:lnTo>
                <a:lnTo>
                  <a:pt x="339328" y="71436"/>
                </a:lnTo>
                <a:lnTo>
                  <a:pt x="312539" y="35718"/>
                </a:lnTo>
                <a:lnTo>
                  <a:pt x="294680" y="17859"/>
                </a:lnTo>
                <a:lnTo>
                  <a:pt x="267891" y="0"/>
                </a:lnTo>
                <a:lnTo>
                  <a:pt x="258961" y="0"/>
                </a:lnTo>
                <a:lnTo>
                  <a:pt x="241102" y="17859"/>
                </a:lnTo>
                <a:lnTo>
                  <a:pt x="241102" y="26789"/>
                </a:lnTo>
                <a:lnTo>
                  <a:pt x="241102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49008" y="5563195"/>
            <a:ext cx="660798" cy="357188"/>
          </a:xfrm>
          <a:custGeom>
            <a:avLst/>
            <a:gdLst/>
            <a:ahLst/>
            <a:cxnLst/>
            <a:rect l="0" t="0" r="0" b="0"/>
            <a:pathLst>
              <a:path w="660798" h="357188">
                <a:moveTo>
                  <a:pt x="0" y="116085"/>
                </a:moveTo>
                <a:lnTo>
                  <a:pt x="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33945"/>
                </a:lnTo>
                <a:lnTo>
                  <a:pt x="26789" y="133945"/>
                </a:lnTo>
                <a:lnTo>
                  <a:pt x="62508" y="133945"/>
                </a:lnTo>
                <a:lnTo>
                  <a:pt x="98226" y="125015"/>
                </a:lnTo>
                <a:lnTo>
                  <a:pt x="133945" y="125015"/>
                </a:lnTo>
                <a:lnTo>
                  <a:pt x="169664" y="107156"/>
                </a:lnTo>
                <a:lnTo>
                  <a:pt x="196453" y="98226"/>
                </a:lnTo>
                <a:lnTo>
                  <a:pt x="205383" y="80367"/>
                </a:lnTo>
                <a:lnTo>
                  <a:pt x="196453" y="53578"/>
                </a:lnTo>
                <a:lnTo>
                  <a:pt x="187523" y="35718"/>
                </a:lnTo>
                <a:lnTo>
                  <a:pt x="169664" y="17859"/>
                </a:lnTo>
                <a:lnTo>
                  <a:pt x="142875" y="8930"/>
                </a:lnTo>
                <a:lnTo>
                  <a:pt x="116086" y="26789"/>
                </a:lnTo>
                <a:lnTo>
                  <a:pt x="80367" y="62507"/>
                </a:lnTo>
                <a:lnTo>
                  <a:pt x="62508" y="107156"/>
                </a:lnTo>
                <a:lnTo>
                  <a:pt x="53578" y="160734"/>
                </a:lnTo>
                <a:lnTo>
                  <a:pt x="62508" y="205382"/>
                </a:lnTo>
                <a:lnTo>
                  <a:pt x="80367" y="250031"/>
                </a:lnTo>
                <a:lnTo>
                  <a:pt x="116086" y="267890"/>
                </a:lnTo>
                <a:lnTo>
                  <a:pt x="160734" y="276820"/>
                </a:lnTo>
                <a:lnTo>
                  <a:pt x="196453" y="276820"/>
                </a:lnTo>
                <a:lnTo>
                  <a:pt x="241101" y="258960"/>
                </a:lnTo>
                <a:lnTo>
                  <a:pt x="276820" y="232171"/>
                </a:lnTo>
                <a:lnTo>
                  <a:pt x="312539" y="196453"/>
                </a:lnTo>
                <a:lnTo>
                  <a:pt x="330398" y="160734"/>
                </a:lnTo>
                <a:lnTo>
                  <a:pt x="348258" y="125015"/>
                </a:lnTo>
                <a:lnTo>
                  <a:pt x="357187" y="89296"/>
                </a:lnTo>
                <a:lnTo>
                  <a:pt x="366117" y="71437"/>
                </a:lnTo>
                <a:lnTo>
                  <a:pt x="366117" y="62507"/>
                </a:lnTo>
                <a:lnTo>
                  <a:pt x="375047" y="80367"/>
                </a:lnTo>
                <a:lnTo>
                  <a:pt x="375047" y="107156"/>
                </a:lnTo>
                <a:lnTo>
                  <a:pt x="375047" y="160734"/>
                </a:lnTo>
                <a:lnTo>
                  <a:pt x="375047" y="214312"/>
                </a:lnTo>
                <a:lnTo>
                  <a:pt x="375047" y="276820"/>
                </a:lnTo>
                <a:lnTo>
                  <a:pt x="383976" y="321468"/>
                </a:lnTo>
                <a:lnTo>
                  <a:pt x="392906" y="348257"/>
                </a:lnTo>
                <a:lnTo>
                  <a:pt x="410765" y="357187"/>
                </a:lnTo>
                <a:lnTo>
                  <a:pt x="428625" y="348257"/>
                </a:lnTo>
                <a:lnTo>
                  <a:pt x="437555" y="321468"/>
                </a:lnTo>
                <a:lnTo>
                  <a:pt x="455414" y="276820"/>
                </a:lnTo>
                <a:lnTo>
                  <a:pt x="473273" y="223242"/>
                </a:lnTo>
                <a:lnTo>
                  <a:pt x="482203" y="169664"/>
                </a:lnTo>
                <a:lnTo>
                  <a:pt x="500062" y="107156"/>
                </a:lnTo>
                <a:lnTo>
                  <a:pt x="508992" y="62507"/>
                </a:lnTo>
                <a:lnTo>
                  <a:pt x="526851" y="35718"/>
                </a:lnTo>
                <a:lnTo>
                  <a:pt x="544711" y="17859"/>
                </a:lnTo>
                <a:lnTo>
                  <a:pt x="562570" y="8930"/>
                </a:lnTo>
                <a:lnTo>
                  <a:pt x="589359" y="8930"/>
                </a:lnTo>
                <a:lnTo>
                  <a:pt x="616148" y="17859"/>
                </a:lnTo>
                <a:lnTo>
                  <a:pt x="642937" y="17859"/>
                </a:lnTo>
                <a:lnTo>
                  <a:pt x="651867" y="17859"/>
                </a:lnTo>
                <a:lnTo>
                  <a:pt x="660797" y="0"/>
                </a:lnTo>
                <a:lnTo>
                  <a:pt x="66079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161609" y="5456039"/>
            <a:ext cx="553642" cy="383977"/>
          </a:xfrm>
          <a:custGeom>
            <a:avLst/>
            <a:gdLst/>
            <a:ahLst/>
            <a:cxnLst/>
            <a:rect l="0" t="0" r="0" b="0"/>
            <a:pathLst>
              <a:path w="553642" h="383977">
                <a:moveTo>
                  <a:pt x="0" y="11608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69663"/>
                </a:lnTo>
                <a:lnTo>
                  <a:pt x="17860" y="223241"/>
                </a:lnTo>
                <a:lnTo>
                  <a:pt x="26789" y="276820"/>
                </a:lnTo>
                <a:lnTo>
                  <a:pt x="53579" y="330398"/>
                </a:lnTo>
                <a:lnTo>
                  <a:pt x="71438" y="366116"/>
                </a:lnTo>
                <a:lnTo>
                  <a:pt x="107157" y="383976"/>
                </a:lnTo>
                <a:lnTo>
                  <a:pt x="133946" y="383976"/>
                </a:lnTo>
                <a:lnTo>
                  <a:pt x="160735" y="375046"/>
                </a:lnTo>
                <a:lnTo>
                  <a:pt x="187524" y="339327"/>
                </a:lnTo>
                <a:lnTo>
                  <a:pt x="196454" y="294679"/>
                </a:lnTo>
                <a:lnTo>
                  <a:pt x="214313" y="250031"/>
                </a:lnTo>
                <a:lnTo>
                  <a:pt x="223243" y="205382"/>
                </a:lnTo>
                <a:lnTo>
                  <a:pt x="223243" y="169663"/>
                </a:lnTo>
                <a:lnTo>
                  <a:pt x="232172" y="142874"/>
                </a:lnTo>
                <a:lnTo>
                  <a:pt x="241102" y="142874"/>
                </a:lnTo>
                <a:lnTo>
                  <a:pt x="241102" y="151804"/>
                </a:lnTo>
                <a:lnTo>
                  <a:pt x="258961" y="187523"/>
                </a:lnTo>
                <a:lnTo>
                  <a:pt x="276821" y="223241"/>
                </a:lnTo>
                <a:lnTo>
                  <a:pt x="312539" y="267890"/>
                </a:lnTo>
                <a:lnTo>
                  <a:pt x="348258" y="303609"/>
                </a:lnTo>
                <a:lnTo>
                  <a:pt x="383977" y="312538"/>
                </a:lnTo>
                <a:lnTo>
                  <a:pt x="428625" y="312538"/>
                </a:lnTo>
                <a:lnTo>
                  <a:pt x="473274" y="294679"/>
                </a:lnTo>
                <a:lnTo>
                  <a:pt x="500063" y="258960"/>
                </a:lnTo>
                <a:lnTo>
                  <a:pt x="526852" y="223241"/>
                </a:lnTo>
                <a:lnTo>
                  <a:pt x="544711" y="178593"/>
                </a:lnTo>
                <a:lnTo>
                  <a:pt x="553641" y="125015"/>
                </a:lnTo>
                <a:lnTo>
                  <a:pt x="544711" y="80367"/>
                </a:lnTo>
                <a:lnTo>
                  <a:pt x="535782" y="35719"/>
                </a:lnTo>
                <a:lnTo>
                  <a:pt x="517922" y="8930"/>
                </a:lnTo>
                <a:lnTo>
                  <a:pt x="500063" y="0"/>
                </a:lnTo>
                <a:lnTo>
                  <a:pt x="473274" y="0"/>
                </a:lnTo>
                <a:lnTo>
                  <a:pt x="455414" y="8930"/>
                </a:lnTo>
                <a:lnTo>
                  <a:pt x="437555" y="26789"/>
                </a:lnTo>
                <a:lnTo>
                  <a:pt x="419696" y="44649"/>
                </a:lnTo>
                <a:lnTo>
                  <a:pt x="419696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849195" y="5232797"/>
            <a:ext cx="678657" cy="607219"/>
          </a:xfrm>
          <a:custGeom>
            <a:avLst/>
            <a:gdLst/>
            <a:ahLst/>
            <a:cxnLst/>
            <a:rect l="0" t="0" r="0" b="0"/>
            <a:pathLst>
              <a:path w="678657" h="607219">
                <a:moveTo>
                  <a:pt x="107157" y="312539"/>
                </a:moveTo>
                <a:lnTo>
                  <a:pt x="107157" y="312539"/>
                </a:lnTo>
                <a:lnTo>
                  <a:pt x="98227" y="321469"/>
                </a:lnTo>
                <a:lnTo>
                  <a:pt x="80368" y="348257"/>
                </a:lnTo>
                <a:lnTo>
                  <a:pt x="53578" y="392905"/>
                </a:lnTo>
                <a:lnTo>
                  <a:pt x="26789" y="455413"/>
                </a:lnTo>
                <a:lnTo>
                  <a:pt x="8930" y="517921"/>
                </a:lnTo>
                <a:lnTo>
                  <a:pt x="0" y="571499"/>
                </a:lnTo>
                <a:lnTo>
                  <a:pt x="0" y="598288"/>
                </a:lnTo>
                <a:lnTo>
                  <a:pt x="26789" y="607218"/>
                </a:lnTo>
                <a:lnTo>
                  <a:pt x="62508" y="589358"/>
                </a:lnTo>
                <a:lnTo>
                  <a:pt x="107157" y="562569"/>
                </a:lnTo>
                <a:lnTo>
                  <a:pt x="151805" y="517921"/>
                </a:lnTo>
                <a:lnTo>
                  <a:pt x="196453" y="473273"/>
                </a:lnTo>
                <a:lnTo>
                  <a:pt x="232172" y="419694"/>
                </a:lnTo>
                <a:lnTo>
                  <a:pt x="258961" y="383976"/>
                </a:lnTo>
                <a:lnTo>
                  <a:pt x="267891" y="366116"/>
                </a:lnTo>
                <a:lnTo>
                  <a:pt x="267891" y="366116"/>
                </a:lnTo>
                <a:lnTo>
                  <a:pt x="267891" y="383976"/>
                </a:lnTo>
                <a:lnTo>
                  <a:pt x="267891" y="419694"/>
                </a:lnTo>
                <a:lnTo>
                  <a:pt x="276821" y="455413"/>
                </a:lnTo>
                <a:lnTo>
                  <a:pt x="285750" y="491132"/>
                </a:lnTo>
                <a:lnTo>
                  <a:pt x="312539" y="526851"/>
                </a:lnTo>
                <a:lnTo>
                  <a:pt x="348257" y="535780"/>
                </a:lnTo>
                <a:lnTo>
                  <a:pt x="383976" y="535780"/>
                </a:lnTo>
                <a:lnTo>
                  <a:pt x="428625" y="526851"/>
                </a:lnTo>
                <a:lnTo>
                  <a:pt x="455414" y="508991"/>
                </a:lnTo>
                <a:lnTo>
                  <a:pt x="482203" y="482202"/>
                </a:lnTo>
                <a:lnTo>
                  <a:pt x="491132" y="446483"/>
                </a:lnTo>
                <a:lnTo>
                  <a:pt x="508992" y="401835"/>
                </a:lnTo>
                <a:lnTo>
                  <a:pt x="517921" y="357187"/>
                </a:lnTo>
                <a:lnTo>
                  <a:pt x="526851" y="303609"/>
                </a:lnTo>
                <a:lnTo>
                  <a:pt x="535781" y="241101"/>
                </a:lnTo>
                <a:lnTo>
                  <a:pt x="535781" y="196453"/>
                </a:lnTo>
                <a:lnTo>
                  <a:pt x="535781" y="151805"/>
                </a:lnTo>
                <a:lnTo>
                  <a:pt x="535781" y="125016"/>
                </a:lnTo>
                <a:lnTo>
                  <a:pt x="526851" y="107156"/>
                </a:lnTo>
                <a:lnTo>
                  <a:pt x="517921" y="116086"/>
                </a:lnTo>
                <a:lnTo>
                  <a:pt x="508992" y="151805"/>
                </a:lnTo>
                <a:lnTo>
                  <a:pt x="500062" y="205383"/>
                </a:lnTo>
                <a:lnTo>
                  <a:pt x="500062" y="285750"/>
                </a:lnTo>
                <a:lnTo>
                  <a:pt x="491132" y="357187"/>
                </a:lnTo>
                <a:lnTo>
                  <a:pt x="508992" y="437554"/>
                </a:lnTo>
                <a:lnTo>
                  <a:pt x="526851" y="491132"/>
                </a:lnTo>
                <a:lnTo>
                  <a:pt x="544710" y="526851"/>
                </a:lnTo>
                <a:lnTo>
                  <a:pt x="562570" y="544710"/>
                </a:lnTo>
                <a:lnTo>
                  <a:pt x="580429" y="544710"/>
                </a:lnTo>
                <a:lnTo>
                  <a:pt x="598289" y="517921"/>
                </a:lnTo>
                <a:lnTo>
                  <a:pt x="616148" y="491132"/>
                </a:lnTo>
                <a:lnTo>
                  <a:pt x="642937" y="437554"/>
                </a:lnTo>
                <a:lnTo>
                  <a:pt x="660796" y="375046"/>
                </a:lnTo>
                <a:lnTo>
                  <a:pt x="669726" y="303609"/>
                </a:lnTo>
                <a:lnTo>
                  <a:pt x="678656" y="223242"/>
                </a:lnTo>
                <a:lnTo>
                  <a:pt x="678656" y="142875"/>
                </a:lnTo>
                <a:lnTo>
                  <a:pt x="678656" y="71437"/>
                </a:lnTo>
                <a:lnTo>
                  <a:pt x="669726" y="26789"/>
                </a:lnTo>
                <a:lnTo>
                  <a:pt x="669726" y="0"/>
                </a:lnTo>
                <a:lnTo>
                  <a:pt x="651867" y="8930"/>
                </a:lnTo>
                <a:lnTo>
                  <a:pt x="634007" y="53578"/>
                </a:lnTo>
                <a:lnTo>
                  <a:pt x="625078" y="133945"/>
                </a:lnTo>
                <a:lnTo>
                  <a:pt x="616148" y="241101"/>
                </a:lnTo>
                <a:lnTo>
                  <a:pt x="625078" y="357187"/>
                </a:lnTo>
                <a:lnTo>
                  <a:pt x="651867" y="464343"/>
                </a:lnTo>
                <a:lnTo>
                  <a:pt x="678656" y="526851"/>
                </a:lnTo>
                <a:lnTo>
                  <a:pt x="678656" y="52685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Reducing Power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Techniques for reducing power: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Do nothing well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Dynamic Voltage-Frequency Scaling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Low power state for DRAM, disks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Overclocking</a:t>
            </a:r>
            <a:r>
              <a:rPr lang="en-US" dirty="0" smtClean="0"/>
              <a:t>, turning off cores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196578" y="2294929"/>
            <a:ext cx="4509493" cy="71439"/>
          </a:xfrm>
          <a:custGeom>
            <a:avLst/>
            <a:gdLst/>
            <a:ahLst/>
            <a:cxnLst/>
            <a:rect l="0" t="0" r="0" b="0"/>
            <a:pathLst>
              <a:path w="4509493" h="71439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26790"/>
                </a:lnTo>
                <a:lnTo>
                  <a:pt x="17860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35719" y="26790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44649"/>
                </a:lnTo>
                <a:lnTo>
                  <a:pt x="71438" y="53579"/>
                </a:lnTo>
                <a:lnTo>
                  <a:pt x="89297" y="62508"/>
                </a:lnTo>
                <a:lnTo>
                  <a:pt x="116086" y="62508"/>
                </a:lnTo>
                <a:lnTo>
                  <a:pt x="151805" y="62508"/>
                </a:lnTo>
                <a:lnTo>
                  <a:pt x="178594" y="62508"/>
                </a:lnTo>
                <a:lnTo>
                  <a:pt x="214313" y="62508"/>
                </a:lnTo>
                <a:lnTo>
                  <a:pt x="250031" y="62508"/>
                </a:lnTo>
                <a:lnTo>
                  <a:pt x="294680" y="62508"/>
                </a:lnTo>
                <a:lnTo>
                  <a:pt x="339328" y="62508"/>
                </a:lnTo>
                <a:lnTo>
                  <a:pt x="392906" y="62508"/>
                </a:lnTo>
                <a:lnTo>
                  <a:pt x="446485" y="53579"/>
                </a:lnTo>
                <a:lnTo>
                  <a:pt x="500063" y="53579"/>
                </a:lnTo>
                <a:lnTo>
                  <a:pt x="562570" y="53579"/>
                </a:lnTo>
                <a:lnTo>
                  <a:pt x="625078" y="62508"/>
                </a:lnTo>
                <a:lnTo>
                  <a:pt x="696516" y="62508"/>
                </a:lnTo>
                <a:lnTo>
                  <a:pt x="767953" y="53579"/>
                </a:lnTo>
                <a:lnTo>
                  <a:pt x="848320" y="53579"/>
                </a:lnTo>
                <a:lnTo>
                  <a:pt x="919758" y="53579"/>
                </a:lnTo>
                <a:lnTo>
                  <a:pt x="1000125" y="53579"/>
                </a:lnTo>
                <a:lnTo>
                  <a:pt x="1071563" y="53579"/>
                </a:lnTo>
                <a:lnTo>
                  <a:pt x="1151930" y="62508"/>
                </a:lnTo>
                <a:lnTo>
                  <a:pt x="1232297" y="62508"/>
                </a:lnTo>
                <a:lnTo>
                  <a:pt x="1312664" y="62508"/>
                </a:lnTo>
                <a:lnTo>
                  <a:pt x="1401961" y="62508"/>
                </a:lnTo>
                <a:lnTo>
                  <a:pt x="1491258" y="62508"/>
                </a:lnTo>
                <a:lnTo>
                  <a:pt x="1589485" y="71438"/>
                </a:lnTo>
                <a:lnTo>
                  <a:pt x="1687711" y="71438"/>
                </a:lnTo>
                <a:lnTo>
                  <a:pt x="1794867" y="71438"/>
                </a:lnTo>
                <a:lnTo>
                  <a:pt x="1910953" y="62508"/>
                </a:lnTo>
                <a:lnTo>
                  <a:pt x="2018110" y="62508"/>
                </a:lnTo>
                <a:lnTo>
                  <a:pt x="2125266" y="53579"/>
                </a:lnTo>
                <a:lnTo>
                  <a:pt x="2241352" y="53579"/>
                </a:lnTo>
                <a:lnTo>
                  <a:pt x="2357438" y="44649"/>
                </a:lnTo>
                <a:lnTo>
                  <a:pt x="2473524" y="44649"/>
                </a:lnTo>
                <a:lnTo>
                  <a:pt x="2589610" y="35719"/>
                </a:lnTo>
                <a:lnTo>
                  <a:pt x="2705695" y="35719"/>
                </a:lnTo>
                <a:lnTo>
                  <a:pt x="2830711" y="26790"/>
                </a:lnTo>
                <a:lnTo>
                  <a:pt x="2955727" y="26790"/>
                </a:lnTo>
                <a:lnTo>
                  <a:pt x="3080742" y="17860"/>
                </a:lnTo>
                <a:lnTo>
                  <a:pt x="3205758" y="17860"/>
                </a:lnTo>
                <a:lnTo>
                  <a:pt x="3339703" y="17860"/>
                </a:lnTo>
                <a:lnTo>
                  <a:pt x="3464719" y="8930"/>
                </a:lnTo>
                <a:lnTo>
                  <a:pt x="3589735" y="8930"/>
                </a:lnTo>
                <a:lnTo>
                  <a:pt x="3705820" y="8930"/>
                </a:lnTo>
                <a:lnTo>
                  <a:pt x="3821906" y="8930"/>
                </a:lnTo>
                <a:lnTo>
                  <a:pt x="3929063" y="0"/>
                </a:lnTo>
                <a:lnTo>
                  <a:pt x="4045149" y="0"/>
                </a:lnTo>
                <a:lnTo>
                  <a:pt x="4143375" y="0"/>
                </a:lnTo>
                <a:lnTo>
                  <a:pt x="4232672" y="8930"/>
                </a:lnTo>
                <a:lnTo>
                  <a:pt x="4321969" y="8930"/>
                </a:lnTo>
                <a:lnTo>
                  <a:pt x="4393406" y="8930"/>
                </a:lnTo>
                <a:lnTo>
                  <a:pt x="4464844" y="17860"/>
                </a:lnTo>
                <a:lnTo>
                  <a:pt x="4509492" y="17860"/>
                </a:lnTo>
                <a:lnTo>
                  <a:pt x="4509492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026914" y="2607469"/>
            <a:ext cx="4420196" cy="125016"/>
          </a:xfrm>
          <a:custGeom>
            <a:avLst/>
            <a:gdLst/>
            <a:ahLst/>
            <a:cxnLst/>
            <a:rect l="0" t="0" r="0" b="0"/>
            <a:pathLst>
              <a:path w="4420196" h="125016">
                <a:moveTo>
                  <a:pt x="17860" y="71437"/>
                </a:moveTo>
                <a:lnTo>
                  <a:pt x="17860" y="71437"/>
                </a:lnTo>
                <a:lnTo>
                  <a:pt x="8930" y="6250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17860" y="44648"/>
                </a:lnTo>
                <a:lnTo>
                  <a:pt x="35719" y="44648"/>
                </a:lnTo>
                <a:lnTo>
                  <a:pt x="53578" y="44648"/>
                </a:lnTo>
                <a:lnTo>
                  <a:pt x="80367" y="44648"/>
                </a:lnTo>
                <a:lnTo>
                  <a:pt x="116086" y="44648"/>
                </a:lnTo>
                <a:lnTo>
                  <a:pt x="151805" y="44648"/>
                </a:lnTo>
                <a:lnTo>
                  <a:pt x="196453" y="44648"/>
                </a:lnTo>
                <a:lnTo>
                  <a:pt x="250031" y="53578"/>
                </a:lnTo>
                <a:lnTo>
                  <a:pt x="303609" y="53578"/>
                </a:lnTo>
                <a:lnTo>
                  <a:pt x="357188" y="53578"/>
                </a:lnTo>
                <a:lnTo>
                  <a:pt x="419695" y="53578"/>
                </a:lnTo>
                <a:lnTo>
                  <a:pt x="482203" y="53578"/>
                </a:lnTo>
                <a:lnTo>
                  <a:pt x="553641" y="44648"/>
                </a:lnTo>
                <a:lnTo>
                  <a:pt x="625078" y="35719"/>
                </a:lnTo>
                <a:lnTo>
                  <a:pt x="705445" y="26789"/>
                </a:lnTo>
                <a:lnTo>
                  <a:pt x="785813" y="17859"/>
                </a:lnTo>
                <a:lnTo>
                  <a:pt x="875109" y="8929"/>
                </a:lnTo>
                <a:lnTo>
                  <a:pt x="964406" y="8929"/>
                </a:lnTo>
                <a:lnTo>
                  <a:pt x="1053703" y="0"/>
                </a:lnTo>
                <a:lnTo>
                  <a:pt x="1151930" y="0"/>
                </a:lnTo>
                <a:lnTo>
                  <a:pt x="1250156" y="0"/>
                </a:lnTo>
                <a:lnTo>
                  <a:pt x="1348383" y="0"/>
                </a:lnTo>
                <a:lnTo>
                  <a:pt x="1455539" y="0"/>
                </a:lnTo>
                <a:lnTo>
                  <a:pt x="1562695" y="0"/>
                </a:lnTo>
                <a:lnTo>
                  <a:pt x="1669852" y="8929"/>
                </a:lnTo>
                <a:lnTo>
                  <a:pt x="1777008" y="8929"/>
                </a:lnTo>
                <a:lnTo>
                  <a:pt x="1884164" y="17859"/>
                </a:lnTo>
                <a:lnTo>
                  <a:pt x="2000250" y="17859"/>
                </a:lnTo>
                <a:lnTo>
                  <a:pt x="2116336" y="26789"/>
                </a:lnTo>
                <a:lnTo>
                  <a:pt x="2232422" y="26789"/>
                </a:lnTo>
                <a:lnTo>
                  <a:pt x="2357438" y="26789"/>
                </a:lnTo>
                <a:lnTo>
                  <a:pt x="2482453" y="26789"/>
                </a:lnTo>
                <a:lnTo>
                  <a:pt x="2616399" y="35719"/>
                </a:lnTo>
                <a:lnTo>
                  <a:pt x="2759274" y="35719"/>
                </a:lnTo>
                <a:lnTo>
                  <a:pt x="2902149" y="35719"/>
                </a:lnTo>
                <a:lnTo>
                  <a:pt x="3045024" y="44648"/>
                </a:lnTo>
                <a:lnTo>
                  <a:pt x="3187899" y="53578"/>
                </a:lnTo>
                <a:lnTo>
                  <a:pt x="3330774" y="53578"/>
                </a:lnTo>
                <a:lnTo>
                  <a:pt x="3473649" y="62508"/>
                </a:lnTo>
                <a:lnTo>
                  <a:pt x="3616524" y="71437"/>
                </a:lnTo>
                <a:lnTo>
                  <a:pt x="3759399" y="80367"/>
                </a:lnTo>
                <a:lnTo>
                  <a:pt x="3893344" y="89297"/>
                </a:lnTo>
                <a:lnTo>
                  <a:pt x="4036219" y="98226"/>
                </a:lnTo>
                <a:lnTo>
                  <a:pt x="4170164" y="107156"/>
                </a:lnTo>
                <a:lnTo>
                  <a:pt x="4295180" y="116086"/>
                </a:lnTo>
                <a:lnTo>
                  <a:pt x="4420195" y="125015"/>
                </a:lnTo>
                <a:lnTo>
                  <a:pt x="4420195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35844" y="3000375"/>
            <a:ext cx="1777009" cy="71438"/>
          </a:xfrm>
          <a:custGeom>
            <a:avLst/>
            <a:gdLst/>
            <a:ahLst/>
            <a:cxnLst/>
            <a:rect l="0" t="0" r="0" b="0"/>
            <a:pathLst>
              <a:path w="1777009" h="71438">
                <a:moveTo>
                  <a:pt x="0" y="62507"/>
                </a:moveTo>
                <a:lnTo>
                  <a:pt x="0" y="62507"/>
                </a:lnTo>
                <a:lnTo>
                  <a:pt x="8930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44648" y="62507"/>
                </a:lnTo>
                <a:lnTo>
                  <a:pt x="71437" y="62507"/>
                </a:lnTo>
                <a:lnTo>
                  <a:pt x="89297" y="71437"/>
                </a:lnTo>
                <a:lnTo>
                  <a:pt x="116086" y="71437"/>
                </a:lnTo>
                <a:lnTo>
                  <a:pt x="142875" y="71437"/>
                </a:lnTo>
                <a:lnTo>
                  <a:pt x="169664" y="71437"/>
                </a:lnTo>
                <a:lnTo>
                  <a:pt x="205383" y="71437"/>
                </a:lnTo>
                <a:lnTo>
                  <a:pt x="250031" y="71437"/>
                </a:lnTo>
                <a:lnTo>
                  <a:pt x="303609" y="71437"/>
                </a:lnTo>
                <a:lnTo>
                  <a:pt x="366117" y="71437"/>
                </a:lnTo>
                <a:lnTo>
                  <a:pt x="437554" y="62507"/>
                </a:lnTo>
                <a:lnTo>
                  <a:pt x="508992" y="62507"/>
                </a:lnTo>
                <a:lnTo>
                  <a:pt x="589359" y="62507"/>
                </a:lnTo>
                <a:lnTo>
                  <a:pt x="678656" y="62507"/>
                </a:lnTo>
                <a:lnTo>
                  <a:pt x="767953" y="53578"/>
                </a:lnTo>
                <a:lnTo>
                  <a:pt x="857250" y="53578"/>
                </a:lnTo>
                <a:lnTo>
                  <a:pt x="955476" y="44648"/>
                </a:lnTo>
                <a:lnTo>
                  <a:pt x="1053703" y="44648"/>
                </a:lnTo>
                <a:lnTo>
                  <a:pt x="1160859" y="35718"/>
                </a:lnTo>
                <a:lnTo>
                  <a:pt x="1259086" y="26789"/>
                </a:lnTo>
                <a:lnTo>
                  <a:pt x="1366242" y="17859"/>
                </a:lnTo>
                <a:lnTo>
                  <a:pt x="1473398" y="8929"/>
                </a:lnTo>
                <a:lnTo>
                  <a:pt x="1571625" y="0"/>
                </a:lnTo>
                <a:lnTo>
                  <a:pt x="1651992" y="8929"/>
                </a:lnTo>
                <a:lnTo>
                  <a:pt x="1723429" y="17859"/>
                </a:lnTo>
                <a:lnTo>
                  <a:pt x="1768078" y="35718"/>
                </a:lnTo>
                <a:lnTo>
                  <a:pt x="1777008" y="53578"/>
                </a:lnTo>
                <a:lnTo>
                  <a:pt x="1777008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196703" y="3187898"/>
            <a:ext cx="1294806" cy="383978"/>
          </a:xfrm>
          <a:custGeom>
            <a:avLst/>
            <a:gdLst/>
            <a:ahLst/>
            <a:cxnLst/>
            <a:rect l="0" t="0" r="0" b="0"/>
            <a:pathLst>
              <a:path w="1294806" h="38397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17860" y="142875"/>
                </a:lnTo>
                <a:lnTo>
                  <a:pt x="17860" y="178594"/>
                </a:lnTo>
                <a:lnTo>
                  <a:pt x="26789" y="205383"/>
                </a:lnTo>
                <a:lnTo>
                  <a:pt x="44649" y="241102"/>
                </a:lnTo>
                <a:lnTo>
                  <a:pt x="71438" y="267891"/>
                </a:lnTo>
                <a:lnTo>
                  <a:pt x="98227" y="285750"/>
                </a:lnTo>
                <a:lnTo>
                  <a:pt x="133945" y="303609"/>
                </a:lnTo>
                <a:lnTo>
                  <a:pt x="178594" y="312539"/>
                </a:lnTo>
                <a:lnTo>
                  <a:pt x="232172" y="321469"/>
                </a:lnTo>
                <a:lnTo>
                  <a:pt x="285750" y="330398"/>
                </a:lnTo>
                <a:lnTo>
                  <a:pt x="330399" y="348258"/>
                </a:lnTo>
                <a:lnTo>
                  <a:pt x="375047" y="357188"/>
                </a:lnTo>
                <a:lnTo>
                  <a:pt x="428625" y="366117"/>
                </a:lnTo>
                <a:lnTo>
                  <a:pt x="464344" y="375047"/>
                </a:lnTo>
                <a:lnTo>
                  <a:pt x="517922" y="383977"/>
                </a:lnTo>
                <a:lnTo>
                  <a:pt x="571500" y="383977"/>
                </a:lnTo>
                <a:lnTo>
                  <a:pt x="625078" y="375047"/>
                </a:lnTo>
                <a:lnTo>
                  <a:pt x="687586" y="366117"/>
                </a:lnTo>
                <a:lnTo>
                  <a:pt x="750094" y="348258"/>
                </a:lnTo>
                <a:lnTo>
                  <a:pt x="821531" y="339328"/>
                </a:lnTo>
                <a:lnTo>
                  <a:pt x="884039" y="312539"/>
                </a:lnTo>
                <a:lnTo>
                  <a:pt x="946547" y="294680"/>
                </a:lnTo>
                <a:lnTo>
                  <a:pt x="1009055" y="267891"/>
                </a:lnTo>
                <a:lnTo>
                  <a:pt x="1062633" y="241102"/>
                </a:lnTo>
                <a:lnTo>
                  <a:pt x="1116211" y="214313"/>
                </a:lnTo>
                <a:lnTo>
                  <a:pt x="1169789" y="178594"/>
                </a:lnTo>
                <a:lnTo>
                  <a:pt x="1205508" y="151805"/>
                </a:lnTo>
                <a:lnTo>
                  <a:pt x="1241227" y="116086"/>
                </a:lnTo>
                <a:lnTo>
                  <a:pt x="1268016" y="89297"/>
                </a:lnTo>
                <a:lnTo>
                  <a:pt x="1285875" y="62508"/>
                </a:lnTo>
                <a:lnTo>
                  <a:pt x="1294805" y="44648"/>
                </a:lnTo>
                <a:lnTo>
                  <a:pt x="1294805" y="35719"/>
                </a:lnTo>
                <a:lnTo>
                  <a:pt x="1294805" y="26789"/>
                </a:lnTo>
                <a:lnTo>
                  <a:pt x="1276945" y="26789"/>
                </a:lnTo>
                <a:lnTo>
                  <a:pt x="1276945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955727" y="3045023"/>
            <a:ext cx="1821657" cy="53579"/>
          </a:xfrm>
          <a:custGeom>
            <a:avLst/>
            <a:gdLst/>
            <a:ahLst/>
            <a:cxnLst/>
            <a:rect l="0" t="0" r="0" b="0"/>
            <a:pathLst>
              <a:path w="1821657" h="5357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44648"/>
                </a:lnTo>
                <a:lnTo>
                  <a:pt x="8929" y="44648"/>
                </a:lnTo>
                <a:lnTo>
                  <a:pt x="26789" y="44648"/>
                </a:lnTo>
                <a:lnTo>
                  <a:pt x="53578" y="44648"/>
                </a:lnTo>
                <a:lnTo>
                  <a:pt x="89296" y="44648"/>
                </a:lnTo>
                <a:lnTo>
                  <a:pt x="133945" y="44648"/>
                </a:lnTo>
                <a:lnTo>
                  <a:pt x="178593" y="44648"/>
                </a:lnTo>
                <a:lnTo>
                  <a:pt x="232171" y="44648"/>
                </a:lnTo>
                <a:lnTo>
                  <a:pt x="285750" y="53578"/>
                </a:lnTo>
                <a:lnTo>
                  <a:pt x="348257" y="53578"/>
                </a:lnTo>
                <a:lnTo>
                  <a:pt x="419695" y="53578"/>
                </a:lnTo>
                <a:lnTo>
                  <a:pt x="491132" y="53578"/>
                </a:lnTo>
                <a:lnTo>
                  <a:pt x="580429" y="53578"/>
                </a:lnTo>
                <a:lnTo>
                  <a:pt x="669726" y="53578"/>
                </a:lnTo>
                <a:lnTo>
                  <a:pt x="759023" y="44648"/>
                </a:lnTo>
                <a:lnTo>
                  <a:pt x="866179" y="44648"/>
                </a:lnTo>
                <a:lnTo>
                  <a:pt x="964406" y="35719"/>
                </a:lnTo>
                <a:lnTo>
                  <a:pt x="1071562" y="35719"/>
                </a:lnTo>
                <a:lnTo>
                  <a:pt x="1178718" y="26789"/>
                </a:lnTo>
                <a:lnTo>
                  <a:pt x="1276945" y="17859"/>
                </a:lnTo>
                <a:lnTo>
                  <a:pt x="1375171" y="17859"/>
                </a:lnTo>
                <a:lnTo>
                  <a:pt x="1464468" y="8930"/>
                </a:lnTo>
                <a:lnTo>
                  <a:pt x="1544836" y="0"/>
                </a:lnTo>
                <a:lnTo>
                  <a:pt x="1625203" y="0"/>
                </a:lnTo>
                <a:lnTo>
                  <a:pt x="1687711" y="8930"/>
                </a:lnTo>
                <a:lnTo>
                  <a:pt x="1750218" y="8930"/>
                </a:lnTo>
                <a:lnTo>
                  <a:pt x="1785937" y="17859"/>
                </a:lnTo>
                <a:lnTo>
                  <a:pt x="1821656" y="26789"/>
                </a:lnTo>
                <a:lnTo>
                  <a:pt x="1821656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Static Power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Static power consumption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Current</a:t>
            </a:r>
            <a:r>
              <a:rPr lang="en-US" baseline="-25000" dirty="0" err="1" smtClean="0"/>
              <a:t>static</a:t>
            </a:r>
            <a:r>
              <a:rPr lang="en-US" dirty="0" smtClean="0"/>
              <a:t> x Voltage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Scales with number of transistors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To reduce:  power gating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5400000">
            <a:off x="7408863" y="1365250"/>
            <a:ext cx="3100388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Power and Energy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750344" y="1473398"/>
            <a:ext cx="1196579" cy="98228"/>
          </a:xfrm>
          <a:custGeom>
            <a:avLst/>
            <a:gdLst/>
            <a:ahLst/>
            <a:cxnLst/>
            <a:rect l="0" t="0" r="0" b="0"/>
            <a:pathLst>
              <a:path w="1196579" h="98228">
                <a:moveTo>
                  <a:pt x="1196578" y="98227"/>
                </a:moveTo>
                <a:lnTo>
                  <a:pt x="1196578" y="98227"/>
                </a:lnTo>
                <a:lnTo>
                  <a:pt x="1187648" y="89297"/>
                </a:lnTo>
                <a:lnTo>
                  <a:pt x="1187648" y="89297"/>
                </a:lnTo>
                <a:lnTo>
                  <a:pt x="1178719" y="89297"/>
                </a:lnTo>
                <a:lnTo>
                  <a:pt x="1169789" y="80367"/>
                </a:lnTo>
                <a:lnTo>
                  <a:pt x="1151929" y="80367"/>
                </a:lnTo>
                <a:lnTo>
                  <a:pt x="1134070" y="80367"/>
                </a:lnTo>
                <a:lnTo>
                  <a:pt x="1107281" y="80367"/>
                </a:lnTo>
                <a:lnTo>
                  <a:pt x="1089422" y="80367"/>
                </a:lnTo>
                <a:lnTo>
                  <a:pt x="1053703" y="80367"/>
                </a:lnTo>
                <a:lnTo>
                  <a:pt x="1017984" y="80367"/>
                </a:lnTo>
                <a:lnTo>
                  <a:pt x="991195" y="80367"/>
                </a:lnTo>
                <a:lnTo>
                  <a:pt x="946547" y="80367"/>
                </a:lnTo>
                <a:lnTo>
                  <a:pt x="910828" y="80367"/>
                </a:lnTo>
                <a:lnTo>
                  <a:pt x="866179" y="80367"/>
                </a:lnTo>
                <a:lnTo>
                  <a:pt x="812601" y="80367"/>
                </a:lnTo>
                <a:lnTo>
                  <a:pt x="767953" y="80367"/>
                </a:lnTo>
                <a:lnTo>
                  <a:pt x="705445" y="80367"/>
                </a:lnTo>
                <a:lnTo>
                  <a:pt x="651867" y="71438"/>
                </a:lnTo>
                <a:lnTo>
                  <a:pt x="589359" y="62508"/>
                </a:lnTo>
                <a:lnTo>
                  <a:pt x="526851" y="62508"/>
                </a:lnTo>
                <a:lnTo>
                  <a:pt x="455414" y="53578"/>
                </a:lnTo>
                <a:lnTo>
                  <a:pt x="383976" y="44649"/>
                </a:lnTo>
                <a:lnTo>
                  <a:pt x="312539" y="35719"/>
                </a:lnTo>
                <a:lnTo>
                  <a:pt x="232172" y="26789"/>
                </a:lnTo>
                <a:lnTo>
                  <a:pt x="160734" y="17860"/>
                </a:lnTo>
                <a:lnTo>
                  <a:pt x="80367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660797" y="1366242"/>
            <a:ext cx="4241602" cy="696517"/>
          </a:xfrm>
          <a:custGeom>
            <a:avLst/>
            <a:gdLst/>
            <a:ahLst/>
            <a:cxnLst/>
            <a:rect l="0" t="0" r="0" b="0"/>
            <a:pathLst>
              <a:path w="4241602" h="696517">
                <a:moveTo>
                  <a:pt x="1928812" y="98227"/>
                </a:moveTo>
                <a:lnTo>
                  <a:pt x="1839516" y="89297"/>
                </a:lnTo>
                <a:lnTo>
                  <a:pt x="1750219" y="80367"/>
                </a:lnTo>
                <a:lnTo>
                  <a:pt x="1660922" y="71437"/>
                </a:lnTo>
                <a:lnTo>
                  <a:pt x="1571625" y="71437"/>
                </a:lnTo>
                <a:lnTo>
                  <a:pt x="1482328" y="62508"/>
                </a:lnTo>
                <a:lnTo>
                  <a:pt x="1393031" y="53578"/>
                </a:lnTo>
                <a:lnTo>
                  <a:pt x="1303734" y="53578"/>
                </a:lnTo>
                <a:lnTo>
                  <a:pt x="1223367" y="44648"/>
                </a:lnTo>
                <a:lnTo>
                  <a:pt x="1134070" y="53578"/>
                </a:lnTo>
                <a:lnTo>
                  <a:pt x="1053703" y="53578"/>
                </a:lnTo>
                <a:lnTo>
                  <a:pt x="964406" y="53578"/>
                </a:lnTo>
                <a:lnTo>
                  <a:pt x="884039" y="62508"/>
                </a:lnTo>
                <a:lnTo>
                  <a:pt x="803672" y="80367"/>
                </a:lnTo>
                <a:lnTo>
                  <a:pt x="732234" y="89297"/>
                </a:lnTo>
                <a:lnTo>
                  <a:pt x="651867" y="107156"/>
                </a:lnTo>
                <a:lnTo>
                  <a:pt x="580430" y="125016"/>
                </a:lnTo>
                <a:lnTo>
                  <a:pt x="508992" y="142875"/>
                </a:lnTo>
                <a:lnTo>
                  <a:pt x="437555" y="160734"/>
                </a:lnTo>
                <a:lnTo>
                  <a:pt x="375047" y="178594"/>
                </a:lnTo>
                <a:lnTo>
                  <a:pt x="312539" y="196453"/>
                </a:lnTo>
                <a:lnTo>
                  <a:pt x="258961" y="214312"/>
                </a:lnTo>
                <a:lnTo>
                  <a:pt x="205383" y="232172"/>
                </a:lnTo>
                <a:lnTo>
                  <a:pt x="160734" y="250031"/>
                </a:lnTo>
                <a:lnTo>
                  <a:pt x="116086" y="276820"/>
                </a:lnTo>
                <a:lnTo>
                  <a:pt x="80367" y="294680"/>
                </a:lnTo>
                <a:lnTo>
                  <a:pt x="44648" y="321469"/>
                </a:lnTo>
                <a:lnTo>
                  <a:pt x="26789" y="357187"/>
                </a:lnTo>
                <a:lnTo>
                  <a:pt x="8930" y="383977"/>
                </a:lnTo>
                <a:lnTo>
                  <a:pt x="0" y="419695"/>
                </a:lnTo>
                <a:lnTo>
                  <a:pt x="0" y="455414"/>
                </a:lnTo>
                <a:lnTo>
                  <a:pt x="8930" y="482203"/>
                </a:lnTo>
                <a:lnTo>
                  <a:pt x="26789" y="508992"/>
                </a:lnTo>
                <a:lnTo>
                  <a:pt x="53578" y="535781"/>
                </a:lnTo>
                <a:lnTo>
                  <a:pt x="89297" y="562570"/>
                </a:lnTo>
                <a:lnTo>
                  <a:pt x="133945" y="580430"/>
                </a:lnTo>
                <a:lnTo>
                  <a:pt x="178594" y="598289"/>
                </a:lnTo>
                <a:lnTo>
                  <a:pt x="232172" y="616148"/>
                </a:lnTo>
                <a:lnTo>
                  <a:pt x="294680" y="625078"/>
                </a:lnTo>
                <a:lnTo>
                  <a:pt x="357187" y="642937"/>
                </a:lnTo>
                <a:lnTo>
                  <a:pt x="428625" y="651867"/>
                </a:lnTo>
                <a:lnTo>
                  <a:pt x="500062" y="660797"/>
                </a:lnTo>
                <a:lnTo>
                  <a:pt x="580430" y="669727"/>
                </a:lnTo>
                <a:lnTo>
                  <a:pt x="669726" y="678656"/>
                </a:lnTo>
                <a:lnTo>
                  <a:pt x="767953" y="687586"/>
                </a:lnTo>
                <a:lnTo>
                  <a:pt x="866180" y="696516"/>
                </a:lnTo>
                <a:lnTo>
                  <a:pt x="964406" y="696516"/>
                </a:lnTo>
                <a:lnTo>
                  <a:pt x="1071562" y="696516"/>
                </a:lnTo>
                <a:lnTo>
                  <a:pt x="1178719" y="696516"/>
                </a:lnTo>
                <a:lnTo>
                  <a:pt x="1294805" y="687586"/>
                </a:lnTo>
                <a:lnTo>
                  <a:pt x="1401961" y="687586"/>
                </a:lnTo>
                <a:lnTo>
                  <a:pt x="1518047" y="687586"/>
                </a:lnTo>
                <a:lnTo>
                  <a:pt x="1643062" y="687586"/>
                </a:lnTo>
                <a:lnTo>
                  <a:pt x="1768078" y="687586"/>
                </a:lnTo>
                <a:lnTo>
                  <a:pt x="1893094" y="687586"/>
                </a:lnTo>
                <a:lnTo>
                  <a:pt x="2018109" y="687586"/>
                </a:lnTo>
                <a:lnTo>
                  <a:pt x="2143125" y="687586"/>
                </a:lnTo>
                <a:lnTo>
                  <a:pt x="2277070" y="687586"/>
                </a:lnTo>
                <a:lnTo>
                  <a:pt x="2402086" y="678656"/>
                </a:lnTo>
                <a:lnTo>
                  <a:pt x="2536031" y="678656"/>
                </a:lnTo>
                <a:lnTo>
                  <a:pt x="2669976" y="669727"/>
                </a:lnTo>
                <a:lnTo>
                  <a:pt x="2794992" y="660797"/>
                </a:lnTo>
                <a:lnTo>
                  <a:pt x="2928937" y="651867"/>
                </a:lnTo>
                <a:lnTo>
                  <a:pt x="3053953" y="642937"/>
                </a:lnTo>
                <a:lnTo>
                  <a:pt x="3178969" y="634008"/>
                </a:lnTo>
                <a:lnTo>
                  <a:pt x="3295055" y="625078"/>
                </a:lnTo>
                <a:lnTo>
                  <a:pt x="3411141" y="616148"/>
                </a:lnTo>
                <a:lnTo>
                  <a:pt x="3527226" y="607219"/>
                </a:lnTo>
                <a:lnTo>
                  <a:pt x="3625453" y="598289"/>
                </a:lnTo>
                <a:lnTo>
                  <a:pt x="3732609" y="589359"/>
                </a:lnTo>
                <a:lnTo>
                  <a:pt x="3821906" y="571500"/>
                </a:lnTo>
                <a:lnTo>
                  <a:pt x="3911203" y="562570"/>
                </a:lnTo>
                <a:lnTo>
                  <a:pt x="3982641" y="544711"/>
                </a:lnTo>
                <a:lnTo>
                  <a:pt x="4054078" y="526852"/>
                </a:lnTo>
                <a:lnTo>
                  <a:pt x="4107656" y="508992"/>
                </a:lnTo>
                <a:lnTo>
                  <a:pt x="4152305" y="491133"/>
                </a:lnTo>
                <a:lnTo>
                  <a:pt x="4188023" y="473273"/>
                </a:lnTo>
                <a:lnTo>
                  <a:pt x="4214812" y="446484"/>
                </a:lnTo>
                <a:lnTo>
                  <a:pt x="4232672" y="428625"/>
                </a:lnTo>
                <a:lnTo>
                  <a:pt x="4241601" y="401836"/>
                </a:lnTo>
                <a:lnTo>
                  <a:pt x="4232672" y="375047"/>
                </a:lnTo>
                <a:lnTo>
                  <a:pt x="4214812" y="339328"/>
                </a:lnTo>
                <a:lnTo>
                  <a:pt x="4188023" y="312539"/>
                </a:lnTo>
                <a:lnTo>
                  <a:pt x="4143375" y="276820"/>
                </a:lnTo>
                <a:lnTo>
                  <a:pt x="4089797" y="250031"/>
                </a:lnTo>
                <a:lnTo>
                  <a:pt x="4009430" y="214312"/>
                </a:lnTo>
                <a:lnTo>
                  <a:pt x="3929062" y="178594"/>
                </a:lnTo>
                <a:lnTo>
                  <a:pt x="3830836" y="142875"/>
                </a:lnTo>
                <a:lnTo>
                  <a:pt x="3723680" y="116086"/>
                </a:lnTo>
                <a:lnTo>
                  <a:pt x="3607594" y="80367"/>
                </a:lnTo>
                <a:lnTo>
                  <a:pt x="3473648" y="53578"/>
                </a:lnTo>
                <a:lnTo>
                  <a:pt x="3321844" y="35719"/>
                </a:lnTo>
                <a:lnTo>
                  <a:pt x="3143250" y="17860"/>
                </a:lnTo>
                <a:lnTo>
                  <a:pt x="2964656" y="0"/>
                </a:lnTo>
                <a:lnTo>
                  <a:pt x="2759273" y="0"/>
                </a:lnTo>
                <a:lnTo>
                  <a:pt x="2544961" y="0"/>
                </a:lnTo>
                <a:lnTo>
                  <a:pt x="2321719" y="0"/>
                </a:lnTo>
                <a:lnTo>
                  <a:pt x="2080617" y="17860"/>
                </a:lnTo>
                <a:lnTo>
                  <a:pt x="2080617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r>
              <a:rPr lang="en-US" altLang="en-US" smtClean="0"/>
              <a:t>Intel Multi-core processors I-7 980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838200"/>
            <a:ext cx="8307387" cy="5607050"/>
          </a:xfrm>
        </p:spPr>
        <p:txBody>
          <a:bodyPr/>
          <a:lstStyle/>
          <a:p>
            <a:pPr>
              <a:defRPr/>
            </a:pPr>
            <a:r>
              <a:rPr lang="en-US" dirty="0"/>
              <a:t>Frequently Asked Questions: Intel® Multi-Core Processor Architecture</a:t>
            </a:r>
          </a:p>
          <a:p>
            <a:pPr>
              <a:defRPr/>
            </a:pPr>
            <a:r>
              <a:rPr lang="en-US" dirty="0">
                <a:hlinkClick r:id="rId2"/>
              </a:rPr>
              <a:t>Essential Concepts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3"/>
              </a:rPr>
              <a:t>The Move to Multi-Core Architecture Explained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4"/>
              </a:rPr>
              <a:t>How to Benefit from Multi-Core Architecture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5"/>
              </a:rPr>
              <a:t>Challenges in Multithreaded Programming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6"/>
              </a:rPr>
              <a:t>How Intel Can Help</a:t>
            </a:r>
            <a:endParaRPr lang="en-US" dirty="0" smtClean="0"/>
          </a:p>
          <a:p>
            <a:pPr>
              <a:defRPr/>
            </a:pPr>
            <a:r>
              <a:rPr lang="en-US" dirty="0">
                <a:hlinkClick r:id="rId7"/>
              </a:rPr>
              <a:t>Additional Resources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-123825" y="5867400"/>
            <a:ext cx="934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400"/>
              <a:t>https://software.intel.com/en-us/articles/frequently-asked-questions-intel-multi-core-processor-architecture/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268016" y="339328"/>
            <a:ext cx="6152555" cy="5259586"/>
          </a:xfrm>
          <a:custGeom>
            <a:avLst/>
            <a:gdLst/>
            <a:ahLst/>
            <a:cxnLst/>
            <a:rect l="0" t="0" r="0" b="0"/>
            <a:pathLst>
              <a:path w="6152555" h="5259586">
                <a:moveTo>
                  <a:pt x="0" y="5259585"/>
                </a:moveTo>
                <a:lnTo>
                  <a:pt x="0" y="5250656"/>
                </a:lnTo>
                <a:lnTo>
                  <a:pt x="0" y="5250656"/>
                </a:lnTo>
                <a:lnTo>
                  <a:pt x="0" y="5232797"/>
                </a:lnTo>
                <a:lnTo>
                  <a:pt x="8929" y="5214938"/>
                </a:lnTo>
                <a:lnTo>
                  <a:pt x="26789" y="5197078"/>
                </a:lnTo>
                <a:lnTo>
                  <a:pt x="53578" y="5161360"/>
                </a:lnTo>
                <a:lnTo>
                  <a:pt x="89297" y="5125641"/>
                </a:lnTo>
                <a:lnTo>
                  <a:pt x="133945" y="5080992"/>
                </a:lnTo>
                <a:lnTo>
                  <a:pt x="187523" y="5027414"/>
                </a:lnTo>
                <a:lnTo>
                  <a:pt x="267890" y="4955977"/>
                </a:lnTo>
                <a:lnTo>
                  <a:pt x="357187" y="4857750"/>
                </a:lnTo>
                <a:lnTo>
                  <a:pt x="464343" y="4741664"/>
                </a:lnTo>
                <a:lnTo>
                  <a:pt x="598289" y="4598789"/>
                </a:lnTo>
                <a:lnTo>
                  <a:pt x="741164" y="4438054"/>
                </a:lnTo>
                <a:lnTo>
                  <a:pt x="910828" y="4259461"/>
                </a:lnTo>
                <a:lnTo>
                  <a:pt x="1098351" y="4063008"/>
                </a:lnTo>
                <a:lnTo>
                  <a:pt x="1294804" y="3848695"/>
                </a:lnTo>
                <a:lnTo>
                  <a:pt x="1500187" y="3634383"/>
                </a:lnTo>
                <a:lnTo>
                  <a:pt x="1723429" y="3402211"/>
                </a:lnTo>
                <a:lnTo>
                  <a:pt x="1964531" y="3161109"/>
                </a:lnTo>
                <a:lnTo>
                  <a:pt x="2214562" y="2911078"/>
                </a:lnTo>
                <a:lnTo>
                  <a:pt x="2482453" y="2661047"/>
                </a:lnTo>
                <a:lnTo>
                  <a:pt x="2759273" y="2393156"/>
                </a:lnTo>
                <a:lnTo>
                  <a:pt x="3062882" y="2125266"/>
                </a:lnTo>
                <a:lnTo>
                  <a:pt x="3384351" y="1866305"/>
                </a:lnTo>
                <a:lnTo>
                  <a:pt x="3723679" y="1598414"/>
                </a:lnTo>
                <a:lnTo>
                  <a:pt x="4063007" y="1348383"/>
                </a:lnTo>
                <a:lnTo>
                  <a:pt x="4411265" y="1107281"/>
                </a:lnTo>
                <a:lnTo>
                  <a:pt x="4759523" y="884039"/>
                </a:lnTo>
                <a:lnTo>
                  <a:pt x="5080992" y="678656"/>
                </a:lnTo>
                <a:lnTo>
                  <a:pt x="5375672" y="500063"/>
                </a:lnTo>
                <a:lnTo>
                  <a:pt x="5625703" y="348258"/>
                </a:lnTo>
                <a:lnTo>
                  <a:pt x="5848945" y="214313"/>
                </a:lnTo>
                <a:lnTo>
                  <a:pt x="5973961" y="142875"/>
                </a:lnTo>
                <a:lnTo>
                  <a:pt x="6054328" y="89297"/>
                </a:lnTo>
                <a:lnTo>
                  <a:pt x="6098976" y="44649"/>
                </a:lnTo>
                <a:lnTo>
                  <a:pt x="6152554" y="0"/>
                </a:lnTo>
                <a:lnTo>
                  <a:pt x="615255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973336" y="285750"/>
            <a:ext cx="5706071" cy="5143501"/>
          </a:xfrm>
          <a:custGeom>
            <a:avLst/>
            <a:gdLst/>
            <a:ahLst/>
            <a:cxnLst/>
            <a:rect l="0" t="0" r="0" b="0"/>
            <a:pathLst>
              <a:path w="5706071" h="5143501">
                <a:moveTo>
                  <a:pt x="8930" y="35719"/>
                </a:moveTo>
                <a:lnTo>
                  <a:pt x="893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35719" y="0"/>
                </a:lnTo>
                <a:lnTo>
                  <a:pt x="71438" y="0"/>
                </a:lnTo>
                <a:lnTo>
                  <a:pt x="116086" y="8930"/>
                </a:lnTo>
                <a:lnTo>
                  <a:pt x="169664" y="26789"/>
                </a:lnTo>
                <a:lnTo>
                  <a:pt x="232172" y="62508"/>
                </a:lnTo>
                <a:lnTo>
                  <a:pt x="294680" y="116086"/>
                </a:lnTo>
                <a:lnTo>
                  <a:pt x="366117" y="178594"/>
                </a:lnTo>
                <a:lnTo>
                  <a:pt x="446484" y="267891"/>
                </a:lnTo>
                <a:lnTo>
                  <a:pt x="526852" y="357188"/>
                </a:lnTo>
                <a:lnTo>
                  <a:pt x="616148" y="464344"/>
                </a:lnTo>
                <a:lnTo>
                  <a:pt x="714375" y="589359"/>
                </a:lnTo>
                <a:lnTo>
                  <a:pt x="821531" y="705445"/>
                </a:lnTo>
                <a:lnTo>
                  <a:pt x="937617" y="830461"/>
                </a:lnTo>
                <a:lnTo>
                  <a:pt x="1062633" y="964406"/>
                </a:lnTo>
                <a:lnTo>
                  <a:pt x="1196578" y="1098352"/>
                </a:lnTo>
                <a:lnTo>
                  <a:pt x="1330523" y="1250156"/>
                </a:lnTo>
                <a:lnTo>
                  <a:pt x="1482328" y="1401961"/>
                </a:lnTo>
                <a:lnTo>
                  <a:pt x="1643062" y="1562695"/>
                </a:lnTo>
                <a:lnTo>
                  <a:pt x="1812727" y="1723429"/>
                </a:lnTo>
                <a:lnTo>
                  <a:pt x="1991320" y="1893094"/>
                </a:lnTo>
                <a:lnTo>
                  <a:pt x="2178844" y="2062758"/>
                </a:lnTo>
                <a:lnTo>
                  <a:pt x="2366367" y="2241352"/>
                </a:lnTo>
                <a:lnTo>
                  <a:pt x="2571750" y="2428875"/>
                </a:lnTo>
                <a:lnTo>
                  <a:pt x="2786062" y="2625328"/>
                </a:lnTo>
                <a:lnTo>
                  <a:pt x="3009305" y="2830711"/>
                </a:lnTo>
                <a:lnTo>
                  <a:pt x="3241477" y="3027164"/>
                </a:lnTo>
                <a:lnTo>
                  <a:pt x="3482578" y="3223617"/>
                </a:lnTo>
                <a:lnTo>
                  <a:pt x="3732609" y="3420070"/>
                </a:lnTo>
                <a:lnTo>
                  <a:pt x="3973711" y="3607593"/>
                </a:lnTo>
                <a:lnTo>
                  <a:pt x="4223742" y="3804046"/>
                </a:lnTo>
                <a:lnTo>
                  <a:pt x="4464844" y="3982640"/>
                </a:lnTo>
                <a:lnTo>
                  <a:pt x="4705945" y="4170164"/>
                </a:lnTo>
                <a:lnTo>
                  <a:pt x="4938117" y="4366617"/>
                </a:lnTo>
                <a:lnTo>
                  <a:pt x="5152430" y="4563070"/>
                </a:lnTo>
                <a:lnTo>
                  <a:pt x="5357812" y="4759523"/>
                </a:lnTo>
                <a:lnTo>
                  <a:pt x="5545336" y="4964906"/>
                </a:lnTo>
                <a:lnTo>
                  <a:pt x="5706070" y="5143500"/>
                </a:lnTo>
                <a:lnTo>
                  <a:pt x="5706070" y="514350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Quad Core Intel I7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64" name="Picture 2" descr="Machine generated alternative text: Windows Task Manager&#10;[cz J &#10;File Options View Help&#10;Netwocking Users&#10;Cpu Usage CPU Usage History&#10;__ 11111111&#10;Memory&#10;3.37GB&#10;Physical Memory (MB)&#10;Total 6142 Handles 51594&#10;Cached 2727 Threads 1149&#10;Available 2687 Processes 88&#10;Free 21 Uplime 2:19:53:56&#10;Commit (GB) 3/11&#10;Kernel Memory (MB)&#10;Paged 326&#10;Nonpaged 96 [  Resource Monitor...&#10;Physical Memory Usage History&#10;System&#10;Processes: 88&#10;CPU Usage: 2%&#10;Physical Memory_56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143000"/>
            <a:ext cx="46482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3920133" y="2027039"/>
            <a:ext cx="767954" cy="321470"/>
          </a:xfrm>
          <a:custGeom>
            <a:avLst/>
            <a:gdLst/>
            <a:ahLst/>
            <a:cxnLst/>
            <a:rect l="0" t="0" r="0" b="0"/>
            <a:pathLst>
              <a:path w="767954" h="321470">
                <a:moveTo>
                  <a:pt x="8930" y="53578"/>
                </a:move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7859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69664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0" y="89297"/>
                </a:lnTo>
                <a:lnTo>
                  <a:pt x="0" y="71437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44648"/>
                </a:lnTo>
                <a:lnTo>
                  <a:pt x="35719" y="44648"/>
                </a:lnTo>
                <a:lnTo>
                  <a:pt x="62508" y="44648"/>
                </a:lnTo>
                <a:lnTo>
                  <a:pt x="89297" y="44648"/>
                </a:lnTo>
                <a:lnTo>
                  <a:pt x="133945" y="44648"/>
                </a:lnTo>
                <a:lnTo>
                  <a:pt x="187523" y="35719"/>
                </a:lnTo>
                <a:lnTo>
                  <a:pt x="241101" y="35719"/>
                </a:lnTo>
                <a:lnTo>
                  <a:pt x="294680" y="17859"/>
                </a:lnTo>
                <a:lnTo>
                  <a:pt x="357187" y="8930"/>
                </a:lnTo>
                <a:lnTo>
                  <a:pt x="419695" y="0"/>
                </a:lnTo>
                <a:lnTo>
                  <a:pt x="473273" y="0"/>
                </a:lnTo>
                <a:lnTo>
                  <a:pt x="526851" y="0"/>
                </a:lnTo>
                <a:lnTo>
                  <a:pt x="562570" y="0"/>
                </a:lnTo>
                <a:lnTo>
                  <a:pt x="598289" y="0"/>
                </a:lnTo>
                <a:lnTo>
                  <a:pt x="625078" y="0"/>
                </a:lnTo>
                <a:lnTo>
                  <a:pt x="642937" y="8930"/>
                </a:lnTo>
                <a:lnTo>
                  <a:pt x="660797" y="17859"/>
                </a:lnTo>
                <a:lnTo>
                  <a:pt x="669726" y="17859"/>
                </a:lnTo>
                <a:lnTo>
                  <a:pt x="678656" y="26789"/>
                </a:lnTo>
                <a:lnTo>
                  <a:pt x="687586" y="26789"/>
                </a:lnTo>
                <a:lnTo>
                  <a:pt x="687586" y="35719"/>
                </a:lnTo>
                <a:lnTo>
                  <a:pt x="687586" y="35719"/>
                </a:lnTo>
                <a:lnTo>
                  <a:pt x="696515" y="35719"/>
                </a:lnTo>
                <a:lnTo>
                  <a:pt x="696515" y="35719"/>
                </a:lnTo>
                <a:lnTo>
                  <a:pt x="696515" y="35719"/>
                </a:lnTo>
                <a:lnTo>
                  <a:pt x="696515" y="35719"/>
                </a:lnTo>
                <a:lnTo>
                  <a:pt x="696515" y="35719"/>
                </a:lnTo>
                <a:lnTo>
                  <a:pt x="687586" y="35719"/>
                </a:lnTo>
                <a:lnTo>
                  <a:pt x="687586" y="44648"/>
                </a:lnTo>
                <a:lnTo>
                  <a:pt x="687586" y="44648"/>
                </a:lnTo>
                <a:lnTo>
                  <a:pt x="687586" y="44648"/>
                </a:lnTo>
                <a:lnTo>
                  <a:pt x="687586" y="44648"/>
                </a:lnTo>
                <a:lnTo>
                  <a:pt x="687586" y="44648"/>
                </a:lnTo>
                <a:lnTo>
                  <a:pt x="687586" y="44648"/>
                </a:lnTo>
                <a:lnTo>
                  <a:pt x="687586" y="44648"/>
                </a:lnTo>
                <a:lnTo>
                  <a:pt x="687586" y="44648"/>
                </a:lnTo>
                <a:lnTo>
                  <a:pt x="687586" y="44648"/>
                </a:lnTo>
                <a:lnTo>
                  <a:pt x="687586" y="44648"/>
                </a:lnTo>
                <a:lnTo>
                  <a:pt x="687586" y="53578"/>
                </a:lnTo>
                <a:lnTo>
                  <a:pt x="687586" y="53578"/>
                </a:lnTo>
                <a:lnTo>
                  <a:pt x="696515" y="53578"/>
                </a:lnTo>
                <a:lnTo>
                  <a:pt x="696515" y="62508"/>
                </a:lnTo>
                <a:lnTo>
                  <a:pt x="696515" y="62508"/>
                </a:lnTo>
                <a:lnTo>
                  <a:pt x="696515" y="62508"/>
                </a:lnTo>
                <a:lnTo>
                  <a:pt x="696515" y="62508"/>
                </a:lnTo>
                <a:lnTo>
                  <a:pt x="705445" y="62508"/>
                </a:lnTo>
                <a:lnTo>
                  <a:pt x="705445" y="62508"/>
                </a:lnTo>
                <a:lnTo>
                  <a:pt x="705445" y="62508"/>
                </a:lnTo>
                <a:lnTo>
                  <a:pt x="705445" y="62508"/>
                </a:lnTo>
                <a:lnTo>
                  <a:pt x="705445" y="62508"/>
                </a:lnTo>
                <a:lnTo>
                  <a:pt x="705445" y="71437"/>
                </a:lnTo>
                <a:lnTo>
                  <a:pt x="705445" y="80367"/>
                </a:lnTo>
                <a:lnTo>
                  <a:pt x="705445" y="98226"/>
                </a:lnTo>
                <a:lnTo>
                  <a:pt x="705445" y="125015"/>
                </a:lnTo>
                <a:lnTo>
                  <a:pt x="705445" y="160734"/>
                </a:lnTo>
                <a:lnTo>
                  <a:pt x="714375" y="196453"/>
                </a:lnTo>
                <a:lnTo>
                  <a:pt x="732234" y="232172"/>
                </a:lnTo>
                <a:lnTo>
                  <a:pt x="741164" y="267890"/>
                </a:lnTo>
                <a:lnTo>
                  <a:pt x="759023" y="303609"/>
                </a:lnTo>
                <a:lnTo>
                  <a:pt x="767953" y="321469"/>
                </a:lnTo>
                <a:lnTo>
                  <a:pt x="767953" y="32146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714875" y="1973461"/>
            <a:ext cx="651868" cy="339329"/>
          </a:xfrm>
          <a:custGeom>
            <a:avLst/>
            <a:gdLst/>
            <a:ahLst/>
            <a:cxnLst/>
            <a:rect l="0" t="0" r="0" b="0"/>
            <a:pathLst>
              <a:path w="651868" h="339329">
                <a:moveTo>
                  <a:pt x="8930" y="107156"/>
                </a:move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4"/>
                </a:lnTo>
                <a:lnTo>
                  <a:pt x="17859" y="187523"/>
                </a:lnTo>
                <a:lnTo>
                  <a:pt x="17859" y="223242"/>
                </a:lnTo>
                <a:lnTo>
                  <a:pt x="17859" y="250031"/>
                </a:lnTo>
                <a:lnTo>
                  <a:pt x="17859" y="276820"/>
                </a:lnTo>
                <a:lnTo>
                  <a:pt x="17859" y="294679"/>
                </a:lnTo>
                <a:lnTo>
                  <a:pt x="17859" y="312539"/>
                </a:lnTo>
                <a:lnTo>
                  <a:pt x="893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294679"/>
                </a:lnTo>
                <a:lnTo>
                  <a:pt x="0" y="276820"/>
                </a:lnTo>
                <a:lnTo>
                  <a:pt x="0" y="250031"/>
                </a:lnTo>
                <a:lnTo>
                  <a:pt x="8930" y="214312"/>
                </a:lnTo>
                <a:lnTo>
                  <a:pt x="17859" y="187523"/>
                </a:lnTo>
                <a:lnTo>
                  <a:pt x="26789" y="160734"/>
                </a:lnTo>
                <a:lnTo>
                  <a:pt x="35719" y="133945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8" y="71437"/>
                </a:lnTo>
                <a:lnTo>
                  <a:pt x="71438" y="62508"/>
                </a:lnTo>
                <a:lnTo>
                  <a:pt x="71438" y="53578"/>
                </a:lnTo>
                <a:lnTo>
                  <a:pt x="80367" y="53578"/>
                </a:lnTo>
                <a:lnTo>
                  <a:pt x="89297" y="53578"/>
                </a:lnTo>
                <a:lnTo>
                  <a:pt x="107156" y="62508"/>
                </a:lnTo>
                <a:lnTo>
                  <a:pt x="142875" y="62508"/>
                </a:lnTo>
                <a:lnTo>
                  <a:pt x="178594" y="62508"/>
                </a:lnTo>
                <a:lnTo>
                  <a:pt x="223242" y="53578"/>
                </a:lnTo>
                <a:lnTo>
                  <a:pt x="276820" y="53578"/>
                </a:lnTo>
                <a:lnTo>
                  <a:pt x="339328" y="44648"/>
                </a:lnTo>
                <a:lnTo>
                  <a:pt x="401836" y="35718"/>
                </a:lnTo>
                <a:lnTo>
                  <a:pt x="473273" y="26789"/>
                </a:lnTo>
                <a:lnTo>
                  <a:pt x="526852" y="17859"/>
                </a:lnTo>
                <a:lnTo>
                  <a:pt x="580430" y="8929"/>
                </a:lnTo>
                <a:lnTo>
                  <a:pt x="616148" y="0"/>
                </a:lnTo>
                <a:lnTo>
                  <a:pt x="642938" y="0"/>
                </a:lnTo>
                <a:lnTo>
                  <a:pt x="651867" y="8929"/>
                </a:lnTo>
                <a:lnTo>
                  <a:pt x="651867" y="8929"/>
                </a:lnTo>
                <a:lnTo>
                  <a:pt x="651867" y="26789"/>
                </a:lnTo>
                <a:lnTo>
                  <a:pt x="634008" y="35718"/>
                </a:lnTo>
                <a:lnTo>
                  <a:pt x="625078" y="53578"/>
                </a:lnTo>
                <a:lnTo>
                  <a:pt x="607219" y="62508"/>
                </a:lnTo>
                <a:lnTo>
                  <a:pt x="598289" y="71437"/>
                </a:lnTo>
                <a:lnTo>
                  <a:pt x="589359" y="80367"/>
                </a:lnTo>
                <a:lnTo>
                  <a:pt x="598289" y="80367"/>
                </a:lnTo>
                <a:lnTo>
                  <a:pt x="598289" y="80367"/>
                </a:lnTo>
                <a:lnTo>
                  <a:pt x="607219" y="71437"/>
                </a:lnTo>
                <a:lnTo>
                  <a:pt x="616148" y="62508"/>
                </a:lnTo>
                <a:lnTo>
                  <a:pt x="634008" y="62508"/>
                </a:lnTo>
                <a:lnTo>
                  <a:pt x="634008" y="53578"/>
                </a:lnTo>
                <a:lnTo>
                  <a:pt x="642938" y="62508"/>
                </a:lnTo>
                <a:lnTo>
                  <a:pt x="642938" y="71437"/>
                </a:lnTo>
                <a:lnTo>
                  <a:pt x="642938" y="89297"/>
                </a:lnTo>
                <a:lnTo>
                  <a:pt x="634008" y="116086"/>
                </a:lnTo>
                <a:lnTo>
                  <a:pt x="625078" y="142875"/>
                </a:lnTo>
                <a:lnTo>
                  <a:pt x="607219" y="178593"/>
                </a:lnTo>
                <a:lnTo>
                  <a:pt x="598289" y="205383"/>
                </a:lnTo>
                <a:lnTo>
                  <a:pt x="598289" y="241101"/>
                </a:lnTo>
                <a:lnTo>
                  <a:pt x="598289" y="276820"/>
                </a:lnTo>
                <a:lnTo>
                  <a:pt x="607219" y="312539"/>
                </a:lnTo>
                <a:lnTo>
                  <a:pt x="616148" y="339328"/>
                </a:lnTo>
                <a:lnTo>
                  <a:pt x="616148" y="33932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393531" y="1946672"/>
            <a:ext cx="607220" cy="330399"/>
          </a:xfrm>
          <a:custGeom>
            <a:avLst/>
            <a:gdLst/>
            <a:ahLst/>
            <a:cxnLst/>
            <a:rect l="0" t="0" r="0" b="0"/>
            <a:pathLst>
              <a:path w="607220" h="330399">
                <a:moveTo>
                  <a:pt x="35719" y="133945"/>
                </a:move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17860" y="151804"/>
                </a:lnTo>
                <a:lnTo>
                  <a:pt x="17860" y="178593"/>
                </a:lnTo>
                <a:lnTo>
                  <a:pt x="893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2"/>
                </a:lnTo>
                <a:lnTo>
                  <a:pt x="0" y="196453"/>
                </a:lnTo>
                <a:lnTo>
                  <a:pt x="0" y="178593"/>
                </a:lnTo>
                <a:lnTo>
                  <a:pt x="0" y="160734"/>
                </a:lnTo>
                <a:lnTo>
                  <a:pt x="8930" y="133945"/>
                </a:lnTo>
                <a:lnTo>
                  <a:pt x="8930" y="11608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17860" y="71437"/>
                </a:lnTo>
                <a:lnTo>
                  <a:pt x="26789" y="71437"/>
                </a:lnTo>
                <a:lnTo>
                  <a:pt x="44649" y="62507"/>
                </a:lnTo>
                <a:lnTo>
                  <a:pt x="80367" y="62507"/>
                </a:lnTo>
                <a:lnTo>
                  <a:pt x="125016" y="53578"/>
                </a:lnTo>
                <a:lnTo>
                  <a:pt x="178594" y="44648"/>
                </a:lnTo>
                <a:lnTo>
                  <a:pt x="232172" y="35718"/>
                </a:lnTo>
                <a:lnTo>
                  <a:pt x="285750" y="26789"/>
                </a:lnTo>
                <a:lnTo>
                  <a:pt x="339328" y="17859"/>
                </a:lnTo>
                <a:lnTo>
                  <a:pt x="392907" y="8929"/>
                </a:lnTo>
                <a:lnTo>
                  <a:pt x="437555" y="8929"/>
                </a:lnTo>
                <a:lnTo>
                  <a:pt x="464344" y="0"/>
                </a:lnTo>
                <a:lnTo>
                  <a:pt x="491133" y="0"/>
                </a:lnTo>
                <a:lnTo>
                  <a:pt x="500063" y="0"/>
                </a:lnTo>
                <a:lnTo>
                  <a:pt x="500063" y="8929"/>
                </a:lnTo>
                <a:lnTo>
                  <a:pt x="508992" y="8929"/>
                </a:lnTo>
                <a:lnTo>
                  <a:pt x="508992" y="8929"/>
                </a:lnTo>
                <a:lnTo>
                  <a:pt x="508992" y="8929"/>
                </a:lnTo>
                <a:lnTo>
                  <a:pt x="517922" y="8929"/>
                </a:lnTo>
                <a:lnTo>
                  <a:pt x="517922" y="8929"/>
                </a:lnTo>
                <a:lnTo>
                  <a:pt x="526852" y="8929"/>
                </a:lnTo>
                <a:lnTo>
                  <a:pt x="535782" y="8929"/>
                </a:lnTo>
                <a:lnTo>
                  <a:pt x="544711" y="8929"/>
                </a:lnTo>
                <a:lnTo>
                  <a:pt x="553641" y="8929"/>
                </a:lnTo>
                <a:lnTo>
                  <a:pt x="562571" y="17859"/>
                </a:lnTo>
                <a:lnTo>
                  <a:pt x="562571" y="17859"/>
                </a:lnTo>
                <a:lnTo>
                  <a:pt x="562571" y="26789"/>
                </a:lnTo>
                <a:lnTo>
                  <a:pt x="562571" y="35718"/>
                </a:lnTo>
                <a:lnTo>
                  <a:pt x="571500" y="44648"/>
                </a:lnTo>
                <a:lnTo>
                  <a:pt x="571500" y="62507"/>
                </a:lnTo>
                <a:lnTo>
                  <a:pt x="580430" y="71437"/>
                </a:lnTo>
                <a:lnTo>
                  <a:pt x="589360" y="80367"/>
                </a:lnTo>
                <a:lnTo>
                  <a:pt x="598289" y="98226"/>
                </a:lnTo>
                <a:lnTo>
                  <a:pt x="607219" y="107156"/>
                </a:lnTo>
                <a:lnTo>
                  <a:pt x="607219" y="133945"/>
                </a:lnTo>
                <a:lnTo>
                  <a:pt x="598289" y="160734"/>
                </a:lnTo>
                <a:lnTo>
                  <a:pt x="589360" y="187523"/>
                </a:lnTo>
                <a:lnTo>
                  <a:pt x="580430" y="214312"/>
                </a:lnTo>
                <a:lnTo>
                  <a:pt x="562571" y="250031"/>
                </a:lnTo>
                <a:lnTo>
                  <a:pt x="553641" y="276820"/>
                </a:lnTo>
                <a:lnTo>
                  <a:pt x="553641" y="294679"/>
                </a:lnTo>
                <a:lnTo>
                  <a:pt x="562571" y="312539"/>
                </a:lnTo>
                <a:lnTo>
                  <a:pt x="571500" y="321468"/>
                </a:lnTo>
                <a:lnTo>
                  <a:pt x="571500" y="330398"/>
                </a:lnTo>
                <a:lnTo>
                  <a:pt x="580430" y="330398"/>
                </a:lnTo>
                <a:lnTo>
                  <a:pt x="580430" y="330398"/>
                </a:lnTo>
                <a:lnTo>
                  <a:pt x="580430" y="321468"/>
                </a:lnTo>
                <a:lnTo>
                  <a:pt x="580430" y="3214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107906" y="203596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098977" y="1964531"/>
            <a:ext cx="660797" cy="294681"/>
          </a:xfrm>
          <a:custGeom>
            <a:avLst/>
            <a:gdLst/>
            <a:ahLst/>
            <a:cxnLst/>
            <a:rect l="0" t="0" r="0" b="0"/>
            <a:pathLst>
              <a:path w="660797" h="294681">
                <a:moveTo>
                  <a:pt x="8929" y="80367"/>
                </a:moveTo>
                <a:lnTo>
                  <a:pt x="8929" y="8929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87523"/>
                </a:lnTo>
                <a:lnTo>
                  <a:pt x="8929" y="187523"/>
                </a:lnTo>
                <a:lnTo>
                  <a:pt x="8929" y="187523"/>
                </a:lnTo>
                <a:lnTo>
                  <a:pt x="8929" y="169664"/>
                </a:lnTo>
                <a:lnTo>
                  <a:pt x="8929" y="151805"/>
                </a:lnTo>
                <a:lnTo>
                  <a:pt x="8929" y="133945"/>
                </a:lnTo>
                <a:lnTo>
                  <a:pt x="0" y="107156"/>
                </a:lnTo>
                <a:lnTo>
                  <a:pt x="0" y="89297"/>
                </a:lnTo>
                <a:lnTo>
                  <a:pt x="0" y="80367"/>
                </a:lnTo>
                <a:lnTo>
                  <a:pt x="0" y="62508"/>
                </a:lnTo>
                <a:lnTo>
                  <a:pt x="0" y="53578"/>
                </a:lnTo>
                <a:lnTo>
                  <a:pt x="17859" y="53578"/>
                </a:lnTo>
                <a:lnTo>
                  <a:pt x="35718" y="53578"/>
                </a:lnTo>
                <a:lnTo>
                  <a:pt x="71437" y="44648"/>
                </a:lnTo>
                <a:lnTo>
                  <a:pt x="116086" y="44648"/>
                </a:lnTo>
                <a:lnTo>
                  <a:pt x="169664" y="44648"/>
                </a:lnTo>
                <a:lnTo>
                  <a:pt x="232171" y="44648"/>
                </a:lnTo>
                <a:lnTo>
                  <a:pt x="294679" y="35719"/>
                </a:lnTo>
                <a:lnTo>
                  <a:pt x="357187" y="26789"/>
                </a:lnTo>
                <a:lnTo>
                  <a:pt x="428625" y="26789"/>
                </a:lnTo>
                <a:lnTo>
                  <a:pt x="482203" y="17859"/>
                </a:lnTo>
                <a:lnTo>
                  <a:pt x="535781" y="8930"/>
                </a:lnTo>
                <a:lnTo>
                  <a:pt x="580429" y="8930"/>
                </a:lnTo>
                <a:lnTo>
                  <a:pt x="616148" y="0"/>
                </a:lnTo>
                <a:lnTo>
                  <a:pt x="642937" y="0"/>
                </a:lnTo>
                <a:lnTo>
                  <a:pt x="651867" y="0"/>
                </a:lnTo>
                <a:lnTo>
                  <a:pt x="660796" y="0"/>
                </a:lnTo>
                <a:lnTo>
                  <a:pt x="660796" y="8930"/>
                </a:lnTo>
                <a:lnTo>
                  <a:pt x="651867" y="8930"/>
                </a:lnTo>
                <a:lnTo>
                  <a:pt x="651867" y="8930"/>
                </a:lnTo>
                <a:lnTo>
                  <a:pt x="651867" y="17859"/>
                </a:lnTo>
                <a:lnTo>
                  <a:pt x="651867" y="17859"/>
                </a:lnTo>
                <a:lnTo>
                  <a:pt x="651867" y="17859"/>
                </a:lnTo>
                <a:lnTo>
                  <a:pt x="651867" y="17859"/>
                </a:lnTo>
                <a:lnTo>
                  <a:pt x="651867" y="17859"/>
                </a:lnTo>
                <a:lnTo>
                  <a:pt x="651867" y="26789"/>
                </a:lnTo>
                <a:lnTo>
                  <a:pt x="642937" y="35719"/>
                </a:lnTo>
                <a:lnTo>
                  <a:pt x="642937" y="53578"/>
                </a:lnTo>
                <a:lnTo>
                  <a:pt x="642937" y="80367"/>
                </a:lnTo>
                <a:lnTo>
                  <a:pt x="642937" y="116086"/>
                </a:lnTo>
                <a:lnTo>
                  <a:pt x="642937" y="160734"/>
                </a:lnTo>
                <a:lnTo>
                  <a:pt x="642937" y="196453"/>
                </a:lnTo>
                <a:lnTo>
                  <a:pt x="651867" y="241102"/>
                </a:lnTo>
                <a:lnTo>
                  <a:pt x="651867" y="267891"/>
                </a:lnTo>
                <a:lnTo>
                  <a:pt x="642937" y="285750"/>
                </a:lnTo>
                <a:lnTo>
                  <a:pt x="634007" y="294680"/>
                </a:lnTo>
                <a:lnTo>
                  <a:pt x="634007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32734" y="928687"/>
            <a:ext cx="401837" cy="303611"/>
          </a:xfrm>
          <a:custGeom>
            <a:avLst/>
            <a:gdLst/>
            <a:ahLst/>
            <a:cxnLst/>
            <a:rect l="0" t="0" r="0" b="0"/>
            <a:pathLst>
              <a:path w="401837" h="303611">
                <a:moveTo>
                  <a:pt x="44649" y="8930"/>
                </a:moveTo>
                <a:lnTo>
                  <a:pt x="35719" y="8930"/>
                </a:lnTo>
                <a:lnTo>
                  <a:pt x="26789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35719"/>
                </a:lnTo>
                <a:lnTo>
                  <a:pt x="26789" y="62508"/>
                </a:lnTo>
                <a:lnTo>
                  <a:pt x="26789" y="98227"/>
                </a:lnTo>
                <a:lnTo>
                  <a:pt x="17860" y="133946"/>
                </a:lnTo>
                <a:lnTo>
                  <a:pt x="17860" y="178594"/>
                </a:lnTo>
                <a:lnTo>
                  <a:pt x="8930" y="223243"/>
                </a:lnTo>
                <a:lnTo>
                  <a:pt x="0" y="258961"/>
                </a:lnTo>
                <a:lnTo>
                  <a:pt x="0" y="285750"/>
                </a:lnTo>
                <a:lnTo>
                  <a:pt x="0" y="294680"/>
                </a:lnTo>
                <a:lnTo>
                  <a:pt x="26789" y="303610"/>
                </a:lnTo>
                <a:lnTo>
                  <a:pt x="62508" y="285750"/>
                </a:lnTo>
                <a:lnTo>
                  <a:pt x="116086" y="276821"/>
                </a:lnTo>
                <a:lnTo>
                  <a:pt x="178594" y="250032"/>
                </a:lnTo>
                <a:lnTo>
                  <a:pt x="250032" y="223243"/>
                </a:lnTo>
                <a:lnTo>
                  <a:pt x="312539" y="196454"/>
                </a:lnTo>
                <a:lnTo>
                  <a:pt x="366118" y="169664"/>
                </a:lnTo>
                <a:lnTo>
                  <a:pt x="401836" y="142875"/>
                </a:lnTo>
                <a:lnTo>
                  <a:pt x="401836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991695" y="812601"/>
            <a:ext cx="89298" cy="580431"/>
          </a:xfrm>
          <a:custGeom>
            <a:avLst/>
            <a:gdLst/>
            <a:ahLst/>
            <a:cxnLst/>
            <a:rect l="0" t="0" r="0" b="0"/>
            <a:pathLst>
              <a:path w="89298" h="580431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89297"/>
                </a:lnTo>
                <a:lnTo>
                  <a:pt x="8930" y="169665"/>
                </a:lnTo>
                <a:lnTo>
                  <a:pt x="26789" y="267891"/>
                </a:lnTo>
                <a:lnTo>
                  <a:pt x="35719" y="366118"/>
                </a:lnTo>
                <a:lnTo>
                  <a:pt x="44649" y="455415"/>
                </a:lnTo>
                <a:lnTo>
                  <a:pt x="53578" y="526852"/>
                </a:lnTo>
                <a:lnTo>
                  <a:pt x="62508" y="571501"/>
                </a:lnTo>
                <a:lnTo>
                  <a:pt x="71438" y="580430"/>
                </a:lnTo>
                <a:lnTo>
                  <a:pt x="89297" y="562571"/>
                </a:lnTo>
                <a:lnTo>
                  <a:pt x="89297" y="56257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331023" y="705445"/>
            <a:ext cx="133947" cy="464345"/>
          </a:xfrm>
          <a:custGeom>
            <a:avLst/>
            <a:gdLst/>
            <a:ahLst/>
            <a:cxnLst/>
            <a:rect l="0" t="0" r="0" b="0"/>
            <a:pathLst>
              <a:path w="133947" h="464345">
                <a:moveTo>
                  <a:pt x="71438" y="0"/>
                </a:moveTo>
                <a:lnTo>
                  <a:pt x="71438" y="8930"/>
                </a:lnTo>
                <a:lnTo>
                  <a:pt x="62508" y="17860"/>
                </a:lnTo>
                <a:lnTo>
                  <a:pt x="62508" y="44649"/>
                </a:lnTo>
                <a:lnTo>
                  <a:pt x="44649" y="98227"/>
                </a:lnTo>
                <a:lnTo>
                  <a:pt x="26790" y="169664"/>
                </a:lnTo>
                <a:lnTo>
                  <a:pt x="17860" y="250031"/>
                </a:lnTo>
                <a:lnTo>
                  <a:pt x="0" y="321469"/>
                </a:lnTo>
                <a:lnTo>
                  <a:pt x="0" y="392906"/>
                </a:lnTo>
                <a:lnTo>
                  <a:pt x="8930" y="428625"/>
                </a:lnTo>
                <a:lnTo>
                  <a:pt x="26790" y="455414"/>
                </a:lnTo>
                <a:lnTo>
                  <a:pt x="53579" y="464344"/>
                </a:lnTo>
                <a:lnTo>
                  <a:pt x="98227" y="446485"/>
                </a:lnTo>
                <a:lnTo>
                  <a:pt x="133946" y="410766"/>
                </a:lnTo>
                <a:lnTo>
                  <a:pt x="133946" y="4107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572125" y="767953"/>
            <a:ext cx="223243" cy="223243"/>
          </a:xfrm>
          <a:custGeom>
            <a:avLst/>
            <a:gdLst/>
            <a:ahLst/>
            <a:cxnLst/>
            <a:rect l="0" t="0" r="0" b="0"/>
            <a:pathLst>
              <a:path w="223243" h="223243">
                <a:moveTo>
                  <a:pt x="133945" y="17859"/>
                </a:moveTo>
                <a:lnTo>
                  <a:pt x="116086" y="35719"/>
                </a:lnTo>
                <a:lnTo>
                  <a:pt x="89297" y="62508"/>
                </a:lnTo>
                <a:lnTo>
                  <a:pt x="53578" y="98227"/>
                </a:lnTo>
                <a:lnTo>
                  <a:pt x="17859" y="133945"/>
                </a:lnTo>
                <a:lnTo>
                  <a:pt x="0" y="169664"/>
                </a:lnTo>
                <a:lnTo>
                  <a:pt x="8930" y="196453"/>
                </a:lnTo>
                <a:lnTo>
                  <a:pt x="17859" y="223242"/>
                </a:lnTo>
                <a:lnTo>
                  <a:pt x="44648" y="223242"/>
                </a:lnTo>
                <a:lnTo>
                  <a:pt x="89297" y="223242"/>
                </a:lnTo>
                <a:lnTo>
                  <a:pt x="133945" y="205383"/>
                </a:lnTo>
                <a:lnTo>
                  <a:pt x="178594" y="178594"/>
                </a:lnTo>
                <a:lnTo>
                  <a:pt x="205383" y="142875"/>
                </a:lnTo>
                <a:lnTo>
                  <a:pt x="223242" y="107156"/>
                </a:lnTo>
                <a:lnTo>
                  <a:pt x="223242" y="62508"/>
                </a:lnTo>
                <a:lnTo>
                  <a:pt x="196453" y="17859"/>
                </a:lnTo>
                <a:lnTo>
                  <a:pt x="160734" y="0"/>
                </a:lnTo>
                <a:lnTo>
                  <a:pt x="116086" y="0"/>
                </a:lnTo>
                <a:lnTo>
                  <a:pt x="80367" y="17859"/>
                </a:lnTo>
                <a:lnTo>
                  <a:pt x="35719" y="44648"/>
                </a:lnTo>
                <a:lnTo>
                  <a:pt x="26789" y="80367"/>
                </a:lnTo>
                <a:lnTo>
                  <a:pt x="26789" y="98227"/>
                </a:lnTo>
                <a:lnTo>
                  <a:pt x="53578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857875" y="500062"/>
            <a:ext cx="294681" cy="401837"/>
          </a:xfrm>
          <a:custGeom>
            <a:avLst/>
            <a:gdLst/>
            <a:ahLst/>
            <a:cxnLst/>
            <a:rect l="0" t="0" r="0" b="0"/>
            <a:pathLst>
              <a:path w="294681" h="401837">
                <a:moveTo>
                  <a:pt x="80367" y="133946"/>
                </a:moveTo>
                <a:lnTo>
                  <a:pt x="62508" y="142876"/>
                </a:lnTo>
                <a:lnTo>
                  <a:pt x="44648" y="151805"/>
                </a:lnTo>
                <a:lnTo>
                  <a:pt x="26789" y="169665"/>
                </a:lnTo>
                <a:lnTo>
                  <a:pt x="8930" y="205383"/>
                </a:lnTo>
                <a:lnTo>
                  <a:pt x="0" y="241102"/>
                </a:lnTo>
                <a:lnTo>
                  <a:pt x="0" y="276821"/>
                </a:lnTo>
                <a:lnTo>
                  <a:pt x="8930" y="312539"/>
                </a:lnTo>
                <a:lnTo>
                  <a:pt x="17859" y="348258"/>
                </a:lnTo>
                <a:lnTo>
                  <a:pt x="35719" y="375047"/>
                </a:lnTo>
                <a:lnTo>
                  <a:pt x="44648" y="392907"/>
                </a:lnTo>
                <a:lnTo>
                  <a:pt x="62508" y="401836"/>
                </a:lnTo>
                <a:lnTo>
                  <a:pt x="71438" y="392907"/>
                </a:lnTo>
                <a:lnTo>
                  <a:pt x="80367" y="375047"/>
                </a:lnTo>
                <a:lnTo>
                  <a:pt x="80367" y="330399"/>
                </a:lnTo>
                <a:lnTo>
                  <a:pt x="89297" y="267891"/>
                </a:lnTo>
                <a:lnTo>
                  <a:pt x="98227" y="205383"/>
                </a:lnTo>
                <a:lnTo>
                  <a:pt x="125016" y="142876"/>
                </a:lnTo>
                <a:lnTo>
                  <a:pt x="151805" y="89297"/>
                </a:lnTo>
                <a:lnTo>
                  <a:pt x="187523" y="53579"/>
                </a:lnTo>
                <a:lnTo>
                  <a:pt x="214313" y="26790"/>
                </a:lnTo>
                <a:lnTo>
                  <a:pt x="250031" y="8930"/>
                </a:lnTo>
                <a:lnTo>
                  <a:pt x="276820" y="893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000750" y="508992"/>
            <a:ext cx="250032" cy="312540"/>
          </a:xfrm>
          <a:custGeom>
            <a:avLst/>
            <a:gdLst/>
            <a:ahLst/>
            <a:cxnLst/>
            <a:rect l="0" t="0" r="0" b="0"/>
            <a:pathLst>
              <a:path w="250032" h="312540">
                <a:moveTo>
                  <a:pt x="0" y="196453"/>
                </a:moveTo>
                <a:lnTo>
                  <a:pt x="8930" y="196453"/>
                </a:lnTo>
                <a:lnTo>
                  <a:pt x="17859" y="196453"/>
                </a:lnTo>
                <a:lnTo>
                  <a:pt x="35719" y="196453"/>
                </a:lnTo>
                <a:lnTo>
                  <a:pt x="62508" y="196453"/>
                </a:lnTo>
                <a:lnTo>
                  <a:pt x="89297" y="187524"/>
                </a:lnTo>
                <a:lnTo>
                  <a:pt x="125016" y="178594"/>
                </a:lnTo>
                <a:lnTo>
                  <a:pt x="160734" y="160735"/>
                </a:lnTo>
                <a:lnTo>
                  <a:pt x="196453" y="133946"/>
                </a:lnTo>
                <a:lnTo>
                  <a:pt x="223242" y="107156"/>
                </a:lnTo>
                <a:lnTo>
                  <a:pt x="241102" y="71438"/>
                </a:lnTo>
                <a:lnTo>
                  <a:pt x="250031" y="44649"/>
                </a:lnTo>
                <a:lnTo>
                  <a:pt x="250031" y="17860"/>
                </a:lnTo>
                <a:lnTo>
                  <a:pt x="241102" y="0"/>
                </a:lnTo>
                <a:lnTo>
                  <a:pt x="223242" y="8930"/>
                </a:lnTo>
                <a:lnTo>
                  <a:pt x="196453" y="35719"/>
                </a:lnTo>
                <a:lnTo>
                  <a:pt x="160734" y="80367"/>
                </a:lnTo>
                <a:lnTo>
                  <a:pt x="133945" y="133946"/>
                </a:lnTo>
                <a:lnTo>
                  <a:pt x="107156" y="187524"/>
                </a:lnTo>
                <a:lnTo>
                  <a:pt x="98227" y="241102"/>
                </a:lnTo>
                <a:lnTo>
                  <a:pt x="98227" y="285750"/>
                </a:lnTo>
                <a:lnTo>
                  <a:pt x="107156" y="312539"/>
                </a:lnTo>
                <a:lnTo>
                  <a:pt x="133945" y="312539"/>
                </a:lnTo>
                <a:lnTo>
                  <a:pt x="160734" y="303609"/>
                </a:lnTo>
                <a:lnTo>
                  <a:pt x="205383" y="276820"/>
                </a:lnTo>
                <a:lnTo>
                  <a:pt x="250031" y="232172"/>
                </a:lnTo>
                <a:lnTo>
                  <a:pt x="250031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304359" y="419695"/>
            <a:ext cx="250033" cy="285751"/>
          </a:xfrm>
          <a:custGeom>
            <a:avLst/>
            <a:gdLst/>
            <a:ahLst/>
            <a:cxnLst/>
            <a:rect l="0" t="0" r="0" b="0"/>
            <a:pathLst>
              <a:path w="250033" h="285751">
                <a:moveTo>
                  <a:pt x="151805" y="0"/>
                </a:moveTo>
                <a:lnTo>
                  <a:pt x="133946" y="8930"/>
                </a:lnTo>
                <a:lnTo>
                  <a:pt x="116086" y="17860"/>
                </a:lnTo>
                <a:lnTo>
                  <a:pt x="89297" y="35719"/>
                </a:lnTo>
                <a:lnTo>
                  <a:pt x="80368" y="44649"/>
                </a:lnTo>
                <a:lnTo>
                  <a:pt x="71438" y="53578"/>
                </a:lnTo>
                <a:lnTo>
                  <a:pt x="89297" y="53578"/>
                </a:lnTo>
                <a:lnTo>
                  <a:pt x="116086" y="62508"/>
                </a:lnTo>
                <a:lnTo>
                  <a:pt x="151805" y="62508"/>
                </a:lnTo>
                <a:lnTo>
                  <a:pt x="187524" y="71438"/>
                </a:lnTo>
                <a:lnTo>
                  <a:pt x="223243" y="89297"/>
                </a:lnTo>
                <a:lnTo>
                  <a:pt x="241102" y="116086"/>
                </a:lnTo>
                <a:lnTo>
                  <a:pt x="250032" y="142875"/>
                </a:lnTo>
                <a:lnTo>
                  <a:pt x="232172" y="178594"/>
                </a:lnTo>
                <a:lnTo>
                  <a:pt x="196454" y="205383"/>
                </a:lnTo>
                <a:lnTo>
                  <a:pt x="142875" y="241102"/>
                </a:lnTo>
                <a:lnTo>
                  <a:pt x="98227" y="267891"/>
                </a:lnTo>
                <a:lnTo>
                  <a:pt x="53579" y="276821"/>
                </a:lnTo>
                <a:lnTo>
                  <a:pt x="17860" y="285750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929188" y="482203"/>
            <a:ext cx="2312790" cy="1017985"/>
          </a:xfrm>
          <a:custGeom>
            <a:avLst/>
            <a:gdLst/>
            <a:ahLst/>
            <a:cxnLst/>
            <a:rect l="0" t="0" r="0" b="0"/>
            <a:pathLst>
              <a:path w="2312790" h="1017985">
                <a:moveTo>
                  <a:pt x="0" y="1017984"/>
                </a:moveTo>
                <a:lnTo>
                  <a:pt x="0" y="1017984"/>
                </a:lnTo>
                <a:lnTo>
                  <a:pt x="17859" y="1009055"/>
                </a:lnTo>
                <a:lnTo>
                  <a:pt x="53578" y="991195"/>
                </a:lnTo>
                <a:lnTo>
                  <a:pt x="125015" y="955476"/>
                </a:lnTo>
                <a:lnTo>
                  <a:pt x="241101" y="901899"/>
                </a:lnTo>
                <a:lnTo>
                  <a:pt x="401835" y="821531"/>
                </a:lnTo>
                <a:lnTo>
                  <a:pt x="598289" y="732234"/>
                </a:lnTo>
                <a:lnTo>
                  <a:pt x="830460" y="634008"/>
                </a:lnTo>
                <a:lnTo>
                  <a:pt x="1080492" y="526852"/>
                </a:lnTo>
                <a:lnTo>
                  <a:pt x="1339453" y="419695"/>
                </a:lnTo>
                <a:lnTo>
                  <a:pt x="1607343" y="312539"/>
                </a:lnTo>
                <a:lnTo>
                  <a:pt x="1839515" y="214313"/>
                </a:lnTo>
                <a:lnTo>
                  <a:pt x="2053828" y="125016"/>
                </a:lnTo>
                <a:lnTo>
                  <a:pt x="2205632" y="53578"/>
                </a:lnTo>
                <a:lnTo>
                  <a:pt x="2312789" y="0"/>
                </a:lnTo>
                <a:lnTo>
                  <a:pt x="2312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32672" y="2875359"/>
            <a:ext cx="785813" cy="357188"/>
          </a:xfrm>
          <a:custGeom>
            <a:avLst/>
            <a:gdLst/>
            <a:ahLst/>
            <a:cxnLst/>
            <a:rect l="0" t="0" r="0" b="0"/>
            <a:pathLst>
              <a:path w="785813" h="357188">
                <a:moveTo>
                  <a:pt x="785812" y="98227"/>
                </a:moveTo>
                <a:lnTo>
                  <a:pt x="776883" y="98227"/>
                </a:lnTo>
                <a:lnTo>
                  <a:pt x="776883" y="98227"/>
                </a:lnTo>
                <a:lnTo>
                  <a:pt x="776883" y="98227"/>
                </a:lnTo>
                <a:lnTo>
                  <a:pt x="776883" y="89297"/>
                </a:lnTo>
                <a:lnTo>
                  <a:pt x="767953" y="80367"/>
                </a:lnTo>
                <a:lnTo>
                  <a:pt x="767953" y="80367"/>
                </a:lnTo>
                <a:lnTo>
                  <a:pt x="767953" y="71437"/>
                </a:lnTo>
                <a:lnTo>
                  <a:pt x="767953" y="62508"/>
                </a:lnTo>
                <a:lnTo>
                  <a:pt x="767953" y="62508"/>
                </a:lnTo>
                <a:lnTo>
                  <a:pt x="759023" y="53578"/>
                </a:lnTo>
                <a:lnTo>
                  <a:pt x="750094" y="44648"/>
                </a:lnTo>
                <a:lnTo>
                  <a:pt x="741164" y="44648"/>
                </a:lnTo>
                <a:lnTo>
                  <a:pt x="732234" y="44648"/>
                </a:lnTo>
                <a:lnTo>
                  <a:pt x="723305" y="35719"/>
                </a:lnTo>
                <a:lnTo>
                  <a:pt x="714375" y="35719"/>
                </a:lnTo>
                <a:lnTo>
                  <a:pt x="705445" y="35719"/>
                </a:lnTo>
                <a:lnTo>
                  <a:pt x="696516" y="26789"/>
                </a:lnTo>
                <a:lnTo>
                  <a:pt x="687586" y="26789"/>
                </a:lnTo>
                <a:lnTo>
                  <a:pt x="669726" y="17859"/>
                </a:lnTo>
                <a:lnTo>
                  <a:pt x="660797" y="17859"/>
                </a:lnTo>
                <a:lnTo>
                  <a:pt x="642937" y="17859"/>
                </a:lnTo>
                <a:lnTo>
                  <a:pt x="625078" y="8930"/>
                </a:lnTo>
                <a:lnTo>
                  <a:pt x="607219" y="8930"/>
                </a:lnTo>
                <a:lnTo>
                  <a:pt x="580430" y="0"/>
                </a:lnTo>
                <a:lnTo>
                  <a:pt x="562570" y="0"/>
                </a:lnTo>
                <a:lnTo>
                  <a:pt x="535781" y="0"/>
                </a:lnTo>
                <a:lnTo>
                  <a:pt x="508992" y="0"/>
                </a:lnTo>
                <a:lnTo>
                  <a:pt x="482203" y="0"/>
                </a:lnTo>
                <a:lnTo>
                  <a:pt x="446484" y="0"/>
                </a:lnTo>
                <a:lnTo>
                  <a:pt x="419695" y="0"/>
                </a:lnTo>
                <a:lnTo>
                  <a:pt x="392906" y="0"/>
                </a:lnTo>
                <a:lnTo>
                  <a:pt x="357187" y="0"/>
                </a:lnTo>
                <a:lnTo>
                  <a:pt x="321469" y="0"/>
                </a:lnTo>
                <a:lnTo>
                  <a:pt x="285750" y="8930"/>
                </a:lnTo>
                <a:lnTo>
                  <a:pt x="258961" y="8930"/>
                </a:lnTo>
                <a:lnTo>
                  <a:pt x="223242" y="17859"/>
                </a:lnTo>
                <a:lnTo>
                  <a:pt x="196453" y="26789"/>
                </a:lnTo>
                <a:lnTo>
                  <a:pt x="169664" y="26789"/>
                </a:lnTo>
                <a:lnTo>
                  <a:pt x="151805" y="44648"/>
                </a:lnTo>
                <a:lnTo>
                  <a:pt x="125016" y="44648"/>
                </a:lnTo>
                <a:lnTo>
                  <a:pt x="107156" y="62508"/>
                </a:lnTo>
                <a:lnTo>
                  <a:pt x="80367" y="71437"/>
                </a:lnTo>
                <a:lnTo>
                  <a:pt x="62508" y="89297"/>
                </a:lnTo>
                <a:lnTo>
                  <a:pt x="44648" y="107156"/>
                </a:lnTo>
                <a:lnTo>
                  <a:pt x="26789" y="125016"/>
                </a:lnTo>
                <a:lnTo>
                  <a:pt x="17859" y="151805"/>
                </a:lnTo>
                <a:lnTo>
                  <a:pt x="8930" y="16966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23242"/>
                </a:lnTo>
                <a:lnTo>
                  <a:pt x="8930" y="250031"/>
                </a:lnTo>
                <a:lnTo>
                  <a:pt x="17859" y="258961"/>
                </a:lnTo>
                <a:lnTo>
                  <a:pt x="17859" y="276820"/>
                </a:lnTo>
                <a:lnTo>
                  <a:pt x="35719" y="294680"/>
                </a:lnTo>
                <a:lnTo>
                  <a:pt x="44648" y="312539"/>
                </a:lnTo>
                <a:lnTo>
                  <a:pt x="62508" y="321469"/>
                </a:lnTo>
                <a:lnTo>
                  <a:pt x="71437" y="339328"/>
                </a:lnTo>
                <a:lnTo>
                  <a:pt x="98226" y="348258"/>
                </a:lnTo>
                <a:lnTo>
                  <a:pt x="133945" y="348258"/>
                </a:lnTo>
                <a:lnTo>
                  <a:pt x="169664" y="357187"/>
                </a:lnTo>
                <a:lnTo>
                  <a:pt x="214312" y="357187"/>
                </a:lnTo>
                <a:lnTo>
                  <a:pt x="258961" y="357187"/>
                </a:lnTo>
                <a:lnTo>
                  <a:pt x="321469" y="357187"/>
                </a:lnTo>
                <a:lnTo>
                  <a:pt x="375047" y="348258"/>
                </a:lnTo>
                <a:lnTo>
                  <a:pt x="437555" y="348258"/>
                </a:lnTo>
                <a:lnTo>
                  <a:pt x="491133" y="339328"/>
                </a:lnTo>
                <a:lnTo>
                  <a:pt x="544711" y="339328"/>
                </a:lnTo>
                <a:lnTo>
                  <a:pt x="589359" y="321469"/>
                </a:lnTo>
                <a:lnTo>
                  <a:pt x="634008" y="312539"/>
                </a:lnTo>
                <a:lnTo>
                  <a:pt x="669726" y="294680"/>
                </a:lnTo>
                <a:lnTo>
                  <a:pt x="705445" y="276820"/>
                </a:lnTo>
                <a:lnTo>
                  <a:pt x="705445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241727" y="2848570"/>
            <a:ext cx="562571" cy="366118"/>
          </a:xfrm>
          <a:custGeom>
            <a:avLst/>
            <a:gdLst/>
            <a:ahLst/>
            <a:cxnLst/>
            <a:rect l="0" t="0" r="0" b="0"/>
            <a:pathLst>
              <a:path w="562571" h="366118">
                <a:moveTo>
                  <a:pt x="473273" y="62508"/>
                </a:moveTo>
                <a:lnTo>
                  <a:pt x="473273" y="62508"/>
                </a:lnTo>
                <a:lnTo>
                  <a:pt x="473273" y="53578"/>
                </a:lnTo>
                <a:lnTo>
                  <a:pt x="473273" y="44648"/>
                </a:lnTo>
                <a:lnTo>
                  <a:pt x="464343" y="26789"/>
                </a:lnTo>
                <a:lnTo>
                  <a:pt x="455414" y="17859"/>
                </a:lnTo>
                <a:lnTo>
                  <a:pt x="446484" y="8930"/>
                </a:lnTo>
                <a:lnTo>
                  <a:pt x="428625" y="0"/>
                </a:lnTo>
                <a:lnTo>
                  <a:pt x="410765" y="0"/>
                </a:lnTo>
                <a:lnTo>
                  <a:pt x="392906" y="0"/>
                </a:lnTo>
                <a:lnTo>
                  <a:pt x="366117" y="0"/>
                </a:lnTo>
                <a:lnTo>
                  <a:pt x="339328" y="8930"/>
                </a:lnTo>
                <a:lnTo>
                  <a:pt x="312539" y="8930"/>
                </a:lnTo>
                <a:lnTo>
                  <a:pt x="285750" y="17859"/>
                </a:lnTo>
                <a:lnTo>
                  <a:pt x="250031" y="35719"/>
                </a:lnTo>
                <a:lnTo>
                  <a:pt x="223242" y="44648"/>
                </a:lnTo>
                <a:lnTo>
                  <a:pt x="187523" y="53578"/>
                </a:lnTo>
                <a:lnTo>
                  <a:pt x="151804" y="71437"/>
                </a:lnTo>
                <a:lnTo>
                  <a:pt x="125015" y="80367"/>
                </a:lnTo>
                <a:lnTo>
                  <a:pt x="98226" y="98226"/>
                </a:lnTo>
                <a:lnTo>
                  <a:pt x="71437" y="125016"/>
                </a:lnTo>
                <a:lnTo>
                  <a:pt x="44648" y="151805"/>
                </a:lnTo>
                <a:lnTo>
                  <a:pt x="26789" y="178594"/>
                </a:lnTo>
                <a:lnTo>
                  <a:pt x="17859" y="214312"/>
                </a:lnTo>
                <a:lnTo>
                  <a:pt x="8929" y="258961"/>
                </a:lnTo>
                <a:lnTo>
                  <a:pt x="0" y="285750"/>
                </a:lnTo>
                <a:lnTo>
                  <a:pt x="8929" y="321469"/>
                </a:lnTo>
                <a:lnTo>
                  <a:pt x="17859" y="348258"/>
                </a:lnTo>
                <a:lnTo>
                  <a:pt x="35718" y="366117"/>
                </a:lnTo>
                <a:lnTo>
                  <a:pt x="71437" y="366117"/>
                </a:lnTo>
                <a:lnTo>
                  <a:pt x="107156" y="366117"/>
                </a:lnTo>
                <a:lnTo>
                  <a:pt x="160734" y="357187"/>
                </a:lnTo>
                <a:lnTo>
                  <a:pt x="214312" y="339328"/>
                </a:lnTo>
                <a:lnTo>
                  <a:pt x="267890" y="321469"/>
                </a:lnTo>
                <a:lnTo>
                  <a:pt x="312539" y="294680"/>
                </a:lnTo>
                <a:lnTo>
                  <a:pt x="366117" y="267891"/>
                </a:lnTo>
                <a:lnTo>
                  <a:pt x="401836" y="250031"/>
                </a:lnTo>
                <a:lnTo>
                  <a:pt x="446484" y="223242"/>
                </a:lnTo>
                <a:lnTo>
                  <a:pt x="482203" y="205383"/>
                </a:lnTo>
                <a:lnTo>
                  <a:pt x="517921" y="187523"/>
                </a:lnTo>
                <a:lnTo>
                  <a:pt x="535781" y="169664"/>
                </a:lnTo>
                <a:lnTo>
                  <a:pt x="553640" y="151805"/>
                </a:lnTo>
                <a:lnTo>
                  <a:pt x="562570" y="133945"/>
                </a:lnTo>
                <a:lnTo>
                  <a:pt x="562570" y="116086"/>
                </a:lnTo>
                <a:lnTo>
                  <a:pt x="544711" y="107156"/>
                </a:lnTo>
                <a:lnTo>
                  <a:pt x="508992" y="98226"/>
                </a:lnTo>
                <a:lnTo>
                  <a:pt x="464343" y="98226"/>
                </a:lnTo>
                <a:lnTo>
                  <a:pt x="419695" y="98226"/>
                </a:lnTo>
                <a:lnTo>
                  <a:pt x="419695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982891" y="2893218"/>
            <a:ext cx="571501" cy="250033"/>
          </a:xfrm>
          <a:custGeom>
            <a:avLst/>
            <a:gdLst/>
            <a:ahLst/>
            <a:cxnLst/>
            <a:rect l="0" t="0" r="0" b="0"/>
            <a:pathLst>
              <a:path w="571501" h="250033">
                <a:moveTo>
                  <a:pt x="392906" y="26789"/>
                </a:moveTo>
                <a:lnTo>
                  <a:pt x="392906" y="26789"/>
                </a:lnTo>
                <a:lnTo>
                  <a:pt x="383976" y="17860"/>
                </a:lnTo>
                <a:lnTo>
                  <a:pt x="375047" y="17860"/>
                </a:lnTo>
                <a:lnTo>
                  <a:pt x="366117" y="8930"/>
                </a:lnTo>
                <a:lnTo>
                  <a:pt x="348257" y="0"/>
                </a:lnTo>
                <a:lnTo>
                  <a:pt x="321468" y="0"/>
                </a:lnTo>
                <a:lnTo>
                  <a:pt x="294679" y="0"/>
                </a:lnTo>
                <a:lnTo>
                  <a:pt x="258961" y="0"/>
                </a:lnTo>
                <a:lnTo>
                  <a:pt x="223242" y="8930"/>
                </a:lnTo>
                <a:lnTo>
                  <a:pt x="196453" y="8930"/>
                </a:lnTo>
                <a:lnTo>
                  <a:pt x="160734" y="17860"/>
                </a:lnTo>
                <a:lnTo>
                  <a:pt x="125015" y="26789"/>
                </a:lnTo>
                <a:lnTo>
                  <a:pt x="98226" y="35719"/>
                </a:lnTo>
                <a:lnTo>
                  <a:pt x="71437" y="53578"/>
                </a:lnTo>
                <a:lnTo>
                  <a:pt x="44648" y="71438"/>
                </a:lnTo>
                <a:lnTo>
                  <a:pt x="26789" y="89297"/>
                </a:lnTo>
                <a:lnTo>
                  <a:pt x="17859" y="107157"/>
                </a:lnTo>
                <a:lnTo>
                  <a:pt x="8929" y="125016"/>
                </a:lnTo>
                <a:lnTo>
                  <a:pt x="0" y="142875"/>
                </a:lnTo>
                <a:lnTo>
                  <a:pt x="8929" y="160735"/>
                </a:lnTo>
                <a:lnTo>
                  <a:pt x="17859" y="187524"/>
                </a:lnTo>
                <a:lnTo>
                  <a:pt x="35718" y="205383"/>
                </a:lnTo>
                <a:lnTo>
                  <a:pt x="62507" y="214313"/>
                </a:lnTo>
                <a:lnTo>
                  <a:pt x="98226" y="232172"/>
                </a:lnTo>
                <a:lnTo>
                  <a:pt x="142875" y="241102"/>
                </a:lnTo>
                <a:lnTo>
                  <a:pt x="187523" y="250032"/>
                </a:lnTo>
                <a:lnTo>
                  <a:pt x="241101" y="250032"/>
                </a:lnTo>
                <a:lnTo>
                  <a:pt x="294679" y="250032"/>
                </a:lnTo>
                <a:lnTo>
                  <a:pt x="339328" y="250032"/>
                </a:lnTo>
                <a:lnTo>
                  <a:pt x="392906" y="250032"/>
                </a:lnTo>
                <a:lnTo>
                  <a:pt x="437554" y="241102"/>
                </a:lnTo>
                <a:lnTo>
                  <a:pt x="473273" y="232172"/>
                </a:lnTo>
                <a:lnTo>
                  <a:pt x="508992" y="214313"/>
                </a:lnTo>
                <a:lnTo>
                  <a:pt x="535781" y="205383"/>
                </a:lnTo>
                <a:lnTo>
                  <a:pt x="553640" y="187524"/>
                </a:lnTo>
                <a:lnTo>
                  <a:pt x="562570" y="169664"/>
                </a:lnTo>
                <a:lnTo>
                  <a:pt x="571500" y="142875"/>
                </a:lnTo>
                <a:lnTo>
                  <a:pt x="562570" y="125016"/>
                </a:lnTo>
                <a:lnTo>
                  <a:pt x="544711" y="107157"/>
                </a:lnTo>
                <a:lnTo>
                  <a:pt x="517922" y="98227"/>
                </a:lnTo>
                <a:lnTo>
                  <a:pt x="482203" y="80368"/>
                </a:lnTo>
                <a:lnTo>
                  <a:pt x="482203" y="803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2011, Elsevier Inc. All rights Reserved.</a:t>
            </a:r>
          </a:p>
        </p:txBody>
      </p:sp>
      <p:pic>
        <p:nvPicPr>
          <p:cNvPr id="41987" name="Picture 4" descr="f01-13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150"/>
            <a:ext cx="57658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11163" y="5008563"/>
            <a:ext cx="7999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sz="1200"/>
              <a:t>Figure 1.13 Photograph of an Intel Core i7 microprocessor die, which is evaluated in Chapters 2 through 5.</a:t>
            </a:r>
            <a:r>
              <a:rPr lang="en-US" altLang="en-US" sz="1200" b="0"/>
              <a:t> The dimensions are 18.9 mm by 13.6 mm (257 mm2) in a 45 nm process. (Courtesy Intel.)</a:t>
            </a:r>
            <a:r>
              <a:rPr lang="en-US" altLang="en-US" sz="1200"/>
              <a:t> 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884164" y="2803921"/>
            <a:ext cx="1357314" cy="1607345"/>
          </a:xfrm>
          <a:custGeom>
            <a:avLst/>
            <a:gdLst/>
            <a:ahLst/>
            <a:cxnLst/>
            <a:rect l="0" t="0" r="0" b="0"/>
            <a:pathLst>
              <a:path w="1357314" h="1607345">
                <a:moveTo>
                  <a:pt x="1241227" y="160735"/>
                </a:moveTo>
                <a:lnTo>
                  <a:pt x="1241227" y="160735"/>
                </a:lnTo>
                <a:lnTo>
                  <a:pt x="1241227" y="151805"/>
                </a:lnTo>
                <a:lnTo>
                  <a:pt x="1241227" y="133946"/>
                </a:lnTo>
                <a:lnTo>
                  <a:pt x="1232297" y="125016"/>
                </a:lnTo>
                <a:lnTo>
                  <a:pt x="1232297" y="116086"/>
                </a:lnTo>
                <a:lnTo>
                  <a:pt x="1232297" y="98227"/>
                </a:lnTo>
                <a:lnTo>
                  <a:pt x="1223367" y="89297"/>
                </a:lnTo>
                <a:lnTo>
                  <a:pt x="1214438" y="71438"/>
                </a:lnTo>
                <a:lnTo>
                  <a:pt x="1196578" y="62508"/>
                </a:lnTo>
                <a:lnTo>
                  <a:pt x="1178719" y="53579"/>
                </a:lnTo>
                <a:lnTo>
                  <a:pt x="1160859" y="35719"/>
                </a:lnTo>
                <a:lnTo>
                  <a:pt x="1134070" y="26790"/>
                </a:lnTo>
                <a:lnTo>
                  <a:pt x="1107281" y="17860"/>
                </a:lnTo>
                <a:lnTo>
                  <a:pt x="1080492" y="8930"/>
                </a:lnTo>
                <a:lnTo>
                  <a:pt x="1053703" y="8930"/>
                </a:lnTo>
                <a:lnTo>
                  <a:pt x="1026914" y="0"/>
                </a:lnTo>
                <a:lnTo>
                  <a:pt x="991195" y="0"/>
                </a:lnTo>
                <a:lnTo>
                  <a:pt x="955477" y="0"/>
                </a:lnTo>
                <a:lnTo>
                  <a:pt x="919758" y="0"/>
                </a:lnTo>
                <a:lnTo>
                  <a:pt x="875109" y="0"/>
                </a:lnTo>
                <a:lnTo>
                  <a:pt x="821531" y="8930"/>
                </a:lnTo>
                <a:lnTo>
                  <a:pt x="767953" y="8930"/>
                </a:lnTo>
                <a:lnTo>
                  <a:pt x="723305" y="17860"/>
                </a:lnTo>
                <a:lnTo>
                  <a:pt x="669727" y="26790"/>
                </a:lnTo>
                <a:lnTo>
                  <a:pt x="625078" y="35719"/>
                </a:lnTo>
                <a:lnTo>
                  <a:pt x="580430" y="44649"/>
                </a:lnTo>
                <a:lnTo>
                  <a:pt x="535781" y="53579"/>
                </a:lnTo>
                <a:lnTo>
                  <a:pt x="500063" y="71438"/>
                </a:lnTo>
                <a:lnTo>
                  <a:pt x="464344" y="80368"/>
                </a:lnTo>
                <a:lnTo>
                  <a:pt x="419695" y="98227"/>
                </a:lnTo>
                <a:lnTo>
                  <a:pt x="375047" y="125016"/>
                </a:lnTo>
                <a:lnTo>
                  <a:pt x="339328" y="142875"/>
                </a:lnTo>
                <a:lnTo>
                  <a:pt x="294680" y="169665"/>
                </a:lnTo>
                <a:lnTo>
                  <a:pt x="258961" y="196454"/>
                </a:lnTo>
                <a:lnTo>
                  <a:pt x="223242" y="232172"/>
                </a:lnTo>
                <a:lnTo>
                  <a:pt x="187524" y="267891"/>
                </a:lnTo>
                <a:lnTo>
                  <a:pt x="160734" y="303610"/>
                </a:lnTo>
                <a:lnTo>
                  <a:pt x="133945" y="348258"/>
                </a:lnTo>
                <a:lnTo>
                  <a:pt x="107156" y="383977"/>
                </a:lnTo>
                <a:lnTo>
                  <a:pt x="89297" y="437555"/>
                </a:lnTo>
                <a:lnTo>
                  <a:pt x="62508" y="473274"/>
                </a:lnTo>
                <a:lnTo>
                  <a:pt x="44649" y="526852"/>
                </a:lnTo>
                <a:lnTo>
                  <a:pt x="26789" y="571500"/>
                </a:lnTo>
                <a:lnTo>
                  <a:pt x="17859" y="607219"/>
                </a:lnTo>
                <a:lnTo>
                  <a:pt x="8930" y="651868"/>
                </a:lnTo>
                <a:lnTo>
                  <a:pt x="0" y="705446"/>
                </a:lnTo>
                <a:lnTo>
                  <a:pt x="0" y="759024"/>
                </a:lnTo>
                <a:lnTo>
                  <a:pt x="0" y="812602"/>
                </a:lnTo>
                <a:lnTo>
                  <a:pt x="8930" y="866180"/>
                </a:lnTo>
                <a:lnTo>
                  <a:pt x="17859" y="928688"/>
                </a:lnTo>
                <a:lnTo>
                  <a:pt x="26789" y="991196"/>
                </a:lnTo>
                <a:lnTo>
                  <a:pt x="35719" y="1044774"/>
                </a:lnTo>
                <a:lnTo>
                  <a:pt x="53578" y="1107282"/>
                </a:lnTo>
                <a:lnTo>
                  <a:pt x="71438" y="1160860"/>
                </a:lnTo>
                <a:lnTo>
                  <a:pt x="89297" y="1214438"/>
                </a:lnTo>
                <a:lnTo>
                  <a:pt x="116086" y="1259086"/>
                </a:lnTo>
                <a:lnTo>
                  <a:pt x="142875" y="1303735"/>
                </a:lnTo>
                <a:lnTo>
                  <a:pt x="169664" y="1348383"/>
                </a:lnTo>
                <a:lnTo>
                  <a:pt x="205383" y="1393032"/>
                </a:lnTo>
                <a:lnTo>
                  <a:pt x="241102" y="1428750"/>
                </a:lnTo>
                <a:lnTo>
                  <a:pt x="276820" y="1473399"/>
                </a:lnTo>
                <a:lnTo>
                  <a:pt x="321469" y="1509118"/>
                </a:lnTo>
                <a:lnTo>
                  <a:pt x="366117" y="1535907"/>
                </a:lnTo>
                <a:lnTo>
                  <a:pt x="401836" y="1562696"/>
                </a:lnTo>
                <a:lnTo>
                  <a:pt x="455414" y="1589485"/>
                </a:lnTo>
                <a:lnTo>
                  <a:pt x="500063" y="1598415"/>
                </a:lnTo>
                <a:lnTo>
                  <a:pt x="553641" y="1607344"/>
                </a:lnTo>
                <a:lnTo>
                  <a:pt x="607219" y="1607344"/>
                </a:lnTo>
                <a:lnTo>
                  <a:pt x="660797" y="1598415"/>
                </a:lnTo>
                <a:lnTo>
                  <a:pt x="723305" y="1580555"/>
                </a:lnTo>
                <a:lnTo>
                  <a:pt x="785813" y="1553766"/>
                </a:lnTo>
                <a:lnTo>
                  <a:pt x="848320" y="1526977"/>
                </a:lnTo>
                <a:lnTo>
                  <a:pt x="901899" y="1500188"/>
                </a:lnTo>
                <a:lnTo>
                  <a:pt x="955477" y="1473399"/>
                </a:lnTo>
                <a:lnTo>
                  <a:pt x="1000125" y="1437680"/>
                </a:lnTo>
                <a:lnTo>
                  <a:pt x="1044774" y="1401961"/>
                </a:lnTo>
                <a:lnTo>
                  <a:pt x="1071563" y="1375172"/>
                </a:lnTo>
                <a:lnTo>
                  <a:pt x="1098352" y="1330524"/>
                </a:lnTo>
                <a:lnTo>
                  <a:pt x="1125141" y="1294805"/>
                </a:lnTo>
                <a:lnTo>
                  <a:pt x="1151930" y="1241227"/>
                </a:lnTo>
                <a:lnTo>
                  <a:pt x="1178719" y="1187649"/>
                </a:lnTo>
                <a:lnTo>
                  <a:pt x="1205508" y="1134071"/>
                </a:lnTo>
                <a:lnTo>
                  <a:pt x="1232297" y="1062633"/>
                </a:lnTo>
                <a:lnTo>
                  <a:pt x="1268016" y="1000125"/>
                </a:lnTo>
                <a:lnTo>
                  <a:pt x="1303734" y="928688"/>
                </a:lnTo>
                <a:lnTo>
                  <a:pt x="1330524" y="857250"/>
                </a:lnTo>
                <a:lnTo>
                  <a:pt x="1348383" y="794743"/>
                </a:lnTo>
                <a:lnTo>
                  <a:pt x="1357313" y="732235"/>
                </a:lnTo>
                <a:lnTo>
                  <a:pt x="1348383" y="678657"/>
                </a:lnTo>
                <a:lnTo>
                  <a:pt x="1330524" y="625079"/>
                </a:lnTo>
                <a:lnTo>
                  <a:pt x="1303734" y="571500"/>
                </a:lnTo>
                <a:lnTo>
                  <a:pt x="1276945" y="526852"/>
                </a:lnTo>
                <a:lnTo>
                  <a:pt x="1241227" y="473274"/>
                </a:lnTo>
                <a:lnTo>
                  <a:pt x="1196578" y="428625"/>
                </a:lnTo>
                <a:lnTo>
                  <a:pt x="1160859" y="375047"/>
                </a:lnTo>
                <a:lnTo>
                  <a:pt x="1116211" y="330399"/>
                </a:lnTo>
                <a:lnTo>
                  <a:pt x="1089422" y="276821"/>
                </a:lnTo>
                <a:lnTo>
                  <a:pt x="1053703" y="232172"/>
                </a:lnTo>
                <a:lnTo>
                  <a:pt x="1026914" y="187524"/>
                </a:lnTo>
                <a:lnTo>
                  <a:pt x="991195" y="142875"/>
                </a:lnTo>
                <a:lnTo>
                  <a:pt x="955477" y="107157"/>
                </a:lnTo>
                <a:lnTo>
                  <a:pt x="919758" y="80368"/>
                </a:lnTo>
                <a:lnTo>
                  <a:pt x="875109" y="71438"/>
                </a:lnTo>
                <a:lnTo>
                  <a:pt x="821531" y="71438"/>
                </a:lnTo>
                <a:lnTo>
                  <a:pt x="759024" y="98227"/>
                </a:lnTo>
                <a:lnTo>
                  <a:pt x="687586" y="133946"/>
                </a:lnTo>
                <a:lnTo>
                  <a:pt x="625078" y="178594"/>
                </a:lnTo>
                <a:lnTo>
                  <a:pt x="625078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027164" y="2812851"/>
            <a:ext cx="1285876" cy="1678782"/>
          </a:xfrm>
          <a:custGeom>
            <a:avLst/>
            <a:gdLst/>
            <a:ahLst/>
            <a:cxnLst/>
            <a:rect l="0" t="0" r="0" b="0"/>
            <a:pathLst>
              <a:path w="1285876" h="1678782">
                <a:moveTo>
                  <a:pt x="1116211" y="160735"/>
                </a:moveTo>
                <a:lnTo>
                  <a:pt x="1107281" y="151805"/>
                </a:lnTo>
                <a:lnTo>
                  <a:pt x="1107281" y="142875"/>
                </a:lnTo>
                <a:lnTo>
                  <a:pt x="1098352" y="125016"/>
                </a:lnTo>
                <a:lnTo>
                  <a:pt x="1080492" y="107156"/>
                </a:lnTo>
                <a:lnTo>
                  <a:pt x="1062633" y="89297"/>
                </a:lnTo>
                <a:lnTo>
                  <a:pt x="1044774" y="71438"/>
                </a:lnTo>
                <a:lnTo>
                  <a:pt x="1017984" y="53578"/>
                </a:lnTo>
                <a:lnTo>
                  <a:pt x="991195" y="44649"/>
                </a:lnTo>
                <a:lnTo>
                  <a:pt x="946547" y="35719"/>
                </a:lnTo>
                <a:lnTo>
                  <a:pt x="910828" y="26789"/>
                </a:lnTo>
                <a:lnTo>
                  <a:pt x="875109" y="17860"/>
                </a:lnTo>
                <a:lnTo>
                  <a:pt x="830461" y="17860"/>
                </a:lnTo>
                <a:lnTo>
                  <a:pt x="794742" y="8930"/>
                </a:lnTo>
                <a:lnTo>
                  <a:pt x="759024" y="8930"/>
                </a:lnTo>
                <a:lnTo>
                  <a:pt x="714375" y="0"/>
                </a:lnTo>
                <a:lnTo>
                  <a:pt x="669727" y="0"/>
                </a:lnTo>
                <a:lnTo>
                  <a:pt x="625078" y="0"/>
                </a:lnTo>
                <a:lnTo>
                  <a:pt x="580430" y="8930"/>
                </a:lnTo>
                <a:lnTo>
                  <a:pt x="535781" y="8930"/>
                </a:lnTo>
                <a:lnTo>
                  <a:pt x="482203" y="26789"/>
                </a:lnTo>
                <a:lnTo>
                  <a:pt x="437555" y="35719"/>
                </a:lnTo>
                <a:lnTo>
                  <a:pt x="383977" y="53578"/>
                </a:lnTo>
                <a:lnTo>
                  <a:pt x="348258" y="71438"/>
                </a:lnTo>
                <a:lnTo>
                  <a:pt x="303609" y="89297"/>
                </a:lnTo>
                <a:lnTo>
                  <a:pt x="267891" y="116086"/>
                </a:lnTo>
                <a:lnTo>
                  <a:pt x="232172" y="151805"/>
                </a:lnTo>
                <a:lnTo>
                  <a:pt x="205383" y="187524"/>
                </a:lnTo>
                <a:lnTo>
                  <a:pt x="178594" y="223242"/>
                </a:lnTo>
                <a:lnTo>
                  <a:pt x="151805" y="267891"/>
                </a:lnTo>
                <a:lnTo>
                  <a:pt x="125016" y="321469"/>
                </a:lnTo>
                <a:lnTo>
                  <a:pt x="107156" y="383977"/>
                </a:lnTo>
                <a:lnTo>
                  <a:pt x="80367" y="446485"/>
                </a:lnTo>
                <a:lnTo>
                  <a:pt x="62508" y="508992"/>
                </a:lnTo>
                <a:lnTo>
                  <a:pt x="44649" y="571500"/>
                </a:lnTo>
                <a:lnTo>
                  <a:pt x="26789" y="642938"/>
                </a:lnTo>
                <a:lnTo>
                  <a:pt x="8930" y="714375"/>
                </a:lnTo>
                <a:lnTo>
                  <a:pt x="8930" y="785813"/>
                </a:lnTo>
                <a:lnTo>
                  <a:pt x="0" y="857250"/>
                </a:lnTo>
                <a:lnTo>
                  <a:pt x="0" y="928688"/>
                </a:lnTo>
                <a:lnTo>
                  <a:pt x="0" y="1000125"/>
                </a:lnTo>
                <a:lnTo>
                  <a:pt x="8930" y="1071563"/>
                </a:lnTo>
                <a:lnTo>
                  <a:pt x="17859" y="1143000"/>
                </a:lnTo>
                <a:lnTo>
                  <a:pt x="35719" y="1214438"/>
                </a:lnTo>
                <a:lnTo>
                  <a:pt x="53578" y="1285875"/>
                </a:lnTo>
                <a:lnTo>
                  <a:pt x="80367" y="1348383"/>
                </a:lnTo>
                <a:lnTo>
                  <a:pt x="107156" y="1410891"/>
                </a:lnTo>
                <a:lnTo>
                  <a:pt x="151805" y="1473399"/>
                </a:lnTo>
                <a:lnTo>
                  <a:pt x="196453" y="1526977"/>
                </a:lnTo>
                <a:lnTo>
                  <a:pt x="241102" y="1571625"/>
                </a:lnTo>
                <a:lnTo>
                  <a:pt x="294680" y="1607344"/>
                </a:lnTo>
                <a:lnTo>
                  <a:pt x="348258" y="1634133"/>
                </a:lnTo>
                <a:lnTo>
                  <a:pt x="401836" y="1651992"/>
                </a:lnTo>
                <a:lnTo>
                  <a:pt x="455414" y="1669852"/>
                </a:lnTo>
                <a:lnTo>
                  <a:pt x="508992" y="1678781"/>
                </a:lnTo>
                <a:lnTo>
                  <a:pt x="571500" y="1678781"/>
                </a:lnTo>
                <a:lnTo>
                  <a:pt x="625078" y="1678781"/>
                </a:lnTo>
                <a:lnTo>
                  <a:pt x="678656" y="1660922"/>
                </a:lnTo>
                <a:lnTo>
                  <a:pt x="741164" y="1643063"/>
                </a:lnTo>
                <a:lnTo>
                  <a:pt x="794742" y="1616274"/>
                </a:lnTo>
                <a:lnTo>
                  <a:pt x="857250" y="1580555"/>
                </a:lnTo>
                <a:lnTo>
                  <a:pt x="919758" y="1544836"/>
                </a:lnTo>
                <a:lnTo>
                  <a:pt x="991195" y="1491258"/>
                </a:lnTo>
                <a:lnTo>
                  <a:pt x="1053703" y="1437680"/>
                </a:lnTo>
                <a:lnTo>
                  <a:pt x="1107281" y="1384102"/>
                </a:lnTo>
                <a:lnTo>
                  <a:pt x="1160859" y="1330524"/>
                </a:lnTo>
                <a:lnTo>
                  <a:pt x="1196578" y="1285875"/>
                </a:lnTo>
                <a:lnTo>
                  <a:pt x="1232297" y="1241227"/>
                </a:lnTo>
                <a:lnTo>
                  <a:pt x="1259086" y="1187649"/>
                </a:lnTo>
                <a:lnTo>
                  <a:pt x="1276945" y="1134070"/>
                </a:lnTo>
                <a:lnTo>
                  <a:pt x="1285875" y="1080492"/>
                </a:lnTo>
                <a:lnTo>
                  <a:pt x="1285875" y="1017985"/>
                </a:lnTo>
                <a:lnTo>
                  <a:pt x="1285875" y="946547"/>
                </a:lnTo>
                <a:lnTo>
                  <a:pt x="1285875" y="857250"/>
                </a:lnTo>
                <a:lnTo>
                  <a:pt x="1285875" y="776883"/>
                </a:lnTo>
                <a:lnTo>
                  <a:pt x="1285875" y="687586"/>
                </a:lnTo>
                <a:lnTo>
                  <a:pt x="1285875" y="589360"/>
                </a:lnTo>
                <a:lnTo>
                  <a:pt x="1276945" y="508992"/>
                </a:lnTo>
                <a:lnTo>
                  <a:pt x="1268016" y="419695"/>
                </a:lnTo>
                <a:lnTo>
                  <a:pt x="1250156" y="348258"/>
                </a:lnTo>
                <a:lnTo>
                  <a:pt x="1223367" y="285750"/>
                </a:lnTo>
                <a:lnTo>
                  <a:pt x="1187649" y="232172"/>
                </a:lnTo>
                <a:lnTo>
                  <a:pt x="1134070" y="187524"/>
                </a:lnTo>
                <a:lnTo>
                  <a:pt x="1071563" y="160735"/>
                </a:lnTo>
                <a:lnTo>
                  <a:pt x="991195" y="142875"/>
                </a:lnTo>
                <a:lnTo>
                  <a:pt x="901899" y="133945"/>
                </a:lnTo>
                <a:lnTo>
                  <a:pt x="803672" y="125016"/>
                </a:lnTo>
                <a:lnTo>
                  <a:pt x="705445" y="116086"/>
                </a:lnTo>
                <a:lnTo>
                  <a:pt x="705445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902398" y="2821781"/>
            <a:ext cx="1303736" cy="1544837"/>
          </a:xfrm>
          <a:custGeom>
            <a:avLst/>
            <a:gdLst/>
            <a:ahLst/>
            <a:cxnLst/>
            <a:rect l="0" t="0" r="0" b="0"/>
            <a:pathLst>
              <a:path w="1303736" h="1544837">
                <a:moveTo>
                  <a:pt x="580430" y="35719"/>
                </a:moveTo>
                <a:lnTo>
                  <a:pt x="562571" y="26789"/>
                </a:lnTo>
                <a:lnTo>
                  <a:pt x="535782" y="26789"/>
                </a:lnTo>
                <a:lnTo>
                  <a:pt x="500063" y="17859"/>
                </a:lnTo>
                <a:lnTo>
                  <a:pt x="464344" y="17859"/>
                </a:lnTo>
                <a:lnTo>
                  <a:pt x="428625" y="17859"/>
                </a:lnTo>
                <a:lnTo>
                  <a:pt x="392907" y="17859"/>
                </a:lnTo>
                <a:lnTo>
                  <a:pt x="366118" y="35719"/>
                </a:lnTo>
                <a:lnTo>
                  <a:pt x="330399" y="44648"/>
                </a:lnTo>
                <a:lnTo>
                  <a:pt x="294680" y="62508"/>
                </a:lnTo>
                <a:lnTo>
                  <a:pt x="258961" y="80367"/>
                </a:lnTo>
                <a:lnTo>
                  <a:pt x="223243" y="107156"/>
                </a:lnTo>
                <a:lnTo>
                  <a:pt x="187524" y="142875"/>
                </a:lnTo>
                <a:lnTo>
                  <a:pt x="151805" y="169664"/>
                </a:lnTo>
                <a:lnTo>
                  <a:pt x="125016" y="205383"/>
                </a:lnTo>
                <a:lnTo>
                  <a:pt x="98227" y="241101"/>
                </a:lnTo>
                <a:lnTo>
                  <a:pt x="80368" y="276820"/>
                </a:lnTo>
                <a:lnTo>
                  <a:pt x="53579" y="321469"/>
                </a:lnTo>
                <a:lnTo>
                  <a:pt x="44649" y="366117"/>
                </a:lnTo>
                <a:lnTo>
                  <a:pt x="26790" y="419695"/>
                </a:lnTo>
                <a:lnTo>
                  <a:pt x="8930" y="482203"/>
                </a:lnTo>
                <a:lnTo>
                  <a:pt x="0" y="544711"/>
                </a:lnTo>
                <a:lnTo>
                  <a:pt x="0" y="607219"/>
                </a:lnTo>
                <a:lnTo>
                  <a:pt x="0" y="687586"/>
                </a:lnTo>
                <a:lnTo>
                  <a:pt x="0" y="767953"/>
                </a:lnTo>
                <a:lnTo>
                  <a:pt x="0" y="848320"/>
                </a:lnTo>
                <a:lnTo>
                  <a:pt x="8930" y="928687"/>
                </a:lnTo>
                <a:lnTo>
                  <a:pt x="8930" y="1009055"/>
                </a:lnTo>
                <a:lnTo>
                  <a:pt x="17860" y="1089422"/>
                </a:lnTo>
                <a:lnTo>
                  <a:pt x="35719" y="1160859"/>
                </a:lnTo>
                <a:lnTo>
                  <a:pt x="44649" y="1232297"/>
                </a:lnTo>
                <a:lnTo>
                  <a:pt x="71438" y="1294805"/>
                </a:lnTo>
                <a:lnTo>
                  <a:pt x="107157" y="1348383"/>
                </a:lnTo>
                <a:lnTo>
                  <a:pt x="142875" y="1401961"/>
                </a:lnTo>
                <a:lnTo>
                  <a:pt x="196454" y="1437680"/>
                </a:lnTo>
                <a:lnTo>
                  <a:pt x="250032" y="1464469"/>
                </a:lnTo>
                <a:lnTo>
                  <a:pt x="303610" y="1491258"/>
                </a:lnTo>
                <a:lnTo>
                  <a:pt x="366118" y="1509117"/>
                </a:lnTo>
                <a:lnTo>
                  <a:pt x="419696" y="1526976"/>
                </a:lnTo>
                <a:lnTo>
                  <a:pt x="482204" y="1535906"/>
                </a:lnTo>
                <a:lnTo>
                  <a:pt x="535782" y="1544836"/>
                </a:lnTo>
                <a:lnTo>
                  <a:pt x="589360" y="1544836"/>
                </a:lnTo>
                <a:lnTo>
                  <a:pt x="642938" y="1544836"/>
                </a:lnTo>
                <a:lnTo>
                  <a:pt x="696516" y="1544836"/>
                </a:lnTo>
                <a:lnTo>
                  <a:pt x="741165" y="1535906"/>
                </a:lnTo>
                <a:lnTo>
                  <a:pt x="785813" y="1518047"/>
                </a:lnTo>
                <a:lnTo>
                  <a:pt x="839391" y="1491258"/>
                </a:lnTo>
                <a:lnTo>
                  <a:pt x="892969" y="1464469"/>
                </a:lnTo>
                <a:lnTo>
                  <a:pt x="937618" y="1419820"/>
                </a:lnTo>
                <a:lnTo>
                  <a:pt x="982266" y="1375172"/>
                </a:lnTo>
                <a:lnTo>
                  <a:pt x="1026915" y="1330523"/>
                </a:lnTo>
                <a:lnTo>
                  <a:pt x="1071563" y="1268015"/>
                </a:lnTo>
                <a:lnTo>
                  <a:pt x="1116211" y="1205508"/>
                </a:lnTo>
                <a:lnTo>
                  <a:pt x="1151930" y="1143000"/>
                </a:lnTo>
                <a:lnTo>
                  <a:pt x="1187649" y="1071562"/>
                </a:lnTo>
                <a:lnTo>
                  <a:pt x="1223368" y="1009055"/>
                </a:lnTo>
                <a:lnTo>
                  <a:pt x="1250157" y="928687"/>
                </a:lnTo>
                <a:lnTo>
                  <a:pt x="1276946" y="857250"/>
                </a:lnTo>
                <a:lnTo>
                  <a:pt x="1285875" y="785812"/>
                </a:lnTo>
                <a:lnTo>
                  <a:pt x="1303735" y="705445"/>
                </a:lnTo>
                <a:lnTo>
                  <a:pt x="1303735" y="634008"/>
                </a:lnTo>
                <a:lnTo>
                  <a:pt x="1285875" y="562570"/>
                </a:lnTo>
                <a:lnTo>
                  <a:pt x="1268016" y="491133"/>
                </a:lnTo>
                <a:lnTo>
                  <a:pt x="1241227" y="428625"/>
                </a:lnTo>
                <a:lnTo>
                  <a:pt x="1205508" y="375047"/>
                </a:lnTo>
                <a:lnTo>
                  <a:pt x="1160860" y="330398"/>
                </a:lnTo>
                <a:lnTo>
                  <a:pt x="1107282" y="276820"/>
                </a:lnTo>
                <a:lnTo>
                  <a:pt x="1044774" y="241101"/>
                </a:lnTo>
                <a:lnTo>
                  <a:pt x="991196" y="196453"/>
                </a:lnTo>
                <a:lnTo>
                  <a:pt x="919758" y="160734"/>
                </a:lnTo>
                <a:lnTo>
                  <a:pt x="857250" y="125015"/>
                </a:lnTo>
                <a:lnTo>
                  <a:pt x="785813" y="89297"/>
                </a:lnTo>
                <a:lnTo>
                  <a:pt x="723305" y="62508"/>
                </a:lnTo>
                <a:lnTo>
                  <a:pt x="660797" y="35719"/>
                </a:lnTo>
                <a:lnTo>
                  <a:pt x="607219" y="17859"/>
                </a:lnTo>
                <a:lnTo>
                  <a:pt x="553641" y="8930"/>
                </a:lnTo>
                <a:lnTo>
                  <a:pt x="508993" y="0"/>
                </a:lnTo>
                <a:lnTo>
                  <a:pt x="464344" y="0"/>
                </a:lnTo>
                <a:lnTo>
                  <a:pt x="46434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6000750" y="2741414"/>
            <a:ext cx="1339454" cy="1625204"/>
          </a:xfrm>
          <a:custGeom>
            <a:avLst/>
            <a:gdLst/>
            <a:ahLst/>
            <a:cxnLst/>
            <a:rect l="0" t="0" r="0" b="0"/>
            <a:pathLst>
              <a:path w="1339454" h="1625204">
                <a:moveTo>
                  <a:pt x="1053703" y="151804"/>
                </a:moveTo>
                <a:lnTo>
                  <a:pt x="1053703" y="151804"/>
                </a:lnTo>
                <a:lnTo>
                  <a:pt x="1053703" y="133945"/>
                </a:lnTo>
                <a:lnTo>
                  <a:pt x="1053703" y="116086"/>
                </a:lnTo>
                <a:lnTo>
                  <a:pt x="1044773" y="89297"/>
                </a:lnTo>
                <a:lnTo>
                  <a:pt x="1035844" y="71437"/>
                </a:lnTo>
                <a:lnTo>
                  <a:pt x="1026914" y="44649"/>
                </a:lnTo>
                <a:lnTo>
                  <a:pt x="1000125" y="26789"/>
                </a:lnTo>
                <a:lnTo>
                  <a:pt x="982266" y="8930"/>
                </a:lnTo>
                <a:lnTo>
                  <a:pt x="964406" y="0"/>
                </a:lnTo>
                <a:lnTo>
                  <a:pt x="928688" y="0"/>
                </a:lnTo>
                <a:lnTo>
                  <a:pt x="901898" y="0"/>
                </a:lnTo>
                <a:lnTo>
                  <a:pt x="857250" y="8930"/>
                </a:lnTo>
                <a:lnTo>
                  <a:pt x="821531" y="17859"/>
                </a:lnTo>
                <a:lnTo>
                  <a:pt x="767953" y="35719"/>
                </a:lnTo>
                <a:lnTo>
                  <a:pt x="723305" y="53578"/>
                </a:lnTo>
                <a:lnTo>
                  <a:pt x="669727" y="71437"/>
                </a:lnTo>
                <a:lnTo>
                  <a:pt x="616148" y="89297"/>
                </a:lnTo>
                <a:lnTo>
                  <a:pt x="553641" y="98226"/>
                </a:lnTo>
                <a:lnTo>
                  <a:pt x="491133" y="125015"/>
                </a:lnTo>
                <a:lnTo>
                  <a:pt x="428625" y="142875"/>
                </a:lnTo>
                <a:lnTo>
                  <a:pt x="366117" y="169664"/>
                </a:lnTo>
                <a:lnTo>
                  <a:pt x="312539" y="196453"/>
                </a:lnTo>
                <a:lnTo>
                  <a:pt x="258961" y="223242"/>
                </a:lnTo>
                <a:lnTo>
                  <a:pt x="214313" y="258961"/>
                </a:lnTo>
                <a:lnTo>
                  <a:pt x="178594" y="294679"/>
                </a:lnTo>
                <a:lnTo>
                  <a:pt x="142875" y="330398"/>
                </a:lnTo>
                <a:lnTo>
                  <a:pt x="107156" y="375047"/>
                </a:lnTo>
                <a:lnTo>
                  <a:pt x="80367" y="419695"/>
                </a:lnTo>
                <a:lnTo>
                  <a:pt x="62508" y="473273"/>
                </a:lnTo>
                <a:lnTo>
                  <a:pt x="44648" y="526851"/>
                </a:lnTo>
                <a:lnTo>
                  <a:pt x="26789" y="580429"/>
                </a:lnTo>
                <a:lnTo>
                  <a:pt x="17859" y="634007"/>
                </a:lnTo>
                <a:lnTo>
                  <a:pt x="8930" y="678656"/>
                </a:lnTo>
                <a:lnTo>
                  <a:pt x="0" y="732234"/>
                </a:lnTo>
                <a:lnTo>
                  <a:pt x="0" y="785812"/>
                </a:lnTo>
                <a:lnTo>
                  <a:pt x="8930" y="848320"/>
                </a:lnTo>
                <a:lnTo>
                  <a:pt x="17859" y="919757"/>
                </a:lnTo>
                <a:lnTo>
                  <a:pt x="26789" y="991195"/>
                </a:lnTo>
                <a:lnTo>
                  <a:pt x="44648" y="1062632"/>
                </a:lnTo>
                <a:lnTo>
                  <a:pt x="71438" y="1134070"/>
                </a:lnTo>
                <a:lnTo>
                  <a:pt x="89297" y="1205507"/>
                </a:lnTo>
                <a:lnTo>
                  <a:pt x="116086" y="1276945"/>
                </a:lnTo>
                <a:lnTo>
                  <a:pt x="133945" y="1348382"/>
                </a:lnTo>
                <a:lnTo>
                  <a:pt x="160734" y="1410890"/>
                </a:lnTo>
                <a:lnTo>
                  <a:pt x="178594" y="1464468"/>
                </a:lnTo>
                <a:lnTo>
                  <a:pt x="205383" y="1518047"/>
                </a:lnTo>
                <a:lnTo>
                  <a:pt x="241102" y="1553765"/>
                </a:lnTo>
                <a:lnTo>
                  <a:pt x="276820" y="1580554"/>
                </a:lnTo>
                <a:lnTo>
                  <a:pt x="321469" y="1598414"/>
                </a:lnTo>
                <a:lnTo>
                  <a:pt x="366117" y="1616273"/>
                </a:lnTo>
                <a:lnTo>
                  <a:pt x="419695" y="1625203"/>
                </a:lnTo>
                <a:lnTo>
                  <a:pt x="473273" y="1625203"/>
                </a:lnTo>
                <a:lnTo>
                  <a:pt x="535781" y="1616273"/>
                </a:lnTo>
                <a:lnTo>
                  <a:pt x="598289" y="1607343"/>
                </a:lnTo>
                <a:lnTo>
                  <a:pt x="660797" y="1598414"/>
                </a:lnTo>
                <a:lnTo>
                  <a:pt x="723305" y="1580554"/>
                </a:lnTo>
                <a:lnTo>
                  <a:pt x="785813" y="1553765"/>
                </a:lnTo>
                <a:lnTo>
                  <a:pt x="848320" y="1526976"/>
                </a:lnTo>
                <a:lnTo>
                  <a:pt x="910828" y="1491257"/>
                </a:lnTo>
                <a:lnTo>
                  <a:pt x="982266" y="1446609"/>
                </a:lnTo>
                <a:lnTo>
                  <a:pt x="1044773" y="1393031"/>
                </a:lnTo>
                <a:lnTo>
                  <a:pt x="1107281" y="1339453"/>
                </a:lnTo>
                <a:lnTo>
                  <a:pt x="1160859" y="1276945"/>
                </a:lnTo>
                <a:lnTo>
                  <a:pt x="1214438" y="1214437"/>
                </a:lnTo>
                <a:lnTo>
                  <a:pt x="1250156" y="1151929"/>
                </a:lnTo>
                <a:lnTo>
                  <a:pt x="1285875" y="1080492"/>
                </a:lnTo>
                <a:lnTo>
                  <a:pt x="1312664" y="1009054"/>
                </a:lnTo>
                <a:lnTo>
                  <a:pt x="1330523" y="937617"/>
                </a:lnTo>
                <a:lnTo>
                  <a:pt x="1339453" y="866179"/>
                </a:lnTo>
                <a:lnTo>
                  <a:pt x="1339453" y="794742"/>
                </a:lnTo>
                <a:lnTo>
                  <a:pt x="1339453" y="723304"/>
                </a:lnTo>
                <a:lnTo>
                  <a:pt x="1321594" y="651867"/>
                </a:lnTo>
                <a:lnTo>
                  <a:pt x="1303734" y="589359"/>
                </a:lnTo>
                <a:lnTo>
                  <a:pt x="1285875" y="517922"/>
                </a:lnTo>
                <a:lnTo>
                  <a:pt x="1259086" y="446484"/>
                </a:lnTo>
                <a:lnTo>
                  <a:pt x="1223367" y="383976"/>
                </a:lnTo>
                <a:lnTo>
                  <a:pt x="1178719" y="321468"/>
                </a:lnTo>
                <a:lnTo>
                  <a:pt x="1134070" y="267890"/>
                </a:lnTo>
                <a:lnTo>
                  <a:pt x="1089422" y="223242"/>
                </a:lnTo>
                <a:lnTo>
                  <a:pt x="1089422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2011, Elsevier Inc. All rights Reserved.</a:t>
            </a:r>
          </a:p>
        </p:txBody>
      </p:sp>
      <p:pic>
        <p:nvPicPr>
          <p:cNvPr id="44035" name="Picture 4" descr="f01-14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22275"/>
            <a:ext cx="6692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11163" y="5072063"/>
            <a:ext cx="7642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sz="1200"/>
              <a:t>Figure 1.14 Floorplan of Core i7 die in Figure 1.13 on left with close-up of floorplan of second core on right.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21719" y="785812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437680" y="750094"/>
            <a:ext cx="794743" cy="1232297"/>
          </a:xfrm>
          <a:custGeom>
            <a:avLst/>
            <a:gdLst/>
            <a:ahLst/>
            <a:cxnLst/>
            <a:rect l="0" t="0" r="0" b="0"/>
            <a:pathLst>
              <a:path w="794743" h="1232297">
                <a:moveTo>
                  <a:pt x="794742" y="0"/>
                </a:moveTo>
                <a:lnTo>
                  <a:pt x="785812" y="0"/>
                </a:lnTo>
                <a:lnTo>
                  <a:pt x="767953" y="8929"/>
                </a:lnTo>
                <a:lnTo>
                  <a:pt x="750093" y="8929"/>
                </a:lnTo>
                <a:lnTo>
                  <a:pt x="732234" y="17859"/>
                </a:lnTo>
                <a:lnTo>
                  <a:pt x="714375" y="17859"/>
                </a:lnTo>
                <a:lnTo>
                  <a:pt x="696515" y="26789"/>
                </a:lnTo>
                <a:lnTo>
                  <a:pt x="678656" y="26789"/>
                </a:lnTo>
                <a:lnTo>
                  <a:pt x="660797" y="26789"/>
                </a:lnTo>
                <a:lnTo>
                  <a:pt x="642937" y="35718"/>
                </a:lnTo>
                <a:lnTo>
                  <a:pt x="616148" y="35718"/>
                </a:lnTo>
                <a:lnTo>
                  <a:pt x="589359" y="44648"/>
                </a:lnTo>
                <a:lnTo>
                  <a:pt x="553640" y="44648"/>
                </a:lnTo>
                <a:lnTo>
                  <a:pt x="526851" y="53578"/>
                </a:lnTo>
                <a:lnTo>
                  <a:pt x="491133" y="62507"/>
                </a:lnTo>
                <a:lnTo>
                  <a:pt x="455414" y="80367"/>
                </a:lnTo>
                <a:lnTo>
                  <a:pt x="428625" y="89297"/>
                </a:lnTo>
                <a:lnTo>
                  <a:pt x="392906" y="107156"/>
                </a:lnTo>
                <a:lnTo>
                  <a:pt x="366117" y="116086"/>
                </a:lnTo>
                <a:lnTo>
                  <a:pt x="348258" y="125015"/>
                </a:lnTo>
                <a:lnTo>
                  <a:pt x="321468" y="142875"/>
                </a:lnTo>
                <a:lnTo>
                  <a:pt x="303609" y="151804"/>
                </a:lnTo>
                <a:lnTo>
                  <a:pt x="285750" y="160734"/>
                </a:lnTo>
                <a:lnTo>
                  <a:pt x="258961" y="178593"/>
                </a:lnTo>
                <a:lnTo>
                  <a:pt x="241101" y="196453"/>
                </a:lnTo>
                <a:lnTo>
                  <a:pt x="214312" y="214312"/>
                </a:lnTo>
                <a:lnTo>
                  <a:pt x="187523" y="232172"/>
                </a:lnTo>
                <a:lnTo>
                  <a:pt x="160734" y="250031"/>
                </a:lnTo>
                <a:lnTo>
                  <a:pt x="142875" y="267890"/>
                </a:lnTo>
                <a:lnTo>
                  <a:pt x="125015" y="294679"/>
                </a:lnTo>
                <a:lnTo>
                  <a:pt x="107156" y="312539"/>
                </a:lnTo>
                <a:lnTo>
                  <a:pt x="89297" y="339328"/>
                </a:lnTo>
                <a:lnTo>
                  <a:pt x="80367" y="366117"/>
                </a:lnTo>
                <a:lnTo>
                  <a:pt x="62508" y="383976"/>
                </a:lnTo>
                <a:lnTo>
                  <a:pt x="53578" y="410765"/>
                </a:lnTo>
                <a:lnTo>
                  <a:pt x="53578" y="437554"/>
                </a:lnTo>
                <a:lnTo>
                  <a:pt x="44648" y="464343"/>
                </a:lnTo>
                <a:lnTo>
                  <a:pt x="35718" y="491133"/>
                </a:lnTo>
                <a:lnTo>
                  <a:pt x="35718" y="517922"/>
                </a:lnTo>
                <a:lnTo>
                  <a:pt x="35718" y="544711"/>
                </a:lnTo>
                <a:lnTo>
                  <a:pt x="35718" y="580429"/>
                </a:lnTo>
                <a:lnTo>
                  <a:pt x="35718" y="607219"/>
                </a:lnTo>
                <a:lnTo>
                  <a:pt x="35718" y="642937"/>
                </a:lnTo>
                <a:lnTo>
                  <a:pt x="35718" y="678656"/>
                </a:lnTo>
                <a:lnTo>
                  <a:pt x="44648" y="723304"/>
                </a:lnTo>
                <a:lnTo>
                  <a:pt x="44648" y="759023"/>
                </a:lnTo>
                <a:lnTo>
                  <a:pt x="44648" y="803671"/>
                </a:lnTo>
                <a:lnTo>
                  <a:pt x="44648" y="848320"/>
                </a:lnTo>
                <a:lnTo>
                  <a:pt x="35718" y="884039"/>
                </a:lnTo>
                <a:lnTo>
                  <a:pt x="26789" y="937617"/>
                </a:lnTo>
                <a:lnTo>
                  <a:pt x="26789" y="982265"/>
                </a:lnTo>
                <a:lnTo>
                  <a:pt x="17859" y="1026914"/>
                </a:lnTo>
                <a:lnTo>
                  <a:pt x="8929" y="1080492"/>
                </a:lnTo>
                <a:lnTo>
                  <a:pt x="8929" y="1134070"/>
                </a:lnTo>
                <a:lnTo>
                  <a:pt x="0" y="1187648"/>
                </a:lnTo>
                <a:lnTo>
                  <a:pt x="0" y="1232296"/>
                </a:lnTo>
                <a:lnTo>
                  <a:pt x="0" y="12322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312664" y="1696640"/>
            <a:ext cx="1116212" cy="1651993"/>
          </a:xfrm>
          <a:custGeom>
            <a:avLst/>
            <a:gdLst/>
            <a:ahLst/>
            <a:cxnLst/>
            <a:rect l="0" t="0" r="0" b="0"/>
            <a:pathLst>
              <a:path w="1116212" h="1651993">
                <a:moveTo>
                  <a:pt x="80367" y="571500"/>
                </a:moveTo>
                <a:lnTo>
                  <a:pt x="80367" y="580430"/>
                </a:lnTo>
                <a:lnTo>
                  <a:pt x="71438" y="598289"/>
                </a:lnTo>
                <a:lnTo>
                  <a:pt x="62508" y="625079"/>
                </a:lnTo>
                <a:lnTo>
                  <a:pt x="44649" y="660797"/>
                </a:lnTo>
                <a:lnTo>
                  <a:pt x="35719" y="714375"/>
                </a:lnTo>
                <a:lnTo>
                  <a:pt x="26789" y="759024"/>
                </a:lnTo>
                <a:lnTo>
                  <a:pt x="8930" y="812602"/>
                </a:lnTo>
                <a:lnTo>
                  <a:pt x="8930" y="875110"/>
                </a:lnTo>
                <a:lnTo>
                  <a:pt x="0" y="928688"/>
                </a:lnTo>
                <a:lnTo>
                  <a:pt x="8930" y="982266"/>
                </a:lnTo>
                <a:lnTo>
                  <a:pt x="17859" y="1026915"/>
                </a:lnTo>
                <a:lnTo>
                  <a:pt x="26789" y="1062633"/>
                </a:lnTo>
                <a:lnTo>
                  <a:pt x="44649" y="1107281"/>
                </a:lnTo>
                <a:lnTo>
                  <a:pt x="62508" y="1134071"/>
                </a:lnTo>
                <a:lnTo>
                  <a:pt x="80367" y="1169789"/>
                </a:lnTo>
                <a:lnTo>
                  <a:pt x="89297" y="1196578"/>
                </a:lnTo>
                <a:lnTo>
                  <a:pt x="107156" y="1232297"/>
                </a:lnTo>
                <a:lnTo>
                  <a:pt x="125016" y="1268016"/>
                </a:lnTo>
                <a:lnTo>
                  <a:pt x="133945" y="1303735"/>
                </a:lnTo>
                <a:lnTo>
                  <a:pt x="151805" y="1348383"/>
                </a:lnTo>
                <a:lnTo>
                  <a:pt x="160734" y="1384102"/>
                </a:lnTo>
                <a:lnTo>
                  <a:pt x="178594" y="1428750"/>
                </a:lnTo>
                <a:lnTo>
                  <a:pt x="196453" y="1455539"/>
                </a:lnTo>
                <a:lnTo>
                  <a:pt x="214313" y="1473399"/>
                </a:lnTo>
                <a:lnTo>
                  <a:pt x="241102" y="1482328"/>
                </a:lnTo>
                <a:lnTo>
                  <a:pt x="258961" y="1491258"/>
                </a:lnTo>
                <a:lnTo>
                  <a:pt x="276820" y="1482328"/>
                </a:lnTo>
                <a:lnTo>
                  <a:pt x="294680" y="1482328"/>
                </a:lnTo>
                <a:lnTo>
                  <a:pt x="321469" y="1482328"/>
                </a:lnTo>
                <a:lnTo>
                  <a:pt x="339328" y="1482328"/>
                </a:lnTo>
                <a:lnTo>
                  <a:pt x="357188" y="1500188"/>
                </a:lnTo>
                <a:lnTo>
                  <a:pt x="383977" y="1518047"/>
                </a:lnTo>
                <a:lnTo>
                  <a:pt x="410766" y="1535906"/>
                </a:lnTo>
                <a:lnTo>
                  <a:pt x="437555" y="1562696"/>
                </a:lnTo>
                <a:lnTo>
                  <a:pt x="464344" y="1571625"/>
                </a:lnTo>
                <a:lnTo>
                  <a:pt x="491133" y="1580555"/>
                </a:lnTo>
                <a:lnTo>
                  <a:pt x="508992" y="1589485"/>
                </a:lnTo>
                <a:lnTo>
                  <a:pt x="535781" y="1580555"/>
                </a:lnTo>
                <a:lnTo>
                  <a:pt x="553641" y="1580555"/>
                </a:lnTo>
                <a:lnTo>
                  <a:pt x="571500" y="1571625"/>
                </a:lnTo>
                <a:lnTo>
                  <a:pt x="589359" y="1571625"/>
                </a:lnTo>
                <a:lnTo>
                  <a:pt x="607219" y="1562696"/>
                </a:lnTo>
                <a:lnTo>
                  <a:pt x="625078" y="1571625"/>
                </a:lnTo>
                <a:lnTo>
                  <a:pt x="642938" y="1580555"/>
                </a:lnTo>
                <a:lnTo>
                  <a:pt x="660797" y="1598414"/>
                </a:lnTo>
                <a:lnTo>
                  <a:pt x="687586" y="1625203"/>
                </a:lnTo>
                <a:lnTo>
                  <a:pt x="714375" y="1643063"/>
                </a:lnTo>
                <a:lnTo>
                  <a:pt x="741164" y="1651992"/>
                </a:lnTo>
                <a:lnTo>
                  <a:pt x="776883" y="1651992"/>
                </a:lnTo>
                <a:lnTo>
                  <a:pt x="803672" y="1643063"/>
                </a:lnTo>
                <a:lnTo>
                  <a:pt x="839391" y="1616274"/>
                </a:lnTo>
                <a:lnTo>
                  <a:pt x="866180" y="1571625"/>
                </a:lnTo>
                <a:lnTo>
                  <a:pt x="884039" y="1518047"/>
                </a:lnTo>
                <a:lnTo>
                  <a:pt x="910828" y="1464469"/>
                </a:lnTo>
                <a:lnTo>
                  <a:pt x="928688" y="1401961"/>
                </a:lnTo>
                <a:lnTo>
                  <a:pt x="955477" y="1330524"/>
                </a:lnTo>
                <a:lnTo>
                  <a:pt x="973336" y="1276946"/>
                </a:lnTo>
                <a:lnTo>
                  <a:pt x="991195" y="1223367"/>
                </a:lnTo>
                <a:lnTo>
                  <a:pt x="1009055" y="1169789"/>
                </a:lnTo>
                <a:lnTo>
                  <a:pt x="1017984" y="1134071"/>
                </a:lnTo>
                <a:lnTo>
                  <a:pt x="1026914" y="1089423"/>
                </a:lnTo>
                <a:lnTo>
                  <a:pt x="1026914" y="1035844"/>
                </a:lnTo>
                <a:lnTo>
                  <a:pt x="1026914" y="982266"/>
                </a:lnTo>
                <a:lnTo>
                  <a:pt x="1017984" y="901899"/>
                </a:lnTo>
                <a:lnTo>
                  <a:pt x="1017984" y="821532"/>
                </a:lnTo>
                <a:lnTo>
                  <a:pt x="1017984" y="723305"/>
                </a:lnTo>
                <a:lnTo>
                  <a:pt x="1026914" y="634008"/>
                </a:lnTo>
                <a:lnTo>
                  <a:pt x="1035844" y="535782"/>
                </a:lnTo>
                <a:lnTo>
                  <a:pt x="1053703" y="437555"/>
                </a:lnTo>
                <a:lnTo>
                  <a:pt x="1062633" y="357188"/>
                </a:lnTo>
                <a:lnTo>
                  <a:pt x="1080492" y="276821"/>
                </a:lnTo>
                <a:lnTo>
                  <a:pt x="1089422" y="205383"/>
                </a:lnTo>
                <a:lnTo>
                  <a:pt x="1098352" y="133946"/>
                </a:lnTo>
                <a:lnTo>
                  <a:pt x="1107281" y="71438"/>
                </a:lnTo>
                <a:lnTo>
                  <a:pt x="1116211" y="0"/>
                </a:lnTo>
                <a:lnTo>
                  <a:pt x="111621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321719" y="973336"/>
            <a:ext cx="26790" cy="44649"/>
          </a:xfrm>
          <a:custGeom>
            <a:avLst/>
            <a:gdLst/>
            <a:ahLst/>
            <a:cxnLst/>
            <a:rect l="0" t="0" r="0" b="0"/>
            <a:pathLst>
              <a:path w="26790" h="44649">
                <a:moveTo>
                  <a:pt x="0" y="44648"/>
                </a:moveTo>
                <a:lnTo>
                  <a:pt x="8929" y="35719"/>
                </a:lnTo>
                <a:lnTo>
                  <a:pt x="17859" y="1785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910953" y="1598414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53578" y="8930"/>
                </a:moveTo>
                <a:lnTo>
                  <a:pt x="44649" y="8930"/>
                </a:lnTo>
                <a:lnTo>
                  <a:pt x="26789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26789"/>
                </a:lnTo>
                <a:lnTo>
                  <a:pt x="17860" y="35719"/>
                </a:lnTo>
                <a:lnTo>
                  <a:pt x="44649" y="35719"/>
                </a:lnTo>
                <a:lnTo>
                  <a:pt x="44649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64656" y="165199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23742" y="1634133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143500" y="1678781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160859" y="0"/>
            <a:ext cx="4902400" cy="1107282"/>
          </a:xfrm>
          <a:custGeom>
            <a:avLst/>
            <a:gdLst/>
            <a:ahLst/>
            <a:cxnLst/>
            <a:rect l="0" t="0" r="0" b="0"/>
            <a:pathLst>
              <a:path w="4902400" h="1107282">
                <a:moveTo>
                  <a:pt x="4482704" y="455414"/>
                </a:moveTo>
                <a:lnTo>
                  <a:pt x="4482704" y="446484"/>
                </a:lnTo>
                <a:lnTo>
                  <a:pt x="4491633" y="428625"/>
                </a:lnTo>
                <a:lnTo>
                  <a:pt x="4500563" y="419695"/>
                </a:lnTo>
                <a:lnTo>
                  <a:pt x="4509493" y="392906"/>
                </a:lnTo>
                <a:lnTo>
                  <a:pt x="4509493" y="375047"/>
                </a:lnTo>
                <a:lnTo>
                  <a:pt x="4500563" y="357187"/>
                </a:lnTo>
                <a:lnTo>
                  <a:pt x="4482704" y="339328"/>
                </a:lnTo>
                <a:lnTo>
                  <a:pt x="4464844" y="330398"/>
                </a:lnTo>
                <a:lnTo>
                  <a:pt x="4446985" y="312539"/>
                </a:lnTo>
                <a:lnTo>
                  <a:pt x="4438055" y="303609"/>
                </a:lnTo>
                <a:lnTo>
                  <a:pt x="4411266" y="294680"/>
                </a:lnTo>
                <a:lnTo>
                  <a:pt x="4375547" y="267891"/>
                </a:lnTo>
                <a:lnTo>
                  <a:pt x="4339829" y="258961"/>
                </a:lnTo>
                <a:lnTo>
                  <a:pt x="4286250" y="232172"/>
                </a:lnTo>
                <a:lnTo>
                  <a:pt x="4232672" y="214312"/>
                </a:lnTo>
                <a:lnTo>
                  <a:pt x="4179094" y="187523"/>
                </a:lnTo>
                <a:lnTo>
                  <a:pt x="4143375" y="178594"/>
                </a:lnTo>
                <a:lnTo>
                  <a:pt x="4089797" y="160734"/>
                </a:lnTo>
                <a:lnTo>
                  <a:pt x="4027289" y="151805"/>
                </a:lnTo>
                <a:lnTo>
                  <a:pt x="3955852" y="133945"/>
                </a:lnTo>
                <a:lnTo>
                  <a:pt x="3875485" y="116086"/>
                </a:lnTo>
                <a:lnTo>
                  <a:pt x="3786188" y="98227"/>
                </a:lnTo>
                <a:lnTo>
                  <a:pt x="3687961" y="80367"/>
                </a:lnTo>
                <a:lnTo>
                  <a:pt x="3580805" y="62508"/>
                </a:lnTo>
                <a:lnTo>
                  <a:pt x="3464719" y="53578"/>
                </a:lnTo>
                <a:lnTo>
                  <a:pt x="3348633" y="35719"/>
                </a:lnTo>
                <a:lnTo>
                  <a:pt x="3223618" y="26789"/>
                </a:lnTo>
                <a:lnTo>
                  <a:pt x="3089672" y="17859"/>
                </a:lnTo>
                <a:lnTo>
                  <a:pt x="2955727" y="0"/>
                </a:lnTo>
                <a:lnTo>
                  <a:pt x="2821782" y="0"/>
                </a:lnTo>
                <a:lnTo>
                  <a:pt x="2678907" y="0"/>
                </a:lnTo>
                <a:lnTo>
                  <a:pt x="2536032" y="0"/>
                </a:lnTo>
                <a:lnTo>
                  <a:pt x="2384227" y="0"/>
                </a:lnTo>
                <a:lnTo>
                  <a:pt x="2241352" y="0"/>
                </a:lnTo>
                <a:lnTo>
                  <a:pt x="2089547" y="0"/>
                </a:lnTo>
                <a:lnTo>
                  <a:pt x="1937743" y="0"/>
                </a:lnTo>
                <a:lnTo>
                  <a:pt x="1777008" y="0"/>
                </a:lnTo>
                <a:lnTo>
                  <a:pt x="1625204" y="17859"/>
                </a:lnTo>
                <a:lnTo>
                  <a:pt x="1473399" y="26789"/>
                </a:lnTo>
                <a:lnTo>
                  <a:pt x="1321594" y="53578"/>
                </a:lnTo>
                <a:lnTo>
                  <a:pt x="982266" y="107156"/>
                </a:lnTo>
                <a:lnTo>
                  <a:pt x="723305" y="169664"/>
                </a:lnTo>
                <a:lnTo>
                  <a:pt x="517922" y="223242"/>
                </a:lnTo>
                <a:lnTo>
                  <a:pt x="348258" y="285750"/>
                </a:lnTo>
                <a:lnTo>
                  <a:pt x="232172" y="339328"/>
                </a:lnTo>
                <a:lnTo>
                  <a:pt x="151805" y="392906"/>
                </a:lnTo>
                <a:lnTo>
                  <a:pt x="80368" y="437555"/>
                </a:lnTo>
                <a:lnTo>
                  <a:pt x="44649" y="491133"/>
                </a:lnTo>
                <a:lnTo>
                  <a:pt x="8930" y="535781"/>
                </a:lnTo>
                <a:lnTo>
                  <a:pt x="0" y="589359"/>
                </a:lnTo>
                <a:lnTo>
                  <a:pt x="0" y="651867"/>
                </a:lnTo>
                <a:lnTo>
                  <a:pt x="8930" y="705445"/>
                </a:lnTo>
                <a:lnTo>
                  <a:pt x="17860" y="767953"/>
                </a:lnTo>
                <a:lnTo>
                  <a:pt x="53579" y="821531"/>
                </a:lnTo>
                <a:lnTo>
                  <a:pt x="89297" y="875109"/>
                </a:lnTo>
                <a:lnTo>
                  <a:pt x="133946" y="919758"/>
                </a:lnTo>
                <a:lnTo>
                  <a:pt x="196454" y="973336"/>
                </a:lnTo>
                <a:lnTo>
                  <a:pt x="276821" y="1009055"/>
                </a:lnTo>
                <a:lnTo>
                  <a:pt x="366118" y="1044773"/>
                </a:lnTo>
                <a:lnTo>
                  <a:pt x="473274" y="1071562"/>
                </a:lnTo>
                <a:lnTo>
                  <a:pt x="598289" y="1089422"/>
                </a:lnTo>
                <a:lnTo>
                  <a:pt x="741164" y="1098351"/>
                </a:lnTo>
                <a:lnTo>
                  <a:pt x="901899" y="1107281"/>
                </a:lnTo>
                <a:lnTo>
                  <a:pt x="1071563" y="1098351"/>
                </a:lnTo>
                <a:lnTo>
                  <a:pt x="1259086" y="1098351"/>
                </a:lnTo>
                <a:lnTo>
                  <a:pt x="1446610" y="1080492"/>
                </a:lnTo>
                <a:lnTo>
                  <a:pt x="1651993" y="1062633"/>
                </a:lnTo>
                <a:lnTo>
                  <a:pt x="1857375" y="1044773"/>
                </a:lnTo>
                <a:lnTo>
                  <a:pt x="2062758" y="1026914"/>
                </a:lnTo>
                <a:lnTo>
                  <a:pt x="2268141" y="1009055"/>
                </a:lnTo>
                <a:lnTo>
                  <a:pt x="2482454" y="991195"/>
                </a:lnTo>
                <a:lnTo>
                  <a:pt x="2687836" y="973336"/>
                </a:lnTo>
                <a:lnTo>
                  <a:pt x="2884289" y="955476"/>
                </a:lnTo>
                <a:lnTo>
                  <a:pt x="3089672" y="937617"/>
                </a:lnTo>
                <a:lnTo>
                  <a:pt x="3286125" y="928687"/>
                </a:lnTo>
                <a:lnTo>
                  <a:pt x="3491508" y="910828"/>
                </a:lnTo>
                <a:lnTo>
                  <a:pt x="3696891" y="892969"/>
                </a:lnTo>
                <a:lnTo>
                  <a:pt x="3911204" y="875109"/>
                </a:lnTo>
                <a:lnTo>
                  <a:pt x="4107657" y="857250"/>
                </a:lnTo>
                <a:lnTo>
                  <a:pt x="4295180" y="839391"/>
                </a:lnTo>
                <a:lnTo>
                  <a:pt x="4473774" y="812601"/>
                </a:lnTo>
                <a:lnTo>
                  <a:pt x="4616649" y="794742"/>
                </a:lnTo>
                <a:lnTo>
                  <a:pt x="4732735" y="759023"/>
                </a:lnTo>
                <a:lnTo>
                  <a:pt x="4830961" y="723305"/>
                </a:lnTo>
                <a:lnTo>
                  <a:pt x="4902399" y="669727"/>
                </a:lnTo>
                <a:lnTo>
                  <a:pt x="4902399" y="66972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366742" y="0"/>
            <a:ext cx="794743" cy="562571"/>
          </a:xfrm>
          <a:custGeom>
            <a:avLst/>
            <a:gdLst/>
            <a:ahLst/>
            <a:cxnLst/>
            <a:rect l="0" t="0" r="0" b="0"/>
            <a:pathLst>
              <a:path w="794743" h="562571">
                <a:moveTo>
                  <a:pt x="776883" y="562570"/>
                </a:moveTo>
                <a:lnTo>
                  <a:pt x="794742" y="500062"/>
                </a:lnTo>
                <a:lnTo>
                  <a:pt x="794742" y="455414"/>
                </a:lnTo>
                <a:lnTo>
                  <a:pt x="785813" y="410766"/>
                </a:lnTo>
                <a:lnTo>
                  <a:pt x="767953" y="375047"/>
                </a:lnTo>
                <a:lnTo>
                  <a:pt x="750094" y="339328"/>
                </a:lnTo>
                <a:lnTo>
                  <a:pt x="705446" y="285750"/>
                </a:lnTo>
                <a:lnTo>
                  <a:pt x="642938" y="223242"/>
                </a:lnTo>
                <a:lnTo>
                  <a:pt x="544711" y="151805"/>
                </a:lnTo>
                <a:lnTo>
                  <a:pt x="428625" y="89297"/>
                </a:lnTo>
                <a:lnTo>
                  <a:pt x="276821" y="35719"/>
                </a:lnTo>
                <a:lnTo>
                  <a:pt x="9822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178719" y="3268265"/>
            <a:ext cx="4491634" cy="1357314"/>
          </a:xfrm>
          <a:custGeom>
            <a:avLst/>
            <a:gdLst/>
            <a:ahLst/>
            <a:cxnLst/>
            <a:rect l="0" t="0" r="0" b="0"/>
            <a:pathLst>
              <a:path w="4491634" h="1357314">
                <a:moveTo>
                  <a:pt x="4277320" y="250031"/>
                </a:moveTo>
                <a:lnTo>
                  <a:pt x="4277320" y="241102"/>
                </a:lnTo>
                <a:lnTo>
                  <a:pt x="4277320" y="241102"/>
                </a:lnTo>
                <a:lnTo>
                  <a:pt x="4268390" y="232172"/>
                </a:lnTo>
                <a:lnTo>
                  <a:pt x="4268390" y="223242"/>
                </a:lnTo>
                <a:lnTo>
                  <a:pt x="4259461" y="214313"/>
                </a:lnTo>
                <a:lnTo>
                  <a:pt x="4259461" y="205383"/>
                </a:lnTo>
                <a:lnTo>
                  <a:pt x="4250531" y="187524"/>
                </a:lnTo>
                <a:lnTo>
                  <a:pt x="4232672" y="178594"/>
                </a:lnTo>
                <a:lnTo>
                  <a:pt x="4214812" y="169664"/>
                </a:lnTo>
                <a:lnTo>
                  <a:pt x="4179094" y="160735"/>
                </a:lnTo>
                <a:lnTo>
                  <a:pt x="4152304" y="151805"/>
                </a:lnTo>
                <a:lnTo>
                  <a:pt x="4107656" y="142875"/>
                </a:lnTo>
                <a:lnTo>
                  <a:pt x="4063008" y="142875"/>
                </a:lnTo>
                <a:lnTo>
                  <a:pt x="4009429" y="133946"/>
                </a:lnTo>
                <a:lnTo>
                  <a:pt x="3955851" y="133946"/>
                </a:lnTo>
                <a:lnTo>
                  <a:pt x="3884414" y="125016"/>
                </a:lnTo>
                <a:lnTo>
                  <a:pt x="3821906" y="116086"/>
                </a:lnTo>
                <a:lnTo>
                  <a:pt x="3750469" y="107156"/>
                </a:lnTo>
                <a:lnTo>
                  <a:pt x="3670101" y="107156"/>
                </a:lnTo>
                <a:lnTo>
                  <a:pt x="3589734" y="98227"/>
                </a:lnTo>
                <a:lnTo>
                  <a:pt x="3500437" y="80367"/>
                </a:lnTo>
                <a:lnTo>
                  <a:pt x="3411140" y="71438"/>
                </a:lnTo>
                <a:lnTo>
                  <a:pt x="3312914" y="62508"/>
                </a:lnTo>
                <a:lnTo>
                  <a:pt x="3223617" y="44649"/>
                </a:lnTo>
                <a:lnTo>
                  <a:pt x="3125390" y="44649"/>
                </a:lnTo>
                <a:lnTo>
                  <a:pt x="3018234" y="35719"/>
                </a:lnTo>
                <a:lnTo>
                  <a:pt x="2911078" y="26789"/>
                </a:lnTo>
                <a:lnTo>
                  <a:pt x="2803922" y="26789"/>
                </a:lnTo>
                <a:lnTo>
                  <a:pt x="2696765" y="17860"/>
                </a:lnTo>
                <a:lnTo>
                  <a:pt x="2571750" y="17860"/>
                </a:lnTo>
                <a:lnTo>
                  <a:pt x="2455664" y="8930"/>
                </a:lnTo>
                <a:lnTo>
                  <a:pt x="2330648" y="8930"/>
                </a:lnTo>
                <a:lnTo>
                  <a:pt x="2214562" y="0"/>
                </a:lnTo>
                <a:lnTo>
                  <a:pt x="2098476" y="0"/>
                </a:lnTo>
                <a:lnTo>
                  <a:pt x="1973461" y="0"/>
                </a:lnTo>
                <a:lnTo>
                  <a:pt x="1857375" y="8930"/>
                </a:lnTo>
                <a:lnTo>
                  <a:pt x="1732359" y="8930"/>
                </a:lnTo>
                <a:lnTo>
                  <a:pt x="1607344" y="17860"/>
                </a:lnTo>
                <a:lnTo>
                  <a:pt x="1482328" y="26789"/>
                </a:lnTo>
                <a:lnTo>
                  <a:pt x="1366242" y="35719"/>
                </a:lnTo>
                <a:lnTo>
                  <a:pt x="1250156" y="44649"/>
                </a:lnTo>
                <a:lnTo>
                  <a:pt x="1134070" y="62508"/>
                </a:lnTo>
                <a:lnTo>
                  <a:pt x="1026914" y="71438"/>
                </a:lnTo>
                <a:lnTo>
                  <a:pt x="919758" y="89297"/>
                </a:lnTo>
                <a:lnTo>
                  <a:pt x="821531" y="107156"/>
                </a:lnTo>
                <a:lnTo>
                  <a:pt x="723304" y="133946"/>
                </a:lnTo>
                <a:lnTo>
                  <a:pt x="634008" y="151805"/>
                </a:lnTo>
                <a:lnTo>
                  <a:pt x="544711" y="178594"/>
                </a:lnTo>
                <a:lnTo>
                  <a:pt x="464344" y="205383"/>
                </a:lnTo>
                <a:lnTo>
                  <a:pt x="392906" y="241102"/>
                </a:lnTo>
                <a:lnTo>
                  <a:pt x="321469" y="267891"/>
                </a:lnTo>
                <a:lnTo>
                  <a:pt x="258961" y="312539"/>
                </a:lnTo>
                <a:lnTo>
                  <a:pt x="214312" y="348258"/>
                </a:lnTo>
                <a:lnTo>
                  <a:pt x="169664" y="401836"/>
                </a:lnTo>
                <a:lnTo>
                  <a:pt x="125015" y="446485"/>
                </a:lnTo>
                <a:lnTo>
                  <a:pt x="98226" y="491133"/>
                </a:lnTo>
                <a:lnTo>
                  <a:pt x="62508" y="535781"/>
                </a:lnTo>
                <a:lnTo>
                  <a:pt x="35719" y="589360"/>
                </a:lnTo>
                <a:lnTo>
                  <a:pt x="17859" y="634008"/>
                </a:lnTo>
                <a:lnTo>
                  <a:pt x="8930" y="669727"/>
                </a:lnTo>
                <a:lnTo>
                  <a:pt x="0" y="714375"/>
                </a:lnTo>
                <a:lnTo>
                  <a:pt x="0" y="759024"/>
                </a:lnTo>
                <a:lnTo>
                  <a:pt x="17859" y="803672"/>
                </a:lnTo>
                <a:lnTo>
                  <a:pt x="35719" y="848321"/>
                </a:lnTo>
                <a:lnTo>
                  <a:pt x="71437" y="892969"/>
                </a:lnTo>
                <a:lnTo>
                  <a:pt x="107156" y="937617"/>
                </a:lnTo>
                <a:lnTo>
                  <a:pt x="142875" y="982266"/>
                </a:lnTo>
                <a:lnTo>
                  <a:pt x="187523" y="1026914"/>
                </a:lnTo>
                <a:lnTo>
                  <a:pt x="241101" y="1062633"/>
                </a:lnTo>
                <a:lnTo>
                  <a:pt x="294679" y="1098352"/>
                </a:lnTo>
                <a:lnTo>
                  <a:pt x="366117" y="1134071"/>
                </a:lnTo>
                <a:lnTo>
                  <a:pt x="437554" y="1169789"/>
                </a:lnTo>
                <a:lnTo>
                  <a:pt x="517922" y="1196578"/>
                </a:lnTo>
                <a:lnTo>
                  <a:pt x="598289" y="1223367"/>
                </a:lnTo>
                <a:lnTo>
                  <a:pt x="696515" y="1250156"/>
                </a:lnTo>
                <a:lnTo>
                  <a:pt x="794742" y="1268016"/>
                </a:lnTo>
                <a:lnTo>
                  <a:pt x="892969" y="1294805"/>
                </a:lnTo>
                <a:lnTo>
                  <a:pt x="991195" y="1312664"/>
                </a:lnTo>
                <a:lnTo>
                  <a:pt x="1098351" y="1321594"/>
                </a:lnTo>
                <a:lnTo>
                  <a:pt x="1214437" y="1339453"/>
                </a:lnTo>
                <a:lnTo>
                  <a:pt x="1330523" y="1348383"/>
                </a:lnTo>
                <a:lnTo>
                  <a:pt x="1455539" y="1348383"/>
                </a:lnTo>
                <a:lnTo>
                  <a:pt x="1580554" y="1357313"/>
                </a:lnTo>
                <a:lnTo>
                  <a:pt x="1714500" y="1357313"/>
                </a:lnTo>
                <a:lnTo>
                  <a:pt x="1848445" y="1357313"/>
                </a:lnTo>
                <a:lnTo>
                  <a:pt x="1982390" y="1357313"/>
                </a:lnTo>
                <a:lnTo>
                  <a:pt x="2125265" y="1348383"/>
                </a:lnTo>
                <a:lnTo>
                  <a:pt x="2259211" y="1348383"/>
                </a:lnTo>
                <a:lnTo>
                  <a:pt x="2411015" y="1339453"/>
                </a:lnTo>
                <a:lnTo>
                  <a:pt x="2544961" y="1339453"/>
                </a:lnTo>
                <a:lnTo>
                  <a:pt x="2687836" y="1330524"/>
                </a:lnTo>
                <a:lnTo>
                  <a:pt x="2821781" y="1330524"/>
                </a:lnTo>
                <a:lnTo>
                  <a:pt x="2955726" y="1330524"/>
                </a:lnTo>
                <a:lnTo>
                  <a:pt x="3080742" y="1321594"/>
                </a:lnTo>
                <a:lnTo>
                  <a:pt x="3205758" y="1321594"/>
                </a:lnTo>
                <a:lnTo>
                  <a:pt x="3321844" y="1321594"/>
                </a:lnTo>
                <a:lnTo>
                  <a:pt x="3446859" y="1312664"/>
                </a:lnTo>
                <a:lnTo>
                  <a:pt x="3562945" y="1312664"/>
                </a:lnTo>
                <a:lnTo>
                  <a:pt x="3679031" y="1294805"/>
                </a:lnTo>
                <a:lnTo>
                  <a:pt x="3786187" y="1276946"/>
                </a:lnTo>
                <a:lnTo>
                  <a:pt x="3893344" y="1259086"/>
                </a:lnTo>
                <a:lnTo>
                  <a:pt x="3991570" y="1241227"/>
                </a:lnTo>
                <a:lnTo>
                  <a:pt x="4080867" y="1214438"/>
                </a:lnTo>
                <a:lnTo>
                  <a:pt x="4170164" y="1178719"/>
                </a:lnTo>
                <a:lnTo>
                  <a:pt x="4241601" y="1151930"/>
                </a:lnTo>
                <a:lnTo>
                  <a:pt x="4313039" y="1116211"/>
                </a:lnTo>
                <a:lnTo>
                  <a:pt x="4366617" y="1080492"/>
                </a:lnTo>
                <a:lnTo>
                  <a:pt x="4429125" y="1044774"/>
                </a:lnTo>
                <a:lnTo>
                  <a:pt x="4491633" y="1000125"/>
                </a:lnTo>
                <a:lnTo>
                  <a:pt x="4491633" y="100012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321969" y="3321843"/>
            <a:ext cx="1553766" cy="866181"/>
          </a:xfrm>
          <a:custGeom>
            <a:avLst/>
            <a:gdLst/>
            <a:ahLst/>
            <a:cxnLst/>
            <a:rect l="0" t="0" r="0" b="0"/>
            <a:pathLst>
              <a:path w="1553766" h="866181">
                <a:moveTo>
                  <a:pt x="1455539" y="866180"/>
                </a:moveTo>
                <a:lnTo>
                  <a:pt x="1500187" y="821532"/>
                </a:lnTo>
                <a:lnTo>
                  <a:pt x="1535906" y="776883"/>
                </a:lnTo>
                <a:lnTo>
                  <a:pt x="1553765" y="732235"/>
                </a:lnTo>
                <a:lnTo>
                  <a:pt x="1553765" y="678657"/>
                </a:lnTo>
                <a:lnTo>
                  <a:pt x="1535906" y="634008"/>
                </a:lnTo>
                <a:lnTo>
                  <a:pt x="1509117" y="580430"/>
                </a:lnTo>
                <a:lnTo>
                  <a:pt x="1473398" y="526852"/>
                </a:lnTo>
                <a:lnTo>
                  <a:pt x="1410890" y="464344"/>
                </a:lnTo>
                <a:lnTo>
                  <a:pt x="1339453" y="401836"/>
                </a:lnTo>
                <a:lnTo>
                  <a:pt x="1268015" y="348258"/>
                </a:lnTo>
                <a:lnTo>
                  <a:pt x="1178719" y="294680"/>
                </a:lnTo>
                <a:lnTo>
                  <a:pt x="1089422" y="241102"/>
                </a:lnTo>
                <a:lnTo>
                  <a:pt x="991195" y="187524"/>
                </a:lnTo>
                <a:lnTo>
                  <a:pt x="892969" y="142875"/>
                </a:lnTo>
                <a:lnTo>
                  <a:pt x="776883" y="98227"/>
                </a:lnTo>
                <a:lnTo>
                  <a:pt x="642937" y="62508"/>
                </a:lnTo>
                <a:lnTo>
                  <a:pt x="500062" y="35719"/>
                </a:lnTo>
                <a:lnTo>
                  <a:pt x="348258" y="17860"/>
                </a:lnTo>
                <a:lnTo>
                  <a:pt x="178594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411266" y="4375546"/>
            <a:ext cx="1017985" cy="732236"/>
          </a:xfrm>
          <a:custGeom>
            <a:avLst/>
            <a:gdLst/>
            <a:ahLst/>
            <a:cxnLst/>
            <a:rect l="0" t="0" r="0" b="0"/>
            <a:pathLst>
              <a:path w="1017985" h="732236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17859" y="8930"/>
                </a:lnTo>
                <a:lnTo>
                  <a:pt x="35718" y="17860"/>
                </a:lnTo>
                <a:lnTo>
                  <a:pt x="71437" y="26790"/>
                </a:lnTo>
                <a:lnTo>
                  <a:pt x="116086" y="44649"/>
                </a:lnTo>
                <a:lnTo>
                  <a:pt x="178593" y="71438"/>
                </a:lnTo>
                <a:lnTo>
                  <a:pt x="250031" y="107157"/>
                </a:lnTo>
                <a:lnTo>
                  <a:pt x="330398" y="142875"/>
                </a:lnTo>
                <a:lnTo>
                  <a:pt x="401836" y="196454"/>
                </a:lnTo>
                <a:lnTo>
                  <a:pt x="482203" y="241102"/>
                </a:lnTo>
                <a:lnTo>
                  <a:pt x="553640" y="294680"/>
                </a:lnTo>
                <a:lnTo>
                  <a:pt x="625078" y="357188"/>
                </a:lnTo>
                <a:lnTo>
                  <a:pt x="705445" y="419696"/>
                </a:lnTo>
                <a:lnTo>
                  <a:pt x="776882" y="482204"/>
                </a:lnTo>
                <a:lnTo>
                  <a:pt x="857250" y="562571"/>
                </a:lnTo>
                <a:lnTo>
                  <a:pt x="937617" y="642938"/>
                </a:lnTo>
                <a:lnTo>
                  <a:pt x="1017984" y="732235"/>
                </a:lnTo>
                <a:lnTo>
                  <a:pt x="1017984" y="7322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47172" y="0"/>
            <a:ext cx="2669977" cy="5206009"/>
          </a:xfrm>
          <a:custGeom>
            <a:avLst/>
            <a:gdLst/>
            <a:ahLst/>
            <a:cxnLst/>
            <a:rect l="0" t="0" r="0" b="0"/>
            <a:pathLst>
              <a:path w="2669977" h="5206009">
                <a:moveTo>
                  <a:pt x="2294929" y="142875"/>
                </a:moveTo>
                <a:lnTo>
                  <a:pt x="2303858" y="133945"/>
                </a:lnTo>
                <a:lnTo>
                  <a:pt x="2312788" y="125016"/>
                </a:lnTo>
                <a:lnTo>
                  <a:pt x="2312788" y="107156"/>
                </a:lnTo>
                <a:lnTo>
                  <a:pt x="2312788" y="107156"/>
                </a:lnTo>
                <a:lnTo>
                  <a:pt x="2312788" y="89297"/>
                </a:lnTo>
                <a:lnTo>
                  <a:pt x="2303858" y="80367"/>
                </a:lnTo>
                <a:lnTo>
                  <a:pt x="2294929" y="62508"/>
                </a:lnTo>
                <a:lnTo>
                  <a:pt x="2285999" y="44648"/>
                </a:lnTo>
                <a:lnTo>
                  <a:pt x="2277069" y="35719"/>
                </a:lnTo>
                <a:lnTo>
                  <a:pt x="2259210" y="26789"/>
                </a:lnTo>
                <a:lnTo>
                  <a:pt x="2241351" y="8930"/>
                </a:lnTo>
                <a:lnTo>
                  <a:pt x="2214562" y="0"/>
                </a:lnTo>
                <a:lnTo>
                  <a:pt x="2187773" y="0"/>
                </a:lnTo>
                <a:lnTo>
                  <a:pt x="2160984" y="0"/>
                </a:lnTo>
                <a:lnTo>
                  <a:pt x="2125266" y="0"/>
                </a:lnTo>
                <a:lnTo>
                  <a:pt x="2080617" y="0"/>
                </a:lnTo>
                <a:lnTo>
                  <a:pt x="2044898" y="0"/>
                </a:lnTo>
                <a:lnTo>
                  <a:pt x="2000250" y="0"/>
                </a:lnTo>
                <a:lnTo>
                  <a:pt x="1946672" y="0"/>
                </a:lnTo>
                <a:lnTo>
                  <a:pt x="1893094" y="0"/>
                </a:lnTo>
                <a:lnTo>
                  <a:pt x="1839516" y="0"/>
                </a:lnTo>
                <a:lnTo>
                  <a:pt x="1785937" y="0"/>
                </a:lnTo>
                <a:lnTo>
                  <a:pt x="1732359" y="0"/>
                </a:lnTo>
                <a:lnTo>
                  <a:pt x="1678781" y="0"/>
                </a:lnTo>
                <a:lnTo>
                  <a:pt x="1616273" y="0"/>
                </a:lnTo>
                <a:lnTo>
                  <a:pt x="1562695" y="0"/>
                </a:lnTo>
                <a:lnTo>
                  <a:pt x="1500187" y="0"/>
                </a:lnTo>
                <a:lnTo>
                  <a:pt x="1446609" y="0"/>
                </a:lnTo>
                <a:lnTo>
                  <a:pt x="1384101" y="0"/>
                </a:lnTo>
                <a:lnTo>
                  <a:pt x="1330523" y="0"/>
                </a:lnTo>
                <a:lnTo>
                  <a:pt x="1268016" y="0"/>
                </a:lnTo>
                <a:lnTo>
                  <a:pt x="1205508" y="0"/>
                </a:lnTo>
                <a:lnTo>
                  <a:pt x="1151930" y="0"/>
                </a:lnTo>
                <a:lnTo>
                  <a:pt x="1089422" y="0"/>
                </a:lnTo>
                <a:lnTo>
                  <a:pt x="1035844" y="0"/>
                </a:lnTo>
                <a:lnTo>
                  <a:pt x="982266" y="0"/>
                </a:lnTo>
                <a:lnTo>
                  <a:pt x="928687" y="0"/>
                </a:lnTo>
                <a:lnTo>
                  <a:pt x="875109" y="0"/>
                </a:lnTo>
                <a:lnTo>
                  <a:pt x="830461" y="0"/>
                </a:lnTo>
                <a:lnTo>
                  <a:pt x="785812" y="0"/>
                </a:lnTo>
                <a:lnTo>
                  <a:pt x="732234" y="0"/>
                </a:lnTo>
                <a:lnTo>
                  <a:pt x="687586" y="0"/>
                </a:lnTo>
                <a:lnTo>
                  <a:pt x="651867" y="0"/>
                </a:lnTo>
                <a:lnTo>
                  <a:pt x="607219" y="8930"/>
                </a:lnTo>
                <a:lnTo>
                  <a:pt x="562570" y="35719"/>
                </a:lnTo>
                <a:lnTo>
                  <a:pt x="526851" y="71437"/>
                </a:lnTo>
                <a:lnTo>
                  <a:pt x="446484" y="142875"/>
                </a:lnTo>
                <a:lnTo>
                  <a:pt x="383976" y="205383"/>
                </a:lnTo>
                <a:lnTo>
                  <a:pt x="339328" y="258961"/>
                </a:lnTo>
                <a:lnTo>
                  <a:pt x="303609" y="303609"/>
                </a:lnTo>
                <a:lnTo>
                  <a:pt x="267891" y="330398"/>
                </a:lnTo>
                <a:lnTo>
                  <a:pt x="241101" y="366117"/>
                </a:lnTo>
                <a:lnTo>
                  <a:pt x="214312" y="401836"/>
                </a:lnTo>
                <a:lnTo>
                  <a:pt x="178594" y="428625"/>
                </a:lnTo>
                <a:lnTo>
                  <a:pt x="151805" y="464344"/>
                </a:lnTo>
                <a:lnTo>
                  <a:pt x="125016" y="508992"/>
                </a:lnTo>
                <a:lnTo>
                  <a:pt x="98226" y="553641"/>
                </a:lnTo>
                <a:lnTo>
                  <a:pt x="80367" y="598289"/>
                </a:lnTo>
                <a:lnTo>
                  <a:pt x="71437" y="642938"/>
                </a:lnTo>
                <a:lnTo>
                  <a:pt x="62508" y="696516"/>
                </a:lnTo>
                <a:lnTo>
                  <a:pt x="53578" y="750094"/>
                </a:lnTo>
                <a:lnTo>
                  <a:pt x="44648" y="803672"/>
                </a:lnTo>
                <a:lnTo>
                  <a:pt x="44648" y="848320"/>
                </a:lnTo>
                <a:lnTo>
                  <a:pt x="35719" y="901898"/>
                </a:lnTo>
                <a:lnTo>
                  <a:pt x="26789" y="964406"/>
                </a:lnTo>
                <a:lnTo>
                  <a:pt x="17859" y="1017984"/>
                </a:lnTo>
                <a:lnTo>
                  <a:pt x="17859" y="1071562"/>
                </a:lnTo>
                <a:lnTo>
                  <a:pt x="8930" y="1134070"/>
                </a:lnTo>
                <a:lnTo>
                  <a:pt x="8930" y="1205508"/>
                </a:lnTo>
                <a:lnTo>
                  <a:pt x="8930" y="1259086"/>
                </a:lnTo>
                <a:lnTo>
                  <a:pt x="8930" y="1330523"/>
                </a:lnTo>
                <a:lnTo>
                  <a:pt x="8930" y="1393031"/>
                </a:lnTo>
                <a:lnTo>
                  <a:pt x="8930" y="1455539"/>
                </a:lnTo>
                <a:lnTo>
                  <a:pt x="17859" y="1526976"/>
                </a:lnTo>
                <a:lnTo>
                  <a:pt x="26789" y="1607344"/>
                </a:lnTo>
                <a:lnTo>
                  <a:pt x="26789" y="1687711"/>
                </a:lnTo>
                <a:lnTo>
                  <a:pt x="35719" y="1768078"/>
                </a:lnTo>
                <a:lnTo>
                  <a:pt x="35719" y="1857375"/>
                </a:lnTo>
                <a:lnTo>
                  <a:pt x="35719" y="1937742"/>
                </a:lnTo>
                <a:lnTo>
                  <a:pt x="35719" y="2027039"/>
                </a:lnTo>
                <a:lnTo>
                  <a:pt x="35719" y="2116336"/>
                </a:lnTo>
                <a:lnTo>
                  <a:pt x="35719" y="2205633"/>
                </a:lnTo>
                <a:lnTo>
                  <a:pt x="35719" y="2303859"/>
                </a:lnTo>
                <a:lnTo>
                  <a:pt x="35719" y="2393156"/>
                </a:lnTo>
                <a:lnTo>
                  <a:pt x="35719" y="2491383"/>
                </a:lnTo>
                <a:lnTo>
                  <a:pt x="35719" y="2589609"/>
                </a:lnTo>
                <a:lnTo>
                  <a:pt x="35719" y="2696766"/>
                </a:lnTo>
                <a:lnTo>
                  <a:pt x="26789" y="2812851"/>
                </a:lnTo>
                <a:lnTo>
                  <a:pt x="17859" y="2920007"/>
                </a:lnTo>
                <a:lnTo>
                  <a:pt x="17859" y="3036093"/>
                </a:lnTo>
                <a:lnTo>
                  <a:pt x="8930" y="3152179"/>
                </a:lnTo>
                <a:lnTo>
                  <a:pt x="0" y="3259336"/>
                </a:lnTo>
                <a:lnTo>
                  <a:pt x="0" y="3366492"/>
                </a:lnTo>
                <a:lnTo>
                  <a:pt x="8930" y="3464718"/>
                </a:lnTo>
                <a:lnTo>
                  <a:pt x="8930" y="3571875"/>
                </a:lnTo>
                <a:lnTo>
                  <a:pt x="17859" y="3670101"/>
                </a:lnTo>
                <a:lnTo>
                  <a:pt x="26789" y="3768328"/>
                </a:lnTo>
                <a:lnTo>
                  <a:pt x="26789" y="3866554"/>
                </a:lnTo>
                <a:lnTo>
                  <a:pt x="35719" y="3964781"/>
                </a:lnTo>
                <a:lnTo>
                  <a:pt x="44648" y="4063007"/>
                </a:lnTo>
                <a:lnTo>
                  <a:pt x="44648" y="4161234"/>
                </a:lnTo>
                <a:lnTo>
                  <a:pt x="53578" y="4259461"/>
                </a:lnTo>
                <a:lnTo>
                  <a:pt x="71437" y="4357687"/>
                </a:lnTo>
                <a:lnTo>
                  <a:pt x="89297" y="4446984"/>
                </a:lnTo>
                <a:lnTo>
                  <a:pt x="98226" y="4527351"/>
                </a:lnTo>
                <a:lnTo>
                  <a:pt x="125016" y="4607718"/>
                </a:lnTo>
                <a:lnTo>
                  <a:pt x="142875" y="4688086"/>
                </a:lnTo>
                <a:lnTo>
                  <a:pt x="169664" y="4759523"/>
                </a:lnTo>
                <a:lnTo>
                  <a:pt x="196453" y="4822031"/>
                </a:lnTo>
                <a:lnTo>
                  <a:pt x="223242" y="4884539"/>
                </a:lnTo>
                <a:lnTo>
                  <a:pt x="258961" y="4938117"/>
                </a:lnTo>
                <a:lnTo>
                  <a:pt x="294680" y="5000625"/>
                </a:lnTo>
                <a:lnTo>
                  <a:pt x="330398" y="5045273"/>
                </a:lnTo>
                <a:lnTo>
                  <a:pt x="375047" y="5089922"/>
                </a:lnTo>
                <a:lnTo>
                  <a:pt x="419695" y="5125641"/>
                </a:lnTo>
                <a:lnTo>
                  <a:pt x="464344" y="5152430"/>
                </a:lnTo>
                <a:lnTo>
                  <a:pt x="517922" y="5179219"/>
                </a:lnTo>
                <a:lnTo>
                  <a:pt x="580430" y="5197078"/>
                </a:lnTo>
                <a:lnTo>
                  <a:pt x="642937" y="5197078"/>
                </a:lnTo>
                <a:lnTo>
                  <a:pt x="705445" y="5206008"/>
                </a:lnTo>
                <a:lnTo>
                  <a:pt x="776883" y="5206008"/>
                </a:lnTo>
                <a:lnTo>
                  <a:pt x="839391" y="5197078"/>
                </a:lnTo>
                <a:lnTo>
                  <a:pt x="910828" y="5188148"/>
                </a:lnTo>
                <a:lnTo>
                  <a:pt x="982266" y="5179219"/>
                </a:lnTo>
                <a:lnTo>
                  <a:pt x="1053703" y="5170289"/>
                </a:lnTo>
                <a:lnTo>
                  <a:pt x="1125141" y="5161359"/>
                </a:lnTo>
                <a:lnTo>
                  <a:pt x="1205508" y="5143500"/>
                </a:lnTo>
                <a:lnTo>
                  <a:pt x="1276945" y="5125641"/>
                </a:lnTo>
                <a:lnTo>
                  <a:pt x="1348383" y="5107781"/>
                </a:lnTo>
                <a:lnTo>
                  <a:pt x="1428750" y="5080992"/>
                </a:lnTo>
                <a:lnTo>
                  <a:pt x="1509117" y="5036344"/>
                </a:lnTo>
                <a:lnTo>
                  <a:pt x="1580555" y="4991695"/>
                </a:lnTo>
                <a:lnTo>
                  <a:pt x="1660922" y="4938117"/>
                </a:lnTo>
                <a:lnTo>
                  <a:pt x="1741289" y="4875609"/>
                </a:lnTo>
                <a:lnTo>
                  <a:pt x="1812726" y="4813101"/>
                </a:lnTo>
                <a:lnTo>
                  <a:pt x="1893094" y="4741664"/>
                </a:lnTo>
                <a:lnTo>
                  <a:pt x="1973461" y="4679156"/>
                </a:lnTo>
                <a:lnTo>
                  <a:pt x="2053828" y="4607718"/>
                </a:lnTo>
                <a:lnTo>
                  <a:pt x="2125266" y="4545211"/>
                </a:lnTo>
                <a:lnTo>
                  <a:pt x="2196703" y="4473773"/>
                </a:lnTo>
                <a:lnTo>
                  <a:pt x="2250280" y="4402336"/>
                </a:lnTo>
                <a:lnTo>
                  <a:pt x="2303858" y="4330898"/>
                </a:lnTo>
                <a:lnTo>
                  <a:pt x="2348507" y="4250531"/>
                </a:lnTo>
                <a:lnTo>
                  <a:pt x="2393155" y="4161234"/>
                </a:lnTo>
                <a:lnTo>
                  <a:pt x="2419944" y="4063007"/>
                </a:lnTo>
                <a:lnTo>
                  <a:pt x="2455663" y="3964781"/>
                </a:lnTo>
                <a:lnTo>
                  <a:pt x="2473523" y="3857625"/>
                </a:lnTo>
                <a:lnTo>
                  <a:pt x="2500312" y="3750468"/>
                </a:lnTo>
                <a:lnTo>
                  <a:pt x="2527101" y="3643312"/>
                </a:lnTo>
                <a:lnTo>
                  <a:pt x="2544960" y="3536156"/>
                </a:lnTo>
                <a:lnTo>
                  <a:pt x="2562819" y="3437929"/>
                </a:lnTo>
                <a:lnTo>
                  <a:pt x="2571749" y="3330773"/>
                </a:lnTo>
                <a:lnTo>
                  <a:pt x="2580679" y="3223617"/>
                </a:lnTo>
                <a:lnTo>
                  <a:pt x="2589608" y="3125390"/>
                </a:lnTo>
                <a:lnTo>
                  <a:pt x="2607468" y="3018234"/>
                </a:lnTo>
                <a:lnTo>
                  <a:pt x="2616398" y="2902148"/>
                </a:lnTo>
                <a:lnTo>
                  <a:pt x="2634257" y="2786063"/>
                </a:lnTo>
                <a:lnTo>
                  <a:pt x="2643187" y="2669977"/>
                </a:lnTo>
                <a:lnTo>
                  <a:pt x="2661046" y="2553891"/>
                </a:lnTo>
                <a:lnTo>
                  <a:pt x="2669976" y="2437804"/>
                </a:lnTo>
                <a:lnTo>
                  <a:pt x="2669976" y="2321719"/>
                </a:lnTo>
                <a:lnTo>
                  <a:pt x="2661046" y="2205633"/>
                </a:lnTo>
                <a:lnTo>
                  <a:pt x="2643187" y="2089547"/>
                </a:lnTo>
                <a:lnTo>
                  <a:pt x="2634257" y="1982390"/>
                </a:lnTo>
                <a:lnTo>
                  <a:pt x="2607468" y="1866304"/>
                </a:lnTo>
                <a:lnTo>
                  <a:pt x="2598538" y="1759148"/>
                </a:lnTo>
                <a:lnTo>
                  <a:pt x="2580679" y="1651992"/>
                </a:lnTo>
                <a:lnTo>
                  <a:pt x="2571749" y="1544836"/>
                </a:lnTo>
                <a:lnTo>
                  <a:pt x="2553890" y="1437679"/>
                </a:lnTo>
                <a:lnTo>
                  <a:pt x="2536030" y="1339453"/>
                </a:lnTo>
                <a:lnTo>
                  <a:pt x="2527101" y="1232297"/>
                </a:lnTo>
                <a:lnTo>
                  <a:pt x="2509241" y="1134070"/>
                </a:lnTo>
                <a:lnTo>
                  <a:pt x="2500312" y="1035844"/>
                </a:lnTo>
                <a:lnTo>
                  <a:pt x="2491382" y="946547"/>
                </a:lnTo>
                <a:lnTo>
                  <a:pt x="2482452" y="857250"/>
                </a:lnTo>
                <a:lnTo>
                  <a:pt x="2464593" y="759023"/>
                </a:lnTo>
                <a:lnTo>
                  <a:pt x="2455663" y="669727"/>
                </a:lnTo>
                <a:lnTo>
                  <a:pt x="2446733" y="589359"/>
                </a:lnTo>
                <a:lnTo>
                  <a:pt x="2437804" y="517922"/>
                </a:lnTo>
                <a:lnTo>
                  <a:pt x="2428874" y="446484"/>
                </a:lnTo>
                <a:lnTo>
                  <a:pt x="2411015" y="401836"/>
                </a:lnTo>
                <a:lnTo>
                  <a:pt x="2402085" y="366117"/>
                </a:lnTo>
                <a:lnTo>
                  <a:pt x="2393155" y="330398"/>
                </a:lnTo>
                <a:lnTo>
                  <a:pt x="2384226" y="294680"/>
                </a:lnTo>
                <a:lnTo>
                  <a:pt x="2357437" y="241102"/>
                </a:lnTo>
                <a:lnTo>
                  <a:pt x="2330648" y="187523"/>
                </a:lnTo>
                <a:lnTo>
                  <a:pt x="2285999" y="133945"/>
                </a:lnTo>
                <a:lnTo>
                  <a:pt x="2241351" y="80367"/>
                </a:lnTo>
                <a:lnTo>
                  <a:pt x="2187773" y="26789"/>
                </a:lnTo>
                <a:lnTo>
                  <a:pt x="2134195" y="0"/>
                </a:lnTo>
                <a:lnTo>
                  <a:pt x="2098476" y="0"/>
                </a:lnTo>
                <a:lnTo>
                  <a:pt x="2062758" y="0"/>
                </a:lnTo>
                <a:lnTo>
                  <a:pt x="2027039" y="0"/>
                </a:lnTo>
                <a:lnTo>
                  <a:pt x="1982391" y="0"/>
                </a:lnTo>
                <a:lnTo>
                  <a:pt x="1946672" y="0"/>
                </a:lnTo>
                <a:lnTo>
                  <a:pt x="194667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402586" y="3196828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0" y="214312"/>
                </a:moveTo>
                <a:lnTo>
                  <a:pt x="0" y="205383"/>
                </a:lnTo>
                <a:lnTo>
                  <a:pt x="0" y="196453"/>
                </a:lnTo>
                <a:lnTo>
                  <a:pt x="0" y="169664"/>
                </a:lnTo>
                <a:lnTo>
                  <a:pt x="8930" y="133945"/>
                </a:lnTo>
                <a:lnTo>
                  <a:pt x="17859" y="89297"/>
                </a:lnTo>
                <a:lnTo>
                  <a:pt x="44648" y="44648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724180" y="1955601"/>
            <a:ext cx="437555" cy="366119"/>
          </a:xfrm>
          <a:custGeom>
            <a:avLst/>
            <a:gdLst/>
            <a:ahLst/>
            <a:cxnLst/>
            <a:rect l="0" t="0" r="0" b="0"/>
            <a:pathLst>
              <a:path w="437555" h="366119">
                <a:moveTo>
                  <a:pt x="0" y="366118"/>
                </a:moveTo>
                <a:lnTo>
                  <a:pt x="0" y="366118"/>
                </a:lnTo>
                <a:lnTo>
                  <a:pt x="0" y="357188"/>
                </a:lnTo>
                <a:lnTo>
                  <a:pt x="8929" y="330399"/>
                </a:lnTo>
                <a:lnTo>
                  <a:pt x="71437" y="285750"/>
                </a:lnTo>
                <a:lnTo>
                  <a:pt x="169664" y="205383"/>
                </a:lnTo>
                <a:lnTo>
                  <a:pt x="303609" y="107157"/>
                </a:lnTo>
                <a:lnTo>
                  <a:pt x="437554" y="0"/>
                </a:lnTo>
                <a:lnTo>
                  <a:pt x="43755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268766" y="1473398"/>
            <a:ext cx="1116211" cy="1794868"/>
          </a:xfrm>
          <a:custGeom>
            <a:avLst/>
            <a:gdLst/>
            <a:ahLst/>
            <a:cxnLst/>
            <a:rect l="0" t="0" r="0" b="0"/>
            <a:pathLst>
              <a:path w="1116211" h="1794868">
                <a:moveTo>
                  <a:pt x="1053702" y="196453"/>
                </a:moveTo>
                <a:lnTo>
                  <a:pt x="1044772" y="187524"/>
                </a:lnTo>
                <a:lnTo>
                  <a:pt x="1044772" y="178594"/>
                </a:lnTo>
                <a:lnTo>
                  <a:pt x="1026913" y="160735"/>
                </a:lnTo>
                <a:lnTo>
                  <a:pt x="1009054" y="142875"/>
                </a:lnTo>
                <a:lnTo>
                  <a:pt x="991194" y="116086"/>
                </a:lnTo>
                <a:lnTo>
                  <a:pt x="964405" y="98227"/>
                </a:lnTo>
                <a:lnTo>
                  <a:pt x="937616" y="71438"/>
                </a:lnTo>
                <a:lnTo>
                  <a:pt x="910828" y="53578"/>
                </a:lnTo>
                <a:lnTo>
                  <a:pt x="875109" y="26789"/>
                </a:lnTo>
                <a:lnTo>
                  <a:pt x="839390" y="17860"/>
                </a:lnTo>
                <a:lnTo>
                  <a:pt x="794742" y="0"/>
                </a:lnTo>
                <a:lnTo>
                  <a:pt x="750093" y="0"/>
                </a:lnTo>
                <a:lnTo>
                  <a:pt x="696515" y="0"/>
                </a:lnTo>
                <a:lnTo>
                  <a:pt x="642937" y="0"/>
                </a:lnTo>
                <a:lnTo>
                  <a:pt x="589359" y="26789"/>
                </a:lnTo>
                <a:lnTo>
                  <a:pt x="526851" y="53578"/>
                </a:lnTo>
                <a:lnTo>
                  <a:pt x="473273" y="80367"/>
                </a:lnTo>
                <a:lnTo>
                  <a:pt x="419695" y="125016"/>
                </a:lnTo>
                <a:lnTo>
                  <a:pt x="366117" y="178594"/>
                </a:lnTo>
                <a:lnTo>
                  <a:pt x="303609" y="241102"/>
                </a:lnTo>
                <a:lnTo>
                  <a:pt x="258961" y="303610"/>
                </a:lnTo>
                <a:lnTo>
                  <a:pt x="205382" y="375047"/>
                </a:lnTo>
                <a:lnTo>
                  <a:pt x="160734" y="446485"/>
                </a:lnTo>
                <a:lnTo>
                  <a:pt x="125015" y="526852"/>
                </a:lnTo>
                <a:lnTo>
                  <a:pt x="89297" y="616149"/>
                </a:lnTo>
                <a:lnTo>
                  <a:pt x="62507" y="723305"/>
                </a:lnTo>
                <a:lnTo>
                  <a:pt x="35718" y="830461"/>
                </a:lnTo>
                <a:lnTo>
                  <a:pt x="17859" y="955477"/>
                </a:lnTo>
                <a:lnTo>
                  <a:pt x="0" y="1080493"/>
                </a:lnTo>
                <a:lnTo>
                  <a:pt x="8929" y="1205508"/>
                </a:lnTo>
                <a:lnTo>
                  <a:pt x="26789" y="1321594"/>
                </a:lnTo>
                <a:lnTo>
                  <a:pt x="62507" y="1428750"/>
                </a:lnTo>
                <a:lnTo>
                  <a:pt x="107156" y="1526977"/>
                </a:lnTo>
                <a:lnTo>
                  <a:pt x="169664" y="1607344"/>
                </a:lnTo>
                <a:lnTo>
                  <a:pt x="232172" y="1669852"/>
                </a:lnTo>
                <a:lnTo>
                  <a:pt x="312539" y="1732359"/>
                </a:lnTo>
                <a:lnTo>
                  <a:pt x="383976" y="1768078"/>
                </a:lnTo>
                <a:lnTo>
                  <a:pt x="473273" y="1794867"/>
                </a:lnTo>
                <a:lnTo>
                  <a:pt x="553640" y="1794867"/>
                </a:lnTo>
                <a:lnTo>
                  <a:pt x="642937" y="1768078"/>
                </a:lnTo>
                <a:lnTo>
                  <a:pt x="741164" y="1714500"/>
                </a:lnTo>
                <a:lnTo>
                  <a:pt x="830461" y="1634133"/>
                </a:lnTo>
                <a:lnTo>
                  <a:pt x="910828" y="1526977"/>
                </a:lnTo>
                <a:lnTo>
                  <a:pt x="982264" y="1393031"/>
                </a:lnTo>
                <a:lnTo>
                  <a:pt x="1035843" y="1241227"/>
                </a:lnTo>
                <a:lnTo>
                  <a:pt x="1071561" y="1071563"/>
                </a:lnTo>
                <a:lnTo>
                  <a:pt x="1098350" y="901899"/>
                </a:lnTo>
                <a:lnTo>
                  <a:pt x="1107280" y="732235"/>
                </a:lnTo>
                <a:lnTo>
                  <a:pt x="1116210" y="562571"/>
                </a:lnTo>
                <a:lnTo>
                  <a:pt x="1107280" y="401836"/>
                </a:lnTo>
                <a:lnTo>
                  <a:pt x="1089421" y="267891"/>
                </a:lnTo>
                <a:lnTo>
                  <a:pt x="1026913" y="160735"/>
                </a:lnTo>
                <a:lnTo>
                  <a:pt x="928686" y="98227"/>
                </a:lnTo>
                <a:lnTo>
                  <a:pt x="794742" y="71438"/>
                </a:lnTo>
                <a:lnTo>
                  <a:pt x="634007" y="71438"/>
                </a:lnTo>
                <a:lnTo>
                  <a:pt x="634007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965031" y="2964656"/>
            <a:ext cx="884040" cy="1919884"/>
          </a:xfrm>
          <a:custGeom>
            <a:avLst/>
            <a:gdLst/>
            <a:ahLst/>
            <a:cxnLst/>
            <a:rect l="0" t="0" r="0" b="0"/>
            <a:pathLst>
              <a:path w="884040" h="1919884">
                <a:moveTo>
                  <a:pt x="741164" y="80367"/>
                </a:moveTo>
                <a:lnTo>
                  <a:pt x="732235" y="71437"/>
                </a:lnTo>
                <a:lnTo>
                  <a:pt x="723305" y="62508"/>
                </a:lnTo>
                <a:lnTo>
                  <a:pt x="696516" y="35719"/>
                </a:lnTo>
                <a:lnTo>
                  <a:pt x="669727" y="17859"/>
                </a:lnTo>
                <a:lnTo>
                  <a:pt x="634008" y="8930"/>
                </a:lnTo>
                <a:lnTo>
                  <a:pt x="598289" y="0"/>
                </a:lnTo>
                <a:lnTo>
                  <a:pt x="553641" y="0"/>
                </a:lnTo>
                <a:lnTo>
                  <a:pt x="517922" y="0"/>
                </a:lnTo>
                <a:lnTo>
                  <a:pt x="464344" y="8930"/>
                </a:lnTo>
                <a:lnTo>
                  <a:pt x="419696" y="26789"/>
                </a:lnTo>
                <a:lnTo>
                  <a:pt x="366117" y="53578"/>
                </a:lnTo>
                <a:lnTo>
                  <a:pt x="312539" y="80367"/>
                </a:lnTo>
                <a:lnTo>
                  <a:pt x="258961" y="116086"/>
                </a:lnTo>
                <a:lnTo>
                  <a:pt x="214313" y="160734"/>
                </a:lnTo>
                <a:lnTo>
                  <a:pt x="160735" y="205383"/>
                </a:lnTo>
                <a:lnTo>
                  <a:pt x="116086" y="267890"/>
                </a:lnTo>
                <a:lnTo>
                  <a:pt x="80367" y="330398"/>
                </a:lnTo>
                <a:lnTo>
                  <a:pt x="44649" y="410765"/>
                </a:lnTo>
                <a:lnTo>
                  <a:pt x="17860" y="500062"/>
                </a:lnTo>
                <a:lnTo>
                  <a:pt x="8930" y="607219"/>
                </a:lnTo>
                <a:lnTo>
                  <a:pt x="0" y="723305"/>
                </a:lnTo>
                <a:lnTo>
                  <a:pt x="0" y="857250"/>
                </a:lnTo>
                <a:lnTo>
                  <a:pt x="17860" y="1000125"/>
                </a:lnTo>
                <a:lnTo>
                  <a:pt x="35719" y="1151930"/>
                </a:lnTo>
                <a:lnTo>
                  <a:pt x="71438" y="1294805"/>
                </a:lnTo>
                <a:lnTo>
                  <a:pt x="107157" y="1446609"/>
                </a:lnTo>
                <a:lnTo>
                  <a:pt x="151805" y="1580555"/>
                </a:lnTo>
                <a:lnTo>
                  <a:pt x="196453" y="1696640"/>
                </a:lnTo>
                <a:lnTo>
                  <a:pt x="258961" y="1794867"/>
                </a:lnTo>
                <a:lnTo>
                  <a:pt x="312539" y="1866305"/>
                </a:lnTo>
                <a:lnTo>
                  <a:pt x="383977" y="1902023"/>
                </a:lnTo>
                <a:lnTo>
                  <a:pt x="455414" y="1919883"/>
                </a:lnTo>
                <a:lnTo>
                  <a:pt x="535782" y="1902023"/>
                </a:lnTo>
                <a:lnTo>
                  <a:pt x="616149" y="1857375"/>
                </a:lnTo>
                <a:lnTo>
                  <a:pt x="696516" y="1785937"/>
                </a:lnTo>
                <a:lnTo>
                  <a:pt x="759024" y="1687711"/>
                </a:lnTo>
                <a:lnTo>
                  <a:pt x="812602" y="1571625"/>
                </a:lnTo>
                <a:lnTo>
                  <a:pt x="848321" y="1446609"/>
                </a:lnTo>
                <a:lnTo>
                  <a:pt x="875110" y="1303734"/>
                </a:lnTo>
                <a:lnTo>
                  <a:pt x="884039" y="1151930"/>
                </a:lnTo>
                <a:lnTo>
                  <a:pt x="866180" y="991195"/>
                </a:lnTo>
                <a:lnTo>
                  <a:pt x="839391" y="839390"/>
                </a:lnTo>
                <a:lnTo>
                  <a:pt x="794742" y="687586"/>
                </a:lnTo>
                <a:lnTo>
                  <a:pt x="794742" y="6875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411516" y="2973586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0"/>
                </a:moveTo>
                <a:lnTo>
                  <a:pt x="0" y="0"/>
                </a:lnTo>
                <a:lnTo>
                  <a:pt x="0" y="8929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304484" y="2920007"/>
            <a:ext cx="964407" cy="1598415"/>
          </a:xfrm>
          <a:custGeom>
            <a:avLst/>
            <a:gdLst/>
            <a:ahLst/>
            <a:cxnLst/>
            <a:rect l="0" t="0" r="0" b="0"/>
            <a:pathLst>
              <a:path w="964407" h="1598415">
                <a:moveTo>
                  <a:pt x="964406" y="401836"/>
                </a:moveTo>
                <a:lnTo>
                  <a:pt x="955476" y="401836"/>
                </a:lnTo>
                <a:lnTo>
                  <a:pt x="955476" y="392907"/>
                </a:lnTo>
                <a:lnTo>
                  <a:pt x="955476" y="375047"/>
                </a:lnTo>
                <a:lnTo>
                  <a:pt x="955476" y="357188"/>
                </a:lnTo>
                <a:lnTo>
                  <a:pt x="955476" y="339329"/>
                </a:lnTo>
                <a:lnTo>
                  <a:pt x="955476" y="321469"/>
                </a:lnTo>
                <a:lnTo>
                  <a:pt x="955476" y="303610"/>
                </a:lnTo>
                <a:lnTo>
                  <a:pt x="955476" y="276821"/>
                </a:lnTo>
                <a:lnTo>
                  <a:pt x="946546" y="250032"/>
                </a:lnTo>
                <a:lnTo>
                  <a:pt x="937617" y="223243"/>
                </a:lnTo>
                <a:lnTo>
                  <a:pt x="928687" y="196454"/>
                </a:lnTo>
                <a:lnTo>
                  <a:pt x="910828" y="169664"/>
                </a:lnTo>
                <a:lnTo>
                  <a:pt x="884039" y="151805"/>
                </a:lnTo>
                <a:lnTo>
                  <a:pt x="857250" y="125016"/>
                </a:lnTo>
                <a:lnTo>
                  <a:pt x="812602" y="107157"/>
                </a:lnTo>
                <a:lnTo>
                  <a:pt x="776883" y="80368"/>
                </a:lnTo>
                <a:lnTo>
                  <a:pt x="732235" y="62508"/>
                </a:lnTo>
                <a:lnTo>
                  <a:pt x="687586" y="53579"/>
                </a:lnTo>
                <a:lnTo>
                  <a:pt x="634008" y="44649"/>
                </a:lnTo>
                <a:lnTo>
                  <a:pt x="580430" y="35719"/>
                </a:lnTo>
                <a:lnTo>
                  <a:pt x="535782" y="35719"/>
                </a:lnTo>
                <a:lnTo>
                  <a:pt x="491133" y="35719"/>
                </a:lnTo>
                <a:lnTo>
                  <a:pt x="437555" y="44649"/>
                </a:lnTo>
                <a:lnTo>
                  <a:pt x="392907" y="53579"/>
                </a:lnTo>
                <a:lnTo>
                  <a:pt x="348258" y="80368"/>
                </a:lnTo>
                <a:lnTo>
                  <a:pt x="303610" y="107157"/>
                </a:lnTo>
                <a:lnTo>
                  <a:pt x="258961" y="142875"/>
                </a:lnTo>
                <a:lnTo>
                  <a:pt x="223243" y="187524"/>
                </a:lnTo>
                <a:lnTo>
                  <a:pt x="178594" y="241102"/>
                </a:lnTo>
                <a:lnTo>
                  <a:pt x="142875" y="294680"/>
                </a:lnTo>
                <a:lnTo>
                  <a:pt x="107157" y="375047"/>
                </a:lnTo>
                <a:lnTo>
                  <a:pt x="80368" y="446485"/>
                </a:lnTo>
                <a:lnTo>
                  <a:pt x="53579" y="535782"/>
                </a:lnTo>
                <a:lnTo>
                  <a:pt x="26789" y="634008"/>
                </a:lnTo>
                <a:lnTo>
                  <a:pt x="8930" y="741164"/>
                </a:lnTo>
                <a:lnTo>
                  <a:pt x="0" y="848321"/>
                </a:lnTo>
                <a:lnTo>
                  <a:pt x="0" y="964407"/>
                </a:lnTo>
                <a:lnTo>
                  <a:pt x="8930" y="1080493"/>
                </a:lnTo>
                <a:lnTo>
                  <a:pt x="26789" y="1196579"/>
                </a:lnTo>
                <a:lnTo>
                  <a:pt x="53579" y="1294805"/>
                </a:lnTo>
                <a:lnTo>
                  <a:pt x="89297" y="1384102"/>
                </a:lnTo>
                <a:lnTo>
                  <a:pt x="142875" y="1455539"/>
                </a:lnTo>
                <a:lnTo>
                  <a:pt x="205383" y="1518047"/>
                </a:lnTo>
                <a:lnTo>
                  <a:pt x="276821" y="1553766"/>
                </a:lnTo>
                <a:lnTo>
                  <a:pt x="357188" y="1589485"/>
                </a:lnTo>
                <a:lnTo>
                  <a:pt x="428625" y="1598414"/>
                </a:lnTo>
                <a:lnTo>
                  <a:pt x="508993" y="1598414"/>
                </a:lnTo>
                <a:lnTo>
                  <a:pt x="589360" y="1580555"/>
                </a:lnTo>
                <a:lnTo>
                  <a:pt x="669727" y="1544836"/>
                </a:lnTo>
                <a:lnTo>
                  <a:pt x="750094" y="1500188"/>
                </a:lnTo>
                <a:lnTo>
                  <a:pt x="821532" y="1428750"/>
                </a:lnTo>
                <a:lnTo>
                  <a:pt x="884039" y="1339454"/>
                </a:lnTo>
                <a:lnTo>
                  <a:pt x="928687" y="1223368"/>
                </a:lnTo>
                <a:lnTo>
                  <a:pt x="946546" y="1089422"/>
                </a:lnTo>
                <a:lnTo>
                  <a:pt x="946546" y="928688"/>
                </a:lnTo>
                <a:lnTo>
                  <a:pt x="937617" y="759024"/>
                </a:lnTo>
                <a:lnTo>
                  <a:pt x="901898" y="589360"/>
                </a:lnTo>
                <a:lnTo>
                  <a:pt x="848321" y="410766"/>
                </a:lnTo>
                <a:lnTo>
                  <a:pt x="776883" y="250032"/>
                </a:lnTo>
                <a:lnTo>
                  <a:pt x="687586" y="125016"/>
                </a:lnTo>
                <a:lnTo>
                  <a:pt x="598289" y="35719"/>
                </a:lnTo>
                <a:lnTo>
                  <a:pt x="517922" y="0"/>
                </a:lnTo>
                <a:lnTo>
                  <a:pt x="455414" y="8930"/>
                </a:lnTo>
                <a:lnTo>
                  <a:pt x="410766" y="71438"/>
                </a:lnTo>
                <a:lnTo>
                  <a:pt x="366118" y="160735"/>
                </a:lnTo>
                <a:lnTo>
                  <a:pt x="366118" y="16073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2011, Elsevier Inc. All rights Reserved.</a:t>
            </a:r>
          </a:p>
        </p:txBody>
      </p:sp>
      <p:pic>
        <p:nvPicPr>
          <p:cNvPr id="46083" name="Picture 4" descr="f01-15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563563"/>
            <a:ext cx="4368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411163" y="5008563"/>
            <a:ext cx="81168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sz="1200"/>
              <a:t>Figure 1.15 This 300 mm wafer contains 280 full Sandy Bridge dies, each 20.7 by 10.5 mm in a 32 nm process. </a:t>
            </a:r>
            <a:r>
              <a:rPr lang="en-US" altLang="en-US" sz="1200" b="0"/>
              <a:t>(Sandy Bridge is Intel’s successor to Nehalem used in the Core i7.) At 216 mm2, the formula for dies per wafer estimates 282. (Courtesy Intel.)</a:t>
            </a:r>
            <a:r>
              <a:rPr lang="en-US" altLang="en-US" sz="1200"/>
              <a:t> 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4661297" y="2089547"/>
            <a:ext cx="1" cy="44649"/>
          </a:xfrm>
          <a:custGeom>
            <a:avLst/>
            <a:gdLst/>
            <a:ahLst/>
            <a:cxnLst/>
            <a:rect l="0" t="0" r="0" b="0"/>
            <a:pathLst>
              <a:path w="1" h="4464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2678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437680" y="4786312"/>
            <a:ext cx="1437680" cy="482205"/>
          </a:xfrm>
          <a:custGeom>
            <a:avLst/>
            <a:gdLst/>
            <a:ahLst/>
            <a:cxnLst/>
            <a:rect l="0" t="0" r="0" b="0"/>
            <a:pathLst>
              <a:path w="1437680" h="482205">
                <a:moveTo>
                  <a:pt x="1348383" y="107157"/>
                </a:moveTo>
                <a:lnTo>
                  <a:pt x="1339453" y="107157"/>
                </a:lnTo>
                <a:lnTo>
                  <a:pt x="1339453" y="107157"/>
                </a:lnTo>
                <a:lnTo>
                  <a:pt x="1339453" y="107157"/>
                </a:lnTo>
                <a:lnTo>
                  <a:pt x="1339453" y="98227"/>
                </a:lnTo>
                <a:lnTo>
                  <a:pt x="1330523" y="98227"/>
                </a:lnTo>
                <a:lnTo>
                  <a:pt x="1321593" y="98227"/>
                </a:lnTo>
                <a:lnTo>
                  <a:pt x="1321593" y="98227"/>
                </a:lnTo>
                <a:lnTo>
                  <a:pt x="1303734" y="98227"/>
                </a:lnTo>
                <a:lnTo>
                  <a:pt x="1294804" y="98227"/>
                </a:lnTo>
                <a:lnTo>
                  <a:pt x="1276945" y="89297"/>
                </a:lnTo>
                <a:lnTo>
                  <a:pt x="1259086" y="89297"/>
                </a:lnTo>
                <a:lnTo>
                  <a:pt x="1241226" y="80367"/>
                </a:lnTo>
                <a:lnTo>
                  <a:pt x="1223367" y="80367"/>
                </a:lnTo>
                <a:lnTo>
                  <a:pt x="1196578" y="71438"/>
                </a:lnTo>
                <a:lnTo>
                  <a:pt x="1169789" y="62508"/>
                </a:lnTo>
                <a:lnTo>
                  <a:pt x="1143000" y="62508"/>
                </a:lnTo>
                <a:lnTo>
                  <a:pt x="1116211" y="53578"/>
                </a:lnTo>
                <a:lnTo>
                  <a:pt x="1080492" y="44649"/>
                </a:lnTo>
                <a:lnTo>
                  <a:pt x="1053703" y="44649"/>
                </a:lnTo>
                <a:lnTo>
                  <a:pt x="1017984" y="35719"/>
                </a:lnTo>
                <a:lnTo>
                  <a:pt x="982265" y="26789"/>
                </a:lnTo>
                <a:lnTo>
                  <a:pt x="946547" y="17859"/>
                </a:lnTo>
                <a:lnTo>
                  <a:pt x="901898" y="17859"/>
                </a:lnTo>
                <a:lnTo>
                  <a:pt x="857250" y="8930"/>
                </a:lnTo>
                <a:lnTo>
                  <a:pt x="812601" y="8930"/>
                </a:lnTo>
                <a:lnTo>
                  <a:pt x="767953" y="0"/>
                </a:lnTo>
                <a:lnTo>
                  <a:pt x="723304" y="0"/>
                </a:lnTo>
                <a:lnTo>
                  <a:pt x="678656" y="0"/>
                </a:lnTo>
                <a:lnTo>
                  <a:pt x="625078" y="0"/>
                </a:lnTo>
                <a:lnTo>
                  <a:pt x="571500" y="0"/>
                </a:lnTo>
                <a:lnTo>
                  <a:pt x="517922" y="8930"/>
                </a:lnTo>
                <a:lnTo>
                  <a:pt x="473273" y="8930"/>
                </a:lnTo>
                <a:lnTo>
                  <a:pt x="419695" y="17859"/>
                </a:lnTo>
                <a:lnTo>
                  <a:pt x="375047" y="26789"/>
                </a:lnTo>
                <a:lnTo>
                  <a:pt x="330398" y="44649"/>
                </a:lnTo>
                <a:lnTo>
                  <a:pt x="285750" y="53578"/>
                </a:lnTo>
                <a:lnTo>
                  <a:pt x="250031" y="71438"/>
                </a:lnTo>
                <a:lnTo>
                  <a:pt x="205383" y="89297"/>
                </a:lnTo>
                <a:lnTo>
                  <a:pt x="160734" y="116086"/>
                </a:lnTo>
                <a:lnTo>
                  <a:pt x="125015" y="142876"/>
                </a:lnTo>
                <a:lnTo>
                  <a:pt x="89297" y="169665"/>
                </a:lnTo>
                <a:lnTo>
                  <a:pt x="62508" y="196454"/>
                </a:lnTo>
                <a:lnTo>
                  <a:pt x="35718" y="223243"/>
                </a:lnTo>
                <a:lnTo>
                  <a:pt x="17859" y="258961"/>
                </a:lnTo>
                <a:lnTo>
                  <a:pt x="0" y="285751"/>
                </a:lnTo>
                <a:lnTo>
                  <a:pt x="0" y="303610"/>
                </a:lnTo>
                <a:lnTo>
                  <a:pt x="0" y="330399"/>
                </a:lnTo>
                <a:lnTo>
                  <a:pt x="8929" y="348258"/>
                </a:lnTo>
                <a:lnTo>
                  <a:pt x="17859" y="357188"/>
                </a:lnTo>
                <a:lnTo>
                  <a:pt x="44648" y="375047"/>
                </a:lnTo>
                <a:lnTo>
                  <a:pt x="71437" y="392907"/>
                </a:lnTo>
                <a:lnTo>
                  <a:pt x="107156" y="410766"/>
                </a:lnTo>
                <a:lnTo>
                  <a:pt x="142875" y="419696"/>
                </a:lnTo>
                <a:lnTo>
                  <a:pt x="178593" y="437555"/>
                </a:lnTo>
                <a:lnTo>
                  <a:pt x="223242" y="446485"/>
                </a:lnTo>
                <a:lnTo>
                  <a:pt x="267890" y="464344"/>
                </a:lnTo>
                <a:lnTo>
                  <a:pt x="312539" y="473274"/>
                </a:lnTo>
                <a:lnTo>
                  <a:pt x="366117" y="473274"/>
                </a:lnTo>
                <a:lnTo>
                  <a:pt x="419695" y="482204"/>
                </a:lnTo>
                <a:lnTo>
                  <a:pt x="482203" y="482204"/>
                </a:lnTo>
                <a:lnTo>
                  <a:pt x="535781" y="473274"/>
                </a:lnTo>
                <a:lnTo>
                  <a:pt x="598289" y="473274"/>
                </a:lnTo>
                <a:lnTo>
                  <a:pt x="660797" y="464344"/>
                </a:lnTo>
                <a:lnTo>
                  <a:pt x="723304" y="464344"/>
                </a:lnTo>
                <a:lnTo>
                  <a:pt x="785812" y="464344"/>
                </a:lnTo>
                <a:lnTo>
                  <a:pt x="848320" y="455415"/>
                </a:lnTo>
                <a:lnTo>
                  <a:pt x="910828" y="446485"/>
                </a:lnTo>
                <a:lnTo>
                  <a:pt x="973336" y="446485"/>
                </a:lnTo>
                <a:lnTo>
                  <a:pt x="1035843" y="437555"/>
                </a:lnTo>
                <a:lnTo>
                  <a:pt x="1098351" y="428626"/>
                </a:lnTo>
                <a:lnTo>
                  <a:pt x="1160859" y="410766"/>
                </a:lnTo>
                <a:lnTo>
                  <a:pt x="1214437" y="401836"/>
                </a:lnTo>
                <a:lnTo>
                  <a:pt x="1268015" y="383977"/>
                </a:lnTo>
                <a:lnTo>
                  <a:pt x="1312664" y="366118"/>
                </a:lnTo>
                <a:lnTo>
                  <a:pt x="1348383" y="348258"/>
                </a:lnTo>
                <a:lnTo>
                  <a:pt x="1384101" y="330399"/>
                </a:lnTo>
                <a:lnTo>
                  <a:pt x="1410890" y="312540"/>
                </a:lnTo>
                <a:lnTo>
                  <a:pt x="1428750" y="285751"/>
                </a:lnTo>
                <a:lnTo>
                  <a:pt x="1437679" y="258961"/>
                </a:lnTo>
                <a:lnTo>
                  <a:pt x="1437679" y="232172"/>
                </a:lnTo>
                <a:lnTo>
                  <a:pt x="1437679" y="205383"/>
                </a:lnTo>
                <a:lnTo>
                  <a:pt x="1410890" y="178594"/>
                </a:lnTo>
                <a:lnTo>
                  <a:pt x="1384101" y="151805"/>
                </a:lnTo>
                <a:lnTo>
                  <a:pt x="1348383" y="125016"/>
                </a:lnTo>
                <a:lnTo>
                  <a:pt x="1294804" y="107157"/>
                </a:lnTo>
                <a:lnTo>
                  <a:pt x="1232297" y="89297"/>
                </a:lnTo>
                <a:lnTo>
                  <a:pt x="1160859" y="71438"/>
                </a:lnTo>
                <a:lnTo>
                  <a:pt x="1080492" y="62508"/>
                </a:lnTo>
                <a:lnTo>
                  <a:pt x="1000125" y="53578"/>
                </a:lnTo>
                <a:lnTo>
                  <a:pt x="1000125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384352" y="5188148"/>
            <a:ext cx="1785938" cy="80369"/>
          </a:xfrm>
          <a:custGeom>
            <a:avLst/>
            <a:gdLst/>
            <a:ahLst/>
            <a:cxnLst/>
            <a:rect l="0" t="0" r="0" b="0"/>
            <a:pathLst>
              <a:path w="1785938" h="80369">
                <a:moveTo>
                  <a:pt x="0" y="35719"/>
                </a:moveTo>
                <a:lnTo>
                  <a:pt x="0" y="26790"/>
                </a:lnTo>
                <a:lnTo>
                  <a:pt x="8929" y="2679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26790"/>
                </a:lnTo>
                <a:lnTo>
                  <a:pt x="26789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71437" y="35719"/>
                </a:lnTo>
                <a:lnTo>
                  <a:pt x="89296" y="35719"/>
                </a:lnTo>
                <a:lnTo>
                  <a:pt x="107156" y="26790"/>
                </a:lnTo>
                <a:lnTo>
                  <a:pt x="116086" y="17860"/>
                </a:lnTo>
                <a:lnTo>
                  <a:pt x="142875" y="17860"/>
                </a:lnTo>
                <a:lnTo>
                  <a:pt x="160734" y="8930"/>
                </a:lnTo>
                <a:lnTo>
                  <a:pt x="178593" y="8930"/>
                </a:lnTo>
                <a:lnTo>
                  <a:pt x="196453" y="0"/>
                </a:lnTo>
                <a:lnTo>
                  <a:pt x="214312" y="8930"/>
                </a:lnTo>
                <a:lnTo>
                  <a:pt x="232171" y="8930"/>
                </a:lnTo>
                <a:lnTo>
                  <a:pt x="258961" y="8930"/>
                </a:lnTo>
                <a:lnTo>
                  <a:pt x="276820" y="17860"/>
                </a:lnTo>
                <a:lnTo>
                  <a:pt x="294679" y="26790"/>
                </a:lnTo>
                <a:lnTo>
                  <a:pt x="321468" y="35719"/>
                </a:lnTo>
                <a:lnTo>
                  <a:pt x="348257" y="35719"/>
                </a:lnTo>
                <a:lnTo>
                  <a:pt x="383976" y="35719"/>
                </a:lnTo>
                <a:lnTo>
                  <a:pt x="410765" y="35719"/>
                </a:lnTo>
                <a:lnTo>
                  <a:pt x="437554" y="35719"/>
                </a:lnTo>
                <a:lnTo>
                  <a:pt x="473273" y="26790"/>
                </a:lnTo>
                <a:lnTo>
                  <a:pt x="500062" y="26790"/>
                </a:lnTo>
                <a:lnTo>
                  <a:pt x="526851" y="26790"/>
                </a:lnTo>
                <a:lnTo>
                  <a:pt x="562570" y="17860"/>
                </a:lnTo>
                <a:lnTo>
                  <a:pt x="589359" y="17860"/>
                </a:lnTo>
                <a:lnTo>
                  <a:pt x="625078" y="26790"/>
                </a:lnTo>
                <a:lnTo>
                  <a:pt x="651867" y="35719"/>
                </a:lnTo>
                <a:lnTo>
                  <a:pt x="687586" y="35719"/>
                </a:lnTo>
                <a:lnTo>
                  <a:pt x="723304" y="44649"/>
                </a:lnTo>
                <a:lnTo>
                  <a:pt x="759023" y="53579"/>
                </a:lnTo>
                <a:lnTo>
                  <a:pt x="794742" y="53579"/>
                </a:lnTo>
                <a:lnTo>
                  <a:pt x="830461" y="62508"/>
                </a:lnTo>
                <a:lnTo>
                  <a:pt x="866179" y="53579"/>
                </a:lnTo>
                <a:lnTo>
                  <a:pt x="901898" y="53579"/>
                </a:lnTo>
                <a:lnTo>
                  <a:pt x="937617" y="44649"/>
                </a:lnTo>
                <a:lnTo>
                  <a:pt x="973336" y="35719"/>
                </a:lnTo>
                <a:lnTo>
                  <a:pt x="1009054" y="35719"/>
                </a:lnTo>
                <a:lnTo>
                  <a:pt x="1044773" y="26790"/>
                </a:lnTo>
                <a:lnTo>
                  <a:pt x="1080492" y="26790"/>
                </a:lnTo>
                <a:lnTo>
                  <a:pt x="1125140" y="35719"/>
                </a:lnTo>
                <a:lnTo>
                  <a:pt x="1160859" y="35719"/>
                </a:lnTo>
                <a:lnTo>
                  <a:pt x="1205507" y="35719"/>
                </a:lnTo>
                <a:lnTo>
                  <a:pt x="1259086" y="44649"/>
                </a:lnTo>
                <a:lnTo>
                  <a:pt x="1303734" y="44649"/>
                </a:lnTo>
                <a:lnTo>
                  <a:pt x="1357312" y="53579"/>
                </a:lnTo>
                <a:lnTo>
                  <a:pt x="1401961" y="44649"/>
                </a:lnTo>
                <a:lnTo>
                  <a:pt x="1455539" y="44649"/>
                </a:lnTo>
                <a:lnTo>
                  <a:pt x="1509117" y="35719"/>
                </a:lnTo>
                <a:lnTo>
                  <a:pt x="1553765" y="26790"/>
                </a:lnTo>
                <a:lnTo>
                  <a:pt x="1598414" y="26790"/>
                </a:lnTo>
                <a:lnTo>
                  <a:pt x="1643062" y="26790"/>
                </a:lnTo>
                <a:lnTo>
                  <a:pt x="1687711" y="35719"/>
                </a:lnTo>
                <a:lnTo>
                  <a:pt x="1723429" y="44649"/>
                </a:lnTo>
                <a:lnTo>
                  <a:pt x="1759148" y="62508"/>
                </a:lnTo>
                <a:lnTo>
                  <a:pt x="1785937" y="80368"/>
                </a:lnTo>
                <a:lnTo>
                  <a:pt x="1785937" y="803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616648" y="5438180"/>
            <a:ext cx="571501" cy="44649"/>
          </a:xfrm>
          <a:custGeom>
            <a:avLst/>
            <a:gdLst/>
            <a:ahLst/>
            <a:cxnLst/>
            <a:rect l="0" t="0" r="0" b="0"/>
            <a:pathLst>
              <a:path w="571501" h="44649">
                <a:moveTo>
                  <a:pt x="0" y="17859"/>
                </a:moveTo>
                <a:lnTo>
                  <a:pt x="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0"/>
                </a:lnTo>
                <a:lnTo>
                  <a:pt x="133946" y="0"/>
                </a:lnTo>
                <a:lnTo>
                  <a:pt x="169665" y="8929"/>
                </a:lnTo>
                <a:lnTo>
                  <a:pt x="214313" y="8929"/>
                </a:lnTo>
                <a:lnTo>
                  <a:pt x="258961" y="17859"/>
                </a:lnTo>
                <a:lnTo>
                  <a:pt x="312540" y="26789"/>
                </a:lnTo>
                <a:lnTo>
                  <a:pt x="366118" y="44648"/>
                </a:lnTo>
                <a:lnTo>
                  <a:pt x="419696" y="44648"/>
                </a:lnTo>
                <a:lnTo>
                  <a:pt x="473274" y="44648"/>
                </a:lnTo>
                <a:lnTo>
                  <a:pt x="526852" y="35718"/>
                </a:lnTo>
                <a:lnTo>
                  <a:pt x="571500" y="8929"/>
                </a:lnTo>
                <a:lnTo>
                  <a:pt x="571500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Cost of IC’s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Cost of IC = (Cost of die + cost of testing die + cost of packaging and final test) / (Final test yield)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Cost of die = Cost of wafer / (Dies per wafer * die yield)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Dies per wafer is wafer area divided by die area, less dies along the edge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= (wafer area) / (die area) - (wafer circumference) / (die diagonal)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b="0" smtClean="0">
                <a:effectLst/>
                <a:latin typeface="Times New Roman" pitchFamily="18" charset="0"/>
              </a:rPr>
              <a:t>Die yield = (Wafer yield) * ( 1 + (defects per unit area * die area/alpha) ) ** (-alpha)</a:t>
            </a:r>
            <a:endParaRPr lang="en-US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1419820" y="437555"/>
            <a:ext cx="4777384" cy="5054204"/>
          </a:xfrm>
          <a:custGeom>
            <a:avLst/>
            <a:gdLst/>
            <a:ahLst/>
            <a:cxnLst/>
            <a:rect l="0" t="0" r="0" b="0"/>
            <a:pathLst>
              <a:path w="4777384" h="5054204">
                <a:moveTo>
                  <a:pt x="0" y="5054203"/>
                </a:moveTo>
                <a:lnTo>
                  <a:pt x="8930" y="5027414"/>
                </a:lnTo>
                <a:lnTo>
                  <a:pt x="26789" y="4973836"/>
                </a:lnTo>
                <a:lnTo>
                  <a:pt x="71438" y="4902398"/>
                </a:lnTo>
                <a:lnTo>
                  <a:pt x="142875" y="4813101"/>
                </a:lnTo>
                <a:lnTo>
                  <a:pt x="223243" y="4688086"/>
                </a:lnTo>
                <a:lnTo>
                  <a:pt x="339328" y="4545211"/>
                </a:lnTo>
                <a:lnTo>
                  <a:pt x="464344" y="4375546"/>
                </a:lnTo>
                <a:lnTo>
                  <a:pt x="616149" y="4188023"/>
                </a:lnTo>
                <a:lnTo>
                  <a:pt x="785813" y="3991570"/>
                </a:lnTo>
                <a:lnTo>
                  <a:pt x="973336" y="3786187"/>
                </a:lnTo>
                <a:lnTo>
                  <a:pt x="1169789" y="3580804"/>
                </a:lnTo>
                <a:lnTo>
                  <a:pt x="1384102" y="3357562"/>
                </a:lnTo>
                <a:lnTo>
                  <a:pt x="1598414" y="3116460"/>
                </a:lnTo>
                <a:lnTo>
                  <a:pt x="1821657" y="2866429"/>
                </a:lnTo>
                <a:lnTo>
                  <a:pt x="2062758" y="2598538"/>
                </a:lnTo>
                <a:lnTo>
                  <a:pt x="2312789" y="2303859"/>
                </a:lnTo>
                <a:lnTo>
                  <a:pt x="2580680" y="2000249"/>
                </a:lnTo>
                <a:lnTo>
                  <a:pt x="2857500" y="1687710"/>
                </a:lnTo>
                <a:lnTo>
                  <a:pt x="3152180" y="1384101"/>
                </a:lnTo>
                <a:lnTo>
                  <a:pt x="3455789" y="1080492"/>
                </a:lnTo>
                <a:lnTo>
                  <a:pt x="3750469" y="803672"/>
                </a:lnTo>
                <a:lnTo>
                  <a:pt x="4036219" y="553640"/>
                </a:lnTo>
                <a:lnTo>
                  <a:pt x="4304110" y="339328"/>
                </a:lnTo>
                <a:lnTo>
                  <a:pt x="4482703" y="214312"/>
                </a:lnTo>
                <a:lnTo>
                  <a:pt x="4607719" y="125015"/>
                </a:lnTo>
                <a:lnTo>
                  <a:pt x="4697016" y="62507"/>
                </a:lnTo>
                <a:lnTo>
                  <a:pt x="4777383" y="0"/>
                </a:lnTo>
                <a:lnTo>
                  <a:pt x="4777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1375172" y="884039"/>
            <a:ext cx="5581056" cy="4857750"/>
          </a:xfrm>
          <a:custGeom>
            <a:avLst/>
            <a:gdLst/>
            <a:ahLst/>
            <a:cxnLst/>
            <a:rect l="0" t="0" r="0" b="0"/>
            <a:pathLst>
              <a:path w="5581056" h="4857750">
                <a:moveTo>
                  <a:pt x="35719" y="80367"/>
                </a:moveTo>
                <a:lnTo>
                  <a:pt x="26789" y="62508"/>
                </a:lnTo>
                <a:lnTo>
                  <a:pt x="8930" y="53578"/>
                </a:lnTo>
                <a:lnTo>
                  <a:pt x="0" y="26789"/>
                </a:lnTo>
                <a:lnTo>
                  <a:pt x="8930" y="8930"/>
                </a:lnTo>
                <a:lnTo>
                  <a:pt x="35719" y="0"/>
                </a:lnTo>
                <a:lnTo>
                  <a:pt x="89297" y="0"/>
                </a:lnTo>
                <a:lnTo>
                  <a:pt x="169664" y="17859"/>
                </a:lnTo>
                <a:lnTo>
                  <a:pt x="276820" y="44648"/>
                </a:lnTo>
                <a:lnTo>
                  <a:pt x="401836" y="107156"/>
                </a:lnTo>
                <a:lnTo>
                  <a:pt x="535781" y="187523"/>
                </a:lnTo>
                <a:lnTo>
                  <a:pt x="687586" y="294680"/>
                </a:lnTo>
                <a:lnTo>
                  <a:pt x="848320" y="419695"/>
                </a:lnTo>
                <a:lnTo>
                  <a:pt x="1026914" y="562570"/>
                </a:lnTo>
                <a:lnTo>
                  <a:pt x="1214437" y="732234"/>
                </a:lnTo>
                <a:lnTo>
                  <a:pt x="1401961" y="910828"/>
                </a:lnTo>
                <a:lnTo>
                  <a:pt x="1598414" y="1116211"/>
                </a:lnTo>
                <a:lnTo>
                  <a:pt x="1812726" y="1330523"/>
                </a:lnTo>
                <a:lnTo>
                  <a:pt x="2027039" y="1571625"/>
                </a:lnTo>
                <a:lnTo>
                  <a:pt x="2259211" y="1830586"/>
                </a:lnTo>
                <a:lnTo>
                  <a:pt x="2509242" y="2098476"/>
                </a:lnTo>
                <a:lnTo>
                  <a:pt x="2768203" y="2384226"/>
                </a:lnTo>
                <a:lnTo>
                  <a:pt x="3045023" y="2678906"/>
                </a:lnTo>
                <a:lnTo>
                  <a:pt x="3339703" y="2964656"/>
                </a:lnTo>
                <a:lnTo>
                  <a:pt x="3643312" y="3241476"/>
                </a:lnTo>
                <a:lnTo>
                  <a:pt x="3955851" y="3536156"/>
                </a:lnTo>
                <a:lnTo>
                  <a:pt x="4277320" y="3812976"/>
                </a:lnTo>
                <a:lnTo>
                  <a:pt x="4598789" y="4098727"/>
                </a:lnTo>
                <a:lnTo>
                  <a:pt x="4938117" y="4375547"/>
                </a:lnTo>
                <a:lnTo>
                  <a:pt x="5268516" y="4634508"/>
                </a:lnTo>
                <a:lnTo>
                  <a:pt x="5581055" y="4857749"/>
                </a:lnTo>
                <a:lnTo>
                  <a:pt x="5581055" y="48577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New</a:t>
            </a:r>
          </a:p>
          <a:p>
            <a:pPr lvl="1" eaLnBrk="1" hangingPunct="1">
              <a:defRPr/>
            </a:pPr>
            <a:r>
              <a:rPr lang="en-US" smtClean="0"/>
              <a:t>Syllabus</a:t>
            </a:r>
          </a:p>
          <a:p>
            <a:pPr lvl="1" eaLnBrk="1" hangingPunct="1">
              <a:defRPr/>
            </a:pPr>
            <a:r>
              <a:rPr lang="en-US" smtClean="0"/>
              <a:t>What you should know!</a:t>
            </a:r>
          </a:p>
          <a:p>
            <a:pPr lvl="1" eaLnBrk="1" hangingPunct="1">
              <a:defRPr/>
            </a:pPr>
            <a:r>
              <a:rPr lang="en-US" smtClean="0"/>
              <a:t>What you will learn (Course Overview)</a:t>
            </a:r>
          </a:p>
          <a:p>
            <a:pPr lvl="2" eaLnBrk="1" hangingPunct="1">
              <a:defRPr/>
            </a:pPr>
            <a:r>
              <a:rPr lang="en-US" smtClean="0"/>
              <a:t>Instruction Set Design</a:t>
            </a:r>
          </a:p>
          <a:p>
            <a:pPr lvl="2" eaLnBrk="1" hangingPunct="1">
              <a:defRPr/>
            </a:pPr>
            <a:r>
              <a:rPr lang="en-US" smtClean="0"/>
              <a:t>Pipelining (Appendix A)</a:t>
            </a:r>
          </a:p>
          <a:p>
            <a:pPr lvl="2" eaLnBrk="1" hangingPunct="1">
              <a:defRPr/>
            </a:pPr>
            <a:r>
              <a:rPr lang="en-US" smtClean="0"/>
              <a:t>Instruction level parallelism</a:t>
            </a:r>
          </a:p>
          <a:p>
            <a:pPr lvl="2" eaLnBrk="1" hangingPunct="1">
              <a:defRPr/>
            </a:pPr>
            <a:r>
              <a:rPr lang="en-US" smtClean="0"/>
              <a:t>Memory Hierarchy</a:t>
            </a:r>
          </a:p>
          <a:p>
            <a:pPr lvl="2" eaLnBrk="1" hangingPunct="1">
              <a:defRPr/>
            </a:pPr>
            <a:r>
              <a:rPr lang="en-US" smtClean="0"/>
              <a:t>Multiprocessors </a:t>
            </a:r>
          </a:p>
          <a:p>
            <a:pPr lvl="1" eaLnBrk="1" hangingPunct="1">
              <a:defRPr/>
            </a:pPr>
            <a:r>
              <a:rPr lang="en-US" smtClean="0"/>
              <a:t>Why you should learn this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AU" altLang="en-US"/>
              <a:t>Copyright © 2012, Elsevier Inc. All rights reserved.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Classes of Computers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5454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Personal Mobile Device (PMD)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e.g. start phones, tablet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energy efficiency and real-time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Desktop Computing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price-performance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Servers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availability, scalability, throughput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Clusters / Warehouse Scale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Used for “Software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)”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 on availability and price-performance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Sub-class:  Supercomputers, emphasis:  floating-point performance and fast internal networks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Embedded Computers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Emphasis:  price</a:t>
            </a:r>
            <a:endParaRPr lang="en-US" dirty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 rot="5400000">
            <a:off x="7733506" y="1042194"/>
            <a:ext cx="2454275" cy="3698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Classes of Computers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339453" y="401836"/>
            <a:ext cx="4670228" cy="5652492"/>
          </a:xfrm>
          <a:custGeom>
            <a:avLst/>
            <a:gdLst/>
            <a:ahLst/>
            <a:cxnLst/>
            <a:rect l="0" t="0" r="0" b="0"/>
            <a:pathLst>
              <a:path w="4670228" h="5652492">
                <a:moveTo>
                  <a:pt x="8930" y="5652491"/>
                </a:moveTo>
                <a:lnTo>
                  <a:pt x="8930" y="5643562"/>
                </a:lnTo>
                <a:lnTo>
                  <a:pt x="0" y="5625702"/>
                </a:lnTo>
                <a:lnTo>
                  <a:pt x="0" y="5607843"/>
                </a:lnTo>
                <a:lnTo>
                  <a:pt x="8930" y="5581054"/>
                </a:lnTo>
                <a:lnTo>
                  <a:pt x="26789" y="5545335"/>
                </a:lnTo>
                <a:lnTo>
                  <a:pt x="62508" y="5500687"/>
                </a:lnTo>
                <a:lnTo>
                  <a:pt x="116086" y="5447109"/>
                </a:lnTo>
                <a:lnTo>
                  <a:pt x="178594" y="5384601"/>
                </a:lnTo>
                <a:lnTo>
                  <a:pt x="258961" y="5295304"/>
                </a:lnTo>
                <a:lnTo>
                  <a:pt x="348258" y="5197077"/>
                </a:lnTo>
                <a:lnTo>
                  <a:pt x="446485" y="5089922"/>
                </a:lnTo>
                <a:lnTo>
                  <a:pt x="553641" y="4955977"/>
                </a:lnTo>
                <a:lnTo>
                  <a:pt x="678656" y="4795242"/>
                </a:lnTo>
                <a:lnTo>
                  <a:pt x="812602" y="4607719"/>
                </a:lnTo>
                <a:lnTo>
                  <a:pt x="964406" y="4402335"/>
                </a:lnTo>
                <a:lnTo>
                  <a:pt x="1116211" y="4179093"/>
                </a:lnTo>
                <a:lnTo>
                  <a:pt x="1285875" y="3929062"/>
                </a:lnTo>
                <a:lnTo>
                  <a:pt x="1464469" y="3661171"/>
                </a:lnTo>
                <a:lnTo>
                  <a:pt x="1651992" y="3384351"/>
                </a:lnTo>
                <a:lnTo>
                  <a:pt x="1866305" y="3080742"/>
                </a:lnTo>
                <a:lnTo>
                  <a:pt x="2098477" y="2777132"/>
                </a:lnTo>
                <a:lnTo>
                  <a:pt x="2339578" y="2464593"/>
                </a:lnTo>
                <a:lnTo>
                  <a:pt x="2607469" y="2143125"/>
                </a:lnTo>
                <a:lnTo>
                  <a:pt x="2884289" y="1821656"/>
                </a:lnTo>
                <a:lnTo>
                  <a:pt x="3170039" y="1509117"/>
                </a:lnTo>
                <a:lnTo>
                  <a:pt x="3464719" y="1205508"/>
                </a:lnTo>
                <a:lnTo>
                  <a:pt x="3750469" y="919758"/>
                </a:lnTo>
                <a:lnTo>
                  <a:pt x="4018360" y="651867"/>
                </a:lnTo>
                <a:lnTo>
                  <a:pt x="4268391" y="410765"/>
                </a:lnTo>
                <a:lnTo>
                  <a:pt x="4420195" y="267891"/>
                </a:lnTo>
                <a:lnTo>
                  <a:pt x="4527352" y="160734"/>
                </a:lnTo>
                <a:lnTo>
                  <a:pt x="4607719" y="80367"/>
                </a:lnTo>
                <a:lnTo>
                  <a:pt x="4670227" y="0"/>
                </a:lnTo>
                <a:lnTo>
                  <a:pt x="467022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902148" y="357187"/>
            <a:ext cx="2866431" cy="5804298"/>
          </a:xfrm>
          <a:custGeom>
            <a:avLst/>
            <a:gdLst/>
            <a:ahLst/>
            <a:cxnLst/>
            <a:rect l="0" t="0" r="0" b="0"/>
            <a:pathLst>
              <a:path w="2866431" h="5804298">
                <a:moveTo>
                  <a:pt x="116086" y="0"/>
                </a:moveTo>
                <a:lnTo>
                  <a:pt x="53579" y="17860"/>
                </a:lnTo>
                <a:lnTo>
                  <a:pt x="17860" y="17860"/>
                </a:lnTo>
                <a:lnTo>
                  <a:pt x="0" y="35719"/>
                </a:lnTo>
                <a:lnTo>
                  <a:pt x="0" y="71438"/>
                </a:lnTo>
                <a:lnTo>
                  <a:pt x="8930" y="125016"/>
                </a:lnTo>
                <a:lnTo>
                  <a:pt x="44649" y="205383"/>
                </a:lnTo>
                <a:lnTo>
                  <a:pt x="89297" y="294680"/>
                </a:lnTo>
                <a:lnTo>
                  <a:pt x="142875" y="410766"/>
                </a:lnTo>
                <a:lnTo>
                  <a:pt x="214313" y="544711"/>
                </a:lnTo>
                <a:lnTo>
                  <a:pt x="285750" y="696516"/>
                </a:lnTo>
                <a:lnTo>
                  <a:pt x="366118" y="866180"/>
                </a:lnTo>
                <a:lnTo>
                  <a:pt x="446485" y="1071563"/>
                </a:lnTo>
                <a:lnTo>
                  <a:pt x="535782" y="1294805"/>
                </a:lnTo>
                <a:lnTo>
                  <a:pt x="625079" y="1544836"/>
                </a:lnTo>
                <a:lnTo>
                  <a:pt x="732235" y="1821657"/>
                </a:lnTo>
                <a:lnTo>
                  <a:pt x="839391" y="2125266"/>
                </a:lnTo>
                <a:lnTo>
                  <a:pt x="955477" y="2446734"/>
                </a:lnTo>
                <a:lnTo>
                  <a:pt x="1089422" y="2786063"/>
                </a:lnTo>
                <a:lnTo>
                  <a:pt x="1241227" y="3143250"/>
                </a:lnTo>
                <a:lnTo>
                  <a:pt x="1410891" y="3509367"/>
                </a:lnTo>
                <a:lnTo>
                  <a:pt x="1598415" y="3884414"/>
                </a:lnTo>
                <a:lnTo>
                  <a:pt x="1803797" y="4268391"/>
                </a:lnTo>
                <a:lnTo>
                  <a:pt x="2018110" y="4634508"/>
                </a:lnTo>
                <a:lnTo>
                  <a:pt x="2259211" y="5009555"/>
                </a:lnTo>
                <a:lnTo>
                  <a:pt x="2437805" y="5286375"/>
                </a:lnTo>
                <a:lnTo>
                  <a:pt x="2598540" y="5500687"/>
                </a:lnTo>
                <a:lnTo>
                  <a:pt x="2741415" y="5670351"/>
                </a:lnTo>
                <a:lnTo>
                  <a:pt x="2866430" y="5804297"/>
                </a:lnTo>
                <a:lnTo>
                  <a:pt x="2866430" y="5804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Measures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Response time (latency) -- time between start and completion </a:t>
            </a:r>
          </a:p>
          <a:p>
            <a:pPr eaLnBrk="1" hangingPunct="1">
              <a:defRPr/>
            </a:pPr>
            <a:r>
              <a:rPr lang="en-US" smtClean="0"/>
              <a:t>Throughput (bandwidth) -- rate -- work done per unit time </a:t>
            </a:r>
          </a:p>
          <a:p>
            <a:pPr eaLnBrk="1" hangingPunct="1">
              <a:defRPr/>
            </a:pPr>
            <a:r>
              <a:rPr lang="en-US" smtClean="0"/>
              <a:t>Speedup -- B is n times faster than A</a:t>
            </a:r>
          </a:p>
          <a:p>
            <a:pPr lvl="1" eaLnBrk="1" hangingPunct="1">
              <a:defRPr/>
            </a:pPr>
            <a:r>
              <a:rPr lang="en-US" smtClean="0"/>
              <a:t>Means  exec_time_A/exec_time_B == rate_B/rate_A </a:t>
            </a:r>
          </a:p>
          <a:p>
            <a:pPr eaLnBrk="1" hangingPunct="1">
              <a:defRPr/>
            </a:pPr>
            <a:r>
              <a:rPr lang="en-US" smtClean="0"/>
              <a:t>Other important measures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power (impacts battery life, cooling, packaging)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RAS (reliability, availability, and serviceability) </a:t>
            </a: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en-US" smtClean="0"/>
              <a:t>scalability (ability to scale up processors, memories, and I/O) 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678906" y="1607344"/>
            <a:ext cx="1250158" cy="62508"/>
          </a:xfrm>
          <a:custGeom>
            <a:avLst/>
            <a:gdLst/>
            <a:ahLst/>
            <a:cxnLst/>
            <a:rect l="0" t="0" r="0" b="0"/>
            <a:pathLst>
              <a:path w="1250158" h="62508">
                <a:moveTo>
                  <a:pt x="8930" y="62507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30" y="35718"/>
                </a:lnTo>
                <a:lnTo>
                  <a:pt x="17860" y="35718"/>
                </a:lnTo>
                <a:lnTo>
                  <a:pt x="26789" y="35718"/>
                </a:lnTo>
                <a:lnTo>
                  <a:pt x="44649" y="35718"/>
                </a:lnTo>
                <a:lnTo>
                  <a:pt x="71438" y="35718"/>
                </a:lnTo>
                <a:lnTo>
                  <a:pt x="116086" y="35718"/>
                </a:lnTo>
                <a:lnTo>
                  <a:pt x="160735" y="35718"/>
                </a:lnTo>
                <a:lnTo>
                  <a:pt x="214313" y="35718"/>
                </a:lnTo>
                <a:lnTo>
                  <a:pt x="285750" y="26789"/>
                </a:lnTo>
                <a:lnTo>
                  <a:pt x="357188" y="26789"/>
                </a:lnTo>
                <a:lnTo>
                  <a:pt x="446485" y="17859"/>
                </a:lnTo>
                <a:lnTo>
                  <a:pt x="535782" y="8929"/>
                </a:lnTo>
                <a:lnTo>
                  <a:pt x="625078" y="8929"/>
                </a:lnTo>
                <a:lnTo>
                  <a:pt x="723305" y="0"/>
                </a:lnTo>
                <a:lnTo>
                  <a:pt x="821532" y="0"/>
                </a:lnTo>
                <a:lnTo>
                  <a:pt x="919758" y="0"/>
                </a:lnTo>
                <a:lnTo>
                  <a:pt x="1009055" y="0"/>
                </a:lnTo>
                <a:lnTo>
                  <a:pt x="1089422" y="0"/>
                </a:lnTo>
                <a:lnTo>
                  <a:pt x="1160860" y="8929"/>
                </a:lnTo>
                <a:lnTo>
                  <a:pt x="1214438" y="8929"/>
                </a:lnTo>
                <a:lnTo>
                  <a:pt x="1241227" y="8929"/>
                </a:lnTo>
                <a:lnTo>
                  <a:pt x="1250157" y="17859"/>
                </a:lnTo>
                <a:lnTo>
                  <a:pt x="1232297" y="26789"/>
                </a:lnTo>
                <a:lnTo>
                  <a:pt x="1196578" y="26789"/>
                </a:lnTo>
                <a:lnTo>
                  <a:pt x="1151930" y="44648"/>
                </a:lnTo>
                <a:lnTo>
                  <a:pt x="1151930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2294930" y="2500313"/>
            <a:ext cx="1473399" cy="71438"/>
          </a:xfrm>
          <a:custGeom>
            <a:avLst/>
            <a:gdLst/>
            <a:ahLst/>
            <a:cxnLst/>
            <a:rect l="0" t="0" r="0" b="0"/>
            <a:pathLst>
              <a:path w="1473399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26789" y="71437"/>
                </a:lnTo>
                <a:lnTo>
                  <a:pt x="44648" y="71437"/>
                </a:lnTo>
                <a:lnTo>
                  <a:pt x="80367" y="71437"/>
                </a:lnTo>
                <a:lnTo>
                  <a:pt x="116086" y="71437"/>
                </a:lnTo>
                <a:lnTo>
                  <a:pt x="169664" y="71437"/>
                </a:lnTo>
                <a:lnTo>
                  <a:pt x="232172" y="71437"/>
                </a:lnTo>
                <a:lnTo>
                  <a:pt x="303609" y="71437"/>
                </a:lnTo>
                <a:lnTo>
                  <a:pt x="392906" y="71437"/>
                </a:lnTo>
                <a:lnTo>
                  <a:pt x="491133" y="62507"/>
                </a:lnTo>
                <a:lnTo>
                  <a:pt x="598289" y="62507"/>
                </a:lnTo>
                <a:lnTo>
                  <a:pt x="714375" y="53578"/>
                </a:lnTo>
                <a:lnTo>
                  <a:pt x="830461" y="44648"/>
                </a:lnTo>
                <a:lnTo>
                  <a:pt x="955476" y="35718"/>
                </a:lnTo>
                <a:lnTo>
                  <a:pt x="1080492" y="17859"/>
                </a:lnTo>
                <a:lnTo>
                  <a:pt x="1196578" y="8929"/>
                </a:lnTo>
                <a:lnTo>
                  <a:pt x="1312664" y="0"/>
                </a:lnTo>
                <a:lnTo>
                  <a:pt x="1393031" y="0"/>
                </a:lnTo>
                <a:lnTo>
                  <a:pt x="1455539" y="0"/>
                </a:lnTo>
                <a:lnTo>
                  <a:pt x="1473398" y="8929"/>
                </a:lnTo>
                <a:lnTo>
                  <a:pt x="1455539" y="8929"/>
                </a:lnTo>
                <a:lnTo>
                  <a:pt x="1455539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91133" y="3375421"/>
            <a:ext cx="910829" cy="35720"/>
          </a:xfrm>
          <a:custGeom>
            <a:avLst/>
            <a:gdLst/>
            <a:ahLst/>
            <a:cxnLst/>
            <a:rect l="0" t="0" r="0" b="0"/>
            <a:pathLst>
              <a:path w="910829" h="35720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62508" y="35719"/>
                </a:lnTo>
                <a:lnTo>
                  <a:pt x="89297" y="35719"/>
                </a:lnTo>
                <a:lnTo>
                  <a:pt x="125016" y="35719"/>
                </a:lnTo>
                <a:lnTo>
                  <a:pt x="160734" y="35719"/>
                </a:lnTo>
                <a:lnTo>
                  <a:pt x="214312" y="35719"/>
                </a:lnTo>
                <a:lnTo>
                  <a:pt x="276820" y="26790"/>
                </a:lnTo>
                <a:lnTo>
                  <a:pt x="348258" y="17860"/>
                </a:lnTo>
                <a:lnTo>
                  <a:pt x="437555" y="8930"/>
                </a:lnTo>
                <a:lnTo>
                  <a:pt x="526851" y="0"/>
                </a:lnTo>
                <a:lnTo>
                  <a:pt x="625078" y="0"/>
                </a:lnTo>
                <a:lnTo>
                  <a:pt x="714375" y="0"/>
                </a:lnTo>
                <a:lnTo>
                  <a:pt x="794742" y="0"/>
                </a:lnTo>
                <a:lnTo>
                  <a:pt x="866180" y="17860"/>
                </a:lnTo>
                <a:lnTo>
                  <a:pt x="910828" y="26790"/>
                </a:lnTo>
                <a:lnTo>
                  <a:pt x="910828" y="267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5518547" y="3348632"/>
            <a:ext cx="178595" cy="71439"/>
          </a:xfrm>
          <a:custGeom>
            <a:avLst/>
            <a:gdLst/>
            <a:ahLst/>
            <a:cxnLst/>
            <a:rect l="0" t="0" r="0" b="0"/>
            <a:pathLst>
              <a:path w="178595" h="71439">
                <a:moveTo>
                  <a:pt x="893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71438"/>
                </a:lnTo>
                <a:lnTo>
                  <a:pt x="26789" y="71438"/>
                </a:lnTo>
                <a:lnTo>
                  <a:pt x="44648" y="71438"/>
                </a:lnTo>
                <a:lnTo>
                  <a:pt x="62508" y="62508"/>
                </a:lnTo>
                <a:lnTo>
                  <a:pt x="89297" y="53579"/>
                </a:lnTo>
                <a:lnTo>
                  <a:pt x="116086" y="44649"/>
                </a:lnTo>
                <a:lnTo>
                  <a:pt x="133945" y="35719"/>
                </a:lnTo>
                <a:lnTo>
                  <a:pt x="160734" y="2678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63195" y="3437929"/>
            <a:ext cx="116087" cy="17861"/>
          </a:xfrm>
          <a:custGeom>
            <a:avLst/>
            <a:gdLst/>
            <a:ahLst/>
            <a:cxnLst/>
            <a:rect l="0" t="0" r="0" b="0"/>
            <a:pathLst>
              <a:path w="116087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77508" y="3259336"/>
            <a:ext cx="258962" cy="169665"/>
          </a:xfrm>
          <a:custGeom>
            <a:avLst/>
            <a:gdLst/>
            <a:ahLst/>
            <a:cxnLst/>
            <a:rect l="0" t="0" r="0" b="0"/>
            <a:pathLst>
              <a:path w="258962" h="169665">
                <a:moveTo>
                  <a:pt x="0" y="8929"/>
                </a:move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17859" y="62507"/>
                </a:lnTo>
                <a:lnTo>
                  <a:pt x="26789" y="89296"/>
                </a:lnTo>
                <a:lnTo>
                  <a:pt x="26789" y="116085"/>
                </a:lnTo>
                <a:lnTo>
                  <a:pt x="35719" y="133945"/>
                </a:lnTo>
                <a:lnTo>
                  <a:pt x="35719" y="151804"/>
                </a:lnTo>
                <a:lnTo>
                  <a:pt x="44648" y="160734"/>
                </a:lnTo>
                <a:lnTo>
                  <a:pt x="53578" y="160734"/>
                </a:lnTo>
                <a:lnTo>
                  <a:pt x="53578" y="142875"/>
                </a:lnTo>
                <a:lnTo>
                  <a:pt x="62508" y="125015"/>
                </a:lnTo>
                <a:lnTo>
                  <a:pt x="71437" y="89296"/>
                </a:lnTo>
                <a:lnTo>
                  <a:pt x="80367" y="62507"/>
                </a:lnTo>
                <a:lnTo>
                  <a:pt x="89297" y="26789"/>
                </a:lnTo>
                <a:lnTo>
                  <a:pt x="98226" y="8929"/>
                </a:lnTo>
                <a:lnTo>
                  <a:pt x="116086" y="0"/>
                </a:lnTo>
                <a:lnTo>
                  <a:pt x="125015" y="0"/>
                </a:lnTo>
                <a:lnTo>
                  <a:pt x="142875" y="17859"/>
                </a:lnTo>
                <a:lnTo>
                  <a:pt x="160734" y="53578"/>
                </a:lnTo>
                <a:lnTo>
                  <a:pt x="178594" y="98226"/>
                </a:lnTo>
                <a:lnTo>
                  <a:pt x="196453" y="133945"/>
                </a:lnTo>
                <a:lnTo>
                  <a:pt x="214312" y="160734"/>
                </a:lnTo>
                <a:lnTo>
                  <a:pt x="241101" y="169664"/>
                </a:lnTo>
                <a:lnTo>
                  <a:pt x="258961" y="169664"/>
                </a:lnTo>
                <a:lnTo>
                  <a:pt x="258961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042988" y="6381750"/>
            <a:ext cx="727233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2012, Elsevier Inc. All rights reserved.</a:t>
            </a:r>
            <a:endParaRPr lang="en-AU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Bandwidth and Latency</a:t>
            </a:r>
            <a:endParaRPr lang="en-AU" altLang="en-US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Bandwidth or throughput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Total work done in a given time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10,000-25,000X improvement for processors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300-1200X improvement for memory and disks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Latency or response time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Time between start and completion of an event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30-80X improvement for processors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6-8X improvement for memory and disks</a:t>
            </a:r>
            <a:endParaRPr lang="en-US" dirty="0" smtClean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 rot="5400000">
            <a:off x="7776369" y="997744"/>
            <a:ext cx="2365375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Technology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223367" y="2018109"/>
            <a:ext cx="1723431" cy="44650"/>
          </a:xfrm>
          <a:custGeom>
            <a:avLst/>
            <a:gdLst/>
            <a:ahLst/>
            <a:cxnLst/>
            <a:rect l="0" t="0" r="0" b="0"/>
            <a:pathLst>
              <a:path w="1723431" h="44650">
                <a:moveTo>
                  <a:pt x="0" y="44649"/>
                </a:moveTo>
                <a:lnTo>
                  <a:pt x="0" y="44649"/>
                </a:lnTo>
                <a:lnTo>
                  <a:pt x="17860" y="35719"/>
                </a:lnTo>
                <a:lnTo>
                  <a:pt x="35719" y="26789"/>
                </a:lnTo>
                <a:lnTo>
                  <a:pt x="62508" y="17860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6" y="8930"/>
                </a:lnTo>
                <a:lnTo>
                  <a:pt x="160735" y="0"/>
                </a:lnTo>
                <a:lnTo>
                  <a:pt x="178594" y="0"/>
                </a:lnTo>
                <a:lnTo>
                  <a:pt x="205383" y="8930"/>
                </a:lnTo>
                <a:lnTo>
                  <a:pt x="232172" y="8930"/>
                </a:lnTo>
                <a:lnTo>
                  <a:pt x="267891" y="8930"/>
                </a:lnTo>
                <a:lnTo>
                  <a:pt x="303610" y="8930"/>
                </a:lnTo>
                <a:lnTo>
                  <a:pt x="348258" y="17860"/>
                </a:lnTo>
                <a:lnTo>
                  <a:pt x="392906" y="17860"/>
                </a:lnTo>
                <a:lnTo>
                  <a:pt x="437555" y="17860"/>
                </a:lnTo>
                <a:lnTo>
                  <a:pt x="482203" y="17860"/>
                </a:lnTo>
                <a:lnTo>
                  <a:pt x="535781" y="17860"/>
                </a:lnTo>
                <a:lnTo>
                  <a:pt x="580430" y="17860"/>
                </a:lnTo>
                <a:lnTo>
                  <a:pt x="634008" y="17860"/>
                </a:lnTo>
                <a:lnTo>
                  <a:pt x="687586" y="17860"/>
                </a:lnTo>
                <a:lnTo>
                  <a:pt x="750094" y="26789"/>
                </a:lnTo>
                <a:lnTo>
                  <a:pt x="812602" y="35719"/>
                </a:lnTo>
                <a:lnTo>
                  <a:pt x="884039" y="35719"/>
                </a:lnTo>
                <a:lnTo>
                  <a:pt x="955477" y="44649"/>
                </a:lnTo>
                <a:lnTo>
                  <a:pt x="1035844" y="44649"/>
                </a:lnTo>
                <a:lnTo>
                  <a:pt x="1107281" y="44649"/>
                </a:lnTo>
                <a:lnTo>
                  <a:pt x="1187649" y="44649"/>
                </a:lnTo>
                <a:lnTo>
                  <a:pt x="1276946" y="44649"/>
                </a:lnTo>
                <a:lnTo>
                  <a:pt x="1357313" y="44649"/>
                </a:lnTo>
                <a:lnTo>
                  <a:pt x="1446610" y="44649"/>
                </a:lnTo>
                <a:lnTo>
                  <a:pt x="1535906" y="44649"/>
                </a:lnTo>
                <a:lnTo>
                  <a:pt x="1625203" y="44649"/>
                </a:lnTo>
                <a:lnTo>
                  <a:pt x="1723430" y="44649"/>
                </a:lnTo>
                <a:lnTo>
                  <a:pt x="1723430" y="4464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4320" y="2027039"/>
            <a:ext cx="2839642" cy="71438"/>
          </a:xfrm>
          <a:custGeom>
            <a:avLst/>
            <a:gdLst/>
            <a:ahLst/>
            <a:cxnLst/>
            <a:rect l="0" t="0" r="0" b="0"/>
            <a:pathLst>
              <a:path w="2839642" h="71438">
                <a:moveTo>
                  <a:pt x="0" y="35719"/>
                </a:moveTo>
                <a:lnTo>
                  <a:pt x="89297" y="35719"/>
                </a:lnTo>
                <a:lnTo>
                  <a:pt x="187524" y="35719"/>
                </a:lnTo>
                <a:lnTo>
                  <a:pt x="294680" y="35719"/>
                </a:lnTo>
                <a:lnTo>
                  <a:pt x="392907" y="35719"/>
                </a:lnTo>
                <a:lnTo>
                  <a:pt x="491133" y="26789"/>
                </a:lnTo>
                <a:lnTo>
                  <a:pt x="598289" y="26789"/>
                </a:lnTo>
                <a:lnTo>
                  <a:pt x="696516" y="17859"/>
                </a:lnTo>
                <a:lnTo>
                  <a:pt x="803672" y="17859"/>
                </a:lnTo>
                <a:lnTo>
                  <a:pt x="901899" y="8930"/>
                </a:lnTo>
                <a:lnTo>
                  <a:pt x="1009055" y="8930"/>
                </a:lnTo>
                <a:lnTo>
                  <a:pt x="1116211" y="17859"/>
                </a:lnTo>
                <a:lnTo>
                  <a:pt x="1214438" y="17859"/>
                </a:lnTo>
                <a:lnTo>
                  <a:pt x="1321594" y="26789"/>
                </a:lnTo>
                <a:lnTo>
                  <a:pt x="1428750" y="26789"/>
                </a:lnTo>
                <a:lnTo>
                  <a:pt x="1526977" y="35719"/>
                </a:lnTo>
                <a:lnTo>
                  <a:pt x="1625203" y="35719"/>
                </a:lnTo>
                <a:lnTo>
                  <a:pt x="1732360" y="44648"/>
                </a:lnTo>
                <a:lnTo>
                  <a:pt x="1839516" y="44648"/>
                </a:lnTo>
                <a:lnTo>
                  <a:pt x="1937743" y="35719"/>
                </a:lnTo>
                <a:lnTo>
                  <a:pt x="2035969" y="35719"/>
                </a:lnTo>
                <a:lnTo>
                  <a:pt x="2134196" y="26789"/>
                </a:lnTo>
                <a:lnTo>
                  <a:pt x="2232422" y="17859"/>
                </a:lnTo>
                <a:lnTo>
                  <a:pt x="2321719" y="17859"/>
                </a:lnTo>
                <a:lnTo>
                  <a:pt x="2411016" y="8930"/>
                </a:lnTo>
                <a:lnTo>
                  <a:pt x="2491383" y="8930"/>
                </a:lnTo>
                <a:lnTo>
                  <a:pt x="2571750" y="0"/>
                </a:lnTo>
                <a:lnTo>
                  <a:pt x="2652118" y="8930"/>
                </a:lnTo>
                <a:lnTo>
                  <a:pt x="2723555" y="8930"/>
                </a:lnTo>
                <a:lnTo>
                  <a:pt x="2777133" y="26789"/>
                </a:lnTo>
                <a:lnTo>
                  <a:pt x="2812852" y="44648"/>
                </a:lnTo>
                <a:lnTo>
                  <a:pt x="2839641" y="71437"/>
                </a:lnTo>
                <a:lnTo>
                  <a:pt x="2839641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134070" y="2428875"/>
            <a:ext cx="1937744" cy="62509"/>
          </a:xfrm>
          <a:custGeom>
            <a:avLst/>
            <a:gdLst/>
            <a:ahLst/>
            <a:cxnLst/>
            <a:rect l="0" t="0" r="0" b="0"/>
            <a:pathLst>
              <a:path w="1937744" h="62509">
                <a:moveTo>
                  <a:pt x="17860" y="62508"/>
                </a:moveTo>
                <a:lnTo>
                  <a:pt x="17860" y="62508"/>
                </a:lnTo>
                <a:lnTo>
                  <a:pt x="1786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17860" y="53578"/>
                </a:lnTo>
                <a:lnTo>
                  <a:pt x="35719" y="53578"/>
                </a:lnTo>
                <a:lnTo>
                  <a:pt x="53579" y="53578"/>
                </a:lnTo>
                <a:lnTo>
                  <a:pt x="71438" y="53578"/>
                </a:lnTo>
                <a:lnTo>
                  <a:pt x="98227" y="53578"/>
                </a:lnTo>
                <a:lnTo>
                  <a:pt x="125016" y="53578"/>
                </a:lnTo>
                <a:lnTo>
                  <a:pt x="151805" y="53578"/>
                </a:lnTo>
                <a:lnTo>
                  <a:pt x="187524" y="53578"/>
                </a:lnTo>
                <a:lnTo>
                  <a:pt x="232172" y="53578"/>
                </a:lnTo>
                <a:lnTo>
                  <a:pt x="267891" y="53578"/>
                </a:lnTo>
                <a:lnTo>
                  <a:pt x="303610" y="53578"/>
                </a:lnTo>
                <a:lnTo>
                  <a:pt x="348258" y="53578"/>
                </a:lnTo>
                <a:lnTo>
                  <a:pt x="392907" y="53578"/>
                </a:lnTo>
                <a:lnTo>
                  <a:pt x="446485" y="53578"/>
                </a:lnTo>
                <a:lnTo>
                  <a:pt x="491133" y="44648"/>
                </a:lnTo>
                <a:lnTo>
                  <a:pt x="535782" y="44648"/>
                </a:lnTo>
                <a:lnTo>
                  <a:pt x="589360" y="35719"/>
                </a:lnTo>
                <a:lnTo>
                  <a:pt x="642938" y="44648"/>
                </a:lnTo>
                <a:lnTo>
                  <a:pt x="696516" y="44648"/>
                </a:lnTo>
                <a:lnTo>
                  <a:pt x="759024" y="44648"/>
                </a:lnTo>
                <a:lnTo>
                  <a:pt x="812602" y="44648"/>
                </a:lnTo>
                <a:lnTo>
                  <a:pt x="866180" y="44648"/>
                </a:lnTo>
                <a:lnTo>
                  <a:pt x="928688" y="35719"/>
                </a:lnTo>
                <a:lnTo>
                  <a:pt x="982266" y="35719"/>
                </a:lnTo>
                <a:lnTo>
                  <a:pt x="1035844" y="35719"/>
                </a:lnTo>
                <a:lnTo>
                  <a:pt x="1098352" y="26789"/>
                </a:lnTo>
                <a:lnTo>
                  <a:pt x="1151930" y="17859"/>
                </a:lnTo>
                <a:lnTo>
                  <a:pt x="1214438" y="17859"/>
                </a:lnTo>
                <a:lnTo>
                  <a:pt x="1268016" y="8929"/>
                </a:lnTo>
                <a:lnTo>
                  <a:pt x="1330524" y="8929"/>
                </a:lnTo>
                <a:lnTo>
                  <a:pt x="1393032" y="0"/>
                </a:lnTo>
                <a:lnTo>
                  <a:pt x="1455539" y="0"/>
                </a:lnTo>
                <a:lnTo>
                  <a:pt x="1509118" y="0"/>
                </a:lnTo>
                <a:lnTo>
                  <a:pt x="1571625" y="8929"/>
                </a:lnTo>
                <a:lnTo>
                  <a:pt x="1625203" y="8929"/>
                </a:lnTo>
                <a:lnTo>
                  <a:pt x="1678782" y="17859"/>
                </a:lnTo>
                <a:lnTo>
                  <a:pt x="1732360" y="17859"/>
                </a:lnTo>
                <a:lnTo>
                  <a:pt x="1777008" y="26789"/>
                </a:lnTo>
                <a:lnTo>
                  <a:pt x="1830586" y="26789"/>
                </a:lnTo>
                <a:lnTo>
                  <a:pt x="1866305" y="26789"/>
                </a:lnTo>
                <a:lnTo>
                  <a:pt x="1902024" y="26789"/>
                </a:lnTo>
                <a:lnTo>
                  <a:pt x="1937743" y="17859"/>
                </a:lnTo>
                <a:lnTo>
                  <a:pt x="1937743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232297" y="3027164"/>
            <a:ext cx="1303735" cy="44649"/>
          </a:xfrm>
          <a:custGeom>
            <a:avLst/>
            <a:gdLst/>
            <a:ahLst/>
            <a:cxnLst/>
            <a:rect l="0" t="0" r="0" b="0"/>
            <a:pathLst>
              <a:path w="1303735" h="4464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69664" y="0"/>
                </a:lnTo>
                <a:lnTo>
                  <a:pt x="196453" y="0"/>
                </a:lnTo>
                <a:lnTo>
                  <a:pt x="232172" y="0"/>
                </a:lnTo>
                <a:lnTo>
                  <a:pt x="267891" y="0"/>
                </a:lnTo>
                <a:lnTo>
                  <a:pt x="303609" y="8929"/>
                </a:lnTo>
                <a:lnTo>
                  <a:pt x="348258" y="8929"/>
                </a:lnTo>
                <a:lnTo>
                  <a:pt x="392906" y="8929"/>
                </a:lnTo>
                <a:lnTo>
                  <a:pt x="437555" y="17859"/>
                </a:lnTo>
                <a:lnTo>
                  <a:pt x="482203" y="17859"/>
                </a:lnTo>
                <a:lnTo>
                  <a:pt x="526851" y="17859"/>
                </a:lnTo>
                <a:lnTo>
                  <a:pt x="580430" y="17859"/>
                </a:lnTo>
                <a:lnTo>
                  <a:pt x="642937" y="8929"/>
                </a:lnTo>
                <a:lnTo>
                  <a:pt x="696516" y="8929"/>
                </a:lnTo>
                <a:lnTo>
                  <a:pt x="750094" y="8929"/>
                </a:lnTo>
                <a:lnTo>
                  <a:pt x="803672" y="0"/>
                </a:lnTo>
                <a:lnTo>
                  <a:pt x="866180" y="0"/>
                </a:lnTo>
                <a:lnTo>
                  <a:pt x="919758" y="8929"/>
                </a:lnTo>
                <a:lnTo>
                  <a:pt x="973336" y="8929"/>
                </a:lnTo>
                <a:lnTo>
                  <a:pt x="1026914" y="8929"/>
                </a:lnTo>
                <a:lnTo>
                  <a:pt x="1080492" y="8929"/>
                </a:lnTo>
                <a:lnTo>
                  <a:pt x="1125141" y="17859"/>
                </a:lnTo>
                <a:lnTo>
                  <a:pt x="1178719" y="26789"/>
                </a:lnTo>
                <a:lnTo>
                  <a:pt x="1232297" y="26789"/>
                </a:lnTo>
                <a:lnTo>
                  <a:pt x="1268016" y="35718"/>
                </a:lnTo>
                <a:lnTo>
                  <a:pt x="1303734" y="44648"/>
                </a:lnTo>
                <a:lnTo>
                  <a:pt x="1303734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634883" y="2268140"/>
            <a:ext cx="232173" cy="473275"/>
          </a:xfrm>
          <a:custGeom>
            <a:avLst/>
            <a:gdLst/>
            <a:ahLst/>
            <a:cxnLst/>
            <a:rect l="0" t="0" r="0" b="0"/>
            <a:pathLst>
              <a:path w="232173" h="473275">
                <a:moveTo>
                  <a:pt x="80367" y="35719"/>
                </a:moveTo>
                <a:lnTo>
                  <a:pt x="8036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53578" y="35719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44649"/>
                </a:lnTo>
                <a:lnTo>
                  <a:pt x="62508" y="44649"/>
                </a:lnTo>
                <a:lnTo>
                  <a:pt x="71437" y="35719"/>
                </a:lnTo>
                <a:lnTo>
                  <a:pt x="89297" y="35719"/>
                </a:lnTo>
                <a:lnTo>
                  <a:pt x="98226" y="35719"/>
                </a:lnTo>
                <a:lnTo>
                  <a:pt x="116086" y="26789"/>
                </a:lnTo>
                <a:lnTo>
                  <a:pt x="142875" y="17860"/>
                </a:lnTo>
                <a:lnTo>
                  <a:pt x="160734" y="8930"/>
                </a:lnTo>
                <a:lnTo>
                  <a:pt x="187523" y="0"/>
                </a:lnTo>
                <a:lnTo>
                  <a:pt x="205383" y="0"/>
                </a:lnTo>
                <a:lnTo>
                  <a:pt x="214312" y="0"/>
                </a:lnTo>
                <a:lnTo>
                  <a:pt x="223242" y="8930"/>
                </a:lnTo>
                <a:lnTo>
                  <a:pt x="232172" y="26789"/>
                </a:lnTo>
                <a:lnTo>
                  <a:pt x="232172" y="53579"/>
                </a:lnTo>
                <a:lnTo>
                  <a:pt x="223242" y="80368"/>
                </a:lnTo>
                <a:lnTo>
                  <a:pt x="223242" y="116086"/>
                </a:lnTo>
                <a:lnTo>
                  <a:pt x="214312" y="142875"/>
                </a:lnTo>
                <a:lnTo>
                  <a:pt x="205383" y="187524"/>
                </a:lnTo>
                <a:lnTo>
                  <a:pt x="205383" y="223243"/>
                </a:lnTo>
                <a:lnTo>
                  <a:pt x="205383" y="250032"/>
                </a:lnTo>
                <a:lnTo>
                  <a:pt x="205383" y="285751"/>
                </a:lnTo>
                <a:lnTo>
                  <a:pt x="205383" y="312540"/>
                </a:lnTo>
                <a:lnTo>
                  <a:pt x="205383" y="348258"/>
                </a:lnTo>
                <a:lnTo>
                  <a:pt x="214312" y="375048"/>
                </a:lnTo>
                <a:lnTo>
                  <a:pt x="214312" y="401837"/>
                </a:lnTo>
                <a:lnTo>
                  <a:pt x="214312" y="419696"/>
                </a:lnTo>
                <a:lnTo>
                  <a:pt x="214312" y="437555"/>
                </a:lnTo>
                <a:lnTo>
                  <a:pt x="196453" y="455415"/>
                </a:lnTo>
                <a:lnTo>
                  <a:pt x="178594" y="464344"/>
                </a:lnTo>
                <a:lnTo>
                  <a:pt x="160734" y="473274"/>
                </a:lnTo>
                <a:lnTo>
                  <a:pt x="133945" y="473274"/>
                </a:lnTo>
                <a:lnTo>
                  <a:pt x="107156" y="464344"/>
                </a:lnTo>
                <a:lnTo>
                  <a:pt x="71437" y="455415"/>
                </a:lnTo>
                <a:lnTo>
                  <a:pt x="44648" y="446485"/>
                </a:lnTo>
                <a:lnTo>
                  <a:pt x="26789" y="428626"/>
                </a:lnTo>
                <a:lnTo>
                  <a:pt x="8930" y="428626"/>
                </a:lnTo>
                <a:lnTo>
                  <a:pt x="0" y="419696"/>
                </a:lnTo>
                <a:lnTo>
                  <a:pt x="0" y="41969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822406" y="2437804"/>
            <a:ext cx="187525" cy="705447"/>
          </a:xfrm>
          <a:custGeom>
            <a:avLst/>
            <a:gdLst/>
            <a:ahLst/>
            <a:cxnLst/>
            <a:rect l="0" t="0" r="0" b="0"/>
            <a:pathLst>
              <a:path w="187525" h="705447">
                <a:moveTo>
                  <a:pt x="17860" y="80368"/>
                </a:moveTo>
                <a:lnTo>
                  <a:pt x="17860" y="71438"/>
                </a:lnTo>
                <a:lnTo>
                  <a:pt x="8930" y="71438"/>
                </a:lnTo>
                <a:lnTo>
                  <a:pt x="0" y="62509"/>
                </a:lnTo>
                <a:lnTo>
                  <a:pt x="8930" y="53579"/>
                </a:lnTo>
                <a:lnTo>
                  <a:pt x="8930" y="44649"/>
                </a:lnTo>
                <a:lnTo>
                  <a:pt x="26789" y="26790"/>
                </a:lnTo>
                <a:lnTo>
                  <a:pt x="44649" y="17860"/>
                </a:lnTo>
                <a:lnTo>
                  <a:pt x="53578" y="0"/>
                </a:lnTo>
                <a:lnTo>
                  <a:pt x="71438" y="0"/>
                </a:lnTo>
                <a:lnTo>
                  <a:pt x="98227" y="0"/>
                </a:lnTo>
                <a:lnTo>
                  <a:pt x="116086" y="8930"/>
                </a:lnTo>
                <a:lnTo>
                  <a:pt x="133946" y="17860"/>
                </a:lnTo>
                <a:lnTo>
                  <a:pt x="151805" y="44649"/>
                </a:lnTo>
                <a:lnTo>
                  <a:pt x="160735" y="89298"/>
                </a:lnTo>
                <a:lnTo>
                  <a:pt x="160735" y="151805"/>
                </a:lnTo>
                <a:lnTo>
                  <a:pt x="151805" y="223243"/>
                </a:lnTo>
                <a:lnTo>
                  <a:pt x="142875" y="303610"/>
                </a:lnTo>
                <a:lnTo>
                  <a:pt x="125016" y="383977"/>
                </a:lnTo>
                <a:lnTo>
                  <a:pt x="116086" y="464344"/>
                </a:lnTo>
                <a:lnTo>
                  <a:pt x="107157" y="535782"/>
                </a:lnTo>
                <a:lnTo>
                  <a:pt x="107157" y="589360"/>
                </a:lnTo>
                <a:lnTo>
                  <a:pt x="116086" y="634008"/>
                </a:lnTo>
                <a:lnTo>
                  <a:pt x="133946" y="669727"/>
                </a:lnTo>
                <a:lnTo>
                  <a:pt x="160735" y="696516"/>
                </a:lnTo>
                <a:lnTo>
                  <a:pt x="187524" y="705446"/>
                </a:lnTo>
                <a:lnTo>
                  <a:pt x="187524" y="7054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652742" y="3268265"/>
            <a:ext cx="250032" cy="410767"/>
          </a:xfrm>
          <a:custGeom>
            <a:avLst/>
            <a:gdLst/>
            <a:ahLst/>
            <a:cxnLst/>
            <a:rect l="0" t="0" r="0" b="0"/>
            <a:pathLst>
              <a:path w="250032" h="410767">
                <a:moveTo>
                  <a:pt x="8930" y="62508"/>
                </a:moveTo>
                <a:lnTo>
                  <a:pt x="8930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6"/>
                </a:lnTo>
                <a:lnTo>
                  <a:pt x="0" y="187524"/>
                </a:lnTo>
                <a:lnTo>
                  <a:pt x="0" y="241102"/>
                </a:lnTo>
                <a:lnTo>
                  <a:pt x="0" y="285750"/>
                </a:lnTo>
                <a:lnTo>
                  <a:pt x="0" y="330399"/>
                </a:lnTo>
                <a:lnTo>
                  <a:pt x="0" y="366117"/>
                </a:lnTo>
                <a:lnTo>
                  <a:pt x="0" y="392906"/>
                </a:lnTo>
                <a:lnTo>
                  <a:pt x="0" y="401836"/>
                </a:lnTo>
                <a:lnTo>
                  <a:pt x="0" y="410766"/>
                </a:lnTo>
                <a:lnTo>
                  <a:pt x="0" y="401836"/>
                </a:lnTo>
                <a:lnTo>
                  <a:pt x="0" y="375047"/>
                </a:lnTo>
                <a:lnTo>
                  <a:pt x="0" y="330399"/>
                </a:lnTo>
                <a:lnTo>
                  <a:pt x="8930" y="267891"/>
                </a:lnTo>
                <a:lnTo>
                  <a:pt x="8930" y="205383"/>
                </a:lnTo>
                <a:lnTo>
                  <a:pt x="8930" y="133946"/>
                </a:lnTo>
                <a:lnTo>
                  <a:pt x="17860" y="71438"/>
                </a:lnTo>
                <a:lnTo>
                  <a:pt x="17860" y="26789"/>
                </a:lnTo>
                <a:lnTo>
                  <a:pt x="35719" y="8930"/>
                </a:lnTo>
                <a:lnTo>
                  <a:pt x="44649" y="26789"/>
                </a:lnTo>
                <a:lnTo>
                  <a:pt x="53578" y="53578"/>
                </a:lnTo>
                <a:lnTo>
                  <a:pt x="71438" y="107156"/>
                </a:lnTo>
                <a:lnTo>
                  <a:pt x="80367" y="151805"/>
                </a:lnTo>
                <a:lnTo>
                  <a:pt x="89297" y="205383"/>
                </a:lnTo>
                <a:lnTo>
                  <a:pt x="98227" y="250031"/>
                </a:lnTo>
                <a:lnTo>
                  <a:pt x="107156" y="276821"/>
                </a:lnTo>
                <a:lnTo>
                  <a:pt x="107156" y="303610"/>
                </a:lnTo>
                <a:lnTo>
                  <a:pt x="107156" y="321469"/>
                </a:lnTo>
                <a:lnTo>
                  <a:pt x="116086" y="321469"/>
                </a:lnTo>
                <a:lnTo>
                  <a:pt x="116086" y="312539"/>
                </a:lnTo>
                <a:lnTo>
                  <a:pt x="116086" y="285750"/>
                </a:lnTo>
                <a:lnTo>
                  <a:pt x="116086" y="250031"/>
                </a:lnTo>
                <a:lnTo>
                  <a:pt x="116086" y="205383"/>
                </a:lnTo>
                <a:lnTo>
                  <a:pt x="116086" y="151805"/>
                </a:lnTo>
                <a:lnTo>
                  <a:pt x="125016" y="98227"/>
                </a:lnTo>
                <a:lnTo>
                  <a:pt x="133946" y="44649"/>
                </a:lnTo>
                <a:lnTo>
                  <a:pt x="142875" y="8930"/>
                </a:lnTo>
                <a:lnTo>
                  <a:pt x="151805" y="0"/>
                </a:lnTo>
                <a:lnTo>
                  <a:pt x="169664" y="8930"/>
                </a:lnTo>
                <a:lnTo>
                  <a:pt x="178594" y="35719"/>
                </a:lnTo>
                <a:lnTo>
                  <a:pt x="196453" y="71438"/>
                </a:lnTo>
                <a:lnTo>
                  <a:pt x="205383" y="125016"/>
                </a:lnTo>
                <a:lnTo>
                  <a:pt x="214313" y="169664"/>
                </a:lnTo>
                <a:lnTo>
                  <a:pt x="214313" y="214313"/>
                </a:lnTo>
                <a:lnTo>
                  <a:pt x="214313" y="258961"/>
                </a:lnTo>
                <a:lnTo>
                  <a:pt x="214313" y="294680"/>
                </a:lnTo>
                <a:lnTo>
                  <a:pt x="214313" y="321469"/>
                </a:lnTo>
                <a:lnTo>
                  <a:pt x="223242" y="348258"/>
                </a:lnTo>
                <a:lnTo>
                  <a:pt x="232172" y="357188"/>
                </a:lnTo>
                <a:lnTo>
                  <a:pt x="250031" y="366117"/>
                </a:lnTo>
                <a:lnTo>
                  <a:pt x="250031" y="3661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867055" y="3411140"/>
            <a:ext cx="250032" cy="241103"/>
          </a:xfrm>
          <a:custGeom>
            <a:avLst/>
            <a:gdLst/>
            <a:ahLst/>
            <a:cxnLst/>
            <a:rect l="0" t="0" r="0" b="0"/>
            <a:pathLst>
              <a:path w="250032" h="241103">
                <a:moveTo>
                  <a:pt x="0" y="125016"/>
                </a:move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8929" y="151805"/>
                </a:lnTo>
                <a:lnTo>
                  <a:pt x="26789" y="151805"/>
                </a:lnTo>
                <a:lnTo>
                  <a:pt x="53578" y="133946"/>
                </a:lnTo>
                <a:lnTo>
                  <a:pt x="80367" y="116086"/>
                </a:lnTo>
                <a:lnTo>
                  <a:pt x="107156" y="98227"/>
                </a:lnTo>
                <a:lnTo>
                  <a:pt x="133945" y="80367"/>
                </a:lnTo>
                <a:lnTo>
                  <a:pt x="160734" y="53578"/>
                </a:lnTo>
                <a:lnTo>
                  <a:pt x="169664" y="35719"/>
                </a:lnTo>
                <a:lnTo>
                  <a:pt x="169664" y="17860"/>
                </a:lnTo>
                <a:lnTo>
                  <a:pt x="160734" y="8930"/>
                </a:lnTo>
                <a:lnTo>
                  <a:pt x="142875" y="0"/>
                </a:lnTo>
                <a:lnTo>
                  <a:pt x="116086" y="8930"/>
                </a:lnTo>
                <a:lnTo>
                  <a:pt x="89297" y="26789"/>
                </a:lnTo>
                <a:lnTo>
                  <a:pt x="71437" y="62508"/>
                </a:lnTo>
                <a:lnTo>
                  <a:pt x="62508" y="98227"/>
                </a:lnTo>
                <a:lnTo>
                  <a:pt x="62508" y="142875"/>
                </a:lnTo>
                <a:lnTo>
                  <a:pt x="71437" y="187524"/>
                </a:lnTo>
                <a:lnTo>
                  <a:pt x="89297" y="214313"/>
                </a:lnTo>
                <a:lnTo>
                  <a:pt x="116086" y="232172"/>
                </a:lnTo>
                <a:lnTo>
                  <a:pt x="151804" y="241102"/>
                </a:lnTo>
                <a:lnTo>
                  <a:pt x="187523" y="241102"/>
                </a:lnTo>
                <a:lnTo>
                  <a:pt x="223242" y="232172"/>
                </a:lnTo>
                <a:lnTo>
                  <a:pt x="250031" y="205383"/>
                </a:lnTo>
                <a:lnTo>
                  <a:pt x="250031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8152805" y="3366492"/>
            <a:ext cx="276820" cy="241102"/>
          </a:xfrm>
          <a:custGeom>
            <a:avLst/>
            <a:gdLst/>
            <a:ahLst/>
            <a:cxnLst/>
            <a:rect l="0" t="0" r="0" b="0"/>
            <a:pathLst>
              <a:path w="276820" h="241102">
                <a:moveTo>
                  <a:pt x="17859" y="26789"/>
                </a:moveTo>
                <a:lnTo>
                  <a:pt x="17859" y="44648"/>
                </a:lnTo>
                <a:lnTo>
                  <a:pt x="17859" y="62508"/>
                </a:lnTo>
                <a:lnTo>
                  <a:pt x="17859" y="89297"/>
                </a:lnTo>
                <a:lnTo>
                  <a:pt x="8929" y="125015"/>
                </a:lnTo>
                <a:lnTo>
                  <a:pt x="8929" y="160734"/>
                </a:lnTo>
                <a:lnTo>
                  <a:pt x="8929" y="187523"/>
                </a:lnTo>
                <a:lnTo>
                  <a:pt x="8929" y="214312"/>
                </a:lnTo>
                <a:lnTo>
                  <a:pt x="8929" y="232172"/>
                </a:lnTo>
                <a:lnTo>
                  <a:pt x="0" y="241101"/>
                </a:lnTo>
                <a:lnTo>
                  <a:pt x="8929" y="241101"/>
                </a:lnTo>
                <a:lnTo>
                  <a:pt x="8929" y="223242"/>
                </a:lnTo>
                <a:lnTo>
                  <a:pt x="17859" y="205383"/>
                </a:lnTo>
                <a:lnTo>
                  <a:pt x="26789" y="169664"/>
                </a:lnTo>
                <a:lnTo>
                  <a:pt x="35718" y="133945"/>
                </a:lnTo>
                <a:lnTo>
                  <a:pt x="44647" y="89297"/>
                </a:lnTo>
                <a:lnTo>
                  <a:pt x="62507" y="62508"/>
                </a:lnTo>
                <a:lnTo>
                  <a:pt x="71436" y="35719"/>
                </a:lnTo>
                <a:lnTo>
                  <a:pt x="89296" y="17859"/>
                </a:lnTo>
                <a:lnTo>
                  <a:pt x="98225" y="26789"/>
                </a:lnTo>
                <a:lnTo>
                  <a:pt x="107155" y="35719"/>
                </a:lnTo>
                <a:lnTo>
                  <a:pt x="116085" y="53578"/>
                </a:lnTo>
                <a:lnTo>
                  <a:pt x="116085" y="80367"/>
                </a:lnTo>
                <a:lnTo>
                  <a:pt x="125015" y="98226"/>
                </a:lnTo>
                <a:lnTo>
                  <a:pt x="125015" y="125015"/>
                </a:lnTo>
                <a:lnTo>
                  <a:pt x="116085" y="142875"/>
                </a:lnTo>
                <a:lnTo>
                  <a:pt x="116085" y="160734"/>
                </a:lnTo>
                <a:lnTo>
                  <a:pt x="107155" y="169664"/>
                </a:lnTo>
                <a:lnTo>
                  <a:pt x="107155" y="169664"/>
                </a:lnTo>
                <a:lnTo>
                  <a:pt x="116085" y="160734"/>
                </a:lnTo>
                <a:lnTo>
                  <a:pt x="125015" y="133945"/>
                </a:lnTo>
                <a:lnTo>
                  <a:pt x="133944" y="107156"/>
                </a:lnTo>
                <a:lnTo>
                  <a:pt x="142874" y="71437"/>
                </a:lnTo>
                <a:lnTo>
                  <a:pt x="151804" y="35719"/>
                </a:lnTo>
                <a:lnTo>
                  <a:pt x="160733" y="8929"/>
                </a:lnTo>
                <a:lnTo>
                  <a:pt x="169663" y="0"/>
                </a:lnTo>
                <a:lnTo>
                  <a:pt x="178593" y="0"/>
                </a:lnTo>
                <a:lnTo>
                  <a:pt x="178593" y="17859"/>
                </a:lnTo>
                <a:lnTo>
                  <a:pt x="178593" y="53578"/>
                </a:lnTo>
                <a:lnTo>
                  <a:pt x="178593" y="89297"/>
                </a:lnTo>
                <a:lnTo>
                  <a:pt x="178593" y="116086"/>
                </a:lnTo>
                <a:lnTo>
                  <a:pt x="178593" y="142875"/>
                </a:lnTo>
                <a:lnTo>
                  <a:pt x="178593" y="169664"/>
                </a:lnTo>
                <a:lnTo>
                  <a:pt x="178593" y="178594"/>
                </a:lnTo>
                <a:lnTo>
                  <a:pt x="178593" y="178594"/>
                </a:lnTo>
                <a:lnTo>
                  <a:pt x="187522" y="169664"/>
                </a:lnTo>
                <a:lnTo>
                  <a:pt x="196452" y="142875"/>
                </a:lnTo>
                <a:lnTo>
                  <a:pt x="205382" y="116086"/>
                </a:lnTo>
                <a:lnTo>
                  <a:pt x="223241" y="89297"/>
                </a:lnTo>
                <a:lnTo>
                  <a:pt x="232171" y="62508"/>
                </a:lnTo>
                <a:lnTo>
                  <a:pt x="241100" y="53578"/>
                </a:lnTo>
                <a:lnTo>
                  <a:pt x="250030" y="44648"/>
                </a:lnTo>
                <a:lnTo>
                  <a:pt x="241100" y="53578"/>
                </a:lnTo>
                <a:lnTo>
                  <a:pt x="241100" y="71437"/>
                </a:lnTo>
                <a:lnTo>
                  <a:pt x="232171" y="89297"/>
                </a:lnTo>
                <a:lnTo>
                  <a:pt x="223241" y="116086"/>
                </a:lnTo>
                <a:lnTo>
                  <a:pt x="223241" y="142875"/>
                </a:lnTo>
                <a:lnTo>
                  <a:pt x="214311" y="151804"/>
                </a:lnTo>
                <a:lnTo>
                  <a:pt x="223241" y="160734"/>
                </a:lnTo>
                <a:lnTo>
                  <a:pt x="223241" y="169664"/>
                </a:lnTo>
                <a:lnTo>
                  <a:pt x="232171" y="160734"/>
                </a:lnTo>
                <a:lnTo>
                  <a:pt x="241100" y="142875"/>
                </a:lnTo>
                <a:lnTo>
                  <a:pt x="250030" y="116086"/>
                </a:lnTo>
                <a:lnTo>
                  <a:pt x="258960" y="89297"/>
                </a:lnTo>
                <a:lnTo>
                  <a:pt x="267890" y="53578"/>
                </a:lnTo>
                <a:lnTo>
                  <a:pt x="267890" y="26789"/>
                </a:lnTo>
                <a:lnTo>
                  <a:pt x="276819" y="8929"/>
                </a:lnTo>
                <a:lnTo>
                  <a:pt x="276819" y="8929"/>
                </a:lnTo>
                <a:lnTo>
                  <a:pt x="267890" y="17859"/>
                </a:lnTo>
                <a:lnTo>
                  <a:pt x="258960" y="35719"/>
                </a:lnTo>
                <a:lnTo>
                  <a:pt x="241100" y="53578"/>
                </a:lnTo>
                <a:lnTo>
                  <a:pt x="223241" y="71437"/>
                </a:lnTo>
                <a:lnTo>
                  <a:pt x="223241" y="89297"/>
                </a:lnTo>
                <a:lnTo>
                  <a:pt x="223241" y="98226"/>
                </a:lnTo>
                <a:lnTo>
                  <a:pt x="232171" y="98226"/>
                </a:lnTo>
                <a:lnTo>
                  <a:pt x="241100" y="98226"/>
                </a:lnTo>
                <a:lnTo>
                  <a:pt x="241100" y="9822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438554" y="3330773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26789" y="26789"/>
                </a:moveTo>
                <a:lnTo>
                  <a:pt x="26789" y="26789"/>
                </a:lnTo>
                <a:lnTo>
                  <a:pt x="17859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78594"/>
                </a:lnTo>
                <a:lnTo>
                  <a:pt x="8930" y="169664"/>
                </a:lnTo>
                <a:lnTo>
                  <a:pt x="17859" y="151805"/>
                </a:lnTo>
                <a:lnTo>
                  <a:pt x="26789" y="125016"/>
                </a:lnTo>
                <a:lnTo>
                  <a:pt x="35719" y="98227"/>
                </a:lnTo>
                <a:lnTo>
                  <a:pt x="53578" y="62508"/>
                </a:lnTo>
                <a:lnTo>
                  <a:pt x="62508" y="35719"/>
                </a:lnTo>
                <a:lnTo>
                  <a:pt x="89297" y="17859"/>
                </a:lnTo>
                <a:lnTo>
                  <a:pt x="10715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527851" y="3366492"/>
            <a:ext cx="62509" cy="267891"/>
          </a:xfrm>
          <a:custGeom>
            <a:avLst/>
            <a:gdLst/>
            <a:ahLst/>
            <a:cxnLst/>
            <a:rect l="0" t="0" r="0" b="0"/>
            <a:pathLst>
              <a:path w="62509" h="267891">
                <a:moveTo>
                  <a:pt x="35719" y="17859"/>
                </a:moveTo>
                <a:lnTo>
                  <a:pt x="26789" y="26789"/>
                </a:lnTo>
                <a:lnTo>
                  <a:pt x="17859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62508"/>
                </a:lnTo>
                <a:lnTo>
                  <a:pt x="35719" y="53578"/>
                </a:lnTo>
                <a:lnTo>
                  <a:pt x="53578" y="2678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62508" y="17859"/>
                </a:lnTo>
                <a:lnTo>
                  <a:pt x="53578" y="35719"/>
                </a:lnTo>
                <a:lnTo>
                  <a:pt x="44648" y="71437"/>
                </a:lnTo>
                <a:lnTo>
                  <a:pt x="44648" y="98226"/>
                </a:lnTo>
                <a:lnTo>
                  <a:pt x="44648" y="133945"/>
                </a:lnTo>
                <a:lnTo>
                  <a:pt x="44648" y="169664"/>
                </a:lnTo>
                <a:lnTo>
                  <a:pt x="35719" y="196453"/>
                </a:lnTo>
                <a:lnTo>
                  <a:pt x="35719" y="223242"/>
                </a:lnTo>
                <a:lnTo>
                  <a:pt x="26789" y="250031"/>
                </a:lnTo>
                <a:lnTo>
                  <a:pt x="8929" y="267890"/>
                </a:lnTo>
                <a:lnTo>
                  <a:pt x="8929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822406" y="3750468"/>
            <a:ext cx="285751" cy="383978"/>
          </a:xfrm>
          <a:custGeom>
            <a:avLst/>
            <a:gdLst/>
            <a:ahLst/>
            <a:cxnLst/>
            <a:rect l="0" t="0" r="0" b="0"/>
            <a:pathLst>
              <a:path w="285751" h="383978">
                <a:moveTo>
                  <a:pt x="232172" y="44649"/>
                </a:moveTo>
                <a:lnTo>
                  <a:pt x="223242" y="35719"/>
                </a:lnTo>
                <a:lnTo>
                  <a:pt x="214313" y="26789"/>
                </a:lnTo>
                <a:lnTo>
                  <a:pt x="205383" y="17860"/>
                </a:lnTo>
                <a:lnTo>
                  <a:pt x="18752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25016" y="8930"/>
                </a:lnTo>
                <a:lnTo>
                  <a:pt x="98227" y="26789"/>
                </a:lnTo>
                <a:lnTo>
                  <a:pt x="80367" y="62508"/>
                </a:lnTo>
                <a:lnTo>
                  <a:pt x="53578" y="107157"/>
                </a:lnTo>
                <a:lnTo>
                  <a:pt x="26789" y="151805"/>
                </a:lnTo>
                <a:lnTo>
                  <a:pt x="8930" y="214313"/>
                </a:lnTo>
                <a:lnTo>
                  <a:pt x="0" y="267891"/>
                </a:lnTo>
                <a:lnTo>
                  <a:pt x="0" y="321469"/>
                </a:lnTo>
                <a:lnTo>
                  <a:pt x="8930" y="357188"/>
                </a:lnTo>
                <a:lnTo>
                  <a:pt x="35719" y="375047"/>
                </a:lnTo>
                <a:lnTo>
                  <a:pt x="71438" y="383977"/>
                </a:lnTo>
                <a:lnTo>
                  <a:pt x="107157" y="383977"/>
                </a:lnTo>
                <a:lnTo>
                  <a:pt x="160735" y="366118"/>
                </a:lnTo>
                <a:lnTo>
                  <a:pt x="205383" y="339328"/>
                </a:lnTo>
                <a:lnTo>
                  <a:pt x="250032" y="303610"/>
                </a:lnTo>
                <a:lnTo>
                  <a:pt x="276821" y="267891"/>
                </a:lnTo>
                <a:lnTo>
                  <a:pt x="285750" y="232172"/>
                </a:lnTo>
                <a:lnTo>
                  <a:pt x="267891" y="205383"/>
                </a:lnTo>
                <a:lnTo>
                  <a:pt x="232172" y="187524"/>
                </a:lnTo>
                <a:lnTo>
                  <a:pt x="187524" y="196453"/>
                </a:lnTo>
                <a:lnTo>
                  <a:pt x="142875" y="214313"/>
                </a:lnTo>
                <a:lnTo>
                  <a:pt x="98227" y="241102"/>
                </a:lnTo>
                <a:lnTo>
                  <a:pt x="71438" y="267891"/>
                </a:lnTo>
                <a:lnTo>
                  <a:pt x="53578" y="285750"/>
                </a:lnTo>
                <a:lnTo>
                  <a:pt x="44649" y="303610"/>
                </a:lnTo>
                <a:lnTo>
                  <a:pt x="53578" y="303610"/>
                </a:lnTo>
                <a:lnTo>
                  <a:pt x="71438" y="294680"/>
                </a:lnTo>
                <a:lnTo>
                  <a:pt x="71438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117086" y="3777257"/>
            <a:ext cx="214313" cy="357189"/>
          </a:xfrm>
          <a:custGeom>
            <a:avLst/>
            <a:gdLst/>
            <a:ahLst/>
            <a:cxnLst/>
            <a:rect l="0" t="0" r="0" b="0"/>
            <a:pathLst>
              <a:path w="214313" h="357189">
                <a:moveTo>
                  <a:pt x="98226" y="53579"/>
                </a:moveTo>
                <a:lnTo>
                  <a:pt x="98226" y="62508"/>
                </a:lnTo>
                <a:lnTo>
                  <a:pt x="98226" y="80368"/>
                </a:lnTo>
                <a:lnTo>
                  <a:pt x="89296" y="107157"/>
                </a:lnTo>
                <a:lnTo>
                  <a:pt x="89296" y="142875"/>
                </a:lnTo>
                <a:lnTo>
                  <a:pt x="80366" y="187524"/>
                </a:lnTo>
                <a:lnTo>
                  <a:pt x="71437" y="223243"/>
                </a:lnTo>
                <a:lnTo>
                  <a:pt x="53578" y="267891"/>
                </a:lnTo>
                <a:lnTo>
                  <a:pt x="44648" y="294680"/>
                </a:lnTo>
                <a:lnTo>
                  <a:pt x="17859" y="312539"/>
                </a:lnTo>
                <a:lnTo>
                  <a:pt x="8930" y="321469"/>
                </a:lnTo>
                <a:lnTo>
                  <a:pt x="0" y="312539"/>
                </a:lnTo>
                <a:lnTo>
                  <a:pt x="0" y="294680"/>
                </a:lnTo>
                <a:lnTo>
                  <a:pt x="8930" y="258961"/>
                </a:lnTo>
                <a:lnTo>
                  <a:pt x="17859" y="205383"/>
                </a:lnTo>
                <a:lnTo>
                  <a:pt x="35719" y="142875"/>
                </a:lnTo>
                <a:lnTo>
                  <a:pt x="62508" y="80368"/>
                </a:lnTo>
                <a:lnTo>
                  <a:pt x="89296" y="26789"/>
                </a:lnTo>
                <a:lnTo>
                  <a:pt x="116085" y="0"/>
                </a:lnTo>
                <a:lnTo>
                  <a:pt x="133944" y="8930"/>
                </a:lnTo>
                <a:lnTo>
                  <a:pt x="160734" y="35719"/>
                </a:lnTo>
                <a:lnTo>
                  <a:pt x="178593" y="89297"/>
                </a:lnTo>
                <a:lnTo>
                  <a:pt x="196452" y="151805"/>
                </a:lnTo>
                <a:lnTo>
                  <a:pt x="205382" y="214313"/>
                </a:lnTo>
                <a:lnTo>
                  <a:pt x="214312" y="267891"/>
                </a:lnTo>
                <a:lnTo>
                  <a:pt x="214312" y="312539"/>
                </a:lnTo>
                <a:lnTo>
                  <a:pt x="214312" y="339329"/>
                </a:lnTo>
                <a:lnTo>
                  <a:pt x="205382" y="357188"/>
                </a:lnTo>
                <a:lnTo>
                  <a:pt x="196452" y="357188"/>
                </a:lnTo>
                <a:lnTo>
                  <a:pt x="196452" y="339329"/>
                </a:lnTo>
                <a:lnTo>
                  <a:pt x="196452" y="312539"/>
                </a:lnTo>
                <a:lnTo>
                  <a:pt x="187523" y="267891"/>
                </a:lnTo>
                <a:lnTo>
                  <a:pt x="187523" y="26789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161734" y="3937992"/>
            <a:ext cx="133946" cy="62509"/>
          </a:xfrm>
          <a:custGeom>
            <a:avLst/>
            <a:gdLst/>
            <a:ahLst/>
            <a:cxnLst/>
            <a:rect l="0" t="0" r="0" b="0"/>
            <a:pathLst>
              <a:path w="133946" h="62509">
                <a:moveTo>
                  <a:pt x="8930" y="0"/>
                </a:move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17860" y="53578"/>
                </a:lnTo>
                <a:lnTo>
                  <a:pt x="35718" y="62508"/>
                </a:lnTo>
                <a:lnTo>
                  <a:pt x="53578" y="62508"/>
                </a:lnTo>
                <a:lnTo>
                  <a:pt x="80367" y="53578"/>
                </a:lnTo>
                <a:lnTo>
                  <a:pt x="107156" y="35719"/>
                </a:lnTo>
                <a:lnTo>
                  <a:pt x="133945" y="8929"/>
                </a:lnTo>
                <a:lnTo>
                  <a:pt x="133945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8349257" y="3768328"/>
            <a:ext cx="142876" cy="482204"/>
          </a:xfrm>
          <a:custGeom>
            <a:avLst/>
            <a:gdLst/>
            <a:ahLst/>
            <a:cxnLst/>
            <a:rect l="0" t="0" r="0" b="0"/>
            <a:pathLst>
              <a:path w="142876" h="482204">
                <a:moveTo>
                  <a:pt x="26789" y="98226"/>
                </a:moveTo>
                <a:lnTo>
                  <a:pt x="26789" y="116086"/>
                </a:lnTo>
                <a:lnTo>
                  <a:pt x="26789" y="125015"/>
                </a:lnTo>
                <a:lnTo>
                  <a:pt x="26789" y="151804"/>
                </a:lnTo>
                <a:lnTo>
                  <a:pt x="17859" y="196453"/>
                </a:lnTo>
                <a:lnTo>
                  <a:pt x="17859" y="241101"/>
                </a:lnTo>
                <a:lnTo>
                  <a:pt x="26789" y="294679"/>
                </a:lnTo>
                <a:lnTo>
                  <a:pt x="26789" y="348258"/>
                </a:lnTo>
                <a:lnTo>
                  <a:pt x="35719" y="392906"/>
                </a:lnTo>
                <a:lnTo>
                  <a:pt x="35719" y="437554"/>
                </a:lnTo>
                <a:lnTo>
                  <a:pt x="26789" y="464343"/>
                </a:lnTo>
                <a:lnTo>
                  <a:pt x="26789" y="482203"/>
                </a:lnTo>
                <a:lnTo>
                  <a:pt x="17859" y="482203"/>
                </a:lnTo>
                <a:lnTo>
                  <a:pt x="17859" y="464343"/>
                </a:lnTo>
                <a:lnTo>
                  <a:pt x="17859" y="437554"/>
                </a:lnTo>
                <a:lnTo>
                  <a:pt x="26789" y="392906"/>
                </a:lnTo>
                <a:lnTo>
                  <a:pt x="17859" y="330398"/>
                </a:lnTo>
                <a:lnTo>
                  <a:pt x="17859" y="250031"/>
                </a:lnTo>
                <a:lnTo>
                  <a:pt x="17859" y="169664"/>
                </a:lnTo>
                <a:lnTo>
                  <a:pt x="26789" y="98226"/>
                </a:lnTo>
                <a:lnTo>
                  <a:pt x="35719" y="44648"/>
                </a:lnTo>
                <a:lnTo>
                  <a:pt x="53578" y="8929"/>
                </a:lnTo>
                <a:lnTo>
                  <a:pt x="71438" y="0"/>
                </a:lnTo>
                <a:lnTo>
                  <a:pt x="98227" y="0"/>
                </a:lnTo>
                <a:lnTo>
                  <a:pt x="116086" y="8929"/>
                </a:lnTo>
                <a:lnTo>
                  <a:pt x="133945" y="17859"/>
                </a:lnTo>
                <a:lnTo>
                  <a:pt x="142875" y="35718"/>
                </a:lnTo>
                <a:lnTo>
                  <a:pt x="133945" y="53578"/>
                </a:lnTo>
                <a:lnTo>
                  <a:pt x="116086" y="71437"/>
                </a:lnTo>
                <a:lnTo>
                  <a:pt x="89297" y="98226"/>
                </a:lnTo>
                <a:lnTo>
                  <a:pt x="62508" y="116086"/>
                </a:lnTo>
                <a:lnTo>
                  <a:pt x="35719" y="133945"/>
                </a:lnTo>
                <a:lnTo>
                  <a:pt x="17859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169789" y="4723804"/>
            <a:ext cx="857251" cy="26790"/>
          </a:xfrm>
          <a:custGeom>
            <a:avLst/>
            <a:gdLst/>
            <a:ahLst/>
            <a:cxnLst/>
            <a:rect l="0" t="0" r="0" b="0"/>
            <a:pathLst>
              <a:path w="857251" h="26790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80367" y="17860"/>
                </a:lnTo>
                <a:lnTo>
                  <a:pt x="98227" y="17860"/>
                </a:lnTo>
                <a:lnTo>
                  <a:pt x="125016" y="17860"/>
                </a:lnTo>
                <a:lnTo>
                  <a:pt x="151805" y="17860"/>
                </a:lnTo>
                <a:lnTo>
                  <a:pt x="178594" y="17860"/>
                </a:lnTo>
                <a:lnTo>
                  <a:pt x="205383" y="17860"/>
                </a:lnTo>
                <a:lnTo>
                  <a:pt x="232172" y="17860"/>
                </a:lnTo>
                <a:lnTo>
                  <a:pt x="267891" y="17860"/>
                </a:lnTo>
                <a:lnTo>
                  <a:pt x="294680" y="17860"/>
                </a:lnTo>
                <a:lnTo>
                  <a:pt x="330399" y="8930"/>
                </a:lnTo>
                <a:lnTo>
                  <a:pt x="357188" y="8930"/>
                </a:lnTo>
                <a:lnTo>
                  <a:pt x="383977" y="0"/>
                </a:lnTo>
                <a:lnTo>
                  <a:pt x="410766" y="0"/>
                </a:lnTo>
                <a:lnTo>
                  <a:pt x="428625" y="0"/>
                </a:lnTo>
                <a:lnTo>
                  <a:pt x="455414" y="8930"/>
                </a:lnTo>
                <a:lnTo>
                  <a:pt x="482203" y="8930"/>
                </a:lnTo>
                <a:lnTo>
                  <a:pt x="500063" y="17860"/>
                </a:lnTo>
                <a:lnTo>
                  <a:pt x="526852" y="17860"/>
                </a:lnTo>
                <a:lnTo>
                  <a:pt x="562570" y="17860"/>
                </a:lnTo>
                <a:lnTo>
                  <a:pt x="589359" y="8930"/>
                </a:lnTo>
                <a:lnTo>
                  <a:pt x="616149" y="8930"/>
                </a:lnTo>
                <a:lnTo>
                  <a:pt x="642938" y="8930"/>
                </a:lnTo>
                <a:lnTo>
                  <a:pt x="669727" y="0"/>
                </a:lnTo>
                <a:lnTo>
                  <a:pt x="687586" y="0"/>
                </a:lnTo>
                <a:lnTo>
                  <a:pt x="705445" y="0"/>
                </a:lnTo>
                <a:lnTo>
                  <a:pt x="723305" y="0"/>
                </a:lnTo>
                <a:lnTo>
                  <a:pt x="741164" y="0"/>
                </a:lnTo>
                <a:lnTo>
                  <a:pt x="750094" y="8930"/>
                </a:lnTo>
                <a:lnTo>
                  <a:pt x="767953" y="8930"/>
                </a:lnTo>
                <a:lnTo>
                  <a:pt x="785813" y="17860"/>
                </a:lnTo>
                <a:lnTo>
                  <a:pt x="794742" y="17860"/>
                </a:lnTo>
                <a:lnTo>
                  <a:pt x="812602" y="17860"/>
                </a:lnTo>
                <a:lnTo>
                  <a:pt x="830461" y="17860"/>
                </a:lnTo>
                <a:lnTo>
                  <a:pt x="848320" y="26789"/>
                </a:lnTo>
                <a:lnTo>
                  <a:pt x="857250" y="26789"/>
                </a:lnTo>
                <a:lnTo>
                  <a:pt x="857250" y="17860"/>
                </a:lnTo>
                <a:lnTo>
                  <a:pt x="848320" y="17860"/>
                </a:lnTo>
                <a:lnTo>
                  <a:pt x="830461" y="8930"/>
                </a:lnTo>
                <a:lnTo>
                  <a:pt x="830461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098352" y="5223867"/>
            <a:ext cx="669727" cy="8931"/>
          </a:xfrm>
          <a:custGeom>
            <a:avLst/>
            <a:gdLst/>
            <a:ahLst/>
            <a:cxnLst/>
            <a:rect l="0" t="0" r="0" b="0"/>
            <a:pathLst>
              <a:path w="66972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8930"/>
                </a:lnTo>
                <a:lnTo>
                  <a:pt x="178593" y="8930"/>
                </a:lnTo>
                <a:lnTo>
                  <a:pt x="223242" y="8930"/>
                </a:lnTo>
                <a:lnTo>
                  <a:pt x="276820" y="0"/>
                </a:lnTo>
                <a:lnTo>
                  <a:pt x="330398" y="0"/>
                </a:lnTo>
                <a:lnTo>
                  <a:pt x="392906" y="0"/>
                </a:lnTo>
                <a:lnTo>
                  <a:pt x="455414" y="0"/>
                </a:lnTo>
                <a:lnTo>
                  <a:pt x="508992" y="0"/>
                </a:lnTo>
                <a:lnTo>
                  <a:pt x="562570" y="0"/>
                </a:lnTo>
                <a:lnTo>
                  <a:pt x="607218" y="0"/>
                </a:lnTo>
                <a:lnTo>
                  <a:pt x="642937" y="0"/>
                </a:lnTo>
                <a:lnTo>
                  <a:pt x="669726" y="0"/>
                </a:lnTo>
                <a:lnTo>
                  <a:pt x="66972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mtClean="0"/>
              <a:t>Copyright © 2012, Elsevier Inc. All rights reserved.</a:t>
            </a:r>
            <a:endParaRPr lang="en-AU" alt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Bandwidth and Latency</a:t>
            </a:r>
            <a:endParaRPr lang="en-GB" altLang="en-US" smtClean="0"/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1438275" y="5805488"/>
            <a:ext cx="5797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>
                <a:solidFill>
                  <a:srgbClr val="000066"/>
                </a:solidFill>
                <a:latin typeface="Arial" panose="020B0604020202020204" pitchFamily="34" charset="0"/>
              </a:rPr>
              <a:t>Log-log plot of bandwidth and latency milestones</a:t>
            </a:r>
            <a:endParaRPr lang="en-GB" altLang="en-US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 rot="5400000">
            <a:off x="7776369" y="997744"/>
            <a:ext cx="2365375" cy="369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>
                <a:solidFill>
                  <a:srgbClr val="0066FF"/>
                </a:solidFill>
                <a:latin typeface="Arial" panose="020B0604020202020204" pitchFamily="34" charset="0"/>
              </a:rPr>
              <a:t>Trends in Technology</a:t>
            </a: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981075"/>
            <a:ext cx="54864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1017984" y="5545336"/>
            <a:ext cx="1553767" cy="857250"/>
          </a:xfrm>
          <a:custGeom>
            <a:avLst/>
            <a:gdLst/>
            <a:ahLst/>
            <a:cxnLst/>
            <a:rect l="0" t="0" r="0" b="0"/>
            <a:pathLst>
              <a:path w="1553767" h="857250">
                <a:moveTo>
                  <a:pt x="1276946" y="169663"/>
                </a:moveTo>
                <a:lnTo>
                  <a:pt x="1276946" y="160734"/>
                </a:lnTo>
                <a:lnTo>
                  <a:pt x="1285875" y="142874"/>
                </a:lnTo>
                <a:lnTo>
                  <a:pt x="1294805" y="125015"/>
                </a:lnTo>
                <a:lnTo>
                  <a:pt x="1303735" y="107155"/>
                </a:lnTo>
                <a:lnTo>
                  <a:pt x="1303735" y="89296"/>
                </a:lnTo>
                <a:lnTo>
                  <a:pt x="1312664" y="80366"/>
                </a:lnTo>
                <a:lnTo>
                  <a:pt x="1312664" y="71437"/>
                </a:lnTo>
                <a:lnTo>
                  <a:pt x="1303735" y="62507"/>
                </a:lnTo>
                <a:lnTo>
                  <a:pt x="1303735" y="53577"/>
                </a:lnTo>
                <a:lnTo>
                  <a:pt x="1294805" y="53577"/>
                </a:lnTo>
                <a:lnTo>
                  <a:pt x="1285875" y="44648"/>
                </a:lnTo>
                <a:lnTo>
                  <a:pt x="1259086" y="44648"/>
                </a:lnTo>
                <a:lnTo>
                  <a:pt x="1241227" y="35718"/>
                </a:lnTo>
                <a:lnTo>
                  <a:pt x="1205508" y="26789"/>
                </a:lnTo>
                <a:lnTo>
                  <a:pt x="1160860" y="26789"/>
                </a:lnTo>
                <a:lnTo>
                  <a:pt x="1107282" y="17859"/>
                </a:lnTo>
                <a:lnTo>
                  <a:pt x="1044774" y="8930"/>
                </a:lnTo>
                <a:lnTo>
                  <a:pt x="964407" y="0"/>
                </a:lnTo>
                <a:lnTo>
                  <a:pt x="884039" y="0"/>
                </a:lnTo>
                <a:lnTo>
                  <a:pt x="803672" y="0"/>
                </a:lnTo>
                <a:lnTo>
                  <a:pt x="714375" y="8930"/>
                </a:lnTo>
                <a:lnTo>
                  <a:pt x="616149" y="17859"/>
                </a:lnTo>
                <a:lnTo>
                  <a:pt x="526852" y="26789"/>
                </a:lnTo>
                <a:lnTo>
                  <a:pt x="437555" y="53577"/>
                </a:lnTo>
                <a:lnTo>
                  <a:pt x="348258" y="80366"/>
                </a:lnTo>
                <a:lnTo>
                  <a:pt x="267891" y="107155"/>
                </a:lnTo>
                <a:lnTo>
                  <a:pt x="196454" y="142874"/>
                </a:lnTo>
                <a:lnTo>
                  <a:pt x="133946" y="169663"/>
                </a:lnTo>
                <a:lnTo>
                  <a:pt x="80368" y="205382"/>
                </a:lnTo>
                <a:lnTo>
                  <a:pt x="44649" y="241101"/>
                </a:lnTo>
                <a:lnTo>
                  <a:pt x="17860" y="285749"/>
                </a:lnTo>
                <a:lnTo>
                  <a:pt x="0" y="330398"/>
                </a:lnTo>
                <a:lnTo>
                  <a:pt x="0" y="383976"/>
                </a:lnTo>
                <a:lnTo>
                  <a:pt x="17860" y="437554"/>
                </a:lnTo>
                <a:lnTo>
                  <a:pt x="35719" y="482202"/>
                </a:lnTo>
                <a:lnTo>
                  <a:pt x="80368" y="535780"/>
                </a:lnTo>
                <a:lnTo>
                  <a:pt x="133946" y="589359"/>
                </a:lnTo>
                <a:lnTo>
                  <a:pt x="205383" y="625077"/>
                </a:lnTo>
                <a:lnTo>
                  <a:pt x="285750" y="660796"/>
                </a:lnTo>
                <a:lnTo>
                  <a:pt x="375047" y="696515"/>
                </a:lnTo>
                <a:lnTo>
                  <a:pt x="473274" y="723304"/>
                </a:lnTo>
                <a:lnTo>
                  <a:pt x="580430" y="759023"/>
                </a:lnTo>
                <a:lnTo>
                  <a:pt x="678657" y="785812"/>
                </a:lnTo>
                <a:lnTo>
                  <a:pt x="776883" y="812601"/>
                </a:lnTo>
                <a:lnTo>
                  <a:pt x="875110" y="839390"/>
                </a:lnTo>
                <a:lnTo>
                  <a:pt x="964407" y="857249"/>
                </a:lnTo>
                <a:lnTo>
                  <a:pt x="1053704" y="857249"/>
                </a:lnTo>
                <a:lnTo>
                  <a:pt x="1143000" y="848319"/>
                </a:lnTo>
                <a:lnTo>
                  <a:pt x="1223368" y="821530"/>
                </a:lnTo>
                <a:lnTo>
                  <a:pt x="1294805" y="776882"/>
                </a:lnTo>
                <a:lnTo>
                  <a:pt x="1357313" y="714374"/>
                </a:lnTo>
                <a:lnTo>
                  <a:pt x="1410891" y="651866"/>
                </a:lnTo>
                <a:lnTo>
                  <a:pt x="1464469" y="580429"/>
                </a:lnTo>
                <a:lnTo>
                  <a:pt x="1500188" y="508991"/>
                </a:lnTo>
                <a:lnTo>
                  <a:pt x="1526977" y="428624"/>
                </a:lnTo>
                <a:lnTo>
                  <a:pt x="1544836" y="357187"/>
                </a:lnTo>
                <a:lnTo>
                  <a:pt x="1553766" y="294679"/>
                </a:lnTo>
                <a:lnTo>
                  <a:pt x="1544836" y="241101"/>
                </a:lnTo>
                <a:lnTo>
                  <a:pt x="1518047" y="187523"/>
                </a:lnTo>
                <a:lnTo>
                  <a:pt x="1482329" y="151804"/>
                </a:lnTo>
                <a:lnTo>
                  <a:pt x="1437680" y="116085"/>
                </a:lnTo>
                <a:lnTo>
                  <a:pt x="1357313" y="89296"/>
                </a:lnTo>
                <a:lnTo>
                  <a:pt x="1259086" y="80366"/>
                </a:lnTo>
                <a:lnTo>
                  <a:pt x="1134071" y="80366"/>
                </a:lnTo>
                <a:lnTo>
                  <a:pt x="973336" y="80366"/>
                </a:lnTo>
                <a:lnTo>
                  <a:pt x="973336" y="8036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205758" y="5268516"/>
            <a:ext cx="2794993" cy="607219"/>
          </a:xfrm>
          <a:custGeom>
            <a:avLst/>
            <a:gdLst/>
            <a:ahLst/>
            <a:cxnLst/>
            <a:rect l="0" t="0" r="0" b="0"/>
            <a:pathLst>
              <a:path w="2794993" h="607219">
                <a:moveTo>
                  <a:pt x="2393156" y="214312"/>
                </a:moveTo>
                <a:lnTo>
                  <a:pt x="2393156" y="214312"/>
                </a:lnTo>
                <a:lnTo>
                  <a:pt x="2393156" y="205382"/>
                </a:lnTo>
                <a:lnTo>
                  <a:pt x="2393156" y="196453"/>
                </a:lnTo>
                <a:lnTo>
                  <a:pt x="2384226" y="196453"/>
                </a:lnTo>
                <a:lnTo>
                  <a:pt x="2375297" y="187523"/>
                </a:lnTo>
                <a:lnTo>
                  <a:pt x="2375297" y="187523"/>
                </a:lnTo>
                <a:lnTo>
                  <a:pt x="2366367" y="178593"/>
                </a:lnTo>
                <a:lnTo>
                  <a:pt x="2348508" y="169664"/>
                </a:lnTo>
                <a:lnTo>
                  <a:pt x="2339578" y="160734"/>
                </a:lnTo>
                <a:lnTo>
                  <a:pt x="2330648" y="142875"/>
                </a:lnTo>
                <a:lnTo>
                  <a:pt x="2312789" y="133945"/>
                </a:lnTo>
                <a:lnTo>
                  <a:pt x="2294930" y="125015"/>
                </a:lnTo>
                <a:lnTo>
                  <a:pt x="2277070" y="116086"/>
                </a:lnTo>
                <a:lnTo>
                  <a:pt x="2250281" y="116086"/>
                </a:lnTo>
                <a:lnTo>
                  <a:pt x="2223492" y="107156"/>
                </a:lnTo>
                <a:lnTo>
                  <a:pt x="2196703" y="98226"/>
                </a:lnTo>
                <a:lnTo>
                  <a:pt x="2169914" y="98226"/>
                </a:lnTo>
                <a:lnTo>
                  <a:pt x="2134195" y="89297"/>
                </a:lnTo>
                <a:lnTo>
                  <a:pt x="2098476" y="80367"/>
                </a:lnTo>
                <a:lnTo>
                  <a:pt x="2053828" y="71437"/>
                </a:lnTo>
                <a:lnTo>
                  <a:pt x="2009180" y="71437"/>
                </a:lnTo>
                <a:lnTo>
                  <a:pt x="1964531" y="62507"/>
                </a:lnTo>
                <a:lnTo>
                  <a:pt x="1910953" y="62507"/>
                </a:lnTo>
                <a:lnTo>
                  <a:pt x="1866305" y="53578"/>
                </a:lnTo>
                <a:lnTo>
                  <a:pt x="1812726" y="53578"/>
                </a:lnTo>
                <a:lnTo>
                  <a:pt x="1750219" y="53578"/>
                </a:lnTo>
                <a:lnTo>
                  <a:pt x="1696640" y="44648"/>
                </a:lnTo>
                <a:lnTo>
                  <a:pt x="1634133" y="35718"/>
                </a:lnTo>
                <a:lnTo>
                  <a:pt x="1571625" y="35718"/>
                </a:lnTo>
                <a:lnTo>
                  <a:pt x="1509117" y="26789"/>
                </a:lnTo>
                <a:lnTo>
                  <a:pt x="1446609" y="17859"/>
                </a:lnTo>
                <a:lnTo>
                  <a:pt x="1375172" y="17859"/>
                </a:lnTo>
                <a:lnTo>
                  <a:pt x="1312664" y="17859"/>
                </a:lnTo>
                <a:lnTo>
                  <a:pt x="1241226" y="8929"/>
                </a:lnTo>
                <a:lnTo>
                  <a:pt x="1169789" y="8929"/>
                </a:lnTo>
                <a:lnTo>
                  <a:pt x="1089422" y="8929"/>
                </a:lnTo>
                <a:lnTo>
                  <a:pt x="1017984" y="8929"/>
                </a:lnTo>
                <a:lnTo>
                  <a:pt x="946547" y="0"/>
                </a:lnTo>
                <a:lnTo>
                  <a:pt x="866180" y="8929"/>
                </a:lnTo>
                <a:lnTo>
                  <a:pt x="794742" y="8929"/>
                </a:lnTo>
                <a:lnTo>
                  <a:pt x="714375" y="8929"/>
                </a:lnTo>
                <a:lnTo>
                  <a:pt x="642937" y="17859"/>
                </a:lnTo>
                <a:lnTo>
                  <a:pt x="562570" y="26789"/>
                </a:lnTo>
                <a:lnTo>
                  <a:pt x="491133" y="35718"/>
                </a:lnTo>
                <a:lnTo>
                  <a:pt x="419695" y="44648"/>
                </a:lnTo>
                <a:lnTo>
                  <a:pt x="357187" y="53578"/>
                </a:lnTo>
                <a:lnTo>
                  <a:pt x="294680" y="62507"/>
                </a:lnTo>
                <a:lnTo>
                  <a:pt x="232172" y="80367"/>
                </a:lnTo>
                <a:lnTo>
                  <a:pt x="178594" y="98226"/>
                </a:lnTo>
                <a:lnTo>
                  <a:pt x="133945" y="116086"/>
                </a:lnTo>
                <a:lnTo>
                  <a:pt x="98226" y="125015"/>
                </a:lnTo>
                <a:lnTo>
                  <a:pt x="71437" y="151804"/>
                </a:lnTo>
                <a:lnTo>
                  <a:pt x="44648" y="169664"/>
                </a:lnTo>
                <a:lnTo>
                  <a:pt x="17859" y="196453"/>
                </a:lnTo>
                <a:lnTo>
                  <a:pt x="8930" y="214312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76820"/>
                </a:lnTo>
                <a:lnTo>
                  <a:pt x="17859" y="294679"/>
                </a:lnTo>
                <a:lnTo>
                  <a:pt x="35719" y="312538"/>
                </a:lnTo>
                <a:lnTo>
                  <a:pt x="62508" y="339327"/>
                </a:lnTo>
                <a:lnTo>
                  <a:pt x="89297" y="357186"/>
                </a:lnTo>
                <a:lnTo>
                  <a:pt x="133945" y="375046"/>
                </a:lnTo>
                <a:lnTo>
                  <a:pt x="178594" y="401835"/>
                </a:lnTo>
                <a:lnTo>
                  <a:pt x="232172" y="419694"/>
                </a:lnTo>
                <a:lnTo>
                  <a:pt x="285750" y="446483"/>
                </a:lnTo>
                <a:lnTo>
                  <a:pt x="348258" y="464343"/>
                </a:lnTo>
                <a:lnTo>
                  <a:pt x="410765" y="491132"/>
                </a:lnTo>
                <a:lnTo>
                  <a:pt x="473273" y="508991"/>
                </a:lnTo>
                <a:lnTo>
                  <a:pt x="544711" y="535780"/>
                </a:lnTo>
                <a:lnTo>
                  <a:pt x="625078" y="553639"/>
                </a:lnTo>
                <a:lnTo>
                  <a:pt x="705445" y="571499"/>
                </a:lnTo>
                <a:lnTo>
                  <a:pt x="794742" y="580429"/>
                </a:lnTo>
                <a:lnTo>
                  <a:pt x="884039" y="589358"/>
                </a:lnTo>
                <a:lnTo>
                  <a:pt x="982265" y="598288"/>
                </a:lnTo>
                <a:lnTo>
                  <a:pt x="1089422" y="598288"/>
                </a:lnTo>
                <a:lnTo>
                  <a:pt x="1196578" y="607218"/>
                </a:lnTo>
                <a:lnTo>
                  <a:pt x="1294805" y="607218"/>
                </a:lnTo>
                <a:lnTo>
                  <a:pt x="1410890" y="607218"/>
                </a:lnTo>
                <a:lnTo>
                  <a:pt x="1518047" y="598288"/>
                </a:lnTo>
                <a:lnTo>
                  <a:pt x="1625203" y="598288"/>
                </a:lnTo>
                <a:lnTo>
                  <a:pt x="1732359" y="598288"/>
                </a:lnTo>
                <a:lnTo>
                  <a:pt x="1839515" y="589358"/>
                </a:lnTo>
                <a:lnTo>
                  <a:pt x="1955601" y="580429"/>
                </a:lnTo>
                <a:lnTo>
                  <a:pt x="2071687" y="571499"/>
                </a:lnTo>
                <a:lnTo>
                  <a:pt x="2178844" y="562569"/>
                </a:lnTo>
                <a:lnTo>
                  <a:pt x="2286000" y="553639"/>
                </a:lnTo>
                <a:lnTo>
                  <a:pt x="2384226" y="535780"/>
                </a:lnTo>
                <a:lnTo>
                  <a:pt x="2482453" y="517921"/>
                </a:lnTo>
                <a:lnTo>
                  <a:pt x="2553890" y="500061"/>
                </a:lnTo>
                <a:lnTo>
                  <a:pt x="2625328" y="482202"/>
                </a:lnTo>
                <a:lnTo>
                  <a:pt x="2678906" y="464343"/>
                </a:lnTo>
                <a:lnTo>
                  <a:pt x="2723555" y="437554"/>
                </a:lnTo>
                <a:lnTo>
                  <a:pt x="2750344" y="419694"/>
                </a:lnTo>
                <a:lnTo>
                  <a:pt x="2777133" y="392905"/>
                </a:lnTo>
                <a:lnTo>
                  <a:pt x="2786062" y="366116"/>
                </a:lnTo>
                <a:lnTo>
                  <a:pt x="2794992" y="339327"/>
                </a:lnTo>
                <a:lnTo>
                  <a:pt x="2794992" y="312538"/>
                </a:lnTo>
                <a:lnTo>
                  <a:pt x="2777133" y="276820"/>
                </a:lnTo>
                <a:lnTo>
                  <a:pt x="2759273" y="241101"/>
                </a:lnTo>
                <a:lnTo>
                  <a:pt x="2723555" y="214312"/>
                </a:lnTo>
                <a:lnTo>
                  <a:pt x="2678906" y="187523"/>
                </a:lnTo>
                <a:lnTo>
                  <a:pt x="2616398" y="160734"/>
                </a:lnTo>
                <a:lnTo>
                  <a:pt x="2536031" y="151804"/>
                </a:lnTo>
                <a:lnTo>
                  <a:pt x="2437805" y="151804"/>
                </a:lnTo>
                <a:lnTo>
                  <a:pt x="2437805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00125" y="1839515"/>
            <a:ext cx="446485" cy="2009181"/>
          </a:xfrm>
          <a:custGeom>
            <a:avLst/>
            <a:gdLst/>
            <a:ahLst/>
            <a:cxnLst/>
            <a:rect l="0" t="0" r="0" b="0"/>
            <a:pathLst>
              <a:path w="446485" h="2009181">
                <a:moveTo>
                  <a:pt x="446484" y="0"/>
                </a:moveTo>
                <a:lnTo>
                  <a:pt x="437555" y="8930"/>
                </a:lnTo>
                <a:lnTo>
                  <a:pt x="419695" y="17860"/>
                </a:lnTo>
                <a:lnTo>
                  <a:pt x="401836" y="26789"/>
                </a:lnTo>
                <a:lnTo>
                  <a:pt x="383977" y="44649"/>
                </a:lnTo>
                <a:lnTo>
                  <a:pt x="366117" y="80368"/>
                </a:lnTo>
                <a:lnTo>
                  <a:pt x="348258" y="107157"/>
                </a:lnTo>
                <a:lnTo>
                  <a:pt x="330398" y="151805"/>
                </a:lnTo>
                <a:lnTo>
                  <a:pt x="303609" y="205383"/>
                </a:lnTo>
                <a:lnTo>
                  <a:pt x="285750" y="276821"/>
                </a:lnTo>
                <a:lnTo>
                  <a:pt x="258961" y="348258"/>
                </a:lnTo>
                <a:lnTo>
                  <a:pt x="232172" y="428625"/>
                </a:lnTo>
                <a:lnTo>
                  <a:pt x="205383" y="526852"/>
                </a:lnTo>
                <a:lnTo>
                  <a:pt x="169664" y="625079"/>
                </a:lnTo>
                <a:lnTo>
                  <a:pt x="142875" y="732235"/>
                </a:lnTo>
                <a:lnTo>
                  <a:pt x="116086" y="848321"/>
                </a:lnTo>
                <a:lnTo>
                  <a:pt x="89297" y="964406"/>
                </a:lnTo>
                <a:lnTo>
                  <a:pt x="62508" y="1089422"/>
                </a:lnTo>
                <a:lnTo>
                  <a:pt x="35719" y="1214438"/>
                </a:lnTo>
                <a:lnTo>
                  <a:pt x="17859" y="1339453"/>
                </a:lnTo>
                <a:lnTo>
                  <a:pt x="8930" y="1473399"/>
                </a:lnTo>
                <a:lnTo>
                  <a:pt x="0" y="1607344"/>
                </a:lnTo>
                <a:lnTo>
                  <a:pt x="0" y="1741289"/>
                </a:lnTo>
                <a:lnTo>
                  <a:pt x="0" y="1875235"/>
                </a:lnTo>
                <a:lnTo>
                  <a:pt x="17859" y="2009180"/>
                </a:lnTo>
                <a:lnTo>
                  <a:pt x="17859" y="20091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062633" y="1660922"/>
            <a:ext cx="937618" cy="3071813"/>
          </a:xfrm>
          <a:custGeom>
            <a:avLst/>
            <a:gdLst/>
            <a:ahLst/>
            <a:cxnLst/>
            <a:rect l="0" t="0" r="0" b="0"/>
            <a:pathLst>
              <a:path w="937618" h="3071813">
                <a:moveTo>
                  <a:pt x="0" y="2437804"/>
                </a:moveTo>
                <a:lnTo>
                  <a:pt x="35719" y="2553890"/>
                </a:lnTo>
                <a:lnTo>
                  <a:pt x="71437" y="2661046"/>
                </a:lnTo>
                <a:lnTo>
                  <a:pt x="116086" y="2750343"/>
                </a:lnTo>
                <a:lnTo>
                  <a:pt x="160734" y="2830710"/>
                </a:lnTo>
                <a:lnTo>
                  <a:pt x="205383" y="2893218"/>
                </a:lnTo>
                <a:lnTo>
                  <a:pt x="258961" y="2946796"/>
                </a:lnTo>
                <a:lnTo>
                  <a:pt x="312539" y="2991445"/>
                </a:lnTo>
                <a:lnTo>
                  <a:pt x="366117" y="3027164"/>
                </a:lnTo>
                <a:lnTo>
                  <a:pt x="419695" y="3045023"/>
                </a:lnTo>
                <a:lnTo>
                  <a:pt x="473273" y="3062882"/>
                </a:lnTo>
                <a:lnTo>
                  <a:pt x="526851" y="3071812"/>
                </a:lnTo>
                <a:lnTo>
                  <a:pt x="571500" y="3071812"/>
                </a:lnTo>
                <a:lnTo>
                  <a:pt x="616148" y="3053953"/>
                </a:lnTo>
                <a:lnTo>
                  <a:pt x="660797" y="3027164"/>
                </a:lnTo>
                <a:lnTo>
                  <a:pt x="696515" y="2991445"/>
                </a:lnTo>
                <a:lnTo>
                  <a:pt x="741164" y="2937867"/>
                </a:lnTo>
                <a:lnTo>
                  <a:pt x="776883" y="2866429"/>
                </a:lnTo>
                <a:lnTo>
                  <a:pt x="821531" y="2786062"/>
                </a:lnTo>
                <a:lnTo>
                  <a:pt x="848320" y="2696765"/>
                </a:lnTo>
                <a:lnTo>
                  <a:pt x="884039" y="2598539"/>
                </a:lnTo>
                <a:lnTo>
                  <a:pt x="901898" y="2491382"/>
                </a:lnTo>
                <a:lnTo>
                  <a:pt x="919758" y="2384226"/>
                </a:lnTo>
                <a:lnTo>
                  <a:pt x="937617" y="2268140"/>
                </a:lnTo>
                <a:lnTo>
                  <a:pt x="937617" y="2152054"/>
                </a:lnTo>
                <a:lnTo>
                  <a:pt x="937617" y="2035968"/>
                </a:lnTo>
                <a:lnTo>
                  <a:pt x="928687" y="1902023"/>
                </a:lnTo>
                <a:lnTo>
                  <a:pt x="928687" y="1777007"/>
                </a:lnTo>
                <a:lnTo>
                  <a:pt x="919758" y="1634132"/>
                </a:lnTo>
                <a:lnTo>
                  <a:pt x="919758" y="1482328"/>
                </a:lnTo>
                <a:lnTo>
                  <a:pt x="919758" y="1330523"/>
                </a:lnTo>
                <a:lnTo>
                  <a:pt x="919758" y="1169789"/>
                </a:lnTo>
                <a:lnTo>
                  <a:pt x="919758" y="1017984"/>
                </a:lnTo>
                <a:lnTo>
                  <a:pt x="919758" y="866180"/>
                </a:lnTo>
                <a:lnTo>
                  <a:pt x="910828" y="723304"/>
                </a:lnTo>
                <a:lnTo>
                  <a:pt x="892969" y="589359"/>
                </a:lnTo>
                <a:lnTo>
                  <a:pt x="875109" y="464343"/>
                </a:lnTo>
                <a:lnTo>
                  <a:pt x="848320" y="357187"/>
                </a:lnTo>
                <a:lnTo>
                  <a:pt x="812601" y="267890"/>
                </a:lnTo>
                <a:lnTo>
                  <a:pt x="759023" y="187523"/>
                </a:lnTo>
                <a:lnTo>
                  <a:pt x="705445" y="125015"/>
                </a:lnTo>
                <a:lnTo>
                  <a:pt x="634008" y="71437"/>
                </a:lnTo>
                <a:lnTo>
                  <a:pt x="562570" y="35718"/>
                </a:lnTo>
                <a:lnTo>
                  <a:pt x="491133" y="17859"/>
                </a:lnTo>
                <a:lnTo>
                  <a:pt x="419695" y="0"/>
                </a:lnTo>
                <a:lnTo>
                  <a:pt x="357187" y="0"/>
                </a:lnTo>
                <a:lnTo>
                  <a:pt x="303609" y="8929"/>
                </a:lnTo>
                <a:lnTo>
                  <a:pt x="258961" y="26789"/>
                </a:lnTo>
                <a:lnTo>
                  <a:pt x="258961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Measuring Performance 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smtClean="0"/>
              <a:t>Time is the measure of computer performance </a:t>
            </a:r>
          </a:p>
          <a:p>
            <a:pPr marL="457200" indent="-457200" eaLnBrk="1" hangingPunct="1">
              <a:defRPr/>
            </a:pPr>
            <a:r>
              <a:rPr lang="en-US" smtClean="0"/>
              <a:t>Elapsed time = program execution + I/O + wait -- important to user </a:t>
            </a:r>
          </a:p>
          <a:p>
            <a:pPr marL="457200" indent="-457200" eaLnBrk="1" hangingPunct="1">
              <a:defRPr/>
            </a:pPr>
            <a:r>
              <a:rPr lang="en-US" smtClean="0"/>
              <a:t>Execution time = user time + system time (but OS self measurement may be inaccurate) </a:t>
            </a:r>
          </a:p>
          <a:p>
            <a:pPr marL="457200" indent="-457200" eaLnBrk="1" hangingPunct="1">
              <a:defRPr/>
            </a:pPr>
            <a:r>
              <a:rPr lang="en-US" smtClean="0"/>
              <a:t>CPU performance = user time on unloaded system -- important to architect 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741414" y="2152054"/>
            <a:ext cx="2366368" cy="62509"/>
          </a:xfrm>
          <a:custGeom>
            <a:avLst/>
            <a:gdLst/>
            <a:ahLst/>
            <a:cxnLst/>
            <a:rect l="0" t="0" r="0" b="0"/>
            <a:pathLst>
              <a:path w="2366368" h="62509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2678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116086" y="17860"/>
                </a:lnTo>
                <a:lnTo>
                  <a:pt x="160734" y="17860"/>
                </a:lnTo>
                <a:lnTo>
                  <a:pt x="223242" y="17860"/>
                </a:lnTo>
                <a:lnTo>
                  <a:pt x="285750" y="17860"/>
                </a:lnTo>
                <a:lnTo>
                  <a:pt x="357188" y="17860"/>
                </a:lnTo>
                <a:lnTo>
                  <a:pt x="428625" y="17860"/>
                </a:lnTo>
                <a:lnTo>
                  <a:pt x="508992" y="17860"/>
                </a:lnTo>
                <a:lnTo>
                  <a:pt x="589359" y="17860"/>
                </a:lnTo>
                <a:lnTo>
                  <a:pt x="678656" y="17860"/>
                </a:lnTo>
                <a:lnTo>
                  <a:pt x="776883" y="17860"/>
                </a:lnTo>
                <a:lnTo>
                  <a:pt x="884039" y="17860"/>
                </a:lnTo>
                <a:lnTo>
                  <a:pt x="991195" y="17860"/>
                </a:lnTo>
                <a:lnTo>
                  <a:pt x="1107281" y="17860"/>
                </a:lnTo>
                <a:lnTo>
                  <a:pt x="1223367" y="26790"/>
                </a:lnTo>
                <a:lnTo>
                  <a:pt x="1357313" y="26790"/>
                </a:lnTo>
                <a:lnTo>
                  <a:pt x="1482328" y="17860"/>
                </a:lnTo>
                <a:lnTo>
                  <a:pt x="1607344" y="17860"/>
                </a:lnTo>
                <a:lnTo>
                  <a:pt x="1732359" y="17860"/>
                </a:lnTo>
                <a:lnTo>
                  <a:pt x="1857375" y="17860"/>
                </a:lnTo>
                <a:lnTo>
                  <a:pt x="1973461" y="17860"/>
                </a:lnTo>
                <a:lnTo>
                  <a:pt x="2071688" y="17860"/>
                </a:lnTo>
                <a:lnTo>
                  <a:pt x="2160984" y="17860"/>
                </a:lnTo>
                <a:lnTo>
                  <a:pt x="2232422" y="17860"/>
                </a:lnTo>
                <a:lnTo>
                  <a:pt x="2286000" y="26790"/>
                </a:lnTo>
                <a:lnTo>
                  <a:pt x="2330649" y="35719"/>
                </a:lnTo>
                <a:lnTo>
                  <a:pt x="2357438" y="44649"/>
                </a:lnTo>
                <a:lnTo>
                  <a:pt x="2366367" y="62508"/>
                </a:lnTo>
                <a:lnTo>
                  <a:pt x="2366367" y="62508"/>
                </a:lnTo>
                <a:lnTo>
                  <a:pt x="2366367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607844" y="2178844"/>
            <a:ext cx="455415" cy="26790"/>
          </a:xfrm>
          <a:custGeom>
            <a:avLst/>
            <a:gdLst/>
            <a:ahLst/>
            <a:cxnLst/>
            <a:rect l="0" t="0" r="0" b="0"/>
            <a:pathLst>
              <a:path w="455415" h="26790">
                <a:moveTo>
                  <a:pt x="8929" y="26789"/>
                </a:moveTo>
                <a:lnTo>
                  <a:pt x="8929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17859" y="0"/>
                </a:lnTo>
                <a:lnTo>
                  <a:pt x="35719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0"/>
                </a:lnTo>
                <a:lnTo>
                  <a:pt x="187523" y="0"/>
                </a:lnTo>
                <a:lnTo>
                  <a:pt x="241101" y="0"/>
                </a:lnTo>
                <a:lnTo>
                  <a:pt x="285750" y="0"/>
                </a:lnTo>
                <a:lnTo>
                  <a:pt x="339328" y="8929"/>
                </a:lnTo>
                <a:lnTo>
                  <a:pt x="383976" y="8929"/>
                </a:lnTo>
                <a:lnTo>
                  <a:pt x="428625" y="17859"/>
                </a:lnTo>
                <a:lnTo>
                  <a:pt x="455414" y="17859"/>
                </a:lnTo>
                <a:lnTo>
                  <a:pt x="455414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599039" y="2214562"/>
            <a:ext cx="759025" cy="35720"/>
          </a:xfrm>
          <a:custGeom>
            <a:avLst/>
            <a:gdLst/>
            <a:ahLst/>
            <a:cxnLst/>
            <a:rect l="0" t="0" r="0" b="0"/>
            <a:pathLst>
              <a:path w="759025" h="35720">
                <a:moveTo>
                  <a:pt x="0" y="35719"/>
                </a:moveTo>
                <a:lnTo>
                  <a:pt x="8930" y="35719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17860"/>
                </a:lnTo>
                <a:lnTo>
                  <a:pt x="107156" y="17860"/>
                </a:lnTo>
                <a:lnTo>
                  <a:pt x="151805" y="8930"/>
                </a:lnTo>
                <a:lnTo>
                  <a:pt x="205383" y="8930"/>
                </a:lnTo>
                <a:lnTo>
                  <a:pt x="285750" y="0"/>
                </a:lnTo>
                <a:lnTo>
                  <a:pt x="375047" y="0"/>
                </a:lnTo>
                <a:lnTo>
                  <a:pt x="482203" y="0"/>
                </a:lnTo>
                <a:lnTo>
                  <a:pt x="589359" y="8930"/>
                </a:lnTo>
                <a:lnTo>
                  <a:pt x="678656" y="8930"/>
                </a:lnTo>
                <a:lnTo>
                  <a:pt x="759024" y="8930"/>
                </a:lnTo>
                <a:lnTo>
                  <a:pt x="759024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955727" y="2982515"/>
            <a:ext cx="1178719" cy="44650"/>
          </a:xfrm>
          <a:custGeom>
            <a:avLst/>
            <a:gdLst/>
            <a:ahLst/>
            <a:cxnLst/>
            <a:rect l="0" t="0" r="0" b="0"/>
            <a:pathLst>
              <a:path w="1178719" h="44650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44648" y="26789"/>
                </a:lnTo>
                <a:lnTo>
                  <a:pt x="53578" y="17860"/>
                </a:lnTo>
                <a:lnTo>
                  <a:pt x="71437" y="17860"/>
                </a:lnTo>
                <a:lnTo>
                  <a:pt x="89296" y="17860"/>
                </a:lnTo>
                <a:lnTo>
                  <a:pt x="107156" y="17860"/>
                </a:lnTo>
                <a:lnTo>
                  <a:pt x="125015" y="17860"/>
                </a:lnTo>
                <a:lnTo>
                  <a:pt x="151804" y="17860"/>
                </a:lnTo>
                <a:lnTo>
                  <a:pt x="178593" y="17860"/>
                </a:lnTo>
                <a:lnTo>
                  <a:pt x="214312" y="17860"/>
                </a:lnTo>
                <a:lnTo>
                  <a:pt x="250031" y="17860"/>
                </a:lnTo>
                <a:lnTo>
                  <a:pt x="294679" y="17860"/>
                </a:lnTo>
                <a:lnTo>
                  <a:pt x="339328" y="17860"/>
                </a:lnTo>
                <a:lnTo>
                  <a:pt x="392906" y="17860"/>
                </a:lnTo>
                <a:lnTo>
                  <a:pt x="455414" y="8930"/>
                </a:lnTo>
                <a:lnTo>
                  <a:pt x="517921" y="0"/>
                </a:lnTo>
                <a:lnTo>
                  <a:pt x="589359" y="0"/>
                </a:lnTo>
                <a:lnTo>
                  <a:pt x="651867" y="0"/>
                </a:lnTo>
                <a:lnTo>
                  <a:pt x="723304" y="8930"/>
                </a:lnTo>
                <a:lnTo>
                  <a:pt x="785812" y="17860"/>
                </a:lnTo>
                <a:lnTo>
                  <a:pt x="848320" y="26789"/>
                </a:lnTo>
                <a:lnTo>
                  <a:pt x="901898" y="35719"/>
                </a:lnTo>
                <a:lnTo>
                  <a:pt x="964406" y="44649"/>
                </a:lnTo>
                <a:lnTo>
                  <a:pt x="1009054" y="44649"/>
                </a:lnTo>
                <a:lnTo>
                  <a:pt x="1062632" y="44649"/>
                </a:lnTo>
                <a:lnTo>
                  <a:pt x="1107281" y="44649"/>
                </a:lnTo>
                <a:lnTo>
                  <a:pt x="1143000" y="44649"/>
                </a:lnTo>
                <a:lnTo>
                  <a:pt x="1169789" y="44649"/>
                </a:lnTo>
                <a:lnTo>
                  <a:pt x="1178718" y="35719"/>
                </a:lnTo>
                <a:lnTo>
                  <a:pt x="1178718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482703" y="3062882"/>
            <a:ext cx="1866306" cy="26790"/>
          </a:xfrm>
          <a:custGeom>
            <a:avLst/>
            <a:gdLst/>
            <a:ahLst/>
            <a:cxnLst/>
            <a:rect l="0" t="0" r="0" b="0"/>
            <a:pathLst>
              <a:path w="1866306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8" y="17860"/>
                </a:lnTo>
                <a:lnTo>
                  <a:pt x="89297" y="8930"/>
                </a:lnTo>
                <a:lnTo>
                  <a:pt x="116086" y="8930"/>
                </a:lnTo>
                <a:lnTo>
                  <a:pt x="133945" y="17860"/>
                </a:lnTo>
                <a:lnTo>
                  <a:pt x="160735" y="17860"/>
                </a:lnTo>
                <a:lnTo>
                  <a:pt x="187524" y="17860"/>
                </a:lnTo>
                <a:lnTo>
                  <a:pt x="223242" y="17860"/>
                </a:lnTo>
                <a:lnTo>
                  <a:pt x="258961" y="26789"/>
                </a:lnTo>
                <a:lnTo>
                  <a:pt x="312539" y="26789"/>
                </a:lnTo>
                <a:lnTo>
                  <a:pt x="357188" y="26789"/>
                </a:lnTo>
                <a:lnTo>
                  <a:pt x="410766" y="26789"/>
                </a:lnTo>
                <a:lnTo>
                  <a:pt x="473274" y="26789"/>
                </a:lnTo>
                <a:lnTo>
                  <a:pt x="535781" y="26789"/>
                </a:lnTo>
                <a:lnTo>
                  <a:pt x="598289" y="26789"/>
                </a:lnTo>
                <a:lnTo>
                  <a:pt x="660797" y="17860"/>
                </a:lnTo>
                <a:lnTo>
                  <a:pt x="732235" y="17860"/>
                </a:lnTo>
                <a:lnTo>
                  <a:pt x="803672" y="17860"/>
                </a:lnTo>
                <a:lnTo>
                  <a:pt x="884039" y="8930"/>
                </a:lnTo>
                <a:lnTo>
                  <a:pt x="964406" y="8930"/>
                </a:lnTo>
                <a:lnTo>
                  <a:pt x="1053703" y="0"/>
                </a:lnTo>
                <a:lnTo>
                  <a:pt x="1143000" y="0"/>
                </a:lnTo>
                <a:lnTo>
                  <a:pt x="1232297" y="0"/>
                </a:lnTo>
                <a:lnTo>
                  <a:pt x="1330524" y="0"/>
                </a:lnTo>
                <a:lnTo>
                  <a:pt x="1419820" y="0"/>
                </a:lnTo>
                <a:lnTo>
                  <a:pt x="1509117" y="0"/>
                </a:lnTo>
                <a:lnTo>
                  <a:pt x="1598414" y="0"/>
                </a:lnTo>
                <a:lnTo>
                  <a:pt x="1678781" y="0"/>
                </a:lnTo>
                <a:lnTo>
                  <a:pt x="1759149" y="8930"/>
                </a:lnTo>
                <a:lnTo>
                  <a:pt x="1821656" y="17860"/>
                </a:lnTo>
                <a:lnTo>
                  <a:pt x="1866305" y="17860"/>
                </a:lnTo>
                <a:lnTo>
                  <a:pt x="1866305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339703" y="4902398"/>
            <a:ext cx="285751" cy="428626"/>
          </a:xfrm>
          <a:custGeom>
            <a:avLst/>
            <a:gdLst/>
            <a:ahLst/>
            <a:cxnLst/>
            <a:rect l="0" t="0" r="0" b="0"/>
            <a:pathLst>
              <a:path w="285751" h="428626">
                <a:moveTo>
                  <a:pt x="44649" y="893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17860" y="26790"/>
                </a:lnTo>
                <a:lnTo>
                  <a:pt x="17860" y="53579"/>
                </a:lnTo>
                <a:lnTo>
                  <a:pt x="26789" y="80368"/>
                </a:lnTo>
                <a:lnTo>
                  <a:pt x="26789" y="116086"/>
                </a:lnTo>
                <a:lnTo>
                  <a:pt x="26789" y="160735"/>
                </a:lnTo>
                <a:lnTo>
                  <a:pt x="35719" y="205383"/>
                </a:lnTo>
                <a:lnTo>
                  <a:pt x="44649" y="241102"/>
                </a:lnTo>
                <a:lnTo>
                  <a:pt x="44649" y="285750"/>
                </a:lnTo>
                <a:lnTo>
                  <a:pt x="53578" y="330399"/>
                </a:lnTo>
                <a:lnTo>
                  <a:pt x="62508" y="357188"/>
                </a:lnTo>
                <a:lnTo>
                  <a:pt x="62508" y="383977"/>
                </a:lnTo>
                <a:lnTo>
                  <a:pt x="62508" y="401836"/>
                </a:lnTo>
                <a:lnTo>
                  <a:pt x="53578" y="410766"/>
                </a:lnTo>
                <a:lnTo>
                  <a:pt x="44649" y="419696"/>
                </a:lnTo>
                <a:lnTo>
                  <a:pt x="26789" y="401836"/>
                </a:lnTo>
                <a:lnTo>
                  <a:pt x="17860" y="383977"/>
                </a:lnTo>
                <a:lnTo>
                  <a:pt x="17860" y="348258"/>
                </a:lnTo>
                <a:lnTo>
                  <a:pt x="17860" y="303610"/>
                </a:lnTo>
                <a:lnTo>
                  <a:pt x="35719" y="258961"/>
                </a:lnTo>
                <a:lnTo>
                  <a:pt x="62508" y="214313"/>
                </a:lnTo>
                <a:lnTo>
                  <a:pt x="107156" y="178594"/>
                </a:lnTo>
                <a:lnTo>
                  <a:pt x="142875" y="160735"/>
                </a:lnTo>
                <a:lnTo>
                  <a:pt x="187524" y="160735"/>
                </a:lnTo>
                <a:lnTo>
                  <a:pt x="223242" y="169665"/>
                </a:lnTo>
                <a:lnTo>
                  <a:pt x="250031" y="196454"/>
                </a:lnTo>
                <a:lnTo>
                  <a:pt x="276820" y="241102"/>
                </a:lnTo>
                <a:lnTo>
                  <a:pt x="285750" y="285750"/>
                </a:lnTo>
                <a:lnTo>
                  <a:pt x="276820" y="330399"/>
                </a:lnTo>
                <a:lnTo>
                  <a:pt x="250031" y="375047"/>
                </a:lnTo>
                <a:lnTo>
                  <a:pt x="214313" y="401836"/>
                </a:lnTo>
                <a:lnTo>
                  <a:pt x="160735" y="428625"/>
                </a:lnTo>
                <a:lnTo>
                  <a:pt x="116086" y="428625"/>
                </a:lnTo>
                <a:lnTo>
                  <a:pt x="71438" y="428625"/>
                </a:lnTo>
                <a:lnTo>
                  <a:pt x="35719" y="410766"/>
                </a:lnTo>
                <a:lnTo>
                  <a:pt x="8930" y="401836"/>
                </a:lnTo>
                <a:lnTo>
                  <a:pt x="0" y="383977"/>
                </a:lnTo>
                <a:lnTo>
                  <a:pt x="8930" y="366118"/>
                </a:lnTo>
                <a:lnTo>
                  <a:pt x="35719" y="357188"/>
                </a:lnTo>
                <a:lnTo>
                  <a:pt x="62508" y="348258"/>
                </a:lnTo>
                <a:lnTo>
                  <a:pt x="98227" y="330399"/>
                </a:lnTo>
                <a:lnTo>
                  <a:pt x="98227" y="33039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687961" y="5080992"/>
            <a:ext cx="258962" cy="232173"/>
          </a:xfrm>
          <a:custGeom>
            <a:avLst/>
            <a:gdLst/>
            <a:ahLst/>
            <a:cxnLst/>
            <a:rect l="0" t="0" r="0" b="0"/>
            <a:pathLst>
              <a:path w="258962" h="232173">
                <a:moveTo>
                  <a:pt x="71437" y="142875"/>
                </a:moveTo>
                <a:lnTo>
                  <a:pt x="71437" y="151805"/>
                </a:lnTo>
                <a:lnTo>
                  <a:pt x="71437" y="151805"/>
                </a:lnTo>
                <a:lnTo>
                  <a:pt x="80367" y="151805"/>
                </a:lnTo>
                <a:lnTo>
                  <a:pt x="89297" y="151805"/>
                </a:lnTo>
                <a:lnTo>
                  <a:pt x="116086" y="151805"/>
                </a:lnTo>
                <a:lnTo>
                  <a:pt x="142875" y="142875"/>
                </a:lnTo>
                <a:lnTo>
                  <a:pt x="169664" y="125016"/>
                </a:lnTo>
                <a:lnTo>
                  <a:pt x="196453" y="107156"/>
                </a:lnTo>
                <a:lnTo>
                  <a:pt x="205383" y="89297"/>
                </a:lnTo>
                <a:lnTo>
                  <a:pt x="214312" y="62508"/>
                </a:lnTo>
                <a:lnTo>
                  <a:pt x="196453" y="44649"/>
                </a:lnTo>
                <a:lnTo>
                  <a:pt x="178594" y="17860"/>
                </a:lnTo>
                <a:lnTo>
                  <a:pt x="151805" y="8930"/>
                </a:lnTo>
                <a:lnTo>
                  <a:pt x="116086" y="0"/>
                </a:lnTo>
                <a:lnTo>
                  <a:pt x="71437" y="8930"/>
                </a:lnTo>
                <a:lnTo>
                  <a:pt x="44648" y="35719"/>
                </a:lnTo>
                <a:lnTo>
                  <a:pt x="17859" y="71438"/>
                </a:lnTo>
                <a:lnTo>
                  <a:pt x="0" y="116086"/>
                </a:lnTo>
                <a:lnTo>
                  <a:pt x="8930" y="160735"/>
                </a:lnTo>
                <a:lnTo>
                  <a:pt x="35719" y="196453"/>
                </a:lnTo>
                <a:lnTo>
                  <a:pt x="71437" y="223242"/>
                </a:lnTo>
                <a:lnTo>
                  <a:pt x="125016" y="232172"/>
                </a:lnTo>
                <a:lnTo>
                  <a:pt x="178594" y="223242"/>
                </a:lnTo>
                <a:lnTo>
                  <a:pt x="223242" y="205383"/>
                </a:lnTo>
                <a:lnTo>
                  <a:pt x="258961" y="169664"/>
                </a:lnTo>
                <a:lnTo>
                  <a:pt x="258961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000500" y="5080992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000500" y="5080992"/>
            <a:ext cx="250032" cy="160736"/>
          </a:xfrm>
          <a:custGeom>
            <a:avLst/>
            <a:gdLst/>
            <a:ahLst/>
            <a:cxnLst/>
            <a:rect l="0" t="0" r="0" b="0"/>
            <a:pathLst>
              <a:path w="250032" h="160736">
                <a:moveTo>
                  <a:pt x="0" y="8930"/>
                </a:move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80367"/>
                </a:lnTo>
                <a:lnTo>
                  <a:pt x="26789" y="107156"/>
                </a:lnTo>
                <a:lnTo>
                  <a:pt x="35719" y="125016"/>
                </a:lnTo>
                <a:lnTo>
                  <a:pt x="4464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62508" y="133946"/>
                </a:lnTo>
                <a:lnTo>
                  <a:pt x="62508" y="116086"/>
                </a:lnTo>
                <a:lnTo>
                  <a:pt x="71438" y="80367"/>
                </a:lnTo>
                <a:lnTo>
                  <a:pt x="80367" y="53578"/>
                </a:lnTo>
                <a:lnTo>
                  <a:pt x="89297" y="26789"/>
                </a:lnTo>
                <a:lnTo>
                  <a:pt x="98227" y="893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35719"/>
                </a:lnTo>
                <a:lnTo>
                  <a:pt x="142875" y="71438"/>
                </a:lnTo>
                <a:lnTo>
                  <a:pt x="160734" y="107156"/>
                </a:lnTo>
                <a:lnTo>
                  <a:pt x="178594" y="142875"/>
                </a:lnTo>
                <a:lnTo>
                  <a:pt x="196453" y="160735"/>
                </a:lnTo>
                <a:lnTo>
                  <a:pt x="214313" y="160735"/>
                </a:lnTo>
                <a:lnTo>
                  <a:pt x="232172" y="151805"/>
                </a:lnTo>
                <a:lnTo>
                  <a:pt x="250031" y="125016"/>
                </a:lnTo>
                <a:lnTo>
                  <a:pt x="250031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295180" y="5027414"/>
            <a:ext cx="196454" cy="160735"/>
          </a:xfrm>
          <a:custGeom>
            <a:avLst/>
            <a:gdLst/>
            <a:ahLst/>
            <a:cxnLst/>
            <a:rect l="0" t="0" r="0" b="0"/>
            <a:pathLst>
              <a:path w="196454" h="160735">
                <a:moveTo>
                  <a:pt x="89297" y="0"/>
                </a:moveTo>
                <a:lnTo>
                  <a:pt x="80367" y="8930"/>
                </a:lnTo>
                <a:lnTo>
                  <a:pt x="53578" y="26789"/>
                </a:lnTo>
                <a:lnTo>
                  <a:pt x="26789" y="53578"/>
                </a:lnTo>
                <a:lnTo>
                  <a:pt x="8929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26789" y="151805"/>
                </a:lnTo>
                <a:lnTo>
                  <a:pt x="62508" y="160734"/>
                </a:lnTo>
                <a:lnTo>
                  <a:pt x="107156" y="160734"/>
                </a:lnTo>
                <a:lnTo>
                  <a:pt x="151804" y="151805"/>
                </a:lnTo>
                <a:lnTo>
                  <a:pt x="196453" y="133945"/>
                </a:lnTo>
                <a:lnTo>
                  <a:pt x="196453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536281" y="4857750"/>
            <a:ext cx="357189" cy="294681"/>
          </a:xfrm>
          <a:custGeom>
            <a:avLst/>
            <a:gdLst/>
            <a:ahLst/>
            <a:cxnLst/>
            <a:rect l="0" t="0" r="0" b="0"/>
            <a:pathLst>
              <a:path w="357189" h="294681">
                <a:moveTo>
                  <a:pt x="17860" y="0"/>
                </a:moveTo>
                <a:lnTo>
                  <a:pt x="17860" y="17859"/>
                </a:lnTo>
                <a:lnTo>
                  <a:pt x="8930" y="35719"/>
                </a:lnTo>
                <a:lnTo>
                  <a:pt x="0" y="80367"/>
                </a:lnTo>
                <a:lnTo>
                  <a:pt x="0" y="133945"/>
                </a:lnTo>
                <a:lnTo>
                  <a:pt x="0" y="187523"/>
                </a:lnTo>
                <a:lnTo>
                  <a:pt x="8930" y="232172"/>
                </a:lnTo>
                <a:lnTo>
                  <a:pt x="17860" y="267891"/>
                </a:lnTo>
                <a:lnTo>
                  <a:pt x="35719" y="285750"/>
                </a:lnTo>
                <a:lnTo>
                  <a:pt x="44649" y="294680"/>
                </a:lnTo>
                <a:lnTo>
                  <a:pt x="62508" y="285750"/>
                </a:lnTo>
                <a:lnTo>
                  <a:pt x="71438" y="250031"/>
                </a:lnTo>
                <a:lnTo>
                  <a:pt x="89297" y="214313"/>
                </a:lnTo>
                <a:lnTo>
                  <a:pt x="98227" y="160734"/>
                </a:lnTo>
                <a:lnTo>
                  <a:pt x="107157" y="116086"/>
                </a:lnTo>
                <a:lnTo>
                  <a:pt x="116086" y="80367"/>
                </a:lnTo>
                <a:lnTo>
                  <a:pt x="116086" y="71438"/>
                </a:lnTo>
                <a:lnTo>
                  <a:pt x="133946" y="71438"/>
                </a:lnTo>
                <a:lnTo>
                  <a:pt x="151805" y="98227"/>
                </a:lnTo>
                <a:lnTo>
                  <a:pt x="169664" y="133945"/>
                </a:lnTo>
                <a:lnTo>
                  <a:pt x="205383" y="178594"/>
                </a:lnTo>
                <a:lnTo>
                  <a:pt x="241102" y="223242"/>
                </a:lnTo>
                <a:lnTo>
                  <a:pt x="285750" y="258961"/>
                </a:lnTo>
                <a:lnTo>
                  <a:pt x="321469" y="276820"/>
                </a:lnTo>
                <a:lnTo>
                  <a:pt x="348258" y="267891"/>
                </a:lnTo>
                <a:lnTo>
                  <a:pt x="357188" y="241102"/>
                </a:lnTo>
                <a:lnTo>
                  <a:pt x="357188" y="24110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973836" y="4732734"/>
            <a:ext cx="892970" cy="348259"/>
          </a:xfrm>
          <a:custGeom>
            <a:avLst/>
            <a:gdLst/>
            <a:ahLst/>
            <a:cxnLst/>
            <a:rect l="0" t="0" r="0" b="0"/>
            <a:pathLst>
              <a:path w="892970" h="348259">
                <a:moveTo>
                  <a:pt x="26789" y="169664"/>
                </a:moveTo>
                <a:lnTo>
                  <a:pt x="26789" y="178594"/>
                </a:lnTo>
                <a:lnTo>
                  <a:pt x="17859" y="187524"/>
                </a:lnTo>
                <a:lnTo>
                  <a:pt x="8930" y="205383"/>
                </a:lnTo>
                <a:lnTo>
                  <a:pt x="0" y="232172"/>
                </a:lnTo>
                <a:lnTo>
                  <a:pt x="0" y="267891"/>
                </a:lnTo>
                <a:lnTo>
                  <a:pt x="0" y="294680"/>
                </a:lnTo>
                <a:lnTo>
                  <a:pt x="8930" y="321469"/>
                </a:lnTo>
                <a:lnTo>
                  <a:pt x="17859" y="339329"/>
                </a:lnTo>
                <a:lnTo>
                  <a:pt x="26789" y="339329"/>
                </a:lnTo>
                <a:lnTo>
                  <a:pt x="26789" y="339329"/>
                </a:lnTo>
                <a:lnTo>
                  <a:pt x="26789" y="312539"/>
                </a:lnTo>
                <a:lnTo>
                  <a:pt x="35719" y="285750"/>
                </a:lnTo>
                <a:lnTo>
                  <a:pt x="35719" y="250032"/>
                </a:lnTo>
                <a:lnTo>
                  <a:pt x="35719" y="205383"/>
                </a:lnTo>
                <a:lnTo>
                  <a:pt x="44648" y="169664"/>
                </a:lnTo>
                <a:lnTo>
                  <a:pt x="53578" y="142875"/>
                </a:lnTo>
                <a:lnTo>
                  <a:pt x="62508" y="133945"/>
                </a:lnTo>
                <a:lnTo>
                  <a:pt x="80367" y="142875"/>
                </a:lnTo>
                <a:lnTo>
                  <a:pt x="98227" y="160735"/>
                </a:lnTo>
                <a:lnTo>
                  <a:pt x="116086" y="196454"/>
                </a:lnTo>
                <a:lnTo>
                  <a:pt x="142875" y="241102"/>
                </a:lnTo>
                <a:lnTo>
                  <a:pt x="169664" y="276821"/>
                </a:lnTo>
                <a:lnTo>
                  <a:pt x="187523" y="312539"/>
                </a:lnTo>
                <a:lnTo>
                  <a:pt x="205383" y="339329"/>
                </a:lnTo>
                <a:lnTo>
                  <a:pt x="223242" y="348258"/>
                </a:lnTo>
                <a:lnTo>
                  <a:pt x="232172" y="339329"/>
                </a:lnTo>
                <a:lnTo>
                  <a:pt x="232172" y="321469"/>
                </a:lnTo>
                <a:lnTo>
                  <a:pt x="241102" y="294680"/>
                </a:lnTo>
                <a:lnTo>
                  <a:pt x="241102" y="250032"/>
                </a:lnTo>
                <a:lnTo>
                  <a:pt x="241102" y="214313"/>
                </a:lnTo>
                <a:lnTo>
                  <a:pt x="241102" y="169664"/>
                </a:lnTo>
                <a:lnTo>
                  <a:pt x="250031" y="151805"/>
                </a:lnTo>
                <a:lnTo>
                  <a:pt x="250031" y="142875"/>
                </a:lnTo>
                <a:lnTo>
                  <a:pt x="250031" y="151805"/>
                </a:lnTo>
                <a:lnTo>
                  <a:pt x="258961" y="187524"/>
                </a:lnTo>
                <a:lnTo>
                  <a:pt x="267891" y="223243"/>
                </a:lnTo>
                <a:lnTo>
                  <a:pt x="285750" y="267891"/>
                </a:lnTo>
                <a:lnTo>
                  <a:pt x="312539" y="303610"/>
                </a:lnTo>
                <a:lnTo>
                  <a:pt x="339328" y="330399"/>
                </a:lnTo>
                <a:lnTo>
                  <a:pt x="366117" y="348258"/>
                </a:lnTo>
                <a:lnTo>
                  <a:pt x="383977" y="339329"/>
                </a:lnTo>
                <a:lnTo>
                  <a:pt x="410766" y="321469"/>
                </a:lnTo>
                <a:lnTo>
                  <a:pt x="428625" y="285750"/>
                </a:lnTo>
                <a:lnTo>
                  <a:pt x="446484" y="241102"/>
                </a:lnTo>
                <a:lnTo>
                  <a:pt x="455414" y="187524"/>
                </a:lnTo>
                <a:lnTo>
                  <a:pt x="464344" y="142875"/>
                </a:lnTo>
                <a:lnTo>
                  <a:pt x="473273" y="98227"/>
                </a:lnTo>
                <a:lnTo>
                  <a:pt x="473273" y="71437"/>
                </a:lnTo>
                <a:lnTo>
                  <a:pt x="482203" y="62508"/>
                </a:lnTo>
                <a:lnTo>
                  <a:pt x="482203" y="53578"/>
                </a:lnTo>
                <a:lnTo>
                  <a:pt x="482203" y="62508"/>
                </a:lnTo>
                <a:lnTo>
                  <a:pt x="473273" y="80367"/>
                </a:lnTo>
                <a:lnTo>
                  <a:pt x="473273" y="98227"/>
                </a:lnTo>
                <a:lnTo>
                  <a:pt x="464344" y="116086"/>
                </a:lnTo>
                <a:lnTo>
                  <a:pt x="455414" y="133945"/>
                </a:lnTo>
                <a:lnTo>
                  <a:pt x="455414" y="151805"/>
                </a:lnTo>
                <a:lnTo>
                  <a:pt x="446484" y="169664"/>
                </a:lnTo>
                <a:lnTo>
                  <a:pt x="455414" y="196454"/>
                </a:lnTo>
                <a:lnTo>
                  <a:pt x="455414" y="223243"/>
                </a:lnTo>
                <a:lnTo>
                  <a:pt x="473273" y="241102"/>
                </a:lnTo>
                <a:lnTo>
                  <a:pt x="500062" y="250032"/>
                </a:lnTo>
                <a:lnTo>
                  <a:pt x="526852" y="258961"/>
                </a:lnTo>
                <a:lnTo>
                  <a:pt x="553641" y="258961"/>
                </a:lnTo>
                <a:lnTo>
                  <a:pt x="580430" y="250032"/>
                </a:lnTo>
                <a:lnTo>
                  <a:pt x="598289" y="241102"/>
                </a:lnTo>
                <a:lnTo>
                  <a:pt x="607219" y="214313"/>
                </a:lnTo>
                <a:lnTo>
                  <a:pt x="607219" y="196454"/>
                </a:lnTo>
                <a:lnTo>
                  <a:pt x="607219" y="169664"/>
                </a:lnTo>
                <a:lnTo>
                  <a:pt x="598289" y="151805"/>
                </a:lnTo>
                <a:lnTo>
                  <a:pt x="589359" y="151805"/>
                </a:lnTo>
                <a:lnTo>
                  <a:pt x="580430" y="160735"/>
                </a:lnTo>
                <a:lnTo>
                  <a:pt x="580430" y="187524"/>
                </a:lnTo>
                <a:lnTo>
                  <a:pt x="580430" y="223243"/>
                </a:lnTo>
                <a:lnTo>
                  <a:pt x="598289" y="258961"/>
                </a:lnTo>
                <a:lnTo>
                  <a:pt x="616148" y="285750"/>
                </a:lnTo>
                <a:lnTo>
                  <a:pt x="642937" y="303610"/>
                </a:lnTo>
                <a:lnTo>
                  <a:pt x="669727" y="312539"/>
                </a:lnTo>
                <a:lnTo>
                  <a:pt x="687586" y="303610"/>
                </a:lnTo>
                <a:lnTo>
                  <a:pt x="705445" y="276821"/>
                </a:lnTo>
                <a:lnTo>
                  <a:pt x="714375" y="250032"/>
                </a:lnTo>
                <a:lnTo>
                  <a:pt x="723305" y="214313"/>
                </a:lnTo>
                <a:lnTo>
                  <a:pt x="732234" y="169664"/>
                </a:lnTo>
                <a:lnTo>
                  <a:pt x="732234" y="125016"/>
                </a:lnTo>
                <a:lnTo>
                  <a:pt x="741164" y="89297"/>
                </a:lnTo>
                <a:lnTo>
                  <a:pt x="741164" y="71437"/>
                </a:lnTo>
                <a:lnTo>
                  <a:pt x="750094" y="62508"/>
                </a:lnTo>
                <a:lnTo>
                  <a:pt x="750094" y="71437"/>
                </a:lnTo>
                <a:lnTo>
                  <a:pt x="759023" y="89297"/>
                </a:lnTo>
                <a:lnTo>
                  <a:pt x="767953" y="116086"/>
                </a:lnTo>
                <a:lnTo>
                  <a:pt x="767953" y="151805"/>
                </a:lnTo>
                <a:lnTo>
                  <a:pt x="776883" y="187524"/>
                </a:lnTo>
                <a:lnTo>
                  <a:pt x="776883" y="223243"/>
                </a:lnTo>
                <a:lnTo>
                  <a:pt x="785812" y="250032"/>
                </a:lnTo>
                <a:lnTo>
                  <a:pt x="785812" y="258961"/>
                </a:lnTo>
                <a:lnTo>
                  <a:pt x="785812" y="258961"/>
                </a:lnTo>
                <a:lnTo>
                  <a:pt x="785812" y="250032"/>
                </a:lnTo>
                <a:lnTo>
                  <a:pt x="785812" y="232172"/>
                </a:lnTo>
                <a:lnTo>
                  <a:pt x="794742" y="214313"/>
                </a:lnTo>
                <a:lnTo>
                  <a:pt x="794742" y="178594"/>
                </a:lnTo>
                <a:lnTo>
                  <a:pt x="794742" y="142875"/>
                </a:lnTo>
                <a:lnTo>
                  <a:pt x="803672" y="107156"/>
                </a:lnTo>
                <a:lnTo>
                  <a:pt x="803672" y="71437"/>
                </a:lnTo>
                <a:lnTo>
                  <a:pt x="812602" y="44648"/>
                </a:lnTo>
                <a:lnTo>
                  <a:pt x="821531" y="17859"/>
                </a:lnTo>
                <a:lnTo>
                  <a:pt x="830461" y="8930"/>
                </a:lnTo>
                <a:lnTo>
                  <a:pt x="848320" y="0"/>
                </a:lnTo>
                <a:lnTo>
                  <a:pt x="866180" y="0"/>
                </a:lnTo>
                <a:lnTo>
                  <a:pt x="884039" y="0"/>
                </a:lnTo>
                <a:lnTo>
                  <a:pt x="892969" y="0"/>
                </a:lnTo>
                <a:lnTo>
                  <a:pt x="89296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956102" y="4643437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956102" y="4670226"/>
            <a:ext cx="44649" cy="232173"/>
          </a:xfrm>
          <a:custGeom>
            <a:avLst/>
            <a:gdLst/>
            <a:ahLst/>
            <a:cxnLst/>
            <a:rect l="0" t="0" r="0" b="0"/>
            <a:pathLst>
              <a:path w="44649" h="232173">
                <a:moveTo>
                  <a:pt x="0" y="0"/>
                </a:moveTo>
                <a:lnTo>
                  <a:pt x="0" y="17860"/>
                </a:lnTo>
                <a:lnTo>
                  <a:pt x="0" y="44649"/>
                </a:lnTo>
                <a:lnTo>
                  <a:pt x="0" y="80367"/>
                </a:lnTo>
                <a:lnTo>
                  <a:pt x="0" y="125016"/>
                </a:lnTo>
                <a:lnTo>
                  <a:pt x="8929" y="160735"/>
                </a:lnTo>
                <a:lnTo>
                  <a:pt x="8929" y="196453"/>
                </a:lnTo>
                <a:lnTo>
                  <a:pt x="17859" y="223243"/>
                </a:lnTo>
                <a:lnTo>
                  <a:pt x="26789" y="232172"/>
                </a:lnTo>
                <a:lnTo>
                  <a:pt x="35718" y="232172"/>
                </a:lnTo>
                <a:lnTo>
                  <a:pt x="44648" y="214313"/>
                </a:lnTo>
                <a:lnTo>
                  <a:pt x="44648" y="21431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081117" y="4616648"/>
            <a:ext cx="250032" cy="294681"/>
          </a:xfrm>
          <a:custGeom>
            <a:avLst/>
            <a:gdLst/>
            <a:ahLst/>
            <a:cxnLst/>
            <a:rect l="0" t="0" r="0" b="0"/>
            <a:pathLst>
              <a:path w="250032" h="294681">
                <a:moveTo>
                  <a:pt x="35719" y="0"/>
                </a:moveTo>
                <a:lnTo>
                  <a:pt x="44649" y="0"/>
                </a:lnTo>
                <a:lnTo>
                  <a:pt x="44649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44648"/>
                </a:lnTo>
                <a:lnTo>
                  <a:pt x="17860" y="71438"/>
                </a:lnTo>
                <a:lnTo>
                  <a:pt x="8930" y="107156"/>
                </a:lnTo>
                <a:lnTo>
                  <a:pt x="0" y="151805"/>
                </a:lnTo>
                <a:lnTo>
                  <a:pt x="8930" y="178594"/>
                </a:lnTo>
                <a:lnTo>
                  <a:pt x="44649" y="205383"/>
                </a:lnTo>
                <a:lnTo>
                  <a:pt x="89297" y="214313"/>
                </a:lnTo>
                <a:lnTo>
                  <a:pt x="133946" y="223242"/>
                </a:lnTo>
                <a:lnTo>
                  <a:pt x="187524" y="223242"/>
                </a:lnTo>
                <a:lnTo>
                  <a:pt x="223242" y="232172"/>
                </a:lnTo>
                <a:lnTo>
                  <a:pt x="250031" y="250031"/>
                </a:lnTo>
                <a:lnTo>
                  <a:pt x="250031" y="267891"/>
                </a:lnTo>
                <a:lnTo>
                  <a:pt x="223242" y="294680"/>
                </a:lnTo>
                <a:lnTo>
                  <a:pt x="223242" y="29468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991570" y="5500688"/>
            <a:ext cx="491134" cy="330398"/>
          </a:xfrm>
          <a:custGeom>
            <a:avLst/>
            <a:gdLst/>
            <a:ahLst/>
            <a:cxnLst/>
            <a:rect l="0" t="0" r="0" b="0"/>
            <a:pathLst>
              <a:path w="491134" h="330398">
                <a:moveTo>
                  <a:pt x="250032" y="26789"/>
                </a:moveTo>
                <a:lnTo>
                  <a:pt x="241102" y="26789"/>
                </a:lnTo>
                <a:lnTo>
                  <a:pt x="241102" y="17859"/>
                </a:lnTo>
                <a:lnTo>
                  <a:pt x="232172" y="8929"/>
                </a:lnTo>
                <a:lnTo>
                  <a:pt x="205383" y="0"/>
                </a:lnTo>
                <a:lnTo>
                  <a:pt x="187524" y="0"/>
                </a:lnTo>
                <a:lnTo>
                  <a:pt x="160735" y="8929"/>
                </a:lnTo>
                <a:lnTo>
                  <a:pt x="142875" y="17859"/>
                </a:lnTo>
                <a:lnTo>
                  <a:pt x="125016" y="35718"/>
                </a:lnTo>
                <a:lnTo>
                  <a:pt x="116086" y="53578"/>
                </a:lnTo>
                <a:lnTo>
                  <a:pt x="125016" y="62507"/>
                </a:lnTo>
                <a:lnTo>
                  <a:pt x="151805" y="71437"/>
                </a:lnTo>
                <a:lnTo>
                  <a:pt x="196453" y="80366"/>
                </a:lnTo>
                <a:lnTo>
                  <a:pt x="258961" y="89296"/>
                </a:lnTo>
                <a:lnTo>
                  <a:pt x="330399" y="107155"/>
                </a:lnTo>
                <a:lnTo>
                  <a:pt x="401836" y="133944"/>
                </a:lnTo>
                <a:lnTo>
                  <a:pt x="455414" y="160733"/>
                </a:lnTo>
                <a:lnTo>
                  <a:pt x="491133" y="205382"/>
                </a:lnTo>
                <a:lnTo>
                  <a:pt x="482203" y="241100"/>
                </a:lnTo>
                <a:lnTo>
                  <a:pt x="455414" y="276819"/>
                </a:lnTo>
                <a:lnTo>
                  <a:pt x="383977" y="312538"/>
                </a:lnTo>
                <a:lnTo>
                  <a:pt x="303610" y="321467"/>
                </a:lnTo>
                <a:lnTo>
                  <a:pt x="223243" y="330397"/>
                </a:lnTo>
                <a:lnTo>
                  <a:pt x="133946" y="321467"/>
                </a:lnTo>
                <a:lnTo>
                  <a:pt x="71438" y="312538"/>
                </a:lnTo>
                <a:lnTo>
                  <a:pt x="17860" y="294678"/>
                </a:lnTo>
                <a:lnTo>
                  <a:pt x="0" y="276819"/>
                </a:lnTo>
                <a:lnTo>
                  <a:pt x="0" y="258960"/>
                </a:lnTo>
                <a:lnTo>
                  <a:pt x="35719" y="250030"/>
                </a:lnTo>
                <a:lnTo>
                  <a:pt x="80368" y="232171"/>
                </a:lnTo>
                <a:lnTo>
                  <a:pt x="133946" y="214311"/>
                </a:lnTo>
                <a:lnTo>
                  <a:pt x="187524" y="187522"/>
                </a:lnTo>
                <a:lnTo>
                  <a:pt x="187524" y="18752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491633" y="5581054"/>
            <a:ext cx="339329" cy="258962"/>
          </a:xfrm>
          <a:custGeom>
            <a:avLst/>
            <a:gdLst/>
            <a:ahLst/>
            <a:cxnLst/>
            <a:rect l="0" t="0" r="0" b="0"/>
            <a:pathLst>
              <a:path w="339329" h="258962">
                <a:moveTo>
                  <a:pt x="0" y="0"/>
                </a:moveTo>
                <a:lnTo>
                  <a:pt x="0" y="0"/>
                </a:lnTo>
                <a:lnTo>
                  <a:pt x="8930" y="17859"/>
                </a:lnTo>
                <a:lnTo>
                  <a:pt x="17859" y="35719"/>
                </a:lnTo>
                <a:lnTo>
                  <a:pt x="35719" y="71437"/>
                </a:lnTo>
                <a:lnTo>
                  <a:pt x="53578" y="116086"/>
                </a:lnTo>
                <a:lnTo>
                  <a:pt x="80367" y="160734"/>
                </a:lnTo>
                <a:lnTo>
                  <a:pt x="116086" y="196453"/>
                </a:lnTo>
                <a:lnTo>
                  <a:pt x="142875" y="232172"/>
                </a:lnTo>
                <a:lnTo>
                  <a:pt x="160734" y="250031"/>
                </a:lnTo>
                <a:lnTo>
                  <a:pt x="187523" y="258961"/>
                </a:lnTo>
                <a:lnTo>
                  <a:pt x="196453" y="250031"/>
                </a:lnTo>
                <a:lnTo>
                  <a:pt x="205383" y="232172"/>
                </a:lnTo>
                <a:lnTo>
                  <a:pt x="214312" y="205383"/>
                </a:lnTo>
                <a:lnTo>
                  <a:pt x="214312" y="151805"/>
                </a:lnTo>
                <a:lnTo>
                  <a:pt x="205383" y="107156"/>
                </a:lnTo>
                <a:lnTo>
                  <a:pt x="205383" y="71437"/>
                </a:lnTo>
                <a:lnTo>
                  <a:pt x="196453" y="35719"/>
                </a:lnTo>
                <a:lnTo>
                  <a:pt x="196453" y="26789"/>
                </a:lnTo>
                <a:lnTo>
                  <a:pt x="205383" y="44648"/>
                </a:lnTo>
                <a:lnTo>
                  <a:pt x="214312" y="80367"/>
                </a:lnTo>
                <a:lnTo>
                  <a:pt x="223242" y="125016"/>
                </a:lnTo>
                <a:lnTo>
                  <a:pt x="241101" y="178594"/>
                </a:lnTo>
                <a:lnTo>
                  <a:pt x="258961" y="214312"/>
                </a:lnTo>
                <a:lnTo>
                  <a:pt x="285750" y="250031"/>
                </a:lnTo>
                <a:lnTo>
                  <a:pt x="303609" y="258961"/>
                </a:lnTo>
                <a:lnTo>
                  <a:pt x="321469" y="258961"/>
                </a:lnTo>
                <a:lnTo>
                  <a:pt x="330398" y="241101"/>
                </a:lnTo>
                <a:lnTo>
                  <a:pt x="339328" y="205383"/>
                </a:lnTo>
                <a:lnTo>
                  <a:pt x="339328" y="160734"/>
                </a:lnTo>
                <a:lnTo>
                  <a:pt x="339328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911328" y="5688210"/>
            <a:ext cx="80368" cy="116087"/>
          </a:xfrm>
          <a:custGeom>
            <a:avLst/>
            <a:gdLst/>
            <a:ahLst/>
            <a:cxnLst/>
            <a:rect l="0" t="0" r="0" b="0"/>
            <a:pathLst>
              <a:path w="80368" h="116087">
                <a:moveTo>
                  <a:pt x="0" y="0"/>
                </a:moveTo>
                <a:lnTo>
                  <a:pt x="8930" y="17860"/>
                </a:lnTo>
                <a:lnTo>
                  <a:pt x="8930" y="44649"/>
                </a:lnTo>
                <a:lnTo>
                  <a:pt x="17860" y="71438"/>
                </a:lnTo>
                <a:lnTo>
                  <a:pt x="26789" y="98227"/>
                </a:lnTo>
                <a:lnTo>
                  <a:pt x="44649" y="116086"/>
                </a:lnTo>
                <a:lnTo>
                  <a:pt x="62508" y="116086"/>
                </a:lnTo>
                <a:lnTo>
                  <a:pt x="71438" y="107156"/>
                </a:lnTo>
                <a:lnTo>
                  <a:pt x="80367" y="80367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732734" y="5295305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35719" y="8929"/>
                </a:moveTo>
                <a:lnTo>
                  <a:pt x="26789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17860" y="8929"/>
                </a:lnTo>
                <a:lnTo>
                  <a:pt x="53579" y="17859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161359" y="5348883"/>
            <a:ext cx="205384" cy="455414"/>
          </a:xfrm>
          <a:custGeom>
            <a:avLst/>
            <a:gdLst/>
            <a:ahLst/>
            <a:cxnLst/>
            <a:rect l="0" t="0" r="0" b="0"/>
            <a:pathLst>
              <a:path w="205384" h="455414">
                <a:moveTo>
                  <a:pt x="17860" y="8930"/>
                </a:move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89297"/>
                </a:lnTo>
                <a:lnTo>
                  <a:pt x="17860" y="160734"/>
                </a:lnTo>
                <a:lnTo>
                  <a:pt x="44649" y="241101"/>
                </a:lnTo>
                <a:lnTo>
                  <a:pt x="80368" y="321468"/>
                </a:lnTo>
                <a:lnTo>
                  <a:pt x="116086" y="383976"/>
                </a:lnTo>
                <a:lnTo>
                  <a:pt x="142875" y="428624"/>
                </a:lnTo>
                <a:lnTo>
                  <a:pt x="169664" y="455413"/>
                </a:lnTo>
                <a:lnTo>
                  <a:pt x="196454" y="446483"/>
                </a:lnTo>
                <a:lnTo>
                  <a:pt x="205383" y="428624"/>
                </a:lnTo>
                <a:lnTo>
                  <a:pt x="205383" y="383976"/>
                </a:lnTo>
                <a:lnTo>
                  <a:pt x="196454" y="330397"/>
                </a:lnTo>
                <a:lnTo>
                  <a:pt x="196454" y="3303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938117" y="5554266"/>
            <a:ext cx="321470" cy="35719"/>
          </a:xfrm>
          <a:custGeom>
            <a:avLst/>
            <a:gdLst/>
            <a:ahLst/>
            <a:cxnLst/>
            <a:rect l="0" t="0" r="0" b="0"/>
            <a:pathLst>
              <a:path w="321470" h="35719">
                <a:moveTo>
                  <a:pt x="0" y="8929"/>
                </a:moveTo>
                <a:lnTo>
                  <a:pt x="8930" y="8929"/>
                </a:lnTo>
                <a:lnTo>
                  <a:pt x="26789" y="17859"/>
                </a:lnTo>
                <a:lnTo>
                  <a:pt x="71438" y="26788"/>
                </a:lnTo>
                <a:lnTo>
                  <a:pt x="133946" y="35718"/>
                </a:lnTo>
                <a:lnTo>
                  <a:pt x="205383" y="35718"/>
                </a:lnTo>
                <a:lnTo>
                  <a:pt x="267891" y="26788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429250" y="5518547"/>
            <a:ext cx="187524" cy="223242"/>
          </a:xfrm>
          <a:custGeom>
            <a:avLst/>
            <a:gdLst/>
            <a:ahLst/>
            <a:cxnLst/>
            <a:rect l="0" t="0" r="0" b="0"/>
            <a:pathLst>
              <a:path w="187524" h="223242">
                <a:moveTo>
                  <a:pt x="53578" y="53578"/>
                </a:moveTo>
                <a:lnTo>
                  <a:pt x="53578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71438" y="26789"/>
                </a:lnTo>
                <a:lnTo>
                  <a:pt x="89297" y="17859"/>
                </a:lnTo>
                <a:lnTo>
                  <a:pt x="98227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8" y="26789"/>
                </a:lnTo>
                <a:lnTo>
                  <a:pt x="26789" y="44648"/>
                </a:lnTo>
                <a:lnTo>
                  <a:pt x="8930" y="80366"/>
                </a:lnTo>
                <a:lnTo>
                  <a:pt x="0" y="116085"/>
                </a:lnTo>
                <a:lnTo>
                  <a:pt x="17859" y="160733"/>
                </a:lnTo>
                <a:lnTo>
                  <a:pt x="44648" y="196452"/>
                </a:lnTo>
                <a:lnTo>
                  <a:pt x="98227" y="223241"/>
                </a:lnTo>
                <a:lnTo>
                  <a:pt x="142875" y="223241"/>
                </a:lnTo>
                <a:lnTo>
                  <a:pt x="187523" y="205382"/>
                </a:lnTo>
                <a:lnTo>
                  <a:pt x="187523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893094" y="4009429"/>
            <a:ext cx="5902524" cy="2500313"/>
          </a:xfrm>
          <a:custGeom>
            <a:avLst/>
            <a:gdLst/>
            <a:ahLst/>
            <a:cxnLst/>
            <a:rect l="0" t="0" r="0" b="0"/>
            <a:pathLst>
              <a:path w="5902524" h="2500313">
                <a:moveTo>
                  <a:pt x="1080492" y="2018109"/>
                </a:moveTo>
                <a:lnTo>
                  <a:pt x="1080492" y="2018109"/>
                </a:lnTo>
                <a:lnTo>
                  <a:pt x="1080492" y="2027039"/>
                </a:lnTo>
                <a:lnTo>
                  <a:pt x="1089422" y="2044898"/>
                </a:lnTo>
                <a:lnTo>
                  <a:pt x="1116211" y="2071687"/>
                </a:lnTo>
                <a:lnTo>
                  <a:pt x="1143000" y="2107406"/>
                </a:lnTo>
                <a:lnTo>
                  <a:pt x="1205508" y="2152055"/>
                </a:lnTo>
                <a:lnTo>
                  <a:pt x="1285875" y="2214562"/>
                </a:lnTo>
                <a:lnTo>
                  <a:pt x="1393031" y="2277070"/>
                </a:lnTo>
                <a:lnTo>
                  <a:pt x="1518047" y="2339578"/>
                </a:lnTo>
                <a:lnTo>
                  <a:pt x="1669851" y="2393156"/>
                </a:lnTo>
                <a:lnTo>
                  <a:pt x="1830586" y="2428875"/>
                </a:lnTo>
                <a:lnTo>
                  <a:pt x="1991320" y="2446734"/>
                </a:lnTo>
                <a:lnTo>
                  <a:pt x="2169914" y="2437805"/>
                </a:lnTo>
                <a:lnTo>
                  <a:pt x="2357437" y="2411016"/>
                </a:lnTo>
                <a:lnTo>
                  <a:pt x="2553890" y="2375297"/>
                </a:lnTo>
                <a:lnTo>
                  <a:pt x="2759273" y="2339578"/>
                </a:lnTo>
                <a:lnTo>
                  <a:pt x="2973586" y="2294930"/>
                </a:lnTo>
                <a:lnTo>
                  <a:pt x="3205758" y="2241351"/>
                </a:lnTo>
                <a:lnTo>
                  <a:pt x="3446859" y="2187773"/>
                </a:lnTo>
                <a:lnTo>
                  <a:pt x="3687961" y="2134195"/>
                </a:lnTo>
                <a:lnTo>
                  <a:pt x="3929062" y="2080617"/>
                </a:lnTo>
                <a:lnTo>
                  <a:pt x="4170164" y="2018109"/>
                </a:lnTo>
                <a:lnTo>
                  <a:pt x="4402336" y="1946672"/>
                </a:lnTo>
                <a:lnTo>
                  <a:pt x="4625578" y="1866305"/>
                </a:lnTo>
                <a:lnTo>
                  <a:pt x="4839890" y="1768078"/>
                </a:lnTo>
                <a:lnTo>
                  <a:pt x="5027414" y="1651992"/>
                </a:lnTo>
                <a:lnTo>
                  <a:pt x="5206008" y="1526977"/>
                </a:lnTo>
                <a:lnTo>
                  <a:pt x="5357812" y="1393032"/>
                </a:lnTo>
                <a:lnTo>
                  <a:pt x="5473898" y="1259087"/>
                </a:lnTo>
                <a:lnTo>
                  <a:pt x="5554265" y="1134071"/>
                </a:lnTo>
                <a:lnTo>
                  <a:pt x="5589984" y="1009055"/>
                </a:lnTo>
                <a:lnTo>
                  <a:pt x="5581054" y="892969"/>
                </a:lnTo>
                <a:lnTo>
                  <a:pt x="5527476" y="776883"/>
                </a:lnTo>
                <a:lnTo>
                  <a:pt x="5420320" y="660797"/>
                </a:lnTo>
                <a:lnTo>
                  <a:pt x="5277445" y="544711"/>
                </a:lnTo>
                <a:lnTo>
                  <a:pt x="5072062" y="428625"/>
                </a:lnTo>
                <a:lnTo>
                  <a:pt x="4822031" y="321469"/>
                </a:lnTo>
                <a:lnTo>
                  <a:pt x="4527351" y="214313"/>
                </a:lnTo>
                <a:lnTo>
                  <a:pt x="4196953" y="116086"/>
                </a:lnTo>
                <a:lnTo>
                  <a:pt x="3821906" y="44649"/>
                </a:lnTo>
                <a:lnTo>
                  <a:pt x="3411140" y="8930"/>
                </a:lnTo>
                <a:lnTo>
                  <a:pt x="2973586" y="0"/>
                </a:lnTo>
                <a:lnTo>
                  <a:pt x="2509242" y="44649"/>
                </a:lnTo>
                <a:lnTo>
                  <a:pt x="2035969" y="133946"/>
                </a:lnTo>
                <a:lnTo>
                  <a:pt x="1571625" y="285750"/>
                </a:lnTo>
                <a:lnTo>
                  <a:pt x="1134070" y="491133"/>
                </a:lnTo>
                <a:lnTo>
                  <a:pt x="750094" y="741164"/>
                </a:lnTo>
                <a:lnTo>
                  <a:pt x="437554" y="1009055"/>
                </a:lnTo>
                <a:lnTo>
                  <a:pt x="196453" y="1276946"/>
                </a:lnTo>
                <a:lnTo>
                  <a:pt x="62508" y="1535907"/>
                </a:lnTo>
                <a:lnTo>
                  <a:pt x="0" y="1785937"/>
                </a:lnTo>
                <a:lnTo>
                  <a:pt x="35719" y="2009180"/>
                </a:lnTo>
                <a:lnTo>
                  <a:pt x="125015" y="2152055"/>
                </a:lnTo>
                <a:lnTo>
                  <a:pt x="241101" y="2250281"/>
                </a:lnTo>
                <a:lnTo>
                  <a:pt x="366117" y="2321719"/>
                </a:lnTo>
                <a:lnTo>
                  <a:pt x="500062" y="2384226"/>
                </a:lnTo>
                <a:lnTo>
                  <a:pt x="714375" y="2446734"/>
                </a:lnTo>
                <a:lnTo>
                  <a:pt x="1107281" y="2491383"/>
                </a:lnTo>
                <a:lnTo>
                  <a:pt x="1634133" y="2500312"/>
                </a:lnTo>
                <a:lnTo>
                  <a:pt x="2277070" y="2473523"/>
                </a:lnTo>
                <a:lnTo>
                  <a:pt x="2982515" y="2419945"/>
                </a:lnTo>
                <a:lnTo>
                  <a:pt x="3580804" y="2384226"/>
                </a:lnTo>
                <a:lnTo>
                  <a:pt x="4116586" y="2366367"/>
                </a:lnTo>
                <a:lnTo>
                  <a:pt x="4589859" y="2348508"/>
                </a:lnTo>
                <a:lnTo>
                  <a:pt x="5000625" y="2339578"/>
                </a:lnTo>
                <a:lnTo>
                  <a:pt x="5339953" y="2303859"/>
                </a:lnTo>
                <a:lnTo>
                  <a:pt x="5625703" y="2214562"/>
                </a:lnTo>
                <a:lnTo>
                  <a:pt x="5813226" y="2053828"/>
                </a:lnTo>
                <a:lnTo>
                  <a:pt x="5902523" y="1803797"/>
                </a:lnTo>
                <a:lnTo>
                  <a:pt x="5857875" y="1491259"/>
                </a:lnTo>
                <a:lnTo>
                  <a:pt x="5688211" y="1134071"/>
                </a:lnTo>
                <a:lnTo>
                  <a:pt x="5366742" y="785813"/>
                </a:lnTo>
                <a:lnTo>
                  <a:pt x="4938117" y="473274"/>
                </a:lnTo>
                <a:lnTo>
                  <a:pt x="4938117" y="47327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9135070" y="48220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188398" y="4973836"/>
            <a:ext cx="1455540" cy="1616274"/>
          </a:xfrm>
          <a:custGeom>
            <a:avLst/>
            <a:gdLst/>
            <a:ahLst/>
            <a:cxnLst/>
            <a:rect l="0" t="0" r="0" b="0"/>
            <a:pathLst>
              <a:path w="1455540" h="1616274">
                <a:moveTo>
                  <a:pt x="1455539" y="0"/>
                </a:moveTo>
                <a:lnTo>
                  <a:pt x="1455539" y="8930"/>
                </a:lnTo>
                <a:lnTo>
                  <a:pt x="1437679" y="26789"/>
                </a:lnTo>
                <a:lnTo>
                  <a:pt x="1410890" y="53578"/>
                </a:lnTo>
                <a:lnTo>
                  <a:pt x="1384101" y="89297"/>
                </a:lnTo>
                <a:lnTo>
                  <a:pt x="1339453" y="151805"/>
                </a:lnTo>
                <a:lnTo>
                  <a:pt x="1303734" y="214312"/>
                </a:lnTo>
                <a:lnTo>
                  <a:pt x="1259086" y="303609"/>
                </a:lnTo>
                <a:lnTo>
                  <a:pt x="1187648" y="401836"/>
                </a:lnTo>
                <a:lnTo>
                  <a:pt x="1089422" y="508992"/>
                </a:lnTo>
                <a:lnTo>
                  <a:pt x="964407" y="625077"/>
                </a:lnTo>
                <a:lnTo>
                  <a:pt x="821532" y="750093"/>
                </a:lnTo>
                <a:lnTo>
                  <a:pt x="687586" y="875109"/>
                </a:lnTo>
                <a:lnTo>
                  <a:pt x="553641" y="1009054"/>
                </a:lnTo>
                <a:lnTo>
                  <a:pt x="446485" y="1134069"/>
                </a:lnTo>
                <a:lnTo>
                  <a:pt x="357188" y="1223366"/>
                </a:lnTo>
                <a:lnTo>
                  <a:pt x="285750" y="1312663"/>
                </a:lnTo>
                <a:lnTo>
                  <a:pt x="232172" y="1384101"/>
                </a:lnTo>
                <a:lnTo>
                  <a:pt x="169665" y="1446609"/>
                </a:lnTo>
                <a:lnTo>
                  <a:pt x="89297" y="1526976"/>
                </a:lnTo>
                <a:lnTo>
                  <a:pt x="0" y="1616273"/>
                </a:lnTo>
                <a:lnTo>
                  <a:pt x="0" y="161627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616898" y="6849070"/>
            <a:ext cx="80369" cy="1"/>
          </a:xfrm>
          <a:custGeom>
            <a:avLst/>
            <a:gdLst/>
            <a:ahLst/>
            <a:cxnLst/>
            <a:rect l="0" t="0" r="0" b="0"/>
            <a:pathLst>
              <a:path w="80369" h="1">
                <a:moveTo>
                  <a:pt x="80368" y="0"/>
                </a:moveTo>
                <a:lnTo>
                  <a:pt x="44649" y="0"/>
                </a:lnTo>
                <a:lnTo>
                  <a:pt x="1786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8688585" y="4929188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483078" y="4929188"/>
            <a:ext cx="1214438" cy="1893093"/>
          </a:xfrm>
          <a:custGeom>
            <a:avLst/>
            <a:gdLst/>
            <a:ahLst/>
            <a:cxnLst/>
            <a:rect l="0" t="0" r="0" b="0"/>
            <a:pathLst>
              <a:path w="1214438" h="1893093">
                <a:moveTo>
                  <a:pt x="1214437" y="0"/>
                </a:moveTo>
                <a:lnTo>
                  <a:pt x="1214437" y="8929"/>
                </a:lnTo>
                <a:lnTo>
                  <a:pt x="1205507" y="26789"/>
                </a:lnTo>
                <a:lnTo>
                  <a:pt x="1187648" y="62507"/>
                </a:lnTo>
                <a:lnTo>
                  <a:pt x="1169788" y="107156"/>
                </a:lnTo>
                <a:lnTo>
                  <a:pt x="1142999" y="178593"/>
                </a:lnTo>
                <a:lnTo>
                  <a:pt x="1116210" y="258960"/>
                </a:lnTo>
                <a:lnTo>
                  <a:pt x="1080492" y="366117"/>
                </a:lnTo>
                <a:lnTo>
                  <a:pt x="1035843" y="491132"/>
                </a:lnTo>
                <a:lnTo>
                  <a:pt x="982265" y="642937"/>
                </a:lnTo>
                <a:lnTo>
                  <a:pt x="910827" y="821530"/>
                </a:lnTo>
                <a:lnTo>
                  <a:pt x="803671" y="1017983"/>
                </a:lnTo>
                <a:lnTo>
                  <a:pt x="696516" y="1169788"/>
                </a:lnTo>
                <a:lnTo>
                  <a:pt x="598289" y="1285874"/>
                </a:lnTo>
                <a:lnTo>
                  <a:pt x="517922" y="1384100"/>
                </a:lnTo>
                <a:lnTo>
                  <a:pt x="455414" y="1464467"/>
                </a:lnTo>
                <a:lnTo>
                  <a:pt x="357188" y="1571624"/>
                </a:lnTo>
                <a:lnTo>
                  <a:pt x="250031" y="1678780"/>
                </a:lnTo>
                <a:lnTo>
                  <a:pt x="142875" y="1777007"/>
                </a:lnTo>
                <a:lnTo>
                  <a:pt x="62508" y="1848444"/>
                </a:lnTo>
                <a:lnTo>
                  <a:pt x="0" y="1893092"/>
                </a:lnTo>
                <a:lnTo>
                  <a:pt x="0" y="189309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50094" y="6607968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8930" y="8930"/>
                </a:move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Real Performance</a:t>
            </a:r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smtClean="0"/>
              <a:t>Benchmark suites</a:t>
            </a:r>
          </a:p>
          <a:p>
            <a:pPr marL="457200" indent="-457200" eaLnBrk="1" hangingPunct="1">
              <a:defRPr/>
            </a:pPr>
            <a:r>
              <a:rPr lang="en-US" smtClean="0"/>
              <a:t>Performance is the result of executing a workload on a configuration </a:t>
            </a:r>
          </a:p>
          <a:p>
            <a:pPr marL="457200" indent="-457200" eaLnBrk="1" hangingPunct="1">
              <a:defRPr/>
            </a:pPr>
            <a:r>
              <a:rPr lang="en-US" smtClean="0"/>
              <a:t>Workload = program + input </a:t>
            </a:r>
          </a:p>
          <a:p>
            <a:pPr marL="457200" indent="-457200" eaLnBrk="1" hangingPunct="1">
              <a:defRPr/>
            </a:pPr>
            <a:r>
              <a:rPr lang="en-US" smtClean="0"/>
              <a:t>Configuration = CPU + cache + memory + I/O + OS + compiler + optimizations </a:t>
            </a:r>
          </a:p>
          <a:p>
            <a:pPr marL="457200" indent="-457200" eaLnBrk="1" hangingPunct="1">
              <a:defRPr/>
            </a:pPr>
            <a:r>
              <a:rPr lang="en-US" smtClean="0"/>
              <a:t>compiler optimizations can make a huge difference! </a:t>
            </a:r>
            <a:br>
              <a:rPr lang="en-US" smtClean="0"/>
            </a:br>
            <a:endParaRPr lang="en-US" smtClean="0"/>
          </a:p>
          <a:p>
            <a:pPr marL="879475" lvl="1" indent="-381000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Benchmark Suites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Whetstone (1976) -- designed to simulate arithmetic-intensive scientific programs. </a:t>
            </a:r>
          </a:p>
          <a:p>
            <a:pPr eaLnBrk="1" hangingPunct="1">
              <a:defRPr/>
            </a:pPr>
            <a:r>
              <a:rPr lang="en-US" smtClean="0"/>
              <a:t>Dhrystone (1984) -- designed to simulate systems programming applications. Structure, pointer, and string operations are based on observed frequencies, as well as types of operand access (global, local, parameter, and constant). </a:t>
            </a:r>
          </a:p>
          <a:p>
            <a:pPr eaLnBrk="1" hangingPunct="1">
              <a:defRPr/>
            </a:pPr>
            <a:r>
              <a:rPr lang="en-US" smtClean="0"/>
              <a:t>PC Benchmarks – aimed at simulating real environments</a:t>
            </a:r>
          </a:p>
          <a:p>
            <a:pPr lvl="1" eaLnBrk="1" hangingPunct="1">
              <a:defRPr/>
            </a:pPr>
            <a:r>
              <a:rPr lang="en-US" smtClean="0"/>
              <a:t>Business Winstone – navigator + Office Apps</a:t>
            </a:r>
          </a:p>
          <a:p>
            <a:pPr lvl="1" eaLnBrk="1" hangingPunct="1">
              <a:defRPr/>
            </a:pPr>
            <a:r>
              <a:rPr lang="en-US" smtClean="0"/>
              <a:t>CC Winstone – </a:t>
            </a:r>
          </a:p>
          <a:p>
            <a:pPr lvl="1" eaLnBrk="1" hangingPunct="1">
              <a:defRPr/>
            </a:pPr>
            <a:r>
              <a:rPr lang="en-US" smtClean="0"/>
              <a:t>Winbench - </a:t>
            </a: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Comparing Performance</a:t>
            </a:r>
          </a:p>
        </p:txBody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Total execution time (implies equal mix in workload) </a:t>
            </a:r>
          </a:p>
          <a:p>
            <a:pPr lvl="1" eaLnBrk="1" hangingPunct="1">
              <a:defRPr/>
            </a:pPr>
            <a:r>
              <a:rPr lang="en-US" smtClean="0"/>
              <a:t>Just add up the times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Arithmetic average of execution time </a:t>
            </a:r>
          </a:p>
          <a:p>
            <a:pPr lvl="1" eaLnBrk="1" hangingPunct="1">
              <a:defRPr/>
            </a:pPr>
            <a:r>
              <a:rPr lang="en-US" smtClean="0"/>
              <a:t>To get more accurate picture, compute the average of several runs of a program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Weighted execution time (weighted arithmetic mean) </a:t>
            </a:r>
          </a:p>
          <a:p>
            <a:pPr lvl="1" eaLnBrk="1" hangingPunct="1">
              <a:defRPr/>
            </a:pPr>
            <a:r>
              <a:rPr lang="en-US" smtClean="0"/>
              <a:t>Program p1 makes up 25% of workload (estimated), P2 75% then use weighted average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Comparing Performance cont.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Normalized execution time or speedup (normalize relative to reference machine and take average) </a:t>
            </a:r>
          </a:p>
          <a:p>
            <a:pPr eaLnBrk="1" hangingPunct="1">
              <a:defRPr/>
            </a:pPr>
            <a:r>
              <a:rPr lang="en-US" smtClean="0"/>
              <a:t>SPEC benchmarks (base time a SPARCstation)</a:t>
            </a:r>
          </a:p>
          <a:p>
            <a:pPr eaLnBrk="1" hangingPunct="1">
              <a:defRPr/>
            </a:pPr>
            <a:r>
              <a:rPr lang="en-US" smtClean="0"/>
              <a:t>Arithmetic mean sensitive to reference machine choice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Geometric mean consistent but cannot predict execution time </a:t>
            </a:r>
          </a:p>
          <a:p>
            <a:pPr lvl="1" eaLnBrk="1" hangingPunct="1">
              <a:defRPr/>
            </a:pPr>
            <a:r>
              <a:rPr lang="en-US" smtClean="0"/>
              <a:t>Nth root of the product of execution time ratios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Combining samples</a:t>
            </a:r>
          </a:p>
          <a:p>
            <a:pPr eaLnBrk="1" hangingPunct="1">
              <a:buFont typeface="Wingdings" panose="05000000000000000000" pitchFamily="2" charset="2"/>
              <a:buAutoNum type="alphaLcPeriod" startAt="2"/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0419" name="Picture 5" descr="Ch1-fig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91440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Computer Architecture?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/>
              </a:rPr>
              <a:t>Computer Architecture is those aspects of the instruction set available to programmers, independent of the hardware on which the instruction set was implemented.</a:t>
            </a:r>
          </a:p>
          <a:p>
            <a:pPr eaLnBrk="1" hangingPunct="1">
              <a:defRPr/>
            </a:pPr>
            <a:r>
              <a:rPr lang="en-US" smtClean="0">
                <a:effectLst/>
              </a:rPr>
              <a:t>The term computer architecture was first used in 1964 by Gene Amdahl, G. Anne Blaauw, and Frederick Brooks, Jr., the designers of the IBM System/360.</a:t>
            </a:r>
          </a:p>
          <a:p>
            <a:pPr eaLnBrk="1" hangingPunct="1">
              <a:defRPr/>
            </a:pPr>
            <a:endParaRPr lang="en-US" smtClean="0">
              <a:effectLst/>
            </a:endParaRPr>
          </a:p>
          <a:p>
            <a:pPr eaLnBrk="1" hangingPunct="1">
              <a:defRPr/>
            </a:pPr>
            <a:r>
              <a:rPr lang="en-US" smtClean="0">
                <a:effectLst/>
              </a:rPr>
              <a:t>The IBM/360 was a family of computers all with the same architecture, but with a variety of organizations(implementations).</a:t>
            </a: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Improve Performance by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5000"/>
              </a:lnSpc>
              <a:defRPr/>
            </a:pPr>
            <a:endParaRPr lang="en-US" smtClean="0"/>
          </a:p>
          <a:p>
            <a:pPr marL="457200" indent="-457200" eaLnBrk="1" hangingPunct="1">
              <a:lnSpc>
                <a:spcPct val="85000"/>
              </a:lnSpc>
              <a:defRPr/>
            </a:pPr>
            <a:r>
              <a:rPr lang="en-US" smtClean="0"/>
              <a:t>changing the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algorithm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data structures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programming language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compiler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compiler optimization flags </a:t>
            </a:r>
          </a:p>
          <a:p>
            <a:pPr marL="879475" lvl="1" indent="-381000" eaLnBrk="1" hangingPunct="1">
              <a:lnSpc>
                <a:spcPct val="90000"/>
              </a:lnSpc>
              <a:defRPr/>
            </a:pPr>
            <a:r>
              <a:rPr lang="en-US" smtClean="0"/>
              <a:t>OS parameters </a:t>
            </a:r>
          </a:p>
          <a:p>
            <a:pPr marL="457200" indent="-457200" eaLnBrk="1" hangingPunct="1">
              <a:lnSpc>
                <a:spcPct val="85000"/>
              </a:lnSpc>
              <a:defRPr/>
            </a:pPr>
            <a:r>
              <a:rPr lang="en-US" smtClean="0"/>
              <a:t>improving locality of memory or I/O accesses </a:t>
            </a:r>
          </a:p>
          <a:p>
            <a:pPr marL="457200" indent="-457200" eaLnBrk="1" hangingPunct="1">
              <a:lnSpc>
                <a:spcPct val="85000"/>
              </a:lnSpc>
              <a:defRPr/>
            </a:pPr>
            <a:r>
              <a:rPr lang="en-US" smtClean="0"/>
              <a:t>overlapping I/O </a:t>
            </a:r>
          </a:p>
          <a:p>
            <a:pPr marL="457200" indent="-457200" eaLnBrk="1" hangingPunct="1">
              <a:lnSpc>
                <a:spcPct val="85000"/>
              </a:lnSpc>
              <a:defRPr/>
            </a:pPr>
            <a:r>
              <a:rPr lang="en-US" smtClean="0"/>
              <a:t>on multiprocessors, you can improve performance by avoiding cache coherency problems (e.g., false sharing) and synchronization problems </a:t>
            </a:r>
          </a:p>
          <a:p>
            <a:pPr marL="457200" indent="-457200" eaLnBrk="1" hangingPunct="1">
              <a:lnSpc>
                <a:spcPct val="85000"/>
              </a:lnSpc>
              <a:buFont typeface="Wingdings" panose="05000000000000000000" pitchFamily="2" charset="2"/>
              <a:buAutoNum type="alphaUcPeriod" startAt="4"/>
              <a:defRPr/>
            </a:pPr>
            <a:endParaRPr lang="en-US" smtClean="0"/>
          </a:p>
          <a:p>
            <a:pPr marL="879475" lvl="1" indent="-381000"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Amdahl’s Law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Speedup =</a:t>
            </a:r>
          </a:p>
          <a:p>
            <a:pPr eaLnBrk="1" hangingPunct="1">
              <a:defRPr/>
            </a:pPr>
            <a:r>
              <a:rPr lang="en-US" dirty="0" smtClean="0"/>
              <a:t>	</a:t>
            </a:r>
            <a:r>
              <a:rPr lang="en-US" u="sng" dirty="0" smtClean="0"/>
              <a:t>(performance of entire task not using enhancement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	(performance of entire task using enhancement)</a:t>
            </a:r>
          </a:p>
          <a:p>
            <a:pPr eaLnBrk="1" hangingPunct="1">
              <a:defRPr/>
            </a:pPr>
            <a:r>
              <a:rPr lang="en-US" dirty="0" smtClean="0"/>
              <a:t>Alternatively</a:t>
            </a:r>
          </a:p>
          <a:p>
            <a:pPr eaLnBrk="1" hangingPunct="1">
              <a:defRPr/>
            </a:pPr>
            <a:r>
              <a:rPr lang="en-US" dirty="0" smtClean="0"/>
              <a:t>Speedup = </a:t>
            </a:r>
          </a:p>
          <a:p>
            <a:pPr eaLnBrk="1" hangingPunct="1">
              <a:defRPr/>
            </a:pPr>
            <a:r>
              <a:rPr lang="en-US" dirty="0" smtClean="0"/>
              <a:t>	(execution time without enhancement) / (execution time with enhancement)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 Measures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20788"/>
            <a:ext cx="9082088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Response time (latency) -- time between start and completion </a:t>
            </a:r>
          </a:p>
          <a:p>
            <a:pPr eaLnBrk="1" hangingPunct="1">
              <a:defRPr/>
            </a:pPr>
            <a:r>
              <a:rPr lang="en-US" smtClean="0"/>
              <a:t>Throughput (bandwidth) -- rate -- work done per unit time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Speedup = </a:t>
            </a:r>
          </a:p>
          <a:p>
            <a:pPr eaLnBrk="1" hangingPunct="1">
              <a:defRPr/>
            </a:pPr>
            <a:r>
              <a:rPr lang="en-US" smtClean="0"/>
              <a:t>	</a:t>
            </a:r>
            <a:r>
              <a:rPr lang="en-US" sz="2000" smtClean="0"/>
              <a:t>(execution time without enhance.) / (execution time with enhance.)</a:t>
            </a:r>
          </a:p>
          <a:p>
            <a:pPr eaLnBrk="1" hangingPunct="1">
              <a:defRPr/>
            </a:pPr>
            <a:r>
              <a:rPr lang="en-US" sz="2000" smtClean="0"/>
              <a:t>	= time</a:t>
            </a:r>
            <a:r>
              <a:rPr lang="en-US" sz="2000" baseline="-25000" smtClean="0"/>
              <a:t>wo enhancement</a:t>
            </a:r>
            <a:r>
              <a:rPr lang="en-US" sz="2000" smtClean="0"/>
              <a:t>) / (time</a:t>
            </a:r>
            <a:r>
              <a:rPr lang="en-US" sz="2000" baseline="-25000" smtClean="0"/>
              <a:t>with enhancement</a:t>
            </a:r>
            <a:r>
              <a:rPr lang="en-US" sz="2000" smtClean="0"/>
              <a:t>)</a:t>
            </a:r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000" smtClean="0"/>
              <a:t>Processor Speed – e.g. 1GHz</a:t>
            </a:r>
          </a:p>
          <a:p>
            <a:pPr eaLnBrk="1" hangingPunct="1">
              <a:defRPr/>
            </a:pPr>
            <a:r>
              <a:rPr lang="en-US" sz="2000" smtClean="0"/>
              <a:t>	When does it matter? </a:t>
            </a:r>
          </a:p>
          <a:p>
            <a:pPr eaLnBrk="1" hangingPunct="1">
              <a:defRPr/>
            </a:pPr>
            <a:r>
              <a:rPr lang="en-US" sz="2000" smtClean="0"/>
              <a:t>	When does it not?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MIPS and MFLOPS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20788"/>
            <a:ext cx="9082088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MIPS (Millions of Instructions per second)</a:t>
            </a:r>
          </a:p>
          <a:p>
            <a:pPr eaLnBrk="1" hangingPunct="1">
              <a:defRPr/>
            </a:pPr>
            <a:r>
              <a:rPr lang="en-US" sz="2000" smtClean="0"/>
              <a:t>	= (instruction count) / (execution time * 10</a:t>
            </a:r>
            <a:r>
              <a:rPr lang="en-US" sz="2000" baseline="30000" smtClean="0"/>
              <a:t>6</a:t>
            </a:r>
            <a:r>
              <a:rPr lang="en-US" sz="2000" smtClean="0"/>
              <a:t>)</a:t>
            </a:r>
          </a:p>
          <a:p>
            <a:pPr lvl="1" eaLnBrk="1" hangingPunct="1">
              <a:defRPr/>
            </a:pPr>
            <a:r>
              <a:rPr lang="en-US" sz="1800" smtClean="0"/>
              <a:t>Problem1 depends on the instruction set (ISA)</a:t>
            </a:r>
          </a:p>
          <a:p>
            <a:pPr lvl="1" eaLnBrk="1" hangingPunct="1">
              <a:defRPr/>
            </a:pPr>
            <a:r>
              <a:rPr lang="en-US" sz="1800" smtClean="0"/>
              <a:t>Problem2 varies with different programs on the same machine</a:t>
            </a:r>
          </a:p>
          <a:p>
            <a:pPr lvl="1" eaLnBrk="1" hangingPunct="1">
              <a:defRPr/>
            </a:pPr>
            <a:endParaRPr lang="en-US" sz="180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1800" smtClean="0"/>
          </a:p>
          <a:p>
            <a:pPr eaLnBrk="1" hangingPunct="1">
              <a:defRPr/>
            </a:pPr>
            <a:r>
              <a:rPr lang="en-US" sz="2000" smtClean="0"/>
              <a:t>MFLOPS (mega-flops where a flop is a floating point operation)</a:t>
            </a:r>
          </a:p>
          <a:p>
            <a:pPr eaLnBrk="1" hangingPunct="1">
              <a:defRPr/>
            </a:pPr>
            <a:r>
              <a:rPr lang="en-US" sz="2000" smtClean="0"/>
              <a:t>= (floating point instruction count) / (execution time * 10</a:t>
            </a:r>
            <a:r>
              <a:rPr lang="en-US" sz="2000" baseline="30000" smtClean="0"/>
              <a:t>6</a:t>
            </a:r>
            <a:r>
              <a:rPr lang="en-US" sz="2000" smtClean="0"/>
              <a:t>)</a:t>
            </a:r>
          </a:p>
          <a:p>
            <a:pPr lvl="1" eaLnBrk="1" hangingPunct="1">
              <a:defRPr/>
            </a:pPr>
            <a:r>
              <a:rPr lang="en-US" sz="1800" smtClean="0"/>
              <a:t>Problem1 depends on the instruction set (ISA)</a:t>
            </a:r>
          </a:p>
          <a:p>
            <a:pPr lvl="1" eaLnBrk="1" hangingPunct="1">
              <a:defRPr/>
            </a:pPr>
            <a:r>
              <a:rPr lang="en-US" sz="1800" smtClean="0"/>
              <a:t>Problem2 varies with different programs on the same machine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Amdahl’s Law revisited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smtClean="0"/>
              <a:t>Speedup = </a:t>
            </a:r>
          </a:p>
          <a:p>
            <a:pPr marL="457200" indent="-457200" eaLnBrk="1" hangingPunct="1">
              <a:defRPr/>
            </a:pPr>
            <a:r>
              <a:rPr lang="en-US" smtClean="0"/>
              <a:t>	</a:t>
            </a:r>
            <a:r>
              <a:rPr lang="en-US" sz="2000" smtClean="0"/>
              <a:t>(execution time without enhance.) / (execution time with enhance.)</a:t>
            </a:r>
          </a:p>
          <a:p>
            <a:pPr marL="457200" indent="-457200" eaLnBrk="1" hangingPunct="1">
              <a:defRPr/>
            </a:pPr>
            <a:r>
              <a:rPr lang="en-US" sz="2000" smtClean="0"/>
              <a:t>	= (time without) / (time with) = T</a:t>
            </a:r>
            <a:r>
              <a:rPr lang="en-US" sz="2000" baseline="-25000" smtClean="0"/>
              <a:t>wo</a:t>
            </a:r>
            <a:r>
              <a:rPr lang="en-US" sz="2000" smtClean="0"/>
              <a:t> / T</a:t>
            </a:r>
            <a:r>
              <a:rPr lang="en-US" sz="2000" baseline="-25000" smtClean="0"/>
              <a:t>with</a:t>
            </a:r>
          </a:p>
          <a:p>
            <a:pPr marL="457200" indent="-457200" eaLnBrk="1" hangingPunct="1">
              <a:defRPr/>
            </a:pPr>
            <a:r>
              <a:rPr lang="en-US" sz="2000" smtClean="0"/>
              <a:t>Notes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000" smtClean="0"/>
              <a:t>The enhancement will be used only a portion of the time.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000" smtClean="0"/>
              <a:t>If it will be rarely used then why bother trying to improve it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000" smtClean="0"/>
              <a:t>Focus on the improvements that have the highest fraction of use time denoted Fraction</a:t>
            </a:r>
            <a:r>
              <a:rPr lang="en-US" sz="2000" baseline="-25000" smtClean="0"/>
              <a:t>enhanced</a:t>
            </a:r>
            <a:r>
              <a:rPr lang="en-US" sz="2000" smtClean="0"/>
              <a:t>. 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sz="2000" smtClean="0"/>
              <a:t>Note Fraction</a:t>
            </a:r>
            <a:r>
              <a:rPr lang="en-US" sz="2000" baseline="-25000" smtClean="0"/>
              <a:t>enhanced</a:t>
            </a:r>
            <a:r>
              <a:rPr lang="en-US" sz="2000" smtClean="0"/>
              <a:t> is always less than 1.</a:t>
            </a:r>
          </a:p>
          <a:p>
            <a:pPr marL="457200" indent="-457200" eaLnBrk="1" hangingPunct="1">
              <a:defRPr/>
            </a:pPr>
            <a:r>
              <a:rPr lang="en-US" sz="2000" smtClean="0"/>
              <a:t>Then 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endParaRPr lang="en-US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Amdahl’s with Fractional Use Factor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ExecTime</a:t>
            </a:r>
            <a:r>
              <a:rPr lang="en-US" baseline="-25000" smtClean="0"/>
              <a:t>new</a:t>
            </a:r>
            <a:r>
              <a:rPr lang="en-US" smtClean="0"/>
              <a:t> = </a:t>
            </a:r>
          </a:p>
          <a:p>
            <a:pPr eaLnBrk="1" hangingPunct="1">
              <a:defRPr/>
            </a:pPr>
            <a:r>
              <a:rPr lang="en-US" smtClean="0"/>
              <a:t>	</a:t>
            </a:r>
            <a:r>
              <a:rPr lang="en-US" sz="2000" smtClean="0"/>
              <a:t>ExecTime</a:t>
            </a:r>
            <a:r>
              <a:rPr lang="en-US" sz="2000" baseline="-25000" smtClean="0"/>
              <a:t>old</a:t>
            </a:r>
            <a:r>
              <a:rPr lang="en-US" sz="2000" smtClean="0"/>
              <a:t> * [( 1- Frac</a:t>
            </a:r>
            <a:r>
              <a:rPr lang="en-US" sz="2000" baseline="-25000" smtClean="0"/>
              <a:t>enhanced</a:t>
            </a:r>
            <a:r>
              <a:rPr lang="en-US" sz="2000" smtClean="0"/>
              <a:t>) + (Frac</a:t>
            </a:r>
            <a:r>
              <a:rPr lang="en-US" sz="2000" baseline="-25000" smtClean="0"/>
              <a:t>enhanced</a:t>
            </a:r>
            <a:r>
              <a:rPr lang="en-US" sz="2000" smtClean="0"/>
              <a:t>)/(Speedup</a:t>
            </a:r>
            <a:r>
              <a:rPr lang="en-US" sz="2000" baseline="-25000" smtClean="0"/>
              <a:t>enhanced</a:t>
            </a:r>
            <a:r>
              <a:rPr lang="en-US" sz="2000" smtClean="0"/>
              <a:t>)]</a:t>
            </a:r>
          </a:p>
          <a:p>
            <a:pPr eaLnBrk="1" hangingPunct="1"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mtClean="0"/>
              <a:t>Speedup</a:t>
            </a:r>
            <a:r>
              <a:rPr lang="en-US" baseline="-25000" smtClean="0"/>
              <a:t>overall</a:t>
            </a:r>
            <a:r>
              <a:rPr lang="en-US" smtClean="0"/>
              <a:t> =  (ExecTime</a:t>
            </a:r>
            <a:r>
              <a:rPr lang="en-US" baseline="-25000" smtClean="0"/>
              <a:t>old</a:t>
            </a:r>
            <a:r>
              <a:rPr lang="en-US" smtClean="0"/>
              <a:t>) / (ExecTime</a:t>
            </a:r>
            <a:r>
              <a:rPr lang="en-US" baseline="-25000" smtClean="0"/>
              <a:t>new</a:t>
            </a:r>
            <a:r>
              <a:rPr lang="en-US" smtClean="0"/>
              <a:t>)</a:t>
            </a:r>
          </a:p>
          <a:p>
            <a:pPr eaLnBrk="1" hangingPunct="1">
              <a:defRPr/>
            </a:pPr>
            <a:r>
              <a:rPr lang="en-US" smtClean="0"/>
              <a:t>	=  1 / </a:t>
            </a:r>
            <a:r>
              <a:rPr lang="en-US" sz="2000" smtClean="0"/>
              <a:t>[( 1- Frac</a:t>
            </a:r>
            <a:r>
              <a:rPr lang="en-US" sz="2000" baseline="-25000" smtClean="0"/>
              <a:t>enhanced</a:t>
            </a:r>
            <a:r>
              <a:rPr lang="en-US" sz="2000" smtClean="0"/>
              <a:t>) + (Frac</a:t>
            </a:r>
            <a:r>
              <a:rPr lang="en-US" sz="2000" baseline="-25000" smtClean="0"/>
              <a:t>enhanced</a:t>
            </a:r>
            <a:r>
              <a:rPr lang="en-US" sz="2000" smtClean="0"/>
              <a:t>)/(Speedup</a:t>
            </a:r>
            <a:r>
              <a:rPr lang="en-US" sz="2000" baseline="-25000" smtClean="0"/>
              <a:t>enhanced</a:t>
            </a:r>
            <a:r>
              <a:rPr lang="en-US" sz="2000" smtClean="0"/>
              <a:t>)]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Amdahl’s with Fractional Use Factor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Example:</a:t>
            </a:r>
            <a:r>
              <a:rPr lang="en-US" sz="2000" smtClean="0"/>
              <a:t> </a:t>
            </a:r>
            <a:r>
              <a:rPr lang="en-US" smtClean="0"/>
              <a:t>Suppose we are considering an enhancement to a web server. The enhanced CPU is 10 times faster on computation but the same speed on I/O. Suppose also that 60% of the time is waiting on I/O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z="2000" smtClean="0"/>
              <a:t>Frac</a:t>
            </a:r>
            <a:r>
              <a:rPr lang="en-US" sz="2000" baseline="-25000" smtClean="0"/>
              <a:t>enhanced</a:t>
            </a:r>
            <a:r>
              <a:rPr lang="en-US" smtClean="0"/>
              <a:t> = .4</a:t>
            </a:r>
          </a:p>
          <a:p>
            <a:pPr eaLnBrk="1" hangingPunct="1">
              <a:defRPr/>
            </a:pPr>
            <a:r>
              <a:rPr lang="en-US" sz="2000" smtClean="0"/>
              <a:t>Speedup</a:t>
            </a:r>
            <a:r>
              <a:rPr lang="en-US" sz="2000" baseline="-25000" smtClean="0"/>
              <a:t>enhanced</a:t>
            </a:r>
            <a:r>
              <a:rPr lang="en-US" smtClean="0"/>
              <a:t> =  10</a:t>
            </a:r>
          </a:p>
          <a:p>
            <a:pPr eaLnBrk="1" hangingPunct="1">
              <a:defRPr/>
            </a:pPr>
            <a:r>
              <a:rPr lang="en-US" smtClean="0"/>
              <a:t>Speedup</a:t>
            </a:r>
            <a:r>
              <a:rPr lang="en-US" baseline="-25000" smtClean="0"/>
              <a:t>overall</a:t>
            </a:r>
            <a:r>
              <a:rPr lang="en-US" smtClean="0"/>
              <a:t> =</a:t>
            </a:r>
          </a:p>
          <a:p>
            <a:pPr eaLnBrk="1" hangingPunct="1">
              <a:defRPr/>
            </a:pPr>
            <a:r>
              <a:rPr lang="en-US" smtClean="0"/>
              <a:t>	=  1 / </a:t>
            </a:r>
            <a:r>
              <a:rPr lang="en-US" sz="2000" smtClean="0"/>
              <a:t>[( 1- Frac</a:t>
            </a:r>
            <a:r>
              <a:rPr lang="en-US" sz="2000" baseline="-25000" smtClean="0"/>
              <a:t>enhanced</a:t>
            </a:r>
            <a:r>
              <a:rPr lang="en-US" sz="2000" smtClean="0"/>
              <a:t>) + (Frac</a:t>
            </a:r>
            <a:r>
              <a:rPr lang="en-US" sz="2000" baseline="-25000" smtClean="0"/>
              <a:t>enhanced</a:t>
            </a:r>
            <a:r>
              <a:rPr lang="en-US" sz="2000" smtClean="0"/>
              <a:t>)/(Speedup</a:t>
            </a:r>
            <a:r>
              <a:rPr lang="en-US" sz="2000" baseline="-25000" smtClean="0"/>
              <a:t>enhanced</a:t>
            </a:r>
            <a:r>
              <a:rPr lang="en-US" sz="2000" smtClean="0"/>
              <a:t>)]</a:t>
            </a:r>
          </a:p>
          <a:p>
            <a:pPr eaLnBrk="1" hangingPunct="1">
              <a:defRPr/>
            </a:pPr>
            <a:r>
              <a:rPr lang="en-US" sz="2000" smtClean="0"/>
              <a:t>	=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Graphics Square Root Enhancement  p 42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CPU Performance Equation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Almost all computers use a clock running at a fixed rate.</a:t>
            </a:r>
          </a:p>
          <a:p>
            <a:pPr eaLnBrk="1" hangingPunct="1">
              <a:defRPr/>
            </a:pPr>
            <a:r>
              <a:rPr lang="en-US" dirty="0" smtClean="0"/>
              <a:t>Clock period   e.g. 1GHz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CPUtime</a:t>
            </a:r>
            <a:r>
              <a:rPr lang="en-US" dirty="0" smtClean="0"/>
              <a:t> = </a:t>
            </a:r>
            <a:r>
              <a:rPr lang="en-US" dirty="0" err="1" smtClean="0"/>
              <a:t>CPUclockCyclesForProgram</a:t>
            </a:r>
            <a:r>
              <a:rPr lang="en-US" dirty="0" smtClean="0"/>
              <a:t> * </a:t>
            </a:r>
            <a:r>
              <a:rPr lang="en-US" dirty="0" err="1" smtClean="0"/>
              <a:t>ClockCycleTime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	= </a:t>
            </a:r>
            <a:r>
              <a:rPr lang="en-US" dirty="0" err="1" smtClean="0"/>
              <a:t>CPUclockCyclesForProgram</a:t>
            </a:r>
            <a:r>
              <a:rPr lang="en-US" dirty="0" smtClean="0"/>
              <a:t> / </a:t>
            </a:r>
            <a:r>
              <a:rPr lang="en-US" dirty="0" err="1" smtClean="0"/>
              <a:t>ClockRate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Instruction Count (IC) – </a:t>
            </a:r>
          </a:p>
          <a:p>
            <a:pPr eaLnBrk="1" hangingPunct="1">
              <a:defRPr/>
            </a:pPr>
            <a:r>
              <a:rPr lang="en-US" dirty="0" smtClean="0"/>
              <a:t>CPI = </a:t>
            </a:r>
            <a:r>
              <a:rPr lang="en-US" dirty="0" err="1" smtClean="0"/>
              <a:t>CPUclockCyclesForProgram</a:t>
            </a:r>
            <a:r>
              <a:rPr lang="en-US" dirty="0" smtClean="0"/>
              <a:t> / </a:t>
            </a:r>
            <a:r>
              <a:rPr lang="en-US" dirty="0" err="1" smtClean="0"/>
              <a:t>InstructionCount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CPUtime</a:t>
            </a:r>
            <a:r>
              <a:rPr lang="en-US" dirty="0" smtClean="0"/>
              <a:t> = IC * </a:t>
            </a:r>
            <a:r>
              <a:rPr lang="en-US" dirty="0" err="1" smtClean="0"/>
              <a:t>ClockCycleTime</a:t>
            </a:r>
            <a:r>
              <a:rPr lang="en-US" dirty="0" smtClean="0"/>
              <a:t> * </a:t>
            </a:r>
            <a:r>
              <a:rPr lang="en-US" dirty="0" err="1" smtClean="0"/>
              <a:t>CyclesPerInstruction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Genuine Computer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Designing the Organization and Hardware to Meet Goals and Functional Requirements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two processors with the same instruction set architectures but different organizations are the AMD Opteron and the Intel Core i7.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CPU Performance Equation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CPUtime = IC * ClockCycleTime * CyclesPerInstruction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CPUtime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Principle of Locality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Rule of thumb – </a:t>
            </a:r>
          </a:p>
          <a:p>
            <a:pPr eaLnBrk="1" hangingPunct="1">
              <a:defRPr/>
            </a:pPr>
            <a:r>
              <a:rPr lang="en-US" smtClean="0"/>
              <a:t>	A program spends 90% of its execution time in only 10% of the code.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So what do you try to optimize?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Locality of memory references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Temporal locality</a:t>
            </a:r>
          </a:p>
          <a:p>
            <a:pPr eaLnBrk="1" hangingPunct="1">
              <a:defRPr/>
            </a:pPr>
            <a:r>
              <a:rPr lang="en-US" smtClean="0"/>
              <a:t>Spatial locality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Taking Advantage of Parallelism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Logic parallelism – carry lookahead adder</a:t>
            </a:r>
          </a:p>
          <a:p>
            <a:pPr eaLnBrk="1" hangingPunct="1">
              <a:defRPr/>
            </a:pPr>
            <a:r>
              <a:rPr lang="en-US" smtClean="0"/>
              <a:t>Word parallelism – SIMD</a:t>
            </a:r>
          </a:p>
          <a:p>
            <a:pPr eaLnBrk="1" hangingPunct="1">
              <a:defRPr/>
            </a:pPr>
            <a:r>
              <a:rPr lang="en-US" smtClean="0"/>
              <a:t>Instruction pipelining – overlap fetch and execute</a:t>
            </a:r>
          </a:p>
          <a:p>
            <a:pPr eaLnBrk="1" hangingPunct="1">
              <a:defRPr/>
            </a:pPr>
            <a:r>
              <a:rPr lang="en-US" smtClean="0"/>
              <a:t>Multithreads – executing independent instructions at the same time</a:t>
            </a:r>
          </a:p>
          <a:p>
            <a:pPr eaLnBrk="1" hangingPunct="1">
              <a:defRPr/>
            </a:pPr>
            <a:r>
              <a:rPr lang="en-US" smtClean="0"/>
              <a:t>Speculative execution - 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Homework Set #1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ISA – Example MIPs/ IA32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2760663" y="6361113"/>
            <a:ext cx="397033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Copyright © 2011, Elsevier Inc. All rights Reserved.</a:t>
            </a:r>
          </a:p>
        </p:txBody>
      </p:sp>
      <p:sp>
        <p:nvSpPr>
          <p:cNvPr id="76803" name="Text Box 9"/>
          <p:cNvSpPr txBox="1">
            <a:spLocks noChangeArrowheads="1"/>
          </p:cNvSpPr>
          <p:nvPr/>
        </p:nvSpPr>
        <p:spPr bwMode="auto">
          <a:xfrm>
            <a:off x="411163" y="5005388"/>
            <a:ext cx="7858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GB" altLang="en-US" sz="1200">
                <a:latin typeface="Times New Roman" panose="02020603050405020304" pitchFamily="18" charset="0"/>
              </a:rPr>
              <a:t>Figure 1.6 MIPS64 instruction set architecture formats.</a:t>
            </a:r>
            <a:r>
              <a:rPr lang="en-GB" altLang="en-US" sz="1200" b="0">
                <a:latin typeface="Times New Roman" panose="02020603050405020304" pitchFamily="18" charset="0"/>
              </a:rPr>
              <a:t> All instructions are 32 bits long. The R format is for integer register-to-register operations, such as DADDU, DSUBU, and so on. The I format is for data transfers, branches, and immediate instructions, such as LD, SD, BEQZ, and DADDIs. The J format is for jumps, the FR format for floating-point operations, and the FI format for floating-point branches.</a:t>
            </a:r>
            <a:r>
              <a:rPr lang="en-US" altLang="en-US" sz="1200" b="0">
                <a:latin typeface="Times New Roman" panose="02020603050405020304" pitchFamily="18" charset="0"/>
              </a:rPr>
              <a:t> </a:t>
            </a:r>
            <a:endParaRPr lang="en-GB" altLang="en-US" sz="1200" b="0">
              <a:latin typeface="Times New Roman" panose="02020603050405020304" pitchFamily="18" charset="0"/>
            </a:endParaRPr>
          </a:p>
        </p:txBody>
      </p:sp>
      <p:pic>
        <p:nvPicPr>
          <p:cNvPr id="76804" name="Picture 9" descr="f01-06-97801238387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39738"/>
            <a:ext cx="73437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you should know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2"/>
              </a:rPr>
              <a:t>http://en.wikipedia.org/wiki/Intel_4004</a:t>
            </a:r>
            <a:r>
              <a:rPr lang="en-US" dirty="0" smtClean="0"/>
              <a:t> (1971)</a:t>
            </a:r>
          </a:p>
          <a:p>
            <a:pPr eaLnBrk="1" hangingPunct="1">
              <a:defRPr/>
            </a:pPr>
            <a:r>
              <a:rPr lang="en-US" sz="2000" dirty="0" smtClean="0"/>
              <a:t>Steps in Execution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Load Instruction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Decode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59928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4188023" y="1285875"/>
            <a:ext cx="2152056" cy="1964532"/>
          </a:xfrm>
          <a:custGeom>
            <a:avLst/>
            <a:gdLst/>
            <a:ahLst/>
            <a:cxnLst/>
            <a:rect l="0" t="0" r="0" b="0"/>
            <a:pathLst>
              <a:path w="2152056" h="1964532">
                <a:moveTo>
                  <a:pt x="2152055" y="35719"/>
                </a:moveTo>
                <a:lnTo>
                  <a:pt x="2152055" y="35719"/>
                </a:lnTo>
                <a:lnTo>
                  <a:pt x="2143125" y="26789"/>
                </a:lnTo>
                <a:lnTo>
                  <a:pt x="2143125" y="17859"/>
                </a:lnTo>
                <a:lnTo>
                  <a:pt x="2134196" y="8930"/>
                </a:lnTo>
                <a:lnTo>
                  <a:pt x="2125266" y="8930"/>
                </a:lnTo>
                <a:lnTo>
                  <a:pt x="2125266" y="0"/>
                </a:lnTo>
                <a:lnTo>
                  <a:pt x="2116336" y="0"/>
                </a:lnTo>
                <a:lnTo>
                  <a:pt x="2116336" y="0"/>
                </a:lnTo>
                <a:lnTo>
                  <a:pt x="2116336" y="8930"/>
                </a:lnTo>
                <a:lnTo>
                  <a:pt x="2107407" y="26789"/>
                </a:lnTo>
                <a:lnTo>
                  <a:pt x="2098477" y="44648"/>
                </a:lnTo>
                <a:lnTo>
                  <a:pt x="2089547" y="71438"/>
                </a:lnTo>
                <a:lnTo>
                  <a:pt x="2080618" y="107156"/>
                </a:lnTo>
                <a:lnTo>
                  <a:pt x="2071688" y="142875"/>
                </a:lnTo>
                <a:lnTo>
                  <a:pt x="2062758" y="187523"/>
                </a:lnTo>
                <a:lnTo>
                  <a:pt x="2044899" y="241101"/>
                </a:lnTo>
                <a:lnTo>
                  <a:pt x="2027040" y="294679"/>
                </a:lnTo>
                <a:lnTo>
                  <a:pt x="2018110" y="348258"/>
                </a:lnTo>
                <a:lnTo>
                  <a:pt x="2000250" y="401836"/>
                </a:lnTo>
                <a:lnTo>
                  <a:pt x="1982391" y="464344"/>
                </a:lnTo>
                <a:lnTo>
                  <a:pt x="1973461" y="526851"/>
                </a:lnTo>
                <a:lnTo>
                  <a:pt x="1964532" y="589359"/>
                </a:lnTo>
                <a:lnTo>
                  <a:pt x="1955602" y="651867"/>
                </a:lnTo>
                <a:lnTo>
                  <a:pt x="1955602" y="714375"/>
                </a:lnTo>
                <a:lnTo>
                  <a:pt x="1955602" y="767953"/>
                </a:lnTo>
                <a:lnTo>
                  <a:pt x="1955602" y="830461"/>
                </a:lnTo>
                <a:lnTo>
                  <a:pt x="1955602" y="875109"/>
                </a:lnTo>
                <a:lnTo>
                  <a:pt x="1964532" y="928687"/>
                </a:lnTo>
                <a:lnTo>
                  <a:pt x="1964532" y="964406"/>
                </a:lnTo>
                <a:lnTo>
                  <a:pt x="1973461" y="1009054"/>
                </a:lnTo>
                <a:lnTo>
                  <a:pt x="1973461" y="1044773"/>
                </a:lnTo>
                <a:lnTo>
                  <a:pt x="1973461" y="1080492"/>
                </a:lnTo>
                <a:lnTo>
                  <a:pt x="1982391" y="1116211"/>
                </a:lnTo>
                <a:lnTo>
                  <a:pt x="1982391" y="1143000"/>
                </a:lnTo>
                <a:lnTo>
                  <a:pt x="1973461" y="1169789"/>
                </a:lnTo>
                <a:lnTo>
                  <a:pt x="1973461" y="1196578"/>
                </a:lnTo>
                <a:lnTo>
                  <a:pt x="1964532" y="1214438"/>
                </a:lnTo>
                <a:lnTo>
                  <a:pt x="1964532" y="1241227"/>
                </a:lnTo>
                <a:lnTo>
                  <a:pt x="1955602" y="1259086"/>
                </a:lnTo>
                <a:lnTo>
                  <a:pt x="1946672" y="1276945"/>
                </a:lnTo>
                <a:lnTo>
                  <a:pt x="1946672" y="1285875"/>
                </a:lnTo>
                <a:lnTo>
                  <a:pt x="1946672" y="1303734"/>
                </a:lnTo>
                <a:lnTo>
                  <a:pt x="1946672" y="1312664"/>
                </a:lnTo>
                <a:lnTo>
                  <a:pt x="1946672" y="1312664"/>
                </a:lnTo>
                <a:lnTo>
                  <a:pt x="1937743" y="1312664"/>
                </a:lnTo>
                <a:lnTo>
                  <a:pt x="1928813" y="1321594"/>
                </a:lnTo>
                <a:lnTo>
                  <a:pt x="1928813" y="1321594"/>
                </a:lnTo>
                <a:lnTo>
                  <a:pt x="1919883" y="1321594"/>
                </a:lnTo>
                <a:lnTo>
                  <a:pt x="1910954" y="1321594"/>
                </a:lnTo>
                <a:lnTo>
                  <a:pt x="1902024" y="1321594"/>
                </a:lnTo>
                <a:lnTo>
                  <a:pt x="1893094" y="1312664"/>
                </a:lnTo>
                <a:lnTo>
                  <a:pt x="1884165" y="1312664"/>
                </a:lnTo>
                <a:lnTo>
                  <a:pt x="1884165" y="1312664"/>
                </a:lnTo>
                <a:lnTo>
                  <a:pt x="1875235" y="1312664"/>
                </a:lnTo>
                <a:lnTo>
                  <a:pt x="1866305" y="1303734"/>
                </a:lnTo>
                <a:lnTo>
                  <a:pt x="1866305" y="1303734"/>
                </a:lnTo>
                <a:lnTo>
                  <a:pt x="1866305" y="1294805"/>
                </a:lnTo>
                <a:lnTo>
                  <a:pt x="1857375" y="1294805"/>
                </a:lnTo>
                <a:lnTo>
                  <a:pt x="1848446" y="1285875"/>
                </a:lnTo>
                <a:lnTo>
                  <a:pt x="1839516" y="1285875"/>
                </a:lnTo>
                <a:lnTo>
                  <a:pt x="1830586" y="1285875"/>
                </a:lnTo>
                <a:lnTo>
                  <a:pt x="1812727" y="1285875"/>
                </a:lnTo>
                <a:lnTo>
                  <a:pt x="1794868" y="1285875"/>
                </a:lnTo>
                <a:lnTo>
                  <a:pt x="1777008" y="1285875"/>
                </a:lnTo>
                <a:lnTo>
                  <a:pt x="1759149" y="1285875"/>
                </a:lnTo>
                <a:lnTo>
                  <a:pt x="1732360" y="1294805"/>
                </a:lnTo>
                <a:lnTo>
                  <a:pt x="1705571" y="1285875"/>
                </a:lnTo>
                <a:lnTo>
                  <a:pt x="1678782" y="1285875"/>
                </a:lnTo>
                <a:lnTo>
                  <a:pt x="1651993" y="1285875"/>
                </a:lnTo>
                <a:lnTo>
                  <a:pt x="1625204" y="1285875"/>
                </a:lnTo>
                <a:lnTo>
                  <a:pt x="1589485" y="1285875"/>
                </a:lnTo>
                <a:lnTo>
                  <a:pt x="1544836" y="1285875"/>
                </a:lnTo>
                <a:lnTo>
                  <a:pt x="1500188" y="1294805"/>
                </a:lnTo>
                <a:lnTo>
                  <a:pt x="1455540" y="1303734"/>
                </a:lnTo>
                <a:lnTo>
                  <a:pt x="1401961" y="1303734"/>
                </a:lnTo>
                <a:lnTo>
                  <a:pt x="1348383" y="1312664"/>
                </a:lnTo>
                <a:lnTo>
                  <a:pt x="1294805" y="1321594"/>
                </a:lnTo>
                <a:lnTo>
                  <a:pt x="1241227" y="1321594"/>
                </a:lnTo>
                <a:lnTo>
                  <a:pt x="1187649" y="1330523"/>
                </a:lnTo>
                <a:lnTo>
                  <a:pt x="1134071" y="1339453"/>
                </a:lnTo>
                <a:lnTo>
                  <a:pt x="1080493" y="1339453"/>
                </a:lnTo>
                <a:lnTo>
                  <a:pt x="1026915" y="1339453"/>
                </a:lnTo>
                <a:lnTo>
                  <a:pt x="964407" y="1339453"/>
                </a:lnTo>
                <a:lnTo>
                  <a:pt x="901899" y="1339453"/>
                </a:lnTo>
                <a:lnTo>
                  <a:pt x="839391" y="1348383"/>
                </a:lnTo>
                <a:lnTo>
                  <a:pt x="776883" y="1348383"/>
                </a:lnTo>
                <a:lnTo>
                  <a:pt x="714375" y="1348383"/>
                </a:lnTo>
                <a:lnTo>
                  <a:pt x="651868" y="1348383"/>
                </a:lnTo>
                <a:lnTo>
                  <a:pt x="589360" y="1348383"/>
                </a:lnTo>
                <a:lnTo>
                  <a:pt x="535782" y="1348383"/>
                </a:lnTo>
                <a:lnTo>
                  <a:pt x="473274" y="1348383"/>
                </a:lnTo>
                <a:lnTo>
                  <a:pt x="419696" y="1339453"/>
                </a:lnTo>
                <a:lnTo>
                  <a:pt x="366118" y="1339453"/>
                </a:lnTo>
                <a:lnTo>
                  <a:pt x="321469" y="1330523"/>
                </a:lnTo>
                <a:lnTo>
                  <a:pt x="276821" y="1330523"/>
                </a:lnTo>
                <a:lnTo>
                  <a:pt x="232172" y="1330523"/>
                </a:lnTo>
                <a:lnTo>
                  <a:pt x="187524" y="1321594"/>
                </a:lnTo>
                <a:lnTo>
                  <a:pt x="151805" y="1321594"/>
                </a:lnTo>
                <a:lnTo>
                  <a:pt x="125016" y="1330523"/>
                </a:lnTo>
                <a:lnTo>
                  <a:pt x="98227" y="1330523"/>
                </a:lnTo>
                <a:lnTo>
                  <a:pt x="80368" y="1330523"/>
                </a:lnTo>
                <a:lnTo>
                  <a:pt x="62508" y="1339453"/>
                </a:lnTo>
                <a:lnTo>
                  <a:pt x="53579" y="1339453"/>
                </a:lnTo>
                <a:lnTo>
                  <a:pt x="44649" y="1348383"/>
                </a:lnTo>
                <a:lnTo>
                  <a:pt x="35719" y="1357313"/>
                </a:lnTo>
                <a:lnTo>
                  <a:pt x="26790" y="1375172"/>
                </a:lnTo>
                <a:lnTo>
                  <a:pt x="17860" y="1393031"/>
                </a:lnTo>
                <a:lnTo>
                  <a:pt x="17860" y="1410891"/>
                </a:lnTo>
                <a:lnTo>
                  <a:pt x="8930" y="1437680"/>
                </a:lnTo>
                <a:lnTo>
                  <a:pt x="8930" y="1473398"/>
                </a:lnTo>
                <a:lnTo>
                  <a:pt x="0" y="1518046"/>
                </a:lnTo>
                <a:lnTo>
                  <a:pt x="0" y="1571625"/>
                </a:lnTo>
                <a:lnTo>
                  <a:pt x="8930" y="1616273"/>
                </a:lnTo>
                <a:lnTo>
                  <a:pt x="8930" y="1669851"/>
                </a:lnTo>
                <a:lnTo>
                  <a:pt x="17860" y="1714500"/>
                </a:lnTo>
                <a:lnTo>
                  <a:pt x="17860" y="1759148"/>
                </a:lnTo>
                <a:lnTo>
                  <a:pt x="17860" y="1794867"/>
                </a:lnTo>
                <a:lnTo>
                  <a:pt x="17860" y="1830586"/>
                </a:lnTo>
                <a:lnTo>
                  <a:pt x="17860" y="1857375"/>
                </a:lnTo>
                <a:lnTo>
                  <a:pt x="17860" y="1884164"/>
                </a:lnTo>
                <a:lnTo>
                  <a:pt x="17860" y="1902023"/>
                </a:lnTo>
                <a:lnTo>
                  <a:pt x="17860" y="1919882"/>
                </a:lnTo>
                <a:lnTo>
                  <a:pt x="8930" y="1928812"/>
                </a:lnTo>
                <a:lnTo>
                  <a:pt x="8930" y="1946671"/>
                </a:lnTo>
                <a:lnTo>
                  <a:pt x="8930" y="1955601"/>
                </a:lnTo>
                <a:lnTo>
                  <a:pt x="17860" y="1955601"/>
                </a:lnTo>
                <a:lnTo>
                  <a:pt x="26790" y="1964531"/>
                </a:lnTo>
                <a:lnTo>
                  <a:pt x="35719" y="1964531"/>
                </a:lnTo>
                <a:lnTo>
                  <a:pt x="44649" y="1955601"/>
                </a:lnTo>
                <a:lnTo>
                  <a:pt x="44649" y="19556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214813" y="4848820"/>
            <a:ext cx="116086" cy="8931"/>
          </a:xfrm>
          <a:custGeom>
            <a:avLst/>
            <a:gdLst/>
            <a:ahLst/>
            <a:cxnLst/>
            <a:rect l="0" t="0" r="0" b="0"/>
            <a:pathLst>
              <a:path w="116086" h="893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8930"/>
                </a:lnTo>
                <a:lnTo>
                  <a:pt x="53578" y="0"/>
                </a:lnTo>
                <a:lnTo>
                  <a:pt x="80367" y="0"/>
                </a:lnTo>
                <a:lnTo>
                  <a:pt x="116085" y="0"/>
                </a:lnTo>
                <a:lnTo>
                  <a:pt x="11608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420195" y="4830961"/>
            <a:ext cx="267892" cy="44649"/>
          </a:xfrm>
          <a:custGeom>
            <a:avLst/>
            <a:gdLst/>
            <a:ahLst/>
            <a:cxnLst/>
            <a:rect l="0" t="0" r="0" b="0"/>
            <a:pathLst>
              <a:path w="267892" h="44649">
                <a:moveTo>
                  <a:pt x="0" y="0"/>
                </a:moveTo>
                <a:lnTo>
                  <a:pt x="44649" y="0"/>
                </a:lnTo>
                <a:lnTo>
                  <a:pt x="89297" y="0"/>
                </a:lnTo>
                <a:lnTo>
                  <a:pt x="133946" y="8929"/>
                </a:lnTo>
                <a:lnTo>
                  <a:pt x="169664" y="17859"/>
                </a:lnTo>
                <a:lnTo>
                  <a:pt x="205383" y="26789"/>
                </a:lnTo>
                <a:lnTo>
                  <a:pt x="241102" y="35718"/>
                </a:lnTo>
                <a:lnTo>
                  <a:pt x="267891" y="44648"/>
                </a:lnTo>
                <a:lnTo>
                  <a:pt x="267891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179094" y="4277320"/>
            <a:ext cx="419696" cy="44649"/>
          </a:xfrm>
          <a:custGeom>
            <a:avLst/>
            <a:gdLst/>
            <a:ahLst/>
            <a:cxnLst/>
            <a:rect l="0" t="0" r="0" b="0"/>
            <a:pathLst>
              <a:path w="419696" h="44649">
                <a:moveTo>
                  <a:pt x="8929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8930"/>
                </a:lnTo>
                <a:lnTo>
                  <a:pt x="133945" y="17859"/>
                </a:lnTo>
                <a:lnTo>
                  <a:pt x="178594" y="26789"/>
                </a:lnTo>
                <a:lnTo>
                  <a:pt x="223242" y="35719"/>
                </a:lnTo>
                <a:lnTo>
                  <a:pt x="267890" y="44648"/>
                </a:lnTo>
                <a:lnTo>
                  <a:pt x="321469" y="44648"/>
                </a:lnTo>
                <a:lnTo>
                  <a:pt x="375047" y="35719"/>
                </a:lnTo>
                <a:lnTo>
                  <a:pt x="419695" y="17859"/>
                </a:lnTo>
                <a:lnTo>
                  <a:pt x="419695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313164" y="2678906"/>
            <a:ext cx="205384" cy="1910954"/>
          </a:xfrm>
          <a:custGeom>
            <a:avLst/>
            <a:gdLst/>
            <a:ahLst/>
            <a:cxnLst/>
            <a:rect l="0" t="0" r="0" b="0"/>
            <a:pathLst>
              <a:path w="205384" h="1910954">
                <a:moveTo>
                  <a:pt x="0" y="1910953"/>
                </a:moveTo>
                <a:lnTo>
                  <a:pt x="8930" y="1910953"/>
                </a:lnTo>
                <a:lnTo>
                  <a:pt x="8930" y="1910953"/>
                </a:lnTo>
                <a:lnTo>
                  <a:pt x="17859" y="1902023"/>
                </a:lnTo>
                <a:lnTo>
                  <a:pt x="26789" y="1902023"/>
                </a:lnTo>
                <a:lnTo>
                  <a:pt x="35719" y="1893094"/>
                </a:lnTo>
                <a:lnTo>
                  <a:pt x="53578" y="1893094"/>
                </a:lnTo>
                <a:lnTo>
                  <a:pt x="62508" y="1884164"/>
                </a:lnTo>
                <a:lnTo>
                  <a:pt x="62508" y="1884164"/>
                </a:lnTo>
                <a:lnTo>
                  <a:pt x="71438" y="1884164"/>
                </a:lnTo>
                <a:lnTo>
                  <a:pt x="80367" y="1875234"/>
                </a:lnTo>
                <a:lnTo>
                  <a:pt x="89297" y="1866305"/>
                </a:lnTo>
                <a:lnTo>
                  <a:pt x="98227" y="1857375"/>
                </a:lnTo>
                <a:lnTo>
                  <a:pt x="98227" y="1848445"/>
                </a:lnTo>
                <a:lnTo>
                  <a:pt x="107156" y="1830586"/>
                </a:lnTo>
                <a:lnTo>
                  <a:pt x="116086" y="1812726"/>
                </a:lnTo>
                <a:lnTo>
                  <a:pt x="125016" y="1794867"/>
                </a:lnTo>
                <a:lnTo>
                  <a:pt x="125016" y="1768078"/>
                </a:lnTo>
                <a:lnTo>
                  <a:pt x="133945" y="1741289"/>
                </a:lnTo>
                <a:lnTo>
                  <a:pt x="142875" y="1714500"/>
                </a:lnTo>
                <a:lnTo>
                  <a:pt x="142875" y="1687711"/>
                </a:lnTo>
                <a:lnTo>
                  <a:pt x="142875" y="1660922"/>
                </a:lnTo>
                <a:lnTo>
                  <a:pt x="151805" y="1625203"/>
                </a:lnTo>
                <a:lnTo>
                  <a:pt x="151805" y="1580555"/>
                </a:lnTo>
                <a:lnTo>
                  <a:pt x="151805" y="1544836"/>
                </a:lnTo>
                <a:lnTo>
                  <a:pt x="151805" y="1500187"/>
                </a:lnTo>
                <a:lnTo>
                  <a:pt x="160734" y="1446609"/>
                </a:lnTo>
                <a:lnTo>
                  <a:pt x="169664" y="1393031"/>
                </a:lnTo>
                <a:lnTo>
                  <a:pt x="169664" y="1339453"/>
                </a:lnTo>
                <a:lnTo>
                  <a:pt x="169664" y="1276945"/>
                </a:lnTo>
                <a:lnTo>
                  <a:pt x="160734" y="1223367"/>
                </a:lnTo>
                <a:lnTo>
                  <a:pt x="151805" y="1160859"/>
                </a:lnTo>
                <a:lnTo>
                  <a:pt x="151805" y="1098351"/>
                </a:lnTo>
                <a:lnTo>
                  <a:pt x="142875" y="1044773"/>
                </a:lnTo>
                <a:lnTo>
                  <a:pt x="133945" y="982265"/>
                </a:lnTo>
                <a:lnTo>
                  <a:pt x="133945" y="928687"/>
                </a:lnTo>
                <a:lnTo>
                  <a:pt x="133945" y="866180"/>
                </a:lnTo>
                <a:lnTo>
                  <a:pt x="133945" y="803672"/>
                </a:lnTo>
                <a:lnTo>
                  <a:pt x="133945" y="750094"/>
                </a:lnTo>
                <a:lnTo>
                  <a:pt x="142875" y="687586"/>
                </a:lnTo>
                <a:lnTo>
                  <a:pt x="142875" y="625078"/>
                </a:lnTo>
                <a:lnTo>
                  <a:pt x="142875" y="562570"/>
                </a:lnTo>
                <a:lnTo>
                  <a:pt x="142875" y="500062"/>
                </a:lnTo>
                <a:lnTo>
                  <a:pt x="142875" y="446484"/>
                </a:lnTo>
                <a:lnTo>
                  <a:pt x="133945" y="392906"/>
                </a:lnTo>
                <a:lnTo>
                  <a:pt x="133945" y="348258"/>
                </a:lnTo>
                <a:lnTo>
                  <a:pt x="133945" y="303609"/>
                </a:lnTo>
                <a:lnTo>
                  <a:pt x="133945" y="258961"/>
                </a:lnTo>
                <a:lnTo>
                  <a:pt x="142875" y="214312"/>
                </a:lnTo>
                <a:lnTo>
                  <a:pt x="151805" y="178594"/>
                </a:lnTo>
                <a:lnTo>
                  <a:pt x="160734" y="142875"/>
                </a:lnTo>
                <a:lnTo>
                  <a:pt x="169664" y="107157"/>
                </a:lnTo>
                <a:lnTo>
                  <a:pt x="178594" y="80367"/>
                </a:lnTo>
                <a:lnTo>
                  <a:pt x="178594" y="62508"/>
                </a:lnTo>
                <a:lnTo>
                  <a:pt x="178594" y="44649"/>
                </a:lnTo>
                <a:lnTo>
                  <a:pt x="178594" y="26789"/>
                </a:lnTo>
                <a:lnTo>
                  <a:pt x="178594" y="17860"/>
                </a:lnTo>
                <a:lnTo>
                  <a:pt x="169664" y="17860"/>
                </a:lnTo>
                <a:lnTo>
                  <a:pt x="160734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60734" y="0"/>
                </a:lnTo>
                <a:lnTo>
                  <a:pt x="169664" y="0"/>
                </a:lnTo>
                <a:lnTo>
                  <a:pt x="178594" y="8930"/>
                </a:lnTo>
                <a:lnTo>
                  <a:pt x="187524" y="8930"/>
                </a:lnTo>
                <a:lnTo>
                  <a:pt x="205383" y="8930"/>
                </a:lnTo>
                <a:lnTo>
                  <a:pt x="205383" y="17860"/>
                </a:lnTo>
                <a:lnTo>
                  <a:pt x="205383" y="17860"/>
                </a:lnTo>
                <a:lnTo>
                  <a:pt x="196453" y="26789"/>
                </a:lnTo>
                <a:lnTo>
                  <a:pt x="187524" y="26789"/>
                </a:lnTo>
                <a:lnTo>
                  <a:pt x="187524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446859" y="2714625"/>
            <a:ext cx="2009181" cy="526852"/>
          </a:xfrm>
          <a:custGeom>
            <a:avLst/>
            <a:gdLst/>
            <a:ahLst/>
            <a:cxnLst/>
            <a:rect l="0" t="0" r="0" b="0"/>
            <a:pathLst>
              <a:path w="2009181" h="526852">
                <a:moveTo>
                  <a:pt x="2009180" y="8930"/>
                </a:moveTo>
                <a:lnTo>
                  <a:pt x="2009180" y="8930"/>
                </a:lnTo>
                <a:lnTo>
                  <a:pt x="2009180" y="8930"/>
                </a:lnTo>
                <a:lnTo>
                  <a:pt x="2009180" y="0"/>
                </a:lnTo>
                <a:lnTo>
                  <a:pt x="2000250" y="0"/>
                </a:lnTo>
                <a:lnTo>
                  <a:pt x="2000250" y="0"/>
                </a:lnTo>
                <a:lnTo>
                  <a:pt x="1991321" y="0"/>
                </a:lnTo>
                <a:lnTo>
                  <a:pt x="1982391" y="8930"/>
                </a:lnTo>
                <a:lnTo>
                  <a:pt x="1973461" y="8930"/>
                </a:lnTo>
                <a:lnTo>
                  <a:pt x="1955602" y="17859"/>
                </a:lnTo>
                <a:lnTo>
                  <a:pt x="1946672" y="17859"/>
                </a:lnTo>
                <a:lnTo>
                  <a:pt x="1928813" y="26789"/>
                </a:lnTo>
                <a:lnTo>
                  <a:pt x="1902024" y="35719"/>
                </a:lnTo>
                <a:lnTo>
                  <a:pt x="1875235" y="35719"/>
                </a:lnTo>
                <a:lnTo>
                  <a:pt x="1848446" y="35719"/>
                </a:lnTo>
                <a:lnTo>
                  <a:pt x="1812727" y="35719"/>
                </a:lnTo>
                <a:lnTo>
                  <a:pt x="1777008" y="35719"/>
                </a:lnTo>
                <a:lnTo>
                  <a:pt x="1732360" y="35719"/>
                </a:lnTo>
                <a:lnTo>
                  <a:pt x="1687711" y="35719"/>
                </a:lnTo>
                <a:lnTo>
                  <a:pt x="1643063" y="35719"/>
                </a:lnTo>
                <a:lnTo>
                  <a:pt x="1589485" y="44648"/>
                </a:lnTo>
                <a:lnTo>
                  <a:pt x="1535907" y="44648"/>
                </a:lnTo>
                <a:lnTo>
                  <a:pt x="1473399" y="44648"/>
                </a:lnTo>
                <a:lnTo>
                  <a:pt x="1410891" y="53578"/>
                </a:lnTo>
                <a:lnTo>
                  <a:pt x="1348383" y="53578"/>
                </a:lnTo>
                <a:lnTo>
                  <a:pt x="1276946" y="53578"/>
                </a:lnTo>
                <a:lnTo>
                  <a:pt x="1205508" y="53578"/>
                </a:lnTo>
                <a:lnTo>
                  <a:pt x="1134071" y="53578"/>
                </a:lnTo>
                <a:lnTo>
                  <a:pt x="1062633" y="53578"/>
                </a:lnTo>
                <a:lnTo>
                  <a:pt x="982266" y="44648"/>
                </a:lnTo>
                <a:lnTo>
                  <a:pt x="910829" y="44648"/>
                </a:lnTo>
                <a:lnTo>
                  <a:pt x="839391" y="44648"/>
                </a:lnTo>
                <a:lnTo>
                  <a:pt x="759024" y="35719"/>
                </a:lnTo>
                <a:lnTo>
                  <a:pt x="696516" y="35719"/>
                </a:lnTo>
                <a:lnTo>
                  <a:pt x="625079" y="35719"/>
                </a:lnTo>
                <a:lnTo>
                  <a:pt x="562571" y="26789"/>
                </a:lnTo>
                <a:lnTo>
                  <a:pt x="500063" y="26789"/>
                </a:lnTo>
                <a:lnTo>
                  <a:pt x="437555" y="26789"/>
                </a:lnTo>
                <a:lnTo>
                  <a:pt x="383977" y="26789"/>
                </a:lnTo>
                <a:lnTo>
                  <a:pt x="330399" y="26789"/>
                </a:lnTo>
                <a:lnTo>
                  <a:pt x="276821" y="26789"/>
                </a:lnTo>
                <a:lnTo>
                  <a:pt x="232172" y="26789"/>
                </a:lnTo>
                <a:lnTo>
                  <a:pt x="187524" y="35719"/>
                </a:lnTo>
                <a:lnTo>
                  <a:pt x="151805" y="35719"/>
                </a:lnTo>
                <a:lnTo>
                  <a:pt x="116086" y="26789"/>
                </a:lnTo>
                <a:lnTo>
                  <a:pt x="98227" y="26789"/>
                </a:lnTo>
                <a:lnTo>
                  <a:pt x="71438" y="26789"/>
                </a:lnTo>
                <a:lnTo>
                  <a:pt x="5357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44648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9" y="71438"/>
                </a:lnTo>
                <a:lnTo>
                  <a:pt x="53579" y="80367"/>
                </a:lnTo>
                <a:lnTo>
                  <a:pt x="53579" y="89296"/>
                </a:lnTo>
                <a:lnTo>
                  <a:pt x="62508" y="107156"/>
                </a:lnTo>
                <a:lnTo>
                  <a:pt x="62508" y="125015"/>
                </a:lnTo>
                <a:lnTo>
                  <a:pt x="71438" y="160734"/>
                </a:lnTo>
                <a:lnTo>
                  <a:pt x="71438" y="205382"/>
                </a:lnTo>
                <a:lnTo>
                  <a:pt x="80368" y="250031"/>
                </a:lnTo>
                <a:lnTo>
                  <a:pt x="89297" y="312539"/>
                </a:lnTo>
                <a:lnTo>
                  <a:pt x="98227" y="366117"/>
                </a:lnTo>
                <a:lnTo>
                  <a:pt x="98227" y="419695"/>
                </a:lnTo>
                <a:lnTo>
                  <a:pt x="107157" y="464343"/>
                </a:lnTo>
                <a:lnTo>
                  <a:pt x="107157" y="491132"/>
                </a:lnTo>
                <a:lnTo>
                  <a:pt x="107157" y="508992"/>
                </a:lnTo>
                <a:lnTo>
                  <a:pt x="107157" y="526851"/>
                </a:lnTo>
                <a:lnTo>
                  <a:pt x="107157" y="517921"/>
                </a:lnTo>
                <a:lnTo>
                  <a:pt x="98227" y="508992"/>
                </a:lnTo>
                <a:lnTo>
                  <a:pt x="80368" y="491132"/>
                </a:lnTo>
                <a:lnTo>
                  <a:pt x="71438" y="473273"/>
                </a:lnTo>
                <a:lnTo>
                  <a:pt x="53579" y="464343"/>
                </a:lnTo>
                <a:lnTo>
                  <a:pt x="53579" y="4643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26200"/>
            <a:ext cx="28956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/>
              <a:t>CS252-s06, Lec 01-intro</a:t>
            </a:r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Old Conventional Wisdom: Power is free, Transistors expensive</a:t>
            </a:r>
          </a:p>
          <a:p>
            <a:pPr eaLnBrk="1" hangingPunct="1">
              <a:defRPr/>
            </a:pPr>
            <a:r>
              <a:rPr lang="en-US" sz="1800" dirty="0" smtClean="0"/>
              <a:t>New Conventional Wisdom: </a:t>
            </a:r>
            <a:r>
              <a:rPr lang="en-US" sz="1800" dirty="0" smtClean="0">
                <a:solidFill>
                  <a:srgbClr val="0066FF"/>
                </a:solidFill>
              </a:rPr>
              <a:t>“Power wall”</a:t>
            </a:r>
            <a:r>
              <a:rPr lang="en-US" sz="1800" dirty="0" smtClean="0"/>
              <a:t> Power expensive, </a:t>
            </a:r>
            <a:r>
              <a:rPr lang="en-US" sz="1800" dirty="0" err="1" smtClean="0"/>
              <a:t>Xtors</a:t>
            </a:r>
            <a:r>
              <a:rPr lang="en-US" sz="1800" dirty="0" smtClean="0"/>
              <a:t> free </a:t>
            </a:r>
            <a:br>
              <a:rPr lang="en-US" sz="1800" dirty="0" smtClean="0"/>
            </a:br>
            <a:r>
              <a:rPr lang="en-US" sz="1800" dirty="0" smtClean="0"/>
              <a:t>(Can put more on chip than can afford to turn on)</a:t>
            </a:r>
          </a:p>
          <a:p>
            <a:pPr eaLnBrk="1" hangingPunct="1">
              <a:defRPr/>
            </a:pPr>
            <a:r>
              <a:rPr lang="en-US" sz="1800" dirty="0" smtClean="0"/>
              <a:t>Old CW: Sufficiently increasing Instruction Level Parallelism via compilers, innovation (Out-of-order, speculation, VLIW, …)</a:t>
            </a:r>
          </a:p>
          <a:p>
            <a:pPr eaLnBrk="1" hangingPunct="1">
              <a:defRPr/>
            </a:pPr>
            <a:r>
              <a:rPr lang="en-US" sz="1800" dirty="0" smtClean="0"/>
              <a:t>New CW: </a:t>
            </a:r>
            <a:r>
              <a:rPr lang="en-US" sz="1800" dirty="0" smtClean="0">
                <a:solidFill>
                  <a:srgbClr val="0066FF"/>
                </a:solidFill>
              </a:rPr>
              <a:t>“ILP wall”</a:t>
            </a:r>
            <a:r>
              <a:rPr lang="en-US" sz="1800" dirty="0" smtClean="0"/>
              <a:t> law of diminishing returns on more HW for ILP </a:t>
            </a:r>
          </a:p>
          <a:p>
            <a:pPr eaLnBrk="1" hangingPunct="1">
              <a:defRPr/>
            </a:pPr>
            <a:r>
              <a:rPr lang="en-US" sz="1800" dirty="0" smtClean="0"/>
              <a:t>Old CW: Multiplies are slow, Memory access is fast</a:t>
            </a:r>
          </a:p>
          <a:p>
            <a:pPr eaLnBrk="1" hangingPunct="1">
              <a:defRPr/>
            </a:pPr>
            <a:r>
              <a:rPr lang="en-US" sz="1800" dirty="0" smtClean="0"/>
              <a:t>New CW: </a:t>
            </a:r>
            <a:r>
              <a:rPr lang="en-US" sz="1800" dirty="0" smtClean="0">
                <a:solidFill>
                  <a:srgbClr val="0066FF"/>
                </a:solidFill>
                <a:cs typeface="Times New Roman" pitchFamily="18" charset="0"/>
              </a:rPr>
              <a:t>“Memory wall”</a:t>
            </a:r>
            <a:r>
              <a:rPr lang="en-US" sz="1800" dirty="0" smtClean="0">
                <a:cs typeface="Times New Roman" pitchFamily="18" charset="0"/>
              </a:rPr>
              <a:t> Memory slow, </a:t>
            </a:r>
            <a:r>
              <a:rPr lang="en-US" sz="1800" dirty="0" smtClean="0"/>
              <a:t>multiplies fast</a:t>
            </a:r>
            <a:r>
              <a:rPr lang="en-US" sz="1800" dirty="0" smtClean="0">
                <a:cs typeface="Times New Roman" pitchFamily="18" charset="0"/>
              </a:rPr>
              <a:t> </a:t>
            </a:r>
            <a:br>
              <a:rPr lang="en-US" sz="1800" dirty="0" smtClean="0">
                <a:cs typeface="Times New Roman" pitchFamily="18" charset="0"/>
              </a:rPr>
            </a:br>
            <a:r>
              <a:rPr lang="en-US" sz="1800" dirty="0" smtClean="0">
                <a:cs typeface="Times New Roman" pitchFamily="18" charset="0"/>
              </a:rPr>
              <a:t>(200 clock cycles to DRAM memory, 4 clocks for multiply)</a:t>
            </a: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/>
              <a:t>Old CW: </a:t>
            </a:r>
            <a:r>
              <a:rPr lang="en-US" sz="1800" dirty="0" err="1" smtClean="0"/>
              <a:t>Uniprocessor</a:t>
            </a:r>
            <a:r>
              <a:rPr lang="en-US" sz="1800" dirty="0" smtClean="0"/>
              <a:t> performance 2X / 1.5 yrs</a:t>
            </a:r>
          </a:p>
          <a:p>
            <a:pPr eaLnBrk="1" hangingPunct="1">
              <a:defRPr/>
            </a:pPr>
            <a:r>
              <a:rPr lang="en-US" sz="1800" dirty="0" smtClean="0"/>
              <a:t>New CW: Power Wall + ILP Wall + Memory Wall = </a:t>
            </a:r>
            <a:r>
              <a:rPr lang="en-US" sz="1800" dirty="0" smtClean="0">
                <a:solidFill>
                  <a:srgbClr val="0066FF"/>
                </a:solidFill>
              </a:rPr>
              <a:t>Brick Wall</a:t>
            </a:r>
          </a:p>
          <a:p>
            <a:pPr lvl="1" eaLnBrk="1" hangingPunct="1">
              <a:defRPr/>
            </a:pPr>
            <a:r>
              <a:rPr lang="en-US" sz="1400" dirty="0" err="1" smtClean="0"/>
              <a:t>Uniprocessor</a:t>
            </a:r>
            <a:r>
              <a:rPr lang="en-US" sz="1400" dirty="0" smtClean="0"/>
              <a:t> performance now 2X / 5(?) yrs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ym typeface="Symbol" pitchFamily="18" charset="2"/>
              </a:rPr>
              <a:t>	 </a:t>
            </a:r>
            <a:r>
              <a:rPr lang="en-US" sz="1800" dirty="0" smtClean="0"/>
              <a:t>Sea change in chip design: multiple “cores” </a:t>
            </a:r>
            <a:br>
              <a:rPr lang="en-US" sz="1800" dirty="0" smtClean="0"/>
            </a:br>
            <a:r>
              <a:rPr lang="en-US" sz="1800" dirty="0" smtClean="0"/>
              <a:t>	(2X processors per chip / ~ 2 years)</a:t>
            </a:r>
          </a:p>
          <a:p>
            <a:pPr lvl="2" eaLnBrk="1" hangingPunct="1">
              <a:defRPr/>
            </a:pPr>
            <a:r>
              <a:rPr lang="en-US" sz="1600" dirty="0" smtClean="0"/>
              <a:t>More simpler processors are more power efficient</a:t>
            </a:r>
            <a:endParaRPr lang="en-US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185738" y="174625"/>
            <a:ext cx="8958262" cy="1143000"/>
          </a:xfrm>
        </p:spPr>
        <p:txBody>
          <a:bodyPr lIns="91440" tIns="45720" rIns="91440" bIns="45720"/>
          <a:lstStyle/>
          <a:p>
            <a:pPr eaLnBrk="1" hangingPunct="1"/>
            <a:r>
              <a:rPr lang="en-US" altLang="en-US" sz="2800" smtClean="0"/>
              <a:t>Crossroads: Conventional Wisdom in Comp. Arch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223992" y="2018109"/>
            <a:ext cx="366118" cy="276821"/>
          </a:xfrm>
          <a:custGeom>
            <a:avLst/>
            <a:gdLst/>
            <a:ahLst/>
            <a:cxnLst/>
            <a:rect l="0" t="0" r="0" b="0"/>
            <a:pathLst>
              <a:path w="366118" h="27682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62508" y="26789"/>
                </a:lnTo>
                <a:lnTo>
                  <a:pt x="107156" y="53578"/>
                </a:lnTo>
                <a:lnTo>
                  <a:pt x="160735" y="98227"/>
                </a:lnTo>
                <a:lnTo>
                  <a:pt x="214313" y="142875"/>
                </a:lnTo>
                <a:lnTo>
                  <a:pt x="267891" y="196453"/>
                </a:lnTo>
                <a:lnTo>
                  <a:pt x="321469" y="241102"/>
                </a:lnTo>
                <a:lnTo>
                  <a:pt x="366117" y="276820"/>
                </a:lnTo>
                <a:lnTo>
                  <a:pt x="366117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6697266" y="2152054"/>
            <a:ext cx="232173" cy="285751"/>
          </a:xfrm>
          <a:custGeom>
            <a:avLst/>
            <a:gdLst/>
            <a:ahLst/>
            <a:cxnLst/>
            <a:rect l="0" t="0" r="0" b="0"/>
            <a:pathLst>
              <a:path w="232173" h="285751">
                <a:moveTo>
                  <a:pt x="26789" y="125016"/>
                </a:moveTo>
                <a:lnTo>
                  <a:pt x="26789" y="125016"/>
                </a:lnTo>
                <a:lnTo>
                  <a:pt x="2678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0" y="125016"/>
                </a:lnTo>
                <a:lnTo>
                  <a:pt x="0" y="107157"/>
                </a:lnTo>
                <a:lnTo>
                  <a:pt x="8929" y="98227"/>
                </a:lnTo>
                <a:lnTo>
                  <a:pt x="17859" y="80368"/>
                </a:lnTo>
                <a:lnTo>
                  <a:pt x="35718" y="62508"/>
                </a:lnTo>
                <a:lnTo>
                  <a:pt x="62507" y="44649"/>
                </a:lnTo>
                <a:lnTo>
                  <a:pt x="98226" y="17860"/>
                </a:lnTo>
                <a:lnTo>
                  <a:pt x="133945" y="8930"/>
                </a:lnTo>
                <a:lnTo>
                  <a:pt x="160734" y="0"/>
                </a:lnTo>
                <a:lnTo>
                  <a:pt x="178593" y="0"/>
                </a:lnTo>
                <a:lnTo>
                  <a:pt x="196453" y="8930"/>
                </a:lnTo>
                <a:lnTo>
                  <a:pt x="187523" y="35719"/>
                </a:lnTo>
                <a:lnTo>
                  <a:pt x="178593" y="71438"/>
                </a:lnTo>
                <a:lnTo>
                  <a:pt x="151804" y="116086"/>
                </a:lnTo>
                <a:lnTo>
                  <a:pt x="116086" y="169665"/>
                </a:lnTo>
                <a:lnTo>
                  <a:pt x="89297" y="205383"/>
                </a:lnTo>
                <a:lnTo>
                  <a:pt x="53578" y="241102"/>
                </a:lnTo>
                <a:lnTo>
                  <a:pt x="26789" y="267891"/>
                </a:lnTo>
                <a:lnTo>
                  <a:pt x="8929" y="285750"/>
                </a:lnTo>
                <a:lnTo>
                  <a:pt x="0" y="276821"/>
                </a:lnTo>
                <a:lnTo>
                  <a:pt x="8929" y="267891"/>
                </a:lnTo>
                <a:lnTo>
                  <a:pt x="17859" y="250032"/>
                </a:lnTo>
                <a:lnTo>
                  <a:pt x="44648" y="232172"/>
                </a:lnTo>
                <a:lnTo>
                  <a:pt x="80367" y="223243"/>
                </a:lnTo>
                <a:lnTo>
                  <a:pt x="116086" y="223243"/>
                </a:lnTo>
                <a:lnTo>
                  <a:pt x="160734" y="232172"/>
                </a:lnTo>
                <a:lnTo>
                  <a:pt x="196453" y="241102"/>
                </a:lnTo>
                <a:lnTo>
                  <a:pt x="232172" y="258961"/>
                </a:lnTo>
                <a:lnTo>
                  <a:pt x="232172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6920508" y="2178844"/>
            <a:ext cx="241102" cy="241102"/>
          </a:xfrm>
          <a:custGeom>
            <a:avLst/>
            <a:gdLst/>
            <a:ahLst/>
            <a:cxnLst/>
            <a:rect l="0" t="0" r="0" b="0"/>
            <a:pathLst>
              <a:path w="241102" h="241102">
                <a:moveTo>
                  <a:pt x="62508" y="8929"/>
                </a:moveTo>
                <a:lnTo>
                  <a:pt x="53578" y="17859"/>
                </a:lnTo>
                <a:lnTo>
                  <a:pt x="44648" y="35718"/>
                </a:lnTo>
                <a:lnTo>
                  <a:pt x="26789" y="71437"/>
                </a:lnTo>
                <a:lnTo>
                  <a:pt x="17859" y="107156"/>
                </a:lnTo>
                <a:lnTo>
                  <a:pt x="0" y="151804"/>
                </a:lnTo>
                <a:lnTo>
                  <a:pt x="0" y="187523"/>
                </a:lnTo>
                <a:lnTo>
                  <a:pt x="8930" y="214312"/>
                </a:lnTo>
                <a:lnTo>
                  <a:pt x="26789" y="241101"/>
                </a:lnTo>
                <a:lnTo>
                  <a:pt x="44648" y="241101"/>
                </a:lnTo>
                <a:lnTo>
                  <a:pt x="80367" y="232171"/>
                </a:lnTo>
                <a:lnTo>
                  <a:pt x="125015" y="223242"/>
                </a:lnTo>
                <a:lnTo>
                  <a:pt x="160734" y="196453"/>
                </a:lnTo>
                <a:lnTo>
                  <a:pt x="196453" y="160734"/>
                </a:lnTo>
                <a:lnTo>
                  <a:pt x="223242" y="125015"/>
                </a:lnTo>
                <a:lnTo>
                  <a:pt x="241101" y="80367"/>
                </a:lnTo>
                <a:lnTo>
                  <a:pt x="241101" y="35718"/>
                </a:lnTo>
                <a:lnTo>
                  <a:pt x="232172" y="8929"/>
                </a:lnTo>
                <a:lnTo>
                  <a:pt x="196453" y="0"/>
                </a:lnTo>
                <a:lnTo>
                  <a:pt x="160734" y="17859"/>
                </a:lnTo>
                <a:lnTo>
                  <a:pt x="116086" y="44648"/>
                </a:lnTo>
                <a:lnTo>
                  <a:pt x="80367" y="89296"/>
                </a:lnTo>
                <a:lnTo>
                  <a:pt x="62508" y="125015"/>
                </a:lnTo>
                <a:lnTo>
                  <a:pt x="62508" y="151804"/>
                </a:lnTo>
                <a:lnTo>
                  <a:pt x="80367" y="178593"/>
                </a:lnTo>
                <a:lnTo>
                  <a:pt x="116086" y="178593"/>
                </a:lnTo>
                <a:lnTo>
                  <a:pt x="116086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152680" y="2196703"/>
            <a:ext cx="232173" cy="196454"/>
          </a:xfrm>
          <a:custGeom>
            <a:avLst/>
            <a:gdLst/>
            <a:ahLst/>
            <a:cxnLst/>
            <a:rect l="0" t="0" r="0" b="0"/>
            <a:pathLst>
              <a:path w="232173" h="196454">
                <a:moveTo>
                  <a:pt x="62508" y="26789"/>
                </a:moveTo>
                <a:lnTo>
                  <a:pt x="53578" y="35719"/>
                </a:lnTo>
                <a:lnTo>
                  <a:pt x="35718" y="53578"/>
                </a:lnTo>
                <a:lnTo>
                  <a:pt x="17859" y="80367"/>
                </a:lnTo>
                <a:lnTo>
                  <a:pt x="8929" y="116086"/>
                </a:lnTo>
                <a:lnTo>
                  <a:pt x="0" y="142875"/>
                </a:lnTo>
                <a:lnTo>
                  <a:pt x="8929" y="169664"/>
                </a:lnTo>
                <a:lnTo>
                  <a:pt x="26789" y="187523"/>
                </a:lnTo>
                <a:lnTo>
                  <a:pt x="53578" y="196453"/>
                </a:lnTo>
                <a:lnTo>
                  <a:pt x="89297" y="187523"/>
                </a:lnTo>
                <a:lnTo>
                  <a:pt x="125015" y="178594"/>
                </a:lnTo>
                <a:lnTo>
                  <a:pt x="169664" y="151805"/>
                </a:lnTo>
                <a:lnTo>
                  <a:pt x="196453" y="125016"/>
                </a:lnTo>
                <a:lnTo>
                  <a:pt x="223242" y="98226"/>
                </a:lnTo>
                <a:lnTo>
                  <a:pt x="232172" y="62508"/>
                </a:lnTo>
                <a:lnTo>
                  <a:pt x="214312" y="35719"/>
                </a:lnTo>
                <a:lnTo>
                  <a:pt x="187523" y="8930"/>
                </a:lnTo>
                <a:lnTo>
                  <a:pt x="142875" y="0"/>
                </a:lnTo>
                <a:lnTo>
                  <a:pt x="98226" y="0"/>
                </a:lnTo>
                <a:lnTo>
                  <a:pt x="62508" y="26789"/>
                </a:lnTo>
                <a:lnTo>
                  <a:pt x="44648" y="53578"/>
                </a:lnTo>
                <a:lnTo>
                  <a:pt x="35718" y="80367"/>
                </a:lnTo>
                <a:lnTo>
                  <a:pt x="44648" y="107156"/>
                </a:lnTo>
                <a:lnTo>
                  <a:pt x="71437" y="125016"/>
                </a:lnTo>
                <a:lnTo>
                  <a:pt x="71437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402711" y="2143125"/>
            <a:ext cx="294681" cy="250032"/>
          </a:xfrm>
          <a:custGeom>
            <a:avLst/>
            <a:gdLst/>
            <a:ahLst/>
            <a:cxnLst/>
            <a:rect l="0" t="0" r="0" b="0"/>
            <a:pathLst>
              <a:path w="294681" h="250032">
                <a:moveTo>
                  <a:pt x="44648" y="26789"/>
                </a:moveTo>
                <a:lnTo>
                  <a:pt x="35719" y="26789"/>
                </a:lnTo>
                <a:lnTo>
                  <a:pt x="26789" y="35719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35719"/>
                </a:lnTo>
                <a:lnTo>
                  <a:pt x="62508" y="26789"/>
                </a:lnTo>
                <a:lnTo>
                  <a:pt x="98227" y="17859"/>
                </a:lnTo>
                <a:lnTo>
                  <a:pt x="142875" y="8929"/>
                </a:lnTo>
                <a:lnTo>
                  <a:pt x="178594" y="0"/>
                </a:lnTo>
                <a:lnTo>
                  <a:pt x="205383" y="0"/>
                </a:lnTo>
                <a:lnTo>
                  <a:pt x="223242" y="8929"/>
                </a:lnTo>
                <a:lnTo>
                  <a:pt x="223242" y="17859"/>
                </a:lnTo>
                <a:lnTo>
                  <a:pt x="205383" y="35719"/>
                </a:lnTo>
                <a:lnTo>
                  <a:pt x="178594" y="62508"/>
                </a:lnTo>
                <a:lnTo>
                  <a:pt x="142875" y="80367"/>
                </a:lnTo>
                <a:lnTo>
                  <a:pt x="116086" y="107156"/>
                </a:lnTo>
                <a:lnTo>
                  <a:pt x="89297" y="116086"/>
                </a:lnTo>
                <a:lnTo>
                  <a:pt x="80367" y="125015"/>
                </a:lnTo>
                <a:lnTo>
                  <a:pt x="89297" y="125015"/>
                </a:lnTo>
                <a:lnTo>
                  <a:pt x="116086" y="116086"/>
                </a:lnTo>
                <a:lnTo>
                  <a:pt x="151805" y="107156"/>
                </a:lnTo>
                <a:lnTo>
                  <a:pt x="187523" y="107156"/>
                </a:lnTo>
                <a:lnTo>
                  <a:pt x="232172" y="107156"/>
                </a:lnTo>
                <a:lnTo>
                  <a:pt x="258961" y="116086"/>
                </a:lnTo>
                <a:lnTo>
                  <a:pt x="285750" y="125015"/>
                </a:lnTo>
                <a:lnTo>
                  <a:pt x="294680" y="142875"/>
                </a:lnTo>
                <a:lnTo>
                  <a:pt x="294680" y="169664"/>
                </a:lnTo>
                <a:lnTo>
                  <a:pt x="267891" y="187523"/>
                </a:lnTo>
                <a:lnTo>
                  <a:pt x="223242" y="214312"/>
                </a:lnTo>
                <a:lnTo>
                  <a:pt x="169664" y="232172"/>
                </a:lnTo>
                <a:lnTo>
                  <a:pt x="125016" y="250031"/>
                </a:lnTo>
                <a:lnTo>
                  <a:pt x="89297" y="250031"/>
                </a:lnTo>
                <a:lnTo>
                  <a:pt x="71437" y="241101"/>
                </a:lnTo>
                <a:lnTo>
                  <a:pt x="80367" y="223242"/>
                </a:lnTo>
                <a:lnTo>
                  <a:pt x="98227" y="196453"/>
                </a:lnTo>
                <a:lnTo>
                  <a:pt x="98227" y="19645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04359" y="2312789"/>
            <a:ext cx="267892" cy="125016"/>
          </a:xfrm>
          <a:custGeom>
            <a:avLst/>
            <a:gdLst/>
            <a:ahLst/>
            <a:cxnLst/>
            <a:rect l="0" t="0" r="0" b="0"/>
            <a:pathLst>
              <a:path w="267892" h="125016">
                <a:moveTo>
                  <a:pt x="17860" y="125015"/>
                </a:moveTo>
                <a:lnTo>
                  <a:pt x="8930" y="125015"/>
                </a:lnTo>
                <a:lnTo>
                  <a:pt x="893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6"/>
                </a:lnTo>
                <a:lnTo>
                  <a:pt x="8930" y="98226"/>
                </a:lnTo>
                <a:lnTo>
                  <a:pt x="17860" y="80367"/>
                </a:lnTo>
                <a:lnTo>
                  <a:pt x="35719" y="53578"/>
                </a:lnTo>
                <a:lnTo>
                  <a:pt x="53579" y="35719"/>
                </a:lnTo>
                <a:lnTo>
                  <a:pt x="71438" y="17859"/>
                </a:lnTo>
                <a:lnTo>
                  <a:pt x="89297" y="0"/>
                </a:lnTo>
                <a:lnTo>
                  <a:pt x="107157" y="0"/>
                </a:lnTo>
                <a:lnTo>
                  <a:pt x="116086" y="8930"/>
                </a:lnTo>
                <a:lnTo>
                  <a:pt x="125016" y="26789"/>
                </a:lnTo>
                <a:lnTo>
                  <a:pt x="133946" y="44648"/>
                </a:lnTo>
                <a:lnTo>
                  <a:pt x="142875" y="62508"/>
                </a:lnTo>
                <a:lnTo>
                  <a:pt x="151805" y="71437"/>
                </a:lnTo>
                <a:lnTo>
                  <a:pt x="160735" y="71437"/>
                </a:lnTo>
                <a:lnTo>
                  <a:pt x="178594" y="71437"/>
                </a:lnTo>
                <a:lnTo>
                  <a:pt x="205383" y="53578"/>
                </a:lnTo>
                <a:lnTo>
                  <a:pt x="232172" y="35719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009680" y="2589609"/>
            <a:ext cx="357188" cy="401837"/>
          </a:xfrm>
          <a:custGeom>
            <a:avLst/>
            <a:gdLst/>
            <a:ahLst/>
            <a:cxnLst/>
            <a:rect l="0" t="0" r="0" b="0"/>
            <a:pathLst>
              <a:path w="357188" h="401837">
                <a:moveTo>
                  <a:pt x="35718" y="8930"/>
                </a:moveTo>
                <a:lnTo>
                  <a:pt x="35718" y="8930"/>
                </a:lnTo>
                <a:lnTo>
                  <a:pt x="35718" y="893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26789" y="26789"/>
                </a:lnTo>
                <a:lnTo>
                  <a:pt x="44648" y="53579"/>
                </a:lnTo>
                <a:lnTo>
                  <a:pt x="71437" y="89297"/>
                </a:lnTo>
                <a:lnTo>
                  <a:pt x="107156" y="125016"/>
                </a:lnTo>
                <a:lnTo>
                  <a:pt x="142875" y="169664"/>
                </a:lnTo>
                <a:lnTo>
                  <a:pt x="187523" y="214312"/>
                </a:lnTo>
                <a:lnTo>
                  <a:pt x="223242" y="258961"/>
                </a:lnTo>
                <a:lnTo>
                  <a:pt x="267890" y="303609"/>
                </a:lnTo>
                <a:lnTo>
                  <a:pt x="303609" y="339328"/>
                </a:lnTo>
                <a:lnTo>
                  <a:pt x="330398" y="375047"/>
                </a:lnTo>
                <a:lnTo>
                  <a:pt x="357187" y="401836"/>
                </a:lnTo>
                <a:lnTo>
                  <a:pt x="357187" y="40183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527602" y="2920007"/>
            <a:ext cx="26790" cy="267892"/>
          </a:xfrm>
          <a:custGeom>
            <a:avLst/>
            <a:gdLst/>
            <a:ahLst/>
            <a:cxnLst/>
            <a:rect l="0" t="0" r="0" b="0"/>
            <a:pathLst>
              <a:path w="26790" h="26789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8929" y="89297"/>
                </a:lnTo>
                <a:lnTo>
                  <a:pt x="17859" y="125016"/>
                </a:lnTo>
                <a:lnTo>
                  <a:pt x="17859" y="169664"/>
                </a:lnTo>
                <a:lnTo>
                  <a:pt x="26789" y="205383"/>
                </a:lnTo>
                <a:lnTo>
                  <a:pt x="26789" y="232172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67891"/>
                </a:lnTo>
                <a:lnTo>
                  <a:pt x="17859" y="258961"/>
                </a:lnTo>
                <a:lnTo>
                  <a:pt x="17859" y="232172"/>
                </a:lnTo>
                <a:lnTo>
                  <a:pt x="8929" y="205383"/>
                </a:lnTo>
                <a:lnTo>
                  <a:pt x="8929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384727" y="3161109"/>
            <a:ext cx="339329" cy="62509"/>
          </a:xfrm>
          <a:custGeom>
            <a:avLst/>
            <a:gdLst/>
            <a:ahLst/>
            <a:cxnLst/>
            <a:rect l="0" t="0" r="0" b="0"/>
            <a:pathLst>
              <a:path w="339329" h="62509">
                <a:moveTo>
                  <a:pt x="0" y="53578"/>
                </a:moveTo>
                <a:lnTo>
                  <a:pt x="0" y="53578"/>
                </a:lnTo>
                <a:lnTo>
                  <a:pt x="8929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98226" y="53578"/>
                </a:lnTo>
                <a:lnTo>
                  <a:pt x="133945" y="44648"/>
                </a:lnTo>
                <a:lnTo>
                  <a:pt x="178593" y="35719"/>
                </a:lnTo>
                <a:lnTo>
                  <a:pt x="223242" y="26789"/>
                </a:lnTo>
                <a:lnTo>
                  <a:pt x="267890" y="17859"/>
                </a:lnTo>
                <a:lnTo>
                  <a:pt x="303609" y="893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393656" y="2875359"/>
            <a:ext cx="258962" cy="71438"/>
          </a:xfrm>
          <a:custGeom>
            <a:avLst/>
            <a:gdLst/>
            <a:ahLst/>
            <a:cxnLst/>
            <a:rect l="0" t="0" r="0" b="0"/>
            <a:pathLst>
              <a:path w="258962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17860" y="71437"/>
                </a:lnTo>
                <a:lnTo>
                  <a:pt x="35719" y="62508"/>
                </a:lnTo>
                <a:lnTo>
                  <a:pt x="62508" y="44648"/>
                </a:lnTo>
                <a:lnTo>
                  <a:pt x="107157" y="35719"/>
                </a:lnTo>
                <a:lnTo>
                  <a:pt x="142875" y="26789"/>
                </a:lnTo>
                <a:lnTo>
                  <a:pt x="187524" y="17859"/>
                </a:lnTo>
                <a:lnTo>
                  <a:pt x="23217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759773" y="2893218"/>
            <a:ext cx="187525" cy="241103"/>
          </a:xfrm>
          <a:custGeom>
            <a:avLst/>
            <a:gdLst/>
            <a:ahLst/>
            <a:cxnLst/>
            <a:rect l="0" t="0" r="0" b="0"/>
            <a:pathLst>
              <a:path w="187525" h="241103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17860"/>
                </a:lnTo>
                <a:lnTo>
                  <a:pt x="26790" y="26789"/>
                </a:lnTo>
                <a:lnTo>
                  <a:pt x="26790" y="53578"/>
                </a:lnTo>
                <a:lnTo>
                  <a:pt x="17860" y="80368"/>
                </a:lnTo>
                <a:lnTo>
                  <a:pt x="17860" y="107157"/>
                </a:lnTo>
                <a:lnTo>
                  <a:pt x="8930" y="142875"/>
                </a:lnTo>
                <a:lnTo>
                  <a:pt x="8930" y="178594"/>
                </a:lnTo>
                <a:lnTo>
                  <a:pt x="0" y="214313"/>
                </a:lnTo>
                <a:lnTo>
                  <a:pt x="8930" y="232172"/>
                </a:lnTo>
                <a:lnTo>
                  <a:pt x="17860" y="241102"/>
                </a:lnTo>
                <a:lnTo>
                  <a:pt x="44649" y="241102"/>
                </a:lnTo>
                <a:lnTo>
                  <a:pt x="71438" y="241102"/>
                </a:lnTo>
                <a:lnTo>
                  <a:pt x="98227" y="232172"/>
                </a:lnTo>
                <a:lnTo>
                  <a:pt x="133946" y="214313"/>
                </a:lnTo>
                <a:lnTo>
                  <a:pt x="160735" y="205383"/>
                </a:lnTo>
                <a:lnTo>
                  <a:pt x="187524" y="187524"/>
                </a:lnTo>
                <a:lnTo>
                  <a:pt x="187524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009805" y="2830711"/>
            <a:ext cx="35719" cy="285751"/>
          </a:xfrm>
          <a:custGeom>
            <a:avLst/>
            <a:gdLst/>
            <a:ahLst/>
            <a:cxnLst/>
            <a:rect l="0" t="0" r="0" b="0"/>
            <a:pathLst>
              <a:path w="35719" h="285751">
                <a:moveTo>
                  <a:pt x="35718" y="0"/>
                </a:moveTo>
                <a:lnTo>
                  <a:pt x="26789" y="8929"/>
                </a:lnTo>
                <a:lnTo>
                  <a:pt x="26789" y="26789"/>
                </a:lnTo>
                <a:lnTo>
                  <a:pt x="26789" y="53578"/>
                </a:lnTo>
                <a:lnTo>
                  <a:pt x="17859" y="89296"/>
                </a:lnTo>
                <a:lnTo>
                  <a:pt x="8929" y="133945"/>
                </a:lnTo>
                <a:lnTo>
                  <a:pt x="8929" y="169664"/>
                </a:lnTo>
                <a:lnTo>
                  <a:pt x="0" y="205382"/>
                </a:lnTo>
                <a:lnTo>
                  <a:pt x="0" y="241101"/>
                </a:lnTo>
                <a:lnTo>
                  <a:pt x="0" y="258960"/>
                </a:lnTo>
                <a:lnTo>
                  <a:pt x="0" y="276820"/>
                </a:lnTo>
                <a:lnTo>
                  <a:pt x="8929" y="285750"/>
                </a:lnTo>
                <a:lnTo>
                  <a:pt x="17859" y="285750"/>
                </a:lnTo>
                <a:lnTo>
                  <a:pt x="26789" y="276820"/>
                </a:lnTo>
                <a:lnTo>
                  <a:pt x="26789" y="250031"/>
                </a:lnTo>
                <a:lnTo>
                  <a:pt x="26789" y="232171"/>
                </a:lnTo>
                <a:lnTo>
                  <a:pt x="26789" y="23217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866930" y="2759273"/>
            <a:ext cx="366118" cy="196454"/>
          </a:xfrm>
          <a:custGeom>
            <a:avLst/>
            <a:gdLst/>
            <a:ahLst/>
            <a:cxnLst/>
            <a:rect l="0" t="0" r="0" b="0"/>
            <a:pathLst>
              <a:path w="366118" h="196454">
                <a:moveTo>
                  <a:pt x="0" y="89297"/>
                </a:moveTo>
                <a:lnTo>
                  <a:pt x="0" y="89297"/>
                </a:lnTo>
                <a:lnTo>
                  <a:pt x="17859" y="80367"/>
                </a:lnTo>
                <a:lnTo>
                  <a:pt x="35718" y="71438"/>
                </a:lnTo>
                <a:lnTo>
                  <a:pt x="80367" y="53578"/>
                </a:lnTo>
                <a:lnTo>
                  <a:pt x="133945" y="44648"/>
                </a:lnTo>
                <a:lnTo>
                  <a:pt x="187523" y="26790"/>
                </a:lnTo>
                <a:lnTo>
                  <a:pt x="250031" y="8930"/>
                </a:lnTo>
                <a:lnTo>
                  <a:pt x="303609" y="0"/>
                </a:lnTo>
                <a:lnTo>
                  <a:pt x="348258" y="8930"/>
                </a:lnTo>
                <a:lnTo>
                  <a:pt x="366117" y="17860"/>
                </a:lnTo>
                <a:lnTo>
                  <a:pt x="366117" y="44648"/>
                </a:lnTo>
                <a:lnTo>
                  <a:pt x="348258" y="80367"/>
                </a:lnTo>
                <a:lnTo>
                  <a:pt x="303609" y="107156"/>
                </a:lnTo>
                <a:lnTo>
                  <a:pt x="250031" y="142875"/>
                </a:lnTo>
                <a:lnTo>
                  <a:pt x="187523" y="178594"/>
                </a:lnTo>
                <a:lnTo>
                  <a:pt x="151804" y="196453"/>
                </a:lnTo>
                <a:lnTo>
                  <a:pt x="125015" y="196453"/>
                </a:lnTo>
                <a:lnTo>
                  <a:pt x="125015" y="178594"/>
                </a:lnTo>
                <a:lnTo>
                  <a:pt x="151804" y="151805"/>
                </a:lnTo>
                <a:lnTo>
                  <a:pt x="151804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759773" y="3339703"/>
            <a:ext cx="62509" cy="267891"/>
          </a:xfrm>
          <a:custGeom>
            <a:avLst/>
            <a:gdLst/>
            <a:ahLst/>
            <a:cxnLst/>
            <a:rect l="0" t="0" r="0" b="0"/>
            <a:pathLst>
              <a:path w="62509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17860" y="53578"/>
                </a:lnTo>
                <a:lnTo>
                  <a:pt x="26790" y="80367"/>
                </a:lnTo>
                <a:lnTo>
                  <a:pt x="35719" y="116086"/>
                </a:lnTo>
                <a:lnTo>
                  <a:pt x="44649" y="151804"/>
                </a:lnTo>
                <a:lnTo>
                  <a:pt x="53579" y="187523"/>
                </a:lnTo>
                <a:lnTo>
                  <a:pt x="62508" y="223242"/>
                </a:lnTo>
                <a:lnTo>
                  <a:pt x="62508" y="241101"/>
                </a:lnTo>
                <a:lnTo>
                  <a:pt x="62508" y="258961"/>
                </a:lnTo>
                <a:lnTo>
                  <a:pt x="62508" y="267890"/>
                </a:lnTo>
                <a:lnTo>
                  <a:pt x="62508" y="258961"/>
                </a:lnTo>
                <a:lnTo>
                  <a:pt x="62508" y="241101"/>
                </a:lnTo>
                <a:lnTo>
                  <a:pt x="44649" y="205383"/>
                </a:lnTo>
                <a:lnTo>
                  <a:pt x="35719" y="169664"/>
                </a:lnTo>
                <a:lnTo>
                  <a:pt x="17860" y="125015"/>
                </a:lnTo>
                <a:lnTo>
                  <a:pt x="17860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732984" y="3241476"/>
            <a:ext cx="205384" cy="178595"/>
          </a:xfrm>
          <a:custGeom>
            <a:avLst/>
            <a:gdLst/>
            <a:ahLst/>
            <a:cxnLst/>
            <a:rect l="0" t="0" r="0" b="0"/>
            <a:pathLst>
              <a:path w="205384" h="178595">
                <a:moveTo>
                  <a:pt x="0" y="89297"/>
                </a:moveTo>
                <a:lnTo>
                  <a:pt x="0" y="80367"/>
                </a:lnTo>
                <a:lnTo>
                  <a:pt x="17860" y="71438"/>
                </a:lnTo>
                <a:lnTo>
                  <a:pt x="44649" y="53578"/>
                </a:lnTo>
                <a:lnTo>
                  <a:pt x="80368" y="35719"/>
                </a:lnTo>
                <a:lnTo>
                  <a:pt x="116086" y="17860"/>
                </a:lnTo>
                <a:lnTo>
                  <a:pt x="151805" y="8930"/>
                </a:lnTo>
                <a:lnTo>
                  <a:pt x="187524" y="0"/>
                </a:lnTo>
                <a:lnTo>
                  <a:pt x="196454" y="0"/>
                </a:lnTo>
                <a:lnTo>
                  <a:pt x="205383" y="17860"/>
                </a:lnTo>
                <a:lnTo>
                  <a:pt x="196454" y="44649"/>
                </a:lnTo>
                <a:lnTo>
                  <a:pt x="178594" y="80367"/>
                </a:lnTo>
                <a:lnTo>
                  <a:pt x="142875" y="116086"/>
                </a:lnTo>
                <a:lnTo>
                  <a:pt x="116086" y="151805"/>
                </a:lnTo>
                <a:lnTo>
                  <a:pt x="89297" y="169664"/>
                </a:lnTo>
                <a:lnTo>
                  <a:pt x="80368" y="178594"/>
                </a:lnTo>
                <a:lnTo>
                  <a:pt x="71438" y="169664"/>
                </a:lnTo>
                <a:lnTo>
                  <a:pt x="80368" y="151805"/>
                </a:lnTo>
                <a:lnTo>
                  <a:pt x="80368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983016" y="3303984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71437"/>
                </a:lnTo>
                <a:lnTo>
                  <a:pt x="26789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965156" y="3161109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17860" y="0"/>
                </a:move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116961" y="3205757"/>
            <a:ext cx="178595" cy="285751"/>
          </a:xfrm>
          <a:custGeom>
            <a:avLst/>
            <a:gdLst/>
            <a:ahLst/>
            <a:cxnLst/>
            <a:rect l="0" t="0" r="0" b="0"/>
            <a:pathLst>
              <a:path w="178595" h="285751">
                <a:moveTo>
                  <a:pt x="2678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62508"/>
                </a:lnTo>
                <a:lnTo>
                  <a:pt x="35719" y="89297"/>
                </a:lnTo>
                <a:lnTo>
                  <a:pt x="44648" y="116086"/>
                </a:lnTo>
                <a:lnTo>
                  <a:pt x="53578" y="160735"/>
                </a:lnTo>
                <a:lnTo>
                  <a:pt x="53578" y="196454"/>
                </a:lnTo>
                <a:lnTo>
                  <a:pt x="62508" y="223243"/>
                </a:lnTo>
                <a:lnTo>
                  <a:pt x="62508" y="250032"/>
                </a:lnTo>
                <a:lnTo>
                  <a:pt x="62508" y="267891"/>
                </a:lnTo>
                <a:lnTo>
                  <a:pt x="62508" y="285750"/>
                </a:lnTo>
                <a:lnTo>
                  <a:pt x="53578" y="285750"/>
                </a:lnTo>
                <a:lnTo>
                  <a:pt x="44648" y="276821"/>
                </a:lnTo>
                <a:lnTo>
                  <a:pt x="35719" y="258961"/>
                </a:lnTo>
                <a:lnTo>
                  <a:pt x="17859" y="223243"/>
                </a:lnTo>
                <a:lnTo>
                  <a:pt x="8930" y="196454"/>
                </a:lnTo>
                <a:lnTo>
                  <a:pt x="0" y="151805"/>
                </a:lnTo>
                <a:lnTo>
                  <a:pt x="0" y="116086"/>
                </a:lnTo>
                <a:lnTo>
                  <a:pt x="0" y="80368"/>
                </a:lnTo>
                <a:lnTo>
                  <a:pt x="8930" y="44649"/>
                </a:lnTo>
                <a:lnTo>
                  <a:pt x="26789" y="26789"/>
                </a:lnTo>
                <a:lnTo>
                  <a:pt x="53578" y="8930"/>
                </a:lnTo>
                <a:lnTo>
                  <a:pt x="89297" y="8930"/>
                </a:lnTo>
                <a:lnTo>
                  <a:pt x="116086" y="0"/>
                </a:lnTo>
                <a:lnTo>
                  <a:pt x="142875" y="8930"/>
                </a:lnTo>
                <a:lnTo>
                  <a:pt x="169664" y="17860"/>
                </a:lnTo>
                <a:lnTo>
                  <a:pt x="178594" y="35719"/>
                </a:lnTo>
                <a:lnTo>
                  <a:pt x="178594" y="53579"/>
                </a:lnTo>
                <a:lnTo>
                  <a:pt x="160734" y="71438"/>
                </a:lnTo>
                <a:lnTo>
                  <a:pt x="142875" y="89297"/>
                </a:lnTo>
                <a:lnTo>
                  <a:pt x="125016" y="107157"/>
                </a:lnTo>
                <a:lnTo>
                  <a:pt x="125016" y="1071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358063" y="2955726"/>
            <a:ext cx="276821" cy="348259"/>
          </a:xfrm>
          <a:custGeom>
            <a:avLst/>
            <a:gdLst/>
            <a:ahLst/>
            <a:cxnLst/>
            <a:rect l="0" t="0" r="0" b="0"/>
            <a:pathLst>
              <a:path w="276821" h="348259">
                <a:moveTo>
                  <a:pt x="0" y="303610"/>
                </a:moveTo>
                <a:lnTo>
                  <a:pt x="0" y="303610"/>
                </a:lnTo>
                <a:lnTo>
                  <a:pt x="0" y="303610"/>
                </a:lnTo>
                <a:lnTo>
                  <a:pt x="8929" y="294680"/>
                </a:lnTo>
                <a:lnTo>
                  <a:pt x="17859" y="294680"/>
                </a:lnTo>
                <a:lnTo>
                  <a:pt x="26789" y="285750"/>
                </a:lnTo>
                <a:lnTo>
                  <a:pt x="35718" y="285750"/>
                </a:lnTo>
                <a:lnTo>
                  <a:pt x="44648" y="276820"/>
                </a:lnTo>
                <a:lnTo>
                  <a:pt x="44648" y="258961"/>
                </a:lnTo>
                <a:lnTo>
                  <a:pt x="53578" y="250031"/>
                </a:lnTo>
                <a:lnTo>
                  <a:pt x="53578" y="241102"/>
                </a:lnTo>
                <a:lnTo>
                  <a:pt x="44648" y="232172"/>
                </a:lnTo>
                <a:lnTo>
                  <a:pt x="44648" y="223242"/>
                </a:lnTo>
                <a:lnTo>
                  <a:pt x="35718" y="223242"/>
                </a:lnTo>
                <a:lnTo>
                  <a:pt x="26789" y="232172"/>
                </a:lnTo>
                <a:lnTo>
                  <a:pt x="17859" y="250031"/>
                </a:lnTo>
                <a:lnTo>
                  <a:pt x="8929" y="267891"/>
                </a:lnTo>
                <a:lnTo>
                  <a:pt x="8929" y="294680"/>
                </a:lnTo>
                <a:lnTo>
                  <a:pt x="17859" y="312539"/>
                </a:lnTo>
                <a:lnTo>
                  <a:pt x="17859" y="330399"/>
                </a:lnTo>
                <a:lnTo>
                  <a:pt x="35718" y="339328"/>
                </a:lnTo>
                <a:lnTo>
                  <a:pt x="53578" y="348258"/>
                </a:lnTo>
                <a:lnTo>
                  <a:pt x="71437" y="339328"/>
                </a:lnTo>
                <a:lnTo>
                  <a:pt x="98226" y="330399"/>
                </a:lnTo>
                <a:lnTo>
                  <a:pt x="125015" y="312539"/>
                </a:lnTo>
                <a:lnTo>
                  <a:pt x="151804" y="285750"/>
                </a:lnTo>
                <a:lnTo>
                  <a:pt x="169664" y="258961"/>
                </a:lnTo>
                <a:lnTo>
                  <a:pt x="187523" y="223242"/>
                </a:lnTo>
                <a:lnTo>
                  <a:pt x="196453" y="178594"/>
                </a:lnTo>
                <a:lnTo>
                  <a:pt x="205382" y="133945"/>
                </a:lnTo>
                <a:lnTo>
                  <a:pt x="205382" y="98227"/>
                </a:lnTo>
                <a:lnTo>
                  <a:pt x="196453" y="62508"/>
                </a:lnTo>
                <a:lnTo>
                  <a:pt x="196453" y="35719"/>
                </a:lnTo>
                <a:lnTo>
                  <a:pt x="187523" y="17860"/>
                </a:lnTo>
                <a:lnTo>
                  <a:pt x="187523" y="0"/>
                </a:lnTo>
                <a:lnTo>
                  <a:pt x="169664" y="0"/>
                </a:lnTo>
                <a:lnTo>
                  <a:pt x="160734" y="17860"/>
                </a:lnTo>
                <a:lnTo>
                  <a:pt x="142875" y="35719"/>
                </a:lnTo>
                <a:lnTo>
                  <a:pt x="133945" y="62508"/>
                </a:lnTo>
                <a:lnTo>
                  <a:pt x="125015" y="98227"/>
                </a:lnTo>
                <a:lnTo>
                  <a:pt x="133945" y="142875"/>
                </a:lnTo>
                <a:lnTo>
                  <a:pt x="142875" y="178594"/>
                </a:lnTo>
                <a:lnTo>
                  <a:pt x="160734" y="214313"/>
                </a:lnTo>
                <a:lnTo>
                  <a:pt x="178593" y="241102"/>
                </a:lnTo>
                <a:lnTo>
                  <a:pt x="205382" y="258961"/>
                </a:lnTo>
                <a:lnTo>
                  <a:pt x="232171" y="267891"/>
                </a:lnTo>
                <a:lnTo>
                  <a:pt x="258960" y="267891"/>
                </a:lnTo>
                <a:lnTo>
                  <a:pt x="276820" y="258961"/>
                </a:lnTo>
                <a:lnTo>
                  <a:pt x="276820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679531" y="3143250"/>
            <a:ext cx="35720" cy="62508"/>
          </a:xfrm>
          <a:custGeom>
            <a:avLst/>
            <a:gdLst/>
            <a:ahLst/>
            <a:cxnLst/>
            <a:rect l="0" t="0" r="0" b="0"/>
            <a:pathLst>
              <a:path w="35720" h="6250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62507"/>
                </a:lnTo>
                <a:lnTo>
                  <a:pt x="26789" y="62507"/>
                </a:lnTo>
                <a:lnTo>
                  <a:pt x="26789" y="62507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52742" y="2991445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17860" y="893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35719" y="26789"/>
                </a:lnTo>
                <a:lnTo>
                  <a:pt x="53578" y="26789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742039" y="3053953"/>
            <a:ext cx="178595" cy="98227"/>
          </a:xfrm>
          <a:custGeom>
            <a:avLst/>
            <a:gdLst/>
            <a:ahLst/>
            <a:cxnLst/>
            <a:rect l="0" t="0" r="0" b="0"/>
            <a:pathLst>
              <a:path w="178595" h="98227">
                <a:moveTo>
                  <a:pt x="893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9" y="80367"/>
                </a:lnTo>
                <a:lnTo>
                  <a:pt x="62508" y="62508"/>
                </a:lnTo>
                <a:lnTo>
                  <a:pt x="71438" y="44648"/>
                </a:lnTo>
                <a:lnTo>
                  <a:pt x="89297" y="26789"/>
                </a:lnTo>
                <a:lnTo>
                  <a:pt x="107156" y="8929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17859"/>
                </a:lnTo>
                <a:lnTo>
                  <a:pt x="142875" y="26789"/>
                </a:lnTo>
                <a:lnTo>
                  <a:pt x="142875" y="44648"/>
                </a:lnTo>
                <a:lnTo>
                  <a:pt x="142875" y="62508"/>
                </a:lnTo>
                <a:lnTo>
                  <a:pt x="142875" y="80367"/>
                </a:lnTo>
                <a:lnTo>
                  <a:pt x="142875" y="89297"/>
                </a:lnTo>
                <a:lnTo>
                  <a:pt x="151805" y="89297"/>
                </a:lnTo>
                <a:lnTo>
                  <a:pt x="151805" y="89297"/>
                </a:lnTo>
                <a:lnTo>
                  <a:pt x="169664" y="80367"/>
                </a:lnTo>
                <a:lnTo>
                  <a:pt x="178594" y="62508"/>
                </a:lnTo>
                <a:lnTo>
                  <a:pt x="178594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956352" y="3027164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17859" y="0"/>
                </a:moveTo>
                <a:lnTo>
                  <a:pt x="8929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71437"/>
                </a:lnTo>
                <a:lnTo>
                  <a:pt x="26789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938492" y="2839640"/>
            <a:ext cx="107157" cy="62509"/>
          </a:xfrm>
          <a:custGeom>
            <a:avLst/>
            <a:gdLst/>
            <a:ahLst/>
            <a:cxnLst/>
            <a:rect l="0" t="0" r="0" b="0"/>
            <a:pathLst>
              <a:path w="107157" h="62509">
                <a:moveTo>
                  <a:pt x="26789" y="62508"/>
                </a:moveTo>
                <a:lnTo>
                  <a:pt x="17860" y="53578"/>
                </a:lnTo>
                <a:lnTo>
                  <a:pt x="17860" y="53578"/>
                </a:lnTo>
                <a:lnTo>
                  <a:pt x="893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26789" y="26789"/>
                </a:lnTo>
                <a:lnTo>
                  <a:pt x="44649" y="17860"/>
                </a:lnTo>
                <a:lnTo>
                  <a:pt x="62508" y="17860"/>
                </a:lnTo>
                <a:lnTo>
                  <a:pt x="89297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117086" y="2973586"/>
            <a:ext cx="44649" cy="1"/>
          </a:xfrm>
          <a:custGeom>
            <a:avLst/>
            <a:gdLst/>
            <a:ahLst/>
            <a:cxnLst/>
            <a:rect l="0" t="0" r="0" b="0"/>
            <a:pathLst>
              <a:path w="44649" h="1">
                <a:moveTo>
                  <a:pt x="44648" y="0"/>
                </a:moveTo>
                <a:lnTo>
                  <a:pt x="35719" y="0"/>
                </a:lnTo>
                <a:lnTo>
                  <a:pt x="2678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027789" y="2964656"/>
            <a:ext cx="232172" cy="107157"/>
          </a:xfrm>
          <a:custGeom>
            <a:avLst/>
            <a:gdLst/>
            <a:ahLst/>
            <a:cxnLst/>
            <a:rect l="0" t="0" r="0" b="0"/>
            <a:pathLst>
              <a:path w="232172" h="107157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89297"/>
                </a:lnTo>
                <a:lnTo>
                  <a:pt x="53578" y="71437"/>
                </a:lnTo>
                <a:lnTo>
                  <a:pt x="71438" y="53578"/>
                </a:lnTo>
                <a:lnTo>
                  <a:pt x="107156" y="26789"/>
                </a:lnTo>
                <a:lnTo>
                  <a:pt x="133945" y="8930"/>
                </a:lnTo>
                <a:lnTo>
                  <a:pt x="160734" y="0"/>
                </a:lnTo>
                <a:lnTo>
                  <a:pt x="187523" y="0"/>
                </a:lnTo>
                <a:lnTo>
                  <a:pt x="205382" y="0"/>
                </a:lnTo>
                <a:lnTo>
                  <a:pt x="214312" y="17859"/>
                </a:lnTo>
                <a:lnTo>
                  <a:pt x="214312" y="35719"/>
                </a:lnTo>
                <a:lnTo>
                  <a:pt x="214312" y="53578"/>
                </a:lnTo>
                <a:lnTo>
                  <a:pt x="214312" y="71437"/>
                </a:lnTo>
                <a:lnTo>
                  <a:pt x="214312" y="89297"/>
                </a:lnTo>
                <a:lnTo>
                  <a:pt x="214312" y="98226"/>
                </a:lnTo>
                <a:lnTo>
                  <a:pt x="214312" y="98226"/>
                </a:lnTo>
                <a:lnTo>
                  <a:pt x="223241" y="89297"/>
                </a:lnTo>
                <a:lnTo>
                  <a:pt x="232171" y="80367"/>
                </a:lnTo>
                <a:lnTo>
                  <a:pt x="232171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8233171" y="2893218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107156" y="0"/>
                </a:moveTo>
                <a:lnTo>
                  <a:pt x="107156" y="0"/>
                </a:lnTo>
                <a:lnTo>
                  <a:pt x="107156" y="8930"/>
                </a:lnTo>
                <a:lnTo>
                  <a:pt x="98227" y="17860"/>
                </a:lnTo>
                <a:lnTo>
                  <a:pt x="80367" y="35719"/>
                </a:lnTo>
                <a:lnTo>
                  <a:pt x="62508" y="53578"/>
                </a:lnTo>
                <a:lnTo>
                  <a:pt x="53578" y="80368"/>
                </a:lnTo>
                <a:lnTo>
                  <a:pt x="35719" y="89297"/>
                </a:lnTo>
                <a:lnTo>
                  <a:pt x="35719" y="107157"/>
                </a:lnTo>
                <a:lnTo>
                  <a:pt x="44649" y="107157"/>
                </a:lnTo>
                <a:lnTo>
                  <a:pt x="62508" y="107157"/>
                </a:lnTo>
                <a:lnTo>
                  <a:pt x="80367" y="98227"/>
                </a:lnTo>
                <a:lnTo>
                  <a:pt x="89297" y="80368"/>
                </a:lnTo>
                <a:lnTo>
                  <a:pt x="107156" y="62508"/>
                </a:lnTo>
                <a:lnTo>
                  <a:pt x="116086" y="4464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53578"/>
                </a:lnTo>
                <a:lnTo>
                  <a:pt x="125016" y="71438"/>
                </a:lnTo>
                <a:lnTo>
                  <a:pt x="125016" y="107157"/>
                </a:lnTo>
                <a:lnTo>
                  <a:pt x="133945" y="133946"/>
                </a:lnTo>
                <a:lnTo>
                  <a:pt x="133945" y="169664"/>
                </a:lnTo>
                <a:lnTo>
                  <a:pt x="133945" y="214313"/>
                </a:lnTo>
                <a:lnTo>
                  <a:pt x="142875" y="241102"/>
                </a:lnTo>
                <a:lnTo>
                  <a:pt x="133945" y="267891"/>
                </a:lnTo>
                <a:lnTo>
                  <a:pt x="133945" y="294680"/>
                </a:lnTo>
                <a:lnTo>
                  <a:pt x="116086" y="303610"/>
                </a:lnTo>
                <a:lnTo>
                  <a:pt x="98227" y="312539"/>
                </a:lnTo>
                <a:lnTo>
                  <a:pt x="53578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384727" y="3384351"/>
            <a:ext cx="107157" cy="53579"/>
          </a:xfrm>
          <a:custGeom>
            <a:avLst/>
            <a:gdLst/>
            <a:ahLst/>
            <a:cxnLst/>
            <a:rect l="0" t="0" r="0" b="0"/>
            <a:pathLst>
              <a:path w="107157" h="53579">
                <a:moveTo>
                  <a:pt x="0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9"/>
                </a:lnTo>
                <a:lnTo>
                  <a:pt x="17859" y="35719"/>
                </a:lnTo>
                <a:lnTo>
                  <a:pt x="35718" y="35719"/>
                </a:lnTo>
                <a:lnTo>
                  <a:pt x="62507" y="26789"/>
                </a:lnTo>
                <a:lnTo>
                  <a:pt x="80367" y="17860"/>
                </a:lnTo>
                <a:lnTo>
                  <a:pt x="8929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420445" y="3473648"/>
            <a:ext cx="80369" cy="35720"/>
          </a:xfrm>
          <a:custGeom>
            <a:avLst/>
            <a:gdLst/>
            <a:ahLst/>
            <a:cxnLst/>
            <a:rect l="0" t="0" r="0" b="0"/>
            <a:pathLst>
              <a:path w="80369" h="35720">
                <a:moveTo>
                  <a:pt x="0" y="35719"/>
                </a:moveTo>
                <a:lnTo>
                  <a:pt x="8930" y="35719"/>
                </a:lnTo>
                <a:lnTo>
                  <a:pt x="26789" y="35719"/>
                </a:lnTo>
                <a:lnTo>
                  <a:pt x="44649" y="26789"/>
                </a:lnTo>
                <a:lnTo>
                  <a:pt x="53578" y="17859"/>
                </a:lnTo>
                <a:lnTo>
                  <a:pt x="71438" y="893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438305" y="3527226"/>
            <a:ext cx="89298" cy="44650"/>
          </a:xfrm>
          <a:custGeom>
            <a:avLst/>
            <a:gdLst/>
            <a:ahLst/>
            <a:cxnLst/>
            <a:rect l="0" t="0" r="0" b="0"/>
            <a:pathLst>
              <a:path w="89298" h="44650">
                <a:moveTo>
                  <a:pt x="0" y="35719"/>
                </a:moveTo>
                <a:lnTo>
                  <a:pt x="8929" y="35719"/>
                </a:lnTo>
                <a:lnTo>
                  <a:pt x="8929" y="44649"/>
                </a:lnTo>
                <a:lnTo>
                  <a:pt x="17859" y="44649"/>
                </a:lnTo>
                <a:lnTo>
                  <a:pt x="35718" y="44649"/>
                </a:lnTo>
                <a:lnTo>
                  <a:pt x="44648" y="35719"/>
                </a:lnTo>
                <a:lnTo>
                  <a:pt x="62508" y="35719"/>
                </a:lnTo>
                <a:lnTo>
                  <a:pt x="80367" y="2678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20" name="Freeform 773119"/>
          <p:cNvSpPr/>
          <p:nvPr/>
        </p:nvSpPr>
        <p:spPr bwMode="auto">
          <a:xfrm>
            <a:off x="7706320" y="3509367"/>
            <a:ext cx="187525" cy="392907"/>
          </a:xfrm>
          <a:custGeom>
            <a:avLst/>
            <a:gdLst/>
            <a:ahLst/>
            <a:cxnLst/>
            <a:rect l="0" t="0" r="0" b="0"/>
            <a:pathLst>
              <a:path w="187525" h="392907">
                <a:moveTo>
                  <a:pt x="8930" y="125015"/>
                </a:moveTo>
                <a:lnTo>
                  <a:pt x="8930" y="125015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42875"/>
                </a:lnTo>
                <a:lnTo>
                  <a:pt x="17860" y="178594"/>
                </a:lnTo>
                <a:lnTo>
                  <a:pt x="17860" y="223242"/>
                </a:lnTo>
                <a:lnTo>
                  <a:pt x="26789" y="267890"/>
                </a:lnTo>
                <a:lnTo>
                  <a:pt x="35719" y="321469"/>
                </a:lnTo>
                <a:lnTo>
                  <a:pt x="35719" y="357187"/>
                </a:lnTo>
                <a:lnTo>
                  <a:pt x="35719" y="383976"/>
                </a:lnTo>
                <a:lnTo>
                  <a:pt x="35719" y="392906"/>
                </a:lnTo>
                <a:lnTo>
                  <a:pt x="35719" y="392906"/>
                </a:lnTo>
                <a:lnTo>
                  <a:pt x="35719" y="383976"/>
                </a:lnTo>
                <a:lnTo>
                  <a:pt x="35719" y="357187"/>
                </a:lnTo>
                <a:lnTo>
                  <a:pt x="26789" y="321469"/>
                </a:lnTo>
                <a:lnTo>
                  <a:pt x="26789" y="276820"/>
                </a:lnTo>
                <a:lnTo>
                  <a:pt x="17860" y="232172"/>
                </a:lnTo>
                <a:lnTo>
                  <a:pt x="8930" y="178594"/>
                </a:lnTo>
                <a:lnTo>
                  <a:pt x="0" y="142875"/>
                </a:lnTo>
                <a:lnTo>
                  <a:pt x="0" y="107156"/>
                </a:lnTo>
                <a:lnTo>
                  <a:pt x="0" y="80367"/>
                </a:lnTo>
                <a:lnTo>
                  <a:pt x="0" y="71437"/>
                </a:lnTo>
                <a:lnTo>
                  <a:pt x="8930" y="53578"/>
                </a:lnTo>
                <a:lnTo>
                  <a:pt x="26789" y="44648"/>
                </a:lnTo>
                <a:lnTo>
                  <a:pt x="53578" y="35719"/>
                </a:lnTo>
                <a:lnTo>
                  <a:pt x="80368" y="26789"/>
                </a:lnTo>
                <a:lnTo>
                  <a:pt x="116086" y="26789"/>
                </a:lnTo>
                <a:lnTo>
                  <a:pt x="142875" y="17859"/>
                </a:lnTo>
                <a:lnTo>
                  <a:pt x="169664" y="8929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21" name="Freeform 773120"/>
          <p:cNvSpPr/>
          <p:nvPr/>
        </p:nvSpPr>
        <p:spPr bwMode="auto">
          <a:xfrm>
            <a:off x="7715250" y="3670101"/>
            <a:ext cx="187524" cy="107157"/>
          </a:xfrm>
          <a:custGeom>
            <a:avLst/>
            <a:gdLst/>
            <a:ahLst/>
            <a:cxnLst/>
            <a:rect l="0" t="0" r="0" b="0"/>
            <a:pathLst>
              <a:path w="187524" h="107157">
                <a:moveTo>
                  <a:pt x="0" y="107156"/>
                </a:moveTo>
                <a:lnTo>
                  <a:pt x="8930" y="98227"/>
                </a:lnTo>
                <a:lnTo>
                  <a:pt x="17859" y="89297"/>
                </a:lnTo>
                <a:lnTo>
                  <a:pt x="44648" y="71438"/>
                </a:lnTo>
                <a:lnTo>
                  <a:pt x="71438" y="53578"/>
                </a:lnTo>
                <a:lnTo>
                  <a:pt x="98227" y="35719"/>
                </a:lnTo>
                <a:lnTo>
                  <a:pt x="133945" y="17860"/>
                </a:lnTo>
                <a:lnTo>
                  <a:pt x="160734" y="0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23" name="Freeform 773122"/>
          <p:cNvSpPr/>
          <p:nvPr/>
        </p:nvSpPr>
        <p:spPr bwMode="auto">
          <a:xfrm>
            <a:off x="7849195" y="3741539"/>
            <a:ext cx="223244" cy="151805"/>
          </a:xfrm>
          <a:custGeom>
            <a:avLst/>
            <a:gdLst/>
            <a:ahLst/>
            <a:cxnLst/>
            <a:rect l="0" t="0" r="0" b="0"/>
            <a:pathLst>
              <a:path w="223244" h="151805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62508" y="80367"/>
                </a:lnTo>
                <a:lnTo>
                  <a:pt x="89297" y="62507"/>
                </a:lnTo>
                <a:lnTo>
                  <a:pt x="98227" y="44648"/>
                </a:lnTo>
                <a:lnTo>
                  <a:pt x="116086" y="26789"/>
                </a:lnTo>
                <a:lnTo>
                  <a:pt x="116086" y="8929"/>
                </a:lnTo>
                <a:lnTo>
                  <a:pt x="107157" y="0"/>
                </a:lnTo>
                <a:lnTo>
                  <a:pt x="89297" y="0"/>
                </a:lnTo>
                <a:lnTo>
                  <a:pt x="71438" y="8929"/>
                </a:lnTo>
                <a:lnTo>
                  <a:pt x="53578" y="26789"/>
                </a:lnTo>
                <a:lnTo>
                  <a:pt x="35719" y="53578"/>
                </a:lnTo>
                <a:lnTo>
                  <a:pt x="1786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26789" y="151804"/>
                </a:lnTo>
                <a:lnTo>
                  <a:pt x="44649" y="151804"/>
                </a:lnTo>
                <a:lnTo>
                  <a:pt x="80368" y="142875"/>
                </a:lnTo>
                <a:lnTo>
                  <a:pt x="116086" y="133945"/>
                </a:lnTo>
                <a:lnTo>
                  <a:pt x="151805" y="116086"/>
                </a:lnTo>
                <a:lnTo>
                  <a:pt x="187524" y="89297"/>
                </a:lnTo>
                <a:lnTo>
                  <a:pt x="205383" y="62507"/>
                </a:lnTo>
                <a:lnTo>
                  <a:pt x="223243" y="26789"/>
                </a:lnTo>
                <a:lnTo>
                  <a:pt x="223243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24" name="Freeform 773123"/>
          <p:cNvSpPr/>
          <p:nvPr/>
        </p:nvSpPr>
        <p:spPr bwMode="auto">
          <a:xfrm>
            <a:off x="8045648" y="3491507"/>
            <a:ext cx="116087" cy="339330"/>
          </a:xfrm>
          <a:custGeom>
            <a:avLst/>
            <a:gdLst/>
            <a:ahLst/>
            <a:cxnLst/>
            <a:rect l="0" t="0" r="0" b="0"/>
            <a:pathLst>
              <a:path w="116087" h="339330">
                <a:moveTo>
                  <a:pt x="53579" y="0"/>
                </a:move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8930" y="35719"/>
                </a:lnTo>
                <a:lnTo>
                  <a:pt x="0" y="71438"/>
                </a:lnTo>
                <a:lnTo>
                  <a:pt x="0" y="107157"/>
                </a:lnTo>
                <a:lnTo>
                  <a:pt x="0" y="151805"/>
                </a:lnTo>
                <a:lnTo>
                  <a:pt x="8930" y="196454"/>
                </a:lnTo>
                <a:lnTo>
                  <a:pt x="26790" y="241102"/>
                </a:lnTo>
                <a:lnTo>
                  <a:pt x="44649" y="276821"/>
                </a:lnTo>
                <a:lnTo>
                  <a:pt x="62508" y="303610"/>
                </a:lnTo>
                <a:lnTo>
                  <a:pt x="89297" y="321469"/>
                </a:lnTo>
                <a:lnTo>
                  <a:pt x="107157" y="339329"/>
                </a:lnTo>
                <a:lnTo>
                  <a:pt x="116086" y="339329"/>
                </a:lnTo>
                <a:lnTo>
                  <a:pt x="116086" y="330399"/>
                </a:lnTo>
                <a:lnTo>
                  <a:pt x="98227" y="321469"/>
                </a:lnTo>
                <a:lnTo>
                  <a:pt x="71438" y="303610"/>
                </a:lnTo>
                <a:lnTo>
                  <a:pt x="71438" y="30361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25" name="Freeform 773124"/>
          <p:cNvSpPr/>
          <p:nvPr/>
        </p:nvSpPr>
        <p:spPr bwMode="auto">
          <a:xfrm>
            <a:off x="7911703" y="3705820"/>
            <a:ext cx="312539" cy="53579"/>
          </a:xfrm>
          <a:custGeom>
            <a:avLst/>
            <a:gdLst/>
            <a:ahLst/>
            <a:cxnLst/>
            <a:rect l="0" t="0" r="0" b="0"/>
            <a:pathLst>
              <a:path w="312539" h="53579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35719" y="44648"/>
                </a:lnTo>
                <a:lnTo>
                  <a:pt x="71438" y="44648"/>
                </a:lnTo>
                <a:lnTo>
                  <a:pt x="125016" y="35719"/>
                </a:lnTo>
                <a:lnTo>
                  <a:pt x="178594" y="17859"/>
                </a:lnTo>
                <a:lnTo>
                  <a:pt x="232172" y="17859"/>
                </a:lnTo>
                <a:lnTo>
                  <a:pt x="276820" y="8930"/>
                </a:lnTo>
                <a:lnTo>
                  <a:pt x="312538" y="0"/>
                </a:lnTo>
                <a:lnTo>
                  <a:pt x="31253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26" name="Freeform 773125"/>
          <p:cNvSpPr/>
          <p:nvPr/>
        </p:nvSpPr>
        <p:spPr bwMode="auto">
          <a:xfrm>
            <a:off x="8224241" y="3679031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53579" y="17859"/>
                </a:moveTo>
                <a:lnTo>
                  <a:pt x="53579" y="26789"/>
                </a:lnTo>
                <a:lnTo>
                  <a:pt x="44649" y="44648"/>
                </a:lnTo>
                <a:lnTo>
                  <a:pt x="26789" y="71437"/>
                </a:lnTo>
                <a:lnTo>
                  <a:pt x="17860" y="98226"/>
                </a:lnTo>
                <a:lnTo>
                  <a:pt x="0" y="125015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26789" y="169664"/>
                </a:lnTo>
                <a:lnTo>
                  <a:pt x="44649" y="160734"/>
                </a:lnTo>
                <a:lnTo>
                  <a:pt x="71438" y="142875"/>
                </a:lnTo>
                <a:lnTo>
                  <a:pt x="98227" y="116086"/>
                </a:lnTo>
                <a:lnTo>
                  <a:pt x="116086" y="80367"/>
                </a:lnTo>
                <a:lnTo>
                  <a:pt x="133946" y="44648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27" name="Freeform 773126"/>
          <p:cNvSpPr/>
          <p:nvPr/>
        </p:nvSpPr>
        <p:spPr bwMode="auto">
          <a:xfrm>
            <a:off x="8358187" y="3545086"/>
            <a:ext cx="71438" cy="294680"/>
          </a:xfrm>
          <a:custGeom>
            <a:avLst/>
            <a:gdLst/>
            <a:ahLst/>
            <a:cxnLst/>
            <a:rect l="0" t="0" r="0" b="0"/>
            <a:pathLst>
              <a:path w="71438" h="294680">
                <a:moveTo>
                  <a:pt x="35718" y="0"/>
                </a:moveTo>
                <a:lnTo>
                  <a:pt x="35718" y="17859"/>
                </a:lnTo>
                <a:lnTo>
                  <a:pt x="26789" y="53578"/>
                </a:lnTo>
                <a:lnTo>
                  <a:pt x="26789" y="98226"/>
                </a:lnTo>
                <a:lnTo>
                  <a:pt x="17859" y="151804"/>
                </a:lnTo>
                <a:lnTo>
                  <a:pt x="8929" y="196453"/>
                </a:lnTo>
                <a:lnTo>
                  <a:pt x="8929" y="241101"/>
                </a:lnTo>
                <a:lnTo>
                  <a:pt x="0" y="267890"/>
                </a:lnTo>
                <a:lnTo>
                  <a:pt x="0" y="294679"/>
                </a:lnTo>
                <a:lnTo>
                  <a:pt x="0" y="294679"/>
                </a:lnTo>
                <a:lnTo>
                  <a:pt x="8929" y="294679"/>
                </a:lnTo>
                <a:lnTo>
                  <a:pt x="8929" y="267890"/>
                </a:lnTo>
                <a:lnTo>
                  <a:pt x="17859" y="232171"/>
                </a:lnTo>
                <a:lnTo>
                  <a:pt x="35718" y="187523"/>
                </a:lnTo>
                <a:lnTo>
                  <a:pt x="44648" y="151804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7" y="142875"/>
                </a:lnTo>
                <a:lnTo>
                  <a:pt x="71437" y="160734"/>
                </a:lnTo>
                <a:lnTo>
                  <a:pt x="71437" y="187523"/>
                </a:lnTo>
                <a:lnTo>
                  <a:pt x="71437" y="223242"/>
                </a:lnTo>
                <a:lnTo>
                  <a:pt x="71437" y="241101"/>
                </a:lnTo>
                <a:lnTo>
                  <a:pt x="62508" y="258960"/>
                </a:lnTo>
                <a:lnTo>
                  <a:pt x="62508" y="267890"/>
                </a:lnTo>
                <a:lnTo>
                  <a:pt x="62508" y="2678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28" name="Freeform 773127"/>
          <p:cNvSpPr/>
          <p:nvPr/>
        </p:nvSpPr>
        <p:spPr bwMode="auto">
          <a:xfrm>
            <a:off x="7590234" y="3536156"/>
            <a:ext cx="839391" cy="446485"/>
          </a:xfrm>
          <a:custGeom>
            <a:avLst/>
            <a:gdLst/>
            <a:ahLst/>
            <a:cxnLst/>
            <a:rect l="0" t="0" r="0" b="0"/>
            <a:pathLst>
              <a:path w="839391" h="446485">
                <a:moveTo>
                  <a:pt x="53579" y="241101"/>
                </a:moveTo>
                <a:lnTo>
                  <a:pt x="53579" y="258961"/>
                </a:lnTo>
                <a:lnTo>
                  <a:pt x="35719" y="285750"/>
                </a:lnTo>
                <a:lnTo>
                  <a:pt x="17860" y="312539"/>
                </a:lnTo>
                <a:lnTo>
                  <a:pt x="8930" y="339328"/>
                </a:lnTo>
                <a:lnTo>
                  <a:pt x="0" y="339328"/>
                </a:lnTo>
                <a:lnTo>
                  <a:pt x="8930" y="330398"/>
                </a:lnTo>
                <a:lnTo>
                  <a:pt x="26789" y="303609"/>
                </a:lnTo>
                <a:lnTo>
                  <a:pt x="44649" y="258961"/>
                </a:lnTo>
                <a:lnTo>
                  <a:pt x="62508" y="205383"/>
                </a:lnTo>
                <a:lnTo>
                  <a:pt x="89297" y="151805"/>
                </a:lnTo>
                <a:lnTo>
                  <a:pt x="98227" y="98226"/>
                </a:lnTo>
                <a:lnTo>
                  <a:pt x="116086" y="71437"/>
                </a:lnTo>
                <a:lnTo>
                  <a:pt x="125016" y="71437"/>
                </a:lnTo>
                <a:lnTo>
                  <a:pt x="125016" y="98226"/>
                </a:lnTo>
                <a:lnTo>
                  <a:pt x="133946" y="160734"/>
                </a:lnTo>
                <a:lnTo>
                  <a:pt x="133946" y="223242"/>
                </a:lnTo>
                <a:lnTo>
                  <a:pt x="142875" y="303609"/>
                </a:lnTo>
                <a:lnTo>
                  <a:pt x="151805" y="366117"/>
                </a:lnTo>
                <a:lnTo>
                  <a:pt x="151805" y="401836"/>
                </a:lnTo>
                <a:lnTo>
                  <a:pt x="160735" y="419695"/>
                </a:lnTo>
                <a:lnTo>
                  <a:pt x="178594" y="410765"/>
                </a:lnTo>
                <a:lnTo>
                  <a:pt x="187524" y="383976"/>
                </a:lnTo>
                <a:lnTo>
                  <a:pt x="205383" y="339328"/>
                </a:lnTo>
                <a:lnTo>
                  <a:pt x="223243" y="276820"/>
                </a:lnTo>
                <a:lnTo>
                  <a:pt x="241102" y="214312"/>
                </a:lnTo>
                <a:lnTo>
                  <a:pt x="250032" y="151805"/>
                </a:lnTo>
                <a:lnTo>
                  <a:pt x="276821" y="98226"/>
                </a:lnTo>
                <a:lnTo>
                  <a:pt x="294680" y="71437"/>
                </a:lnTo>
                <a:lnTo>
                  <a:pt x="312539" y="71437"/>
                </a:lnTo>
                <a:lnTo>
                  <a:pt x="321469" y="107156"/>
                </a:lnTo>
                <a:lnTo>
                  <a:pt x="330399" y="151805"/>
                </a:lnTo>
                <a:lnTo>
                  <a:pt x="330399" y="223242"/>
                </a:lnTo>
                <a:lnTo>
                  <a:pt x="330399" y="285750"/>
                </a:lnTo>
                <a:lnTo>
                  <a:pt x="330399" y="348258"/>
                </a:lnTo>
                <a:lnTo>
                  <a:pt x="330399" y="383976"/>
                </a:lnTo>
                <a:lnTo>
                  <a:pt x="348258" y="401836"/>
                </a:lnTo>
                <a:lnTo>
                  <a:pt x="366118" y="401836"/>
                </a:lnTo>
                <a:lnTo>
                  <a:pt x="383977" y="375047"/>
                </a:lnTo>
                <a:lnTo>
                  <a:pt x="419696" y="330398"/>
                </a:lnTo>
                <a:lnTo>
                  <a:pt x="455414" y="267890"/>
                </a:lnTo>
                <a:lnTo>
                  <a:pt x="491133" y="187523"/>
                </a:lnTo>
                <a:lnTo>
                  <a:pt x="535782" y="116086"/>
                </a:lnTo>
                <a:lnTo>
                  <a:pt x="571500" y="53578"/>
                </a:lnTo>
                <a:lnTo>
                  <a:pt x="598289" y="8930"/>
                </a:lnTo>
                <a:lnTo>
                  <a:pt x="616148" y="0"/>
                </a:lnTo>
                <a:lnTo>
                  <a:pt x="625078" y="26789"/>
                </a:lnTo>
                <a:lnTo>
                  <a:pt x="616148" y="80367"/>
                </a:lnTo>
                <a:lnTo>
                  <a:pt x="607218" y="151805"/>
                </a:lnTo>
                <a:lnTo>
                  <a:pt x="589360" y="223242"/>
                </a:lnTo>
                <a:lnTo>
                  <a:pt x="580430" y="285750"/>
                </a:lnTo>
                <a:lnTo>
                  <a:pt x="571500" y="330398"/>
                </a:lnTo>
                <a:lnTo>
                  <a:pt x="571500" y="357187"/>
                </a:lnTo>
                <a:lnTo>
                  <a:pt x="580430" y="366117"/>
                </a:lnTo>
                <a:lnTo>
                  <a:pt x="598289" y="357187"/>
                </a:lnTo>
                <a:lnTo>
                  <a:pt x="616148" y="321469"/>
                </a:lnTo>
                <a:lnTo>
                  <a:pt x="651867" y="258961"/>
                </a:lnTo>
                <a:lnTo>
                  <a:pt x="678656" y="187523"/>
                </a:lnTo>
                <a:lnTo>
                  <a:pt x="714375" y="107156"/>
                </a:lnTo>
                <a:lnTo>
                  <a:pt x="741164" y="53578"/>
                </a:lnTo>
                <a:lnTo>
                  <a:pt x="767953" y="8930"/>
                </a:lnTo>
                <a:lnTo>
                  <a:pt x="776882" y="17859"/>
                </a:lnTo>
                <a:lnTo>
                  <a:pt x="785812" y="53578"/>
                </a:lnTo>
                <a:lnTo>
                  <a:pt x="785812" y="125015"/>
                </a:lnTo>
                <a:lnTo>
                  <a:pt x="776882" y="214312"/>
                </a:lnTo>
                <a:lnTo>
                  <a:pt x="776882" y="294680"/>
                </a:lnTo>
                <a:lnTo>
                  <a:pt x="776882" y="375047"/>
                </a:lnTo>
                <a:lnTo>
                  <a:pt x="776882" y="419695"/>
                </a:lnTo>
                <a:lnTo>
                  <a:pt x="776882" y="446484"/>
                </a:lnTo>
                <a:lnTo>
                  <a:pt x="776882" y="446484"/>
                </a:lnTo>
                <a:lnTo>
                  <a:pt x="785812" y="410765"/>
                </a:lnTo>
                <a:lnTo>
                  <a:pt x="794742" y="357187"/>
                </a:lnTo>
                <a:lnTo>
                  <a:pt x="803671" y="285750"/>
                </a:lnTo>
                <a:lnTo>
                  <a:pt x="812601" y="223242"/>
                </a:lnTo>
                <a:lnTo>
                  <a:pt x="830461" y="160734"/>
                </a:lnTo>
                <a:lnTo>
                  <a:pt x="839390" y="133945"/>
                </a:lnTo>
                <a:lnTo>
                  <a:pt x="839390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29" name="Freeform 773128"/>
          <p:cNvSpPr/>
          <p:nvPr/>
        </p:nvSpPr>
        <p:spPr bwMode="auto">
          <a:xfrm>
            <a:off x="1062633" y="8930"/>
            <a:ext cx="98227" cy="267891"/>
          </a:xfrm>
          <a:custGeom>
            <a:avLst/>
            <a:gdLst/>
            <a:ahLst/>
            <a:cxnLst/>
            <a:rect l="0" t="0" r="0" b="0"/>
            <a:pathLst>
              <a:path w="98227" h="267891">
                <a:moveTo>
                  <a:pt x="893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60734"/>
                </a:lnTo>
                <a:lnTo>
                  <a:pt x="8930" y="196453"/>
                </a:lnTo>
                <a:lnTo>
                  <a:pt x="17859" y="232172"/>
                </a:lnTo>
                <a:lnTo>
                  <a:pt x="8930" y="258961"/>
                </a:lnTo>
                <a:lnTo>
                  <a:pt x="8930" y="267890"/>
                </a:lnTo>
                <a:lnTo>
                  <a:pt x="8930" y="267890"/>
                </a:lnTo>
                <a:lnTo>
                  <a:pt x="8930" y="267890"/>
                </a:lnTo>
                <a:lnTo>
                  <a:pt x="8930" y="258961"/>
                </a:lnTo>
                <a:lnTo>
                  <a:pt x="8930" y="241101"/>
                </a:lnTo>
                <a:lnTo>
                  <a:pt x="8930" y="223242"/>
                </a:lnTo>
                <a:lnTo>
                  <a:pt x="0" y="196453"/>
                </a:lnTo>
                <a:lnTo>
                  <a:pt x="0" y="169664"/>
                </a:lnTo>
                <a:lnTo>
                  <a:pt x="0" y="133945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71437"/>
                </a:lnTo>
                <a:lnTo>
                  <a:pt x="17859" y="62507"/>
                </a:lnTo>
                <a:lnTo>
                  <a:pt x="26789" y="44648"/>
                </a:lnTo>
                <a:lnTo>
                  <a:pt x="35719" y="35718"/>
                </a:lnTo>
                <a:lnTo>
                  <a:pt x="53578" y="17859"/>
                </a:lnTo>
                <a:lnTo>
                  <a:pt x="62508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0" name="Freeform 773129"/>
          <p:cNvSpPr/>
          <p:nvPr/>
        </p:nvSpPr>
        <p:spPr bwMode="auto">
          <a:xfrm>
            <a:off x="1107281" y="125016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35719" y="0"/>
                </a:moveTo>
                <a:lnTo>
                  <a:pt x="1786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1" name="Freeform 773130"/>
          <p:cNvSpPr/>
          <p:nvPr/>
        </p:nvSpPr>
        <p:spPr bwMode="auto">
          <a:xfrm>
            <a:off x="1205508" y="196453"/>
            <a:ext cx="151806" cy="98228"/>
          </a:xfrm>
          <a:custGeom>
            <a:avLst/>
            <a:gdLst/>
            <a:ahLst/>
            <a:cxnLst/>
            <a:rect l="0" t="0" r="0" b="0"/>
            <a:pathLst>
              <a:path w="151806" h="98228">
                <a:moveTo>
                  <a:pt x="8930" y="1785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44649"/>
                </a:lnTo>
                <a:lnTo>
                  <a:pt x="44648" y="44649"/>
                </a:lnTo>
                <a:lnTo>
                  <a:pt x="62508" y="35719"/>
                </a:lnTo>
                <a:lnTo>
                  <a:pt x="62508" y="2678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26789"/>
                </a:lnTo>
                <a:lnTo>
                  <a:pt x="53578" y="53578"/>
                </a:lnTo>
                <a:lnTo>
                  <a:pt x="53578" y="80367"/>
                </a:lnTo>
                <a:lnTo>
                  <a:pt x="71437" y="98227"/>
                </a:lnTo>
                <a:lnTo>
                  <a:pt x="98226" y="98227"/>
                </a:lnTo>
                <a:lnTo>
                  <a:pt x="116086" y="98227"/>
                </a:lnTo>
                <a:lnTo>
                  <a:pt x="133945" y="89297"/>
                </a:lnTo>
                <a:lnTo>
                  <a:pt x="151805" y="80367"/>
                </a:lnTo>
                <a:lnTo>
                  <a:pt x="151805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2" name="Freeform 773131"/>
          <p:cNvSpPr/>
          <p:nvPr/>
        </p:nvSpPr>
        <p:spPr bwMode="auto">
          <a:xfrm>
            <a:off x="1464469" y="0"/>
            <a:ext cx="17860" cy="276821"/>
          </a:xfrm>
          <a:custGeom>
            <a:avLst/>
            <a:gdLst/>
            <a:ahLst/>
            <a:cxnLst/>
            <a:rect l="0" t="0" r="0" b="0"/>
            <a:pathLst>
              <a:path w="17860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62508"/>
                </a:lnTo>
                <a:lnTo>
                  <a:pt x="0" y="133945"/>
                </a:lnTo>
                <a:lnTo>
                  <a:pt x="0" y="187523"/>
                </a:lnTo>
                <a:lnTo>
                  <a:pt x="8929" y="232172"/>
                </a:lnTo>
                <a:lnTo>
                  <a:pt x="8929" y="258961"/>
                </a:lnTo>
                <a:lnTo>
                  <a:pt x="17859" y="267891"/>
                </a:lnTo>
                <a:lnTo>
                  <a:pt x="17859" y="276820"/>
                </a:lnTo>
                <a:lnTo>
                  <a:pt x="17859" y="276820"/>
                </a:lnTo>
                <a:lnTo>
                  <a:pt x="17859" y="27682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3" name="Freeform 773132"/>
          <p:cNvSpPr/>
          <p:nvPr/>
        </p:nvSpPr>
        <p:spPr bwMode="auto">
          <a:xfrm>
            <a:off x="1393031" y="151805"/>
            <a:ext cx="98228" cy="8930"/>
          </a:xfrm>
          <a:custGeom>
            <a:avLst/>
            <a:gdLst/>
            <a:ahLst/>
            <a:cxnLst/>
            <a:rect l="0" t="0" r="0" b="0"/>
            <a:pathLst>
              <a:path w="98228" h="8930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4" name="Freeform 773133"/>
          <p:cNvSpPr/>
          <p:nvPr/>
        </p:nvSpPr>
        <p:spPr bwMode="auto">
          <a:xfrm>
            <a:off x="1571625" y="169664"/>
            <a:ext cx="62509" cy="98228"/>
          </a:xfrm>
          <a:custGeom>
            <a:avLst/>
            <a:gdLst/>
            <a:ahLst/>
            <a:cxnLst/>
            <a:rect l="0" t="0" r="0" b="0"/>
            <a:pathLst>
              <a:path w="62509" h="98228">
                <a:moveTo>
                  <a:pt x="17859" y="0"/>
                </a:moveTo>
                <a:lnTo>
                  <a:pt x="17859" y="17859"/>
                </a:lnTo>
                <a:lnTo>
                  <a:pt x="8930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53578" y="89297"/>
                </a:lnTo>
                <a:lnTo>
                  <a:pt x="62508" y="71438"/>
                </a:lnTo>
                <a:lnTo>
                  <a:pt x="62508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5" name="Freeform 773134"/>
          <p:cNvSpPr/>
          <p:nvPr/>
        </p:nvSpPr>
        <p:spPr bwMode="auto">
          <a:xfrm>
            <a:off x="1669852" y="107156"/>
            <a:ext cx="214313" cy="169665"/>
          </a:xfrm>
          <a:custGeom>
            <a:avLst/>
            <a:gdLst/>
            <a:ahLst/>
            <a:cxnLst/>
            <a:rect l="0" t="0" r="0" b="0"/>
            <a:pathLst>
              <a:path w="214313" h="169665">
                <a:moveTo>
                  <a:pt x="35718" y="0"/>
                </a:moveTo>
                <a:lnTo>
                  <a:pt x="35718" y="0"/>
                </a:lnTo>
                <a:lnTo>
                  <a:pt x="26789" y="17860"/>
                </a:lnTo>
                <a:lnTo>
                  <a:pt x="17859" y="44649"/>
                </a:lnTo>
                <a:lnTo>
                  <a:pt x="17859" y="80367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8929" y="169664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8" y="151805"/>
                </a:lnTo>
                <a:lnTo>
                  <a:pt x="53578" y="133946"/>
                </a:lnTo>
                <a:lnTo>
                  <a:pt x="71437" y="125016"/>
                </a:lnTo>
                <a:lnTo>
                  <a:pt x="89296" y="107156"/>
                </a:lnTo>
                <a:lnTo>
                  <a:pt x="107156" y="107156"/>
                </a:lnTo>
                <a:lnTo>
                  <a:pt x="125015" y="98227"/>
                </a:lnTo>
                <a:lnTo>
                  <a:pt x="133945" y="107156"/>
                </a:lnTo>
                <a:lnTo>
                  <a:pt x="151804" y="116086"/>
                </a:lnTo>
                <a:lnTo>
                  <a:pt x="160734" y="125016"/>
                </a:lnTo>
                <a:lnTo>
                  <a:pt x="169664" y="133946"/>
                </a:lnTo>
                <a:lnTo>
                  <a:pt x="178593" y="142875"/>
                </a:lnTo>
                <a:lnTo>
                  <a:pt x="196453" y="133946"/>
                </a:lnTo>
                <a:lnTo>
                  <a:pt x="214312" y="125016"/>
                </a:lnTo>
                <a:lnTo>
                  <a:pt x="214312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6" name="Freeform 773135"/>
          <p:cNvSpPr/>
          <p:nvPr/>
        </p:nvSpPr>
        <p:spPr bwMode="auto">
          <a:xfrm>
            <a:off x="2491383" y="8930"/>
            <a:ext cx="8931" cy="178594"/>
          </a:xfrm>
          <a:custGeom>
            <a:avLst/>
            <a:gdLst/>
            <a:ahLst/>
            <a:cxnLst/>
            <a:rect l="0" t="0" r="0" b="0"/>
            <a:pathLst>
              <a:path w="8931" h="178594">
                <a:moveTo>
                  <a:pt x="8930" y="17859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7" name="Freeform 773136"/>
          <p:cNvSpPr/>
          <p:nvPr/>
        </p:nvSpPr>
        <p:spPr bwMode="auto">
          <a:xfrm>
            <a:off x="2455664" y="35719"/>
            <a:ext cx="241103" cy="241102"/>
          </a:xfrm>
          <a:custGeom>
            <a:avLst/>
            <a:gdLst/>
            <a:ahLst/>
            <a:cxnLst/>
            <a:rect l="0" t="0" r="0" b="0"/>
            <a:pathLst>
              <a:path w="241103" h="241102">
                <a:moveTo>
                  <a:pt x="0" y="8929"/>
                </a:moveTo>
                <a:lnTo>
                  <a:pt x="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53578" y="0"/>
                </a:lnTo>
                <a:lnTo>
                  <a:pt x="80367" y="0"/>
                </a:lnTo>
                <a:lnTo>
                  <a:pt x="107156" y="0"/>
                </a:lnTo>
                <a:lnTo>
                  <a:pt x="142875" y="0"/>
                </a:lnTo>
                <a:lnTo>
                  <a:pt x="169664" y="0"/>
                </a:lnTo>
                <a:lnTo>
                  <a:pt x="196453" y="8929"/>
                </a:lnTo>
                <a:lnTo>
                  <a:pt x="223242" y="17859"/>
                </a:lnTo>
                <a:lnTo>
                  <a:pt x="241102" y="71437"/>
                </a:lnTo>
                <a:lnTo>
                  <a:pt x="223242" y="125015"/>
                </a:lnTo>
                <a:lnTo>
                  <a:pt x="187524" y="178593"/>
                </a:lnTo>
                <a:lnTo>
                  <a:pt x="142875" y="223242"/>
                </a:lnTo>
                <a:lnTo>
                  <a:pt x="116086" y="241101"/>
                </a:lnTo>
                <a:lnTo>
                  <a:pt x="116086" y="241101"/>
                </a:lnTo>
                <a:lnTo>
                  <a:pt x="107156" y="241101"/>
                </a:lnTo>
                <a:lnTo>
                  <a:pt x="107156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8" name="Freeform 773137"/>
          <p:cNvSpPr/>
          <p:nvPr/>
        </p:nvSpPr>
        <p:spPr bwMode="auto">
          <a:xfrm>
            <a:off x="2812852" y="116086"/>
            <a:ext cx="169665" cy="142876"/>
          </a:xfrm>
          <a:custGeom>
            <a:avLst/>
            <a:gdLst/>
            <a:ahLst/>
            <a:cxnLst/>
            <a:rect l="0" t="0" r="0" b="0"/>
            <a:pathLst>
              <a:path w="169665" h="142876">
                <a:moveTo>
                  <a:pt x="8929" y="53578"/>
                </a:move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35718" y="98226"/>
                </a:lnTo>
                <a:lnTo>
                  <a:pt x="53578" y="98226"/>
                </a:lnTo>
                <a:lnTo>
                  <a:pt x="71437" y="80367"/>
                </a:lnTo>
                <a:lnTo>
                  <a:pt x="98226" y="71437"/>
                </a:lnTo>
                <a:lnTo>
                  <a:pt x="116086" y="53578"/>
                </a:lnTo>
                <a:lnTo>
                  <a:pt x="133945" y="35719"/>
                </a:lnTo>
                <a:lnTo>
                  <a:pt x="142875" y="17859"/>
                </a:lnTo>
                <a:lnTo>
                  <a:pt x="14287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0"/>
                </a:lnTo>
                <a:lnTo>
                  <a:pt x="89296" y="35719"/>
                </a:lnTo>
                <a:lnTo>
                  <a:pt x="62507" y="80367"/>
                </a:lnTo>
                <a:lnTo>
                  <a:pt x="62507" y="116086"/>
                </a:lnTo>
                <a:lnTo>
                  <a:pt x="80367" y="133945"/>
                </a:lnTo>
                <a:lnTo>
                  <a:pt x="89296" y="142875"/>
                </a:lnTo>
                <a:lnTo>
                  <a:pt x="107156" y="142875"/>
                </a:lnTo>
                <a:lnTo>
                  <a:pt x="133945" y="142875"/>
                </a:lnTo>
                <a:lnTo>
                  <a:pt x="169664" y="142875"/>
                </a:lnTo>
                <a:lnTo>
                  <a:pt x="169664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39" name="Freeform 773138"/>
          <p:cNvSpPr/>
          <p:nvPr/>
        </p:nvSpPr>
        <p:spPr bwMode="auto">
          <a:xfrm>
            <a:off x="3107531" y="160734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44649" y="0"/>
                </a:moveTo>
                <a:lnTo>
                  <a:pt x="35719" y="17860"/>
                </a:lnTo>
                <a:lnTo>
                  <a:pt x="26789" y="44649"/>
                </a:lnTo>
                <a:lnTo>
                  <a:pt x="1786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8930" y="133946"/>
                </a:lnTo>
                <a:lnTo>
                  <a:pt x="26789" y="142875"/>
                </a:lnTo>
                <a:lnTo>
                  <a:pt x="44649" y="142875"/>
                </a:lnTo>
                <a:lnTo>
                  <a:pt x="62508" y="133946"/>
                </a:lnTo>
                <a:lnTo>
                  <a:pt x="80367" y="133946"/>
                </a:lnTo>
                <a:lnTo>
                  <a:pt x="98227" y="116086"/>
                </a:lnTo>
                <a:lnTo>
                  <a:pt x="98227" y="11608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0" name="Freeform 773139"/>
          <p:cNvSpPr/>
          <p:nvPr/>
        </p:nvSpPr>
        <p:spPr bwMode="auto">
          <a:xfrm>
            <a:off x="3241477" y="160734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44648" y="35719"/>
                </a:moveTo>
                <a:lnTo>
                  <a:pt x="44648" y="35719"/>
                </a:lnTo>
                <a:lnTo>
                  <a:pt x="35718" y="44649"/>
                </a:lnTo>
                <a:lnTo>
                  <a:pt x="26789" y="53578"/>
                </a:lnTo>
                <a:lnTo>
                  <a:pt x="17859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16086"/>
                </a:lnTo>
                <a:lnTo>
                  <a:pt x="53578" y="107157"/>
                </a:lnTo>
                <a:lnTo>
                  <a:pt x="80367" y="98227"/>
                </a:lnTo>
                <a:lnTo>
                  <a:pt x="107156" y="80368"/>
                </a:lnTo>
                <a:lnTo>
                  <a:pt x="125015" y="53578"/>
                </a:lnTo>
                <a:lnTo>
                  <a:pt x="133945" y="35719"/>
                </a:lnTo>
                <a:lnTo>
                  <a:pt x="142875" y="1786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5" y="0"/>
                </a:lnTo>
                <a:lnTo>
                  <a:pt x="107156" y="8930"/>
                </a:lnTo>
                <a:lnTo>
                  <a:pt x="98226" y="17860"/>
                </a:lnTo>
                <a:lnTo>
                  <a:pt x="80367" y="26789"/>
                </a:lnTo>
                <a:lnTo>
                  <a:pt x="71437" y="35719"/>
                </a:lnTo>
                <a:lnTo>
                  <a:pt x="62507" y="44649"/>
                </a:lnTo>
                <a:lnTo>
                  <a:pt x="62507" y="53578"/>
                </a:lnTo>
                <a:lnTo>
                  <a:pt x="62507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1" name="Freeform 773140"/>
          <p:cNvSpPr/>
          <p:nvPr/>
        </p:nvSpPr>
        <p:spPr bwMode="auto">
          <a:xfrm>
            <a:off x="3482578" y="160734"/>
            <a:ext cx="53579" cy="71439"/>
          </a:xfrm>
          <a:custGeom>
            <a:avLst/>
            <a:gdLst/>
            <a:ahLst/>
            <a:cxnLst/>
            <a:rect l="0" t="0" r="0" b="0"/>
            <a:pathLst>
              <a:path w="53579" h="71439">
                <a:moveTo>
                  <a:pt x="26789" y="0"/>
                </a:moveTo>
                <a:lnTo>
                  <a:pt x="1786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2" name="Freeform 773141"/>
          <p:cNvSpPr/>
          <p:nvPr/>
        </p:nvSpPr>
        <p:spPr bwMode="auto">
          <a:xfrm>
            <a:off x="3571875" y="71437"/>
            <a:ext cx="169665" cy="187525"/>
          </a:xfrm>
          <a:custGeom>
            <a:avLst/>
            <a:gdLst/>
            <a:ahLst/>
            <a:cxnLst/>
            <a:rect l="0" t="0" r="0" b="0"/>
            <a:pathLst>
              <a:path w="169665" h="187525">
                <a:moveTo>
                  <a:pt x="8930" y="0"/>
                </a:moveTo>
                <a:lnTo>
                  <a:pt x="8930" y="17860"/>
                </a:lnTo>
                <a:lnTo>
                  <a:pt x="8930" y="35719"/>
                </a:lnTo>
                <a:lnTo>
                  <a:pt x="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17859" y="107157"/>
                </a:lnTo>
                <a:lnTo>
                  <a:pt x="26789" y="125016"/>
                </a:lnTo>
                <a:lnTo>
                  <a:pt x="44648" y="142875"/>
                </a:lnTo>
                <a:lnTo>
                  <a:pt x="62508" y="142875"/>
                </a:lnTo>
                <a:lnTo>
                  <a:pt x="80367" y="151805"/>
                </a:lnTo>
                <a:lnTo>
                  <a:pt x="98227" y="151805"/>
                </a:lnTo>
                <a:lnTo>
                  <a:pt x="125016" y="142875"/>
                </a:lnTo>
                <a:lnTo>
                  <a:pt x="133945" y="142875"/>
                </a:lnTo>
                <a:lnTo>
                  <a:pt x="151805" y="133946"/>
                </a:lnTo>
                <a:lnTo>
                  <a:pt x="160734" y="125016"/>
                </a:lnTo>
                <a:lnTo>
                  <a:pt x="160734" y="125016"/>
                </a:lnTo>
                <a:lnTo>
                  <a:pt x="169664" y="125016"/>
                </a:lnTo>
                <a:lnTo>
                  <a:pt x="160734" y="142875"/>
                </a:lnTo>
                <a:lnTo>
                  <a:pt x="151805" y="160735"/>
                </a:lnTo>
                <a:lnTo>
                  <a:pt x="142875" y="169665"/>
                </a:lnTo>
                <a:lnTo>
                  <a:pt x="142875" y="178594"/>
                </a:lnTo>
                <a:lnTo>
                  <a:pt x="142875" y="187524"/>
                </a:lnTo>
                <a:lnTo>
                  <a:pt x="151805" y="187524"/>
                </a:lnTo>
                <a:lnTo>
                  <a:pt x="151805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3" name="Freeform 773142"/>
          <p:cNvSpPr/>
          <p:nvPr/>
        </p:nvSpPr>
        <p:spPr bwMode="auto">
          <a:xfrm>
            <a:off x="4214813" y="0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33945"/>
                </a:lnTo>
                <a:lnTo>
                  <a:pt x="26789" y="160734"/>
                </a:lnTo>
                <a:lnTo>
                  <a:pt x="35718" y="178594"/>
                </a:lnTo>
                <a:lnTo>
                  <a:pt x="44648" y="196453"/>
                </a:lnTo>
                <a:lnTo>
                  <a:pt x="62507" y="205383"/>
                </a:lnTo>
                <a:lnTo>
                  <a:pt x="80367" y="214312"/>
                </a:lnTo>
                <a:lnTo>
                  <a:pt x="98226" y="223242"/>
                </a:lnTo>
                <a:lnTo>
                  <a:pt x="116085" y="223242"/>
                </a:lnTo>
                <a:lnTo>
                  <a:pt x="133945" y="214312"/>
                </a:lnTo>
                <a:lnTo>
                  <a:pt x="133945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4" name="Freeform 773143"/>
          <p:cNvSpPr/>
          <p:nvPr/>
        </p:nvSpPr>
        <p:spPr bwMode="auto">
          <a:xfrm>
            <a:off x="4232672" y="125016"/>
            <a:ext cx="107157" cy="17860"/>
          </a:xfrm>
          <a:custGeom>
            <a:avLst/>
            <a:gdLst/>
            <a:ahLst/>
            <a:cxnLst/>
            <a:rect l="0" t="0" r="0" b="0"/>
            <a:pathLst>
              <a:path w="107157" h="17860">
                <a:moveTo>
                  <a:pt x="17859" y="8929"/>
                </a:moveTo>
                <a:lnTo>
                  <a:pt x="893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44648" y="8929"/>
                </a:lnTo>
                <a:lnTo>
                  <a:pt x="71437" y="8929"/>
                </a:lnTo>
                <a:lnTo>
                  <a:pt x="89297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5" name="Freeform 773144"/>
          <p:cNvSpPr/>
          <p:nvPr/>
        </p:nvSpPr>
        <p:spPr bwMode="auto">
          <a:xfrm>
            <a:off x="4205883" y="0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26789" y="26789"/>
                </a:move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6" name="Freeform 773145"/>
          <p:cNvSpPr/>
          <p:nvPr/>
        </p:nvSpPr>
        <p:spPr bwMode="auto">
          <a:xfrm>
            <a:off x="4429125" y="62508"/>
            <a:ext cx="160735" cy="205384"/>
          </a:xfrm>
          <a:custGeom>
            <a:avLst/>
            <a:gdLst/>
            <a:ahLst/>
            <a:cxnLst/>
            <a:rect l="0" t="0" r="0" b="0"/>
            <a:pathLst>
              <a:path w="160735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44648" y="116086"/>
                </a:lnTo>
                <a:lnTo>
                  <a:pt x="71438" y="151804"/>
                </a:lnTo>
                <a:lnTo>
                  <a:pt x="98227" y="187523"/>
                </a:lnTo>
                <a:lnTo>
                  <a:pt x="116086" y="196453"/>
                </a:lnTo>
                <a:lnTo>
                  <a:pt x="133945" y="205383"/>
                </a:lnTo>
                <a:lnTo>
                  <a:pt x="142875" y="205383"/>
                </a:lnTo>
                <a:lnTo>
                  <a:pt x="151805" y="205383"/>
                </a:lnTo>
                <a:lnTo>
                  <a:pt x="160734" y="187523"/>
                </a:lnTo>
                <a:lnTo>
                  <a:pt x="160734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7" name="Freeform 773146"/>
          <p:cNvSpPr/>
          <p:nvPr/>
        </p:nvSpPr>
        <p:spPr bwMode="auto">
          <a:xfrm>
            <a:off x="4438055" y="133945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116086" y="0"/>
                </a:moveTo>
                <a:lnTo>
                  <a:pt x="98226" y="8930"/>
                </a:lnTo>
                <a:lnTo>
                  <a:pt x="80367" y="17860"/>
                </a:lnTo>
                <a:lnTo>
                  <a:pt x="44648" y="44649"/>
                </a:lnTo>
                <a:lnTo>
                  <a:pt x="1785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51805"/>
                </a:lnTo>
                <a:lnTo>
                  <a:pt x="17859" y="15180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8" name="Freeform 773147"/>
          <p:cNvSpPr/>
          <p:nvPr/>
        </p:nvSpPr>
        <p:spPr bwMode="auto">
          <a:xfrm>
            <a:off x="4607719" y="142875"/>
            <a:ext cx="151805" cy="107157"/>
          </a:xfrm>
          <a:custGeom>
            <a:avLst/>
            <a:gdLst/>
            <a:ahLst/>
            <a:cxnLst/>
            <a:rect l="0" t="0" r="0" b="0"/>
            <a:pathLst>
              <a:path w="151805" h="107157">
                <a:moveTo>
                  <a:pt x="26789" y="35719"/>
                </a:moveTo>
                <a:lnTo>
                  <a:pt x="1785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35719" y="71437"/>
                </a:lnTo>
                <a:lnTo>
                  <a:pt x="53578" y="71437"/>
                </a:lnTo>
                <a:lnTo>
                  <a:pt x="71437" y="62508"/>
                </a:lnTo>
                <a:lnTo>
                  <a:pt x="98226" y="53578"/>
                </a:lnTo>
                <a:lnTo>
                  <a:pt x="116086" y="44648"/>
                </a:lnTo>
                <a:lnTo>
                  <a:pt x="133945" y="35719"/>
                </a:lnTo>
                <a:lnTo>
                  <a:pt x="142875" y="26789"/>
                </a:lnTo>
                <a:lnTo>
                  <a:pt x="151804" y="17859"/>
                </a:lnTo>
                <a:lnTo>
                  <a:pt x="151804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8930"/>
                </a:lnTo>
                <a:lnTo>
                  <a:pt x="107156" y="8930"/>
                </a:lnTo>
                <a:lnTo>
                  <a:pt x="98226" y="17859"/>
                </a:lnTo>
                <a:lnTo>
                  <a:pt x="80367" y="35719"/>
                </a:lnTo>
                <a:lnTo>
                  <a:pt x="80367" y="53578"/>
                </a:lnTo>
                <a:lnTo>
                  <a:pt x="71437" y="71437"/>
                </a:lnTo>
                <a:lnTo>
                  <a:pt x="80367" y="80367"/>
                </a:lnTo>
                <a:lnTo>
                  <a:pt x="89297" y="89297"/>
                </a:lnTo>
                <a:lnTo>
                  <a:pt x="107156" y="98227"/>
                </a:lnTo>
                <a:lnTo>
                  <a:pt x="125015" y="107156"/>
                </a:lnTo>
                <a:lnTo>
                  <a:pt x="125015" y="10715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49" name="Freeform 773148"/>
          <p:cNvSpPr/>
          <p:nvPr/>
        </p:nvSpPr>
        <p:spPr bwMode="auto">
          <a:xfrm>
            <a:off x="4857750" y="8930"/>
            <a:ext cx="517923" cy="285751"/>
          </a:xfrm>
          <a:custGeom>
            <a:avLst/>
            <a:gdLst/>
            <a:ahLst/>
            <a:cxnLst/>
            <a:rect l="0" t="0" r="0" b="0"/>
            <a:pathLst>
              <a:path w="517923" h="285751">
                <a:moveTo>
                  <a:pt x="26789" y="196453"/>
                </a:moveTo>
                <a:lnTo>
                  <a:pt x="17859" y="205382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58961"/>
                </a:lnTo>
                <a:lnTo>
                  <a:pt x="0" y="276820"/>
                </a:lnTo>
                <a:lnTo>
                  <a:pt x="8930" y="285750"/>
                </a:lnTo>
                <a:lnTo>
                  <a:pt x="17859" y="285750"/>
                </a:lnTo>
                <a:lnTo>
                  <a:pt x="35719" y="276820"/>
                </a:lnTo>
                <a:lnTo>
                  <a:pt x="44648" y="276820"/>
                </a:lnTo>
                <a:lnTo>
                  <a:pt x="62508" y="267890"/>
                </a:lnTo>
                <a:lnTo>
                  <a:pt x="71438" y="258961"/>
                </a:lnTo>
                <a:lnTo>
                  <a:pt x="98227" y="241101"/>
                </a:lnTo>
                <a:lnTo>
                  <a:pt x="116086" y="232172"/>
                </a:lnTo>
                <a:lnTo>
                  <a:pt x="133945" y="214312"/>
                </a:lnTo>
                <a:lnTo>
                  <a:pt x="151805" y="205382"/>
                </a:lnTo>
                <a:lnTo>
                  <a:pt x="160734" y="196453"/>
                </a:lnTo>
                <a:lnTo>
                  <a:pt x="160734" y="196453"/>
                </a:lnTo>
                <a:lnTo>
                  <a:pt x="160734" y="196453"/>
                </a:lnTo>
                <a:lnTo>
                  <a:pt x="151805" y="214312"/>
                </a:lnTo>
                <a:lnTo>
                  <a:pt x="142875" y="232172"/>
                </a:lnTo>
                <a:lnTo>
                  <a:pt x="133945" y="258961"/>
                </a:lnTo>
                <a:lnTo>
                  <a:pt x="125016" y="276820"/>
                </a:lnTo>
                <a:lnTo>
                  <a:pt x="125016" y="285750"/>
                </a:lnTo>
                <a:lnTo>
                  <a:pt x="133945" y="285750"/>
                </a:lnTo>
                <a:lnTo>
                  <a:pt x="142875" y="285750"/>
                </a:lnTo>
                <a:lnTo>
                  <a:pt x="160734" y="276820"/>
                </a:lnTo>
                <a:lnTo>
                  <a:pt x="160734" y="276820"/>
                </a:lnTo>
                <a:lnTo>
                  <a:pt x="178594" y="267890"/>
                </a:lnTo>
                <a:lnTo>
                  <a:pt x="196453" y="258961"/>
                </a:lnTo>
                <a:lnTo>
                  <a:pt x="214313" y="258961"/>
                </a:lnTo>
                <a:lnTo>
                  <a:pt x="232172" y="250031"/>
                </a:lnTo>
                <a:lnTo>
                  <a:pt x="241102" y="250031"/>
                </a:lnTo>
                <a:lnTo>
                  <a:pt x="250031" y="250031"/>
                </a:lnTo>
                <a:lnTo>
                  <a:pt x="258961" y="250031"/>
                </a:lnTo>
                <a:lnTo>
                  <a:pt x="258961" y="250031"/>
                </a:lnTo>
                <a:lnTo>
                  <a:pt x="267891" y="250031"/>
                </a:lnTo>
                <a:lnTo>
                  <a:pt x="267891" y="250031"/>
                </a:lnTo>
                <a:lnTo>
                  <a:pt x="276820" y="241101"/>
                </a:lnTo>
                <a:lnTo>
                  <a:pt x="276820" y="241101"/>
                </a:lnTo>
                <a:lnTo>
                  <a:pt x="285750" y="232172"/>
                </a:lnTo>
                <a:lnTo>
                  <a:pt x="294680" y="223242"/>
                </a:lnTo>
                <a:lnTo>
                  <a:pt x="312539" y="205382"/>
                </a:lnTo>
                <a:lnTo>
                  <a:pt x="321469" y="178593"/>
                </a:lnTo>
                <a:lnTo>
                  <a:pt x="330398" y="151804"/>
                </a:lnTo>
                <a:lnTo>
                  <a:pt x="339328" y="125015"/>
                </a:lnTo>
                <a:lnTo>
                  <a:pt x="348258" y="98226"/>
                </a:lnTo>
                <a:lnTo>
                  <a:pt x="357188" y="62507"/>
                </a:lnTo>
                <a:lnTo>
                  <a:pt x="366117" y="35718"/>
                </a:lnTo>
                <a:lnTo>
                  <a:pt x="366117" y="17859"/>
                </a:lnTo>
                <a:lnTo>
                  <a:pt x="366117" y="0"/>
                </a:lnTo>
                <a:lnTo>
                  <a:pt x="366117" y="0"/>
                </a:lnTo>
                <a:lnTo>
                  <a:pt x="357188" y="0"/>
                </a:lnTo>
                <a:lnTo>
                  <a:pt x="348258" y="17859"/>
                </a:lnTo>
                <a:lnTo>
                  <a:pt x="339328" y="35718"/>
                </a:lnTo>
                <a:lnTo>
                  <a:pt x="339328" y="53578"/>
                </a:lnTo>
                <a:lnTo>
                  <a:pt x="339328" y="89297"/>
                </a:lnTo>
                <a:lnTo>
                  <a:pt x="339328" y="151804"/>
                </a:lnTo>
                <a:lnTo>
                  <a:pt x="348258" y="196453"/>
                </a:lnTo>
                <a:lnTo>
                  <a:pt x="366117" y="223242"/>
                </a:lnTo>
                <a:lnTo>
                  <a:pt x="383977" y="241101"/>
                </a:lnTo>
                <a:lnTo>
                  <a:pt x="410766" y="250031"/>
                </a:lnTo>
                <a:lnTo>
                  <a:pt x="437555" y="258961"/>
                </a:lnTo>
                <a:lnTo>
                  <a:pt x="464344" y="250031"/>
                </a:lnTo>
                <a:lnTo>
                  <a:pt x="482203" y="241101"/>
                </a:lnTo>
                <a:lnTo>
                  <a:pt x="500063" y="232172"/>
                </a:lnTo>
                <a:lnTo>
                  <a:pt x="508992" y="223242"/>
                </a:lnTo>
                <a:lnTo>
                  <a:pt x="508992" y="214312"/>
                </a:lnTo>
                <a:lnTo>
                  <a:pt x="517922" y="214312"/>
                </a:lnTo>
                <a:lnTo>
                  <a:pt x="517922" y="205382"/>
                </a:lnTo>
                <a:lnTo>
                  <a:pt x="508992" y="214312"/>
                </a:lnTo>
                <a:lnTo>
                  <a:pt x="500063" y="232172"/>
                </a:lnTo>
                <a:lnTo>
                  <a:pt x="491133" y="258961"/>
                </a:lnTo>
                <a:lnTo>
                  <a:pt x="482203" y="276820"/>
                </a:lnTo>
                <a:lnTo>
                  <a:pt x="491133" y="285750"/>
                </a:lnTo>
                <a:lnTo>
                  <a:pt x="500063" y="285750"/>
                </a:lnTo>
                <a:lnTo>
                  <a:pt x="508992" y="285750"/>
                </a:lnTo>
                <a:lnTo>
                  <a:pt x="508992" y="285750"/>
                </a:lnTo>
                <a:lnTo>
                  <a:pt x="508992" y="276820"/>
                </a:lnTo>
                <a:lnTo>
                  <a:pt x="517922" y="267890"/>
                </a:lnTo>
                <a:lnTo>
                  <a:pt x="517922" y="258961"/>
                </a:lnTo>
                <a:lnTo>
                  <a:pt x="508992" y="232172"/>
                </a:lnTo>
                <a:lnTo>
                  <a:pt x="508992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0" name="Freeform 773149"/>
          <p:cNvSpPr/>
          <p:nvPr/>
        </p:nvSpPr>
        <p:spPr bwMode="auto">
          <a:xfrm>
            <a:off x="5161359" y="80367"/>
            <a:ext cx="53580" cy="17861"/>
          </a:xfrm>
          <a:custGeom>
            <a:avLst/>
            <a:gdLst/>
            <a:ahLst/>
            <a:cxnLst/>
            <a:rect l="0" t="0" r="0" b="0"/>
            <a:pathLst>
              <a:path w="53580" h="17861">
                <a:moveTo>
                  <a:pt x="8930" y="17860"/>
                </a:moveTo>
                <a:lnTo>
                  <a:pt x="0" y="8930"/>
                </a:lnTo>
                <a:lnTo>
                  <a:pt x="0" y="0"/>
                </a:lnTo>
                <a:lnTo>
                  <a:pt x="17860" y="0"/>
                </a:lnTo>
                <a:lnTo>
                  <a:pt x="35719" y="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1" name="Freeform 773150"/>
          <p:cNvSpPr/>
          <p:nvPr/>
        </p:nvSpPr>
        <p:spPr bwMode="auto">
          <a:xfrm>
            <a:off x="5982891" y="17859"/>
            <a:ext cx="116087" cy="285751"/>
          </a:xfrm>
          <a:custGeom>
            <a:avLst/>
            <a:gdLst/>
            <a:ahLst/>
            <a:cxnLst/>
            <a:rect l="0" t="0" r="0" b="0"/>
            <a:pathLst>
              <a:path w="116087" h="285751">
                <a:moveTo>
                  <a:pt x="80367" y="62508"/>
                </a:moveTo>
                <a:lnTo>
                  <a:pt x="80367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29" y="62508"/>
                </a:lnTo>
                <a:lnTo>
                  <a:pt x="17859" y="80368"/>
                </a:lnTo>
                <a:lnTo>
                  <a:pt x="35718" y="89297"/>
                </a:lnTo>
                <a:lnTo>
                  <a:pt x="80367" y="133946"/>
                </a:lnTo>
                <a:lnTo>
                  <a:pt x="107156" y="178594"/>
                </a:lnTo>
                <a:lnTo>
                  <a:pt x="116086" y="223243"/>
                </a:lnTo>
                <a:lnTo>
                  <a:pt x="98226" y="258961"/>
                </a:lnTo>
                <a:lnTo>
                  <a:pt x="71437" y="276821"/>
                </a:lnTo>
                <a:lnTo>
                  <a:pt x="44648" y="285750"/>
                </a:lnTo>
                <a:lnTo>
                  <a:pt x="26789" y="285750"/>
                </a:lnTo>
                <a:lnTo>
                  <a:pt x="8929" y="276821"/>
                </a:lnTo>
                <a:lnTo>
                  <a:pt x="8929" y="267891"/>
                </a:lnTo>
                <a:lnTo>
                  <a:pt x="8929" y="258961"/>
                </a:lnTo>
                <a:lnTo>
                  <a:pt x="0" y="250032"/>
                </a:lnTo>
                <a:lnTo>
                  <a:pt x="8929" y="223243"/>
                </a:lnTo>
                <a:lnTo>
                  <a:pt x="8929" y="22324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88" name="Freeform 12287"/>
          <p:cNvSpPr/>
          <p:nvPr/>
        </p:nvSpPr>
        <p:spPr bwMode="auto">
          <a:xfrm>
            <a:off x="6098977" y="17859"/>
            <a:ext cx="178594" cy="294681"/>
          </a:xfrm>
          <a:custGeom>
            <a:avLst/>
            <a:gdLst/>
            <a:ahLst/>
            <a:cxnLst/>
            <a:rect l="0" t="0" r="0" b="0"/>
            <a:pathLst>
              <a:path w="178594" h="294681">
                <a:moveTo>
                  <a:pt x="71437" y="26789"/>
                </a:moveTo>
                <a:lnTo>
                  <a:pt x="80367" y="893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17860"/>
                </a:lnTo>
                <a:lnTo>
                  <a:pt x="107156" y="35719"/>
                </a:lnTo>
                <a:lnTo>
                  <a:pt x="107156" y="107157"/>
                </a:lnTo>
                <a:lnTo>
                  <a:pt x="116086" y="169664"/>
                </a:lnTo>
                <a:lnTo>
                  <a:pt x="133945" y="223243"/>
                </a:lnTo>
                <a:lnTo>
                  <a:pt x="151804" y="267891"/>
                </a:lnTo>
                <a:lnTo>
                  <a:pt x="169664" y="285750"/>
                </a:lnTo>
                <a:lnTo>
                  <a:pt x="178593" y="294680"/>
                </a:lnTo>
                <a:lnTo>
                  <a:pt x="178593" y="294680"/>
                </a:lnTo>
                <a:lnTo>
                  <a:pt x="169664" y="285750"/>
                </a:lnTo>
                <a:lnTo>
                  <a:pt x="160734" y="276821"/>
                </a:lnTo>
                <a:lnTo>
                  <a:pt x="142875" y="267891"/>
                </a:lnTo>
                <a:lnTo>
                  <a:pt x="133945" y="250032"/>
                </a:lnTo>
                <a:lnTo>
                  <a:pt x="107156" y="232172"/>
                </a:lnTo>
                <a:lnTo>
                  <a:pt x="80367" y="214313"/>
                </a:lnTo>
                <a:lnTo>
                  <a:pt x="44648" y="196453"/>
                </a:lnTo>
                <a:lnTo>
                  <a:pt x="17859" y="169664"/>
                </a:lnTo>
                <a:lnTo>
                  <a:pt x="0" y="16073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17859" y="142875"/>
                </a:lnTo>
                <a:lnTo>
                  <a:pt x="44648" y="142875"/>
                </a:lnTo>
                <a:lnTo>
                  <a:pt x="71437" y="142875"/>
                </a:lnTo>
                <a:lnTo>
                  <a:pt x="98226" y="133946"/>
                </a:lnTo>
                <a:lnTo>
                  <a:pt x="142875" y="142875"/>
                </a:lnTo>
                <a:lnTo>
                  <a:pt x="169664" y="142875"/>
                </a:lnTo>
                <a:lnTo>
                  <a:pt x="169664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89" name="Freeform 12288"/>
          <p:cNvSpPr/>
          <p:nvPr/>
        </p:nvSpPr>
        <p:spPr bwMode="auto">
          <a:xfrm>
            <a:off x="6331148" y="187523"/>
            <a:ext cx="98228" cy="71439"/>
          </a:xfrm>
          <a:custGeom>
            <a:avLst/>
            <a:gdLst/>
            <a:ahLst/>
            <a:cxnLst/>
            <a:rect l="0" t="0" r="0" b="0"/>
            <a:pathLst>
              <a:path w="98228" h="71439">
                <a:moveTo>
                  <a:pt x="0" y="0"/>
                </a:moveTo>
                <a:lnTo>
                  <a:pt x="8930" y="8930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9"/>
                </a:lnTo>
                <a:lnTo>
                  <a:pt x="26790" y="53579"/>
                </a:lnTo>
                <a:lnTo>
                  <a:pt x="26790" y="53579"/>
                </a:lnTo>
                <a:lnTo>
                  <a:pt x="26790" y="62508"/>
                </a:lnTo>
                <a:lnTo>
                  <a:pt x="35719" y="71438"/>
                </a:lnTo>
                <a:lnTo>
                  <a:pt x="44649" y="71438"/>
                </a:lnTo>
                <a:lnTo>
                  <a:pt x="62508" y="71438"/>
                </a:lnTo>
                <a:lnTo>
                  <a:pt x="71438" y="62508"/>
                </a:lnTo>
                <a:lnTo>
                  <a:pt x="80368" y="62508"/>
                </a:lnTo>
                <a:lnTo>
                  <a:pt x="98227" y="5357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6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8" y="17860"/>
                </a:lnTo>
                <a:lnTo>
                  <a:pt x="80368" y="26789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1" name="Freeform 12290"/>
          <p:cNvSpPr/>
          <p:nvPr/>
        </p:nvSpPr>
        <p:spPr bwMode="auto">
          <a:xfrm>
            <a:off x="6509742" y="133945"/>
            <a:ext cx="205384" cy="187525"/>
          </a:xfrm>
          <a:custGeom>
            <a:avLst/>
            <a:gdLst/>
            <a:ahLst/>
            <a:cxnLst/>
            <a:rect l="0" t="0" r="0" b="0"/>
            <a:pathLst>
              <a:path w="205384" h="187525">
                <a:moveTo>
                  <a:pt x="0" y="53578"/>
                </a:moveTo>
                <a:lnTo>
                  <a:pt x="26789" y="53578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8" y="53578"/>
                </a:lnTo>
                <a:lnTo>
                  <a:pt x="53578" y="71438"/>
                </a:lnTo>
                <a:lnTo>
                  <a:pt x="44649" y="98227"/>
                </a:lnTo>
                <a:lnTo>
                  <a:pt x="35719" y="125016"/>
                </a:lnTo>
                <a:lnTo>
                  <a:pt x="26789" y="160735"/>
                </a:lnTo>
                <a:lnTo>
                  <a:pt x="26789" y="178594"/>
                </a:lnTo>
                <a:lnTo>
                  <a:pt x="26789" y="187524"/>
                </a:lnTo>
                <a:lnTo>
                  <a:pt x="35719" y="178594"/>
                </a:lnTo>
                <a:lnTo>
                  <a:pt x="44649" y="169664"/>
                </a:lnTo>
                <a:lnTo>
                  <a:pt x="53578" y="160735"/>
                </a:lnTo>
                <a:lnTo>
                  <a:pt x="71438" y="151805"/>
                </a:lnTo>
                <a:lnTo>
                  <a:pt x="80367" y="125016"/>
                </a:lnTo>
                <a:lnTo>
                  <a:pt x="107156" y="107157"/>
                </a:lnTo>
                <a:lnTo>
                  <a:pt x="125016" y="80367"/>
                </a:lnTo>
                <a:lnTo>
                  <a:pt x="151805" y="53578"/>
                </a:lnTo>
                <a:lnTo>
                  <a:pt x="169664" y="26789"/>
                </a:lnTo>
                <a:lnTo>
                  <a:pt x="187524" y="8930"/>
                </a:lnTo>
                <a:lnTo>
                  <a:pt x="196453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3" name="Freeform 12292"/>
          <p:cNvSpPr/>
          <p:nvPr/>
        </p:nvSpPr>
        <p:spPr bwMode="auto">
          <a:xfrm>
            <a:off x="6652617" y="223242"/>
            <a:ext cx="214314" cy="89298"/>
          </a:xfrm>
          <a:custGeom>
            <a:avLst/>
            <a:gdLst/>
            <a:ahLst/>
            <a:cxnLst/>
            <a:rect l="0" t="0" r="0" b="0"/>
            <a:pathLst>
              <a:path w="214314" h="89298">
                <a:moveTo>
                  <a:pt x="26789" y="0"/>
                </a:moveTo>
                <a:lnTo>
                  <a:pt x="8930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44649" y="62508"/>
                </a:lnTo>
                <a:lnTo>
                  <a:pt x="71438" y="53578"/>
                </a:lnTo>
                <a:lnTo>
                  <a:pt x="89297" y="44649"/>
                </a:lnTo>
                <a:lnTo>
                  <a:pt x="107156" y="35719"/>
                </a:lnTo>
                <a:lnTo>
                  <a:pt x="116086" y="26789"/>
                </a:lnTo>
                <a:lnTo>
                  <a:pt x="133946" y="17860"/>
                </a:lnTo>
                <a:lnTo>
                  <a:pt x="142875" y="8930"/>
                </a:lnTo>
                <a:lnTo>
                  <a:pt x="151805" y="8930"/>
                </a:lnTo>
                <a:lnTo>
                  <a:pt x="151805" y="0"/>
                </a:lnTo>
                <a:lnTo>
                  <a:pt x="142875" y="8930"/>
                </a:lnTo>
                <a:lnTo>
                  <a:pt x="125016" y="17860"/>
                </a:lnTo>
                <a:lnTo>
                  <a:pt x="116086" y="44649"/>
                </a:lnTo>
                <a:lnTo>
                  <a:pt x="125016" y="62508"/>
                </a:lnTo>
                <a:lnTo>
                  <a:pt x="142875" y="80367"/>
                </a:lnTo>
                <a:lnTo>
                  <a:pt x="178594" y="89297"/>
                </a:lnTo>
                <a:lnTo>
                  <a:pt x="214313" y="89297"/>
                </a:lnTo>
                <a:lnTo>
                  <a:pt x="214313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4" name="Freeform 12293"/>
          <p:cNvSpPr/>
          <p:nvPr/>
        </p:nvSpPr>
        <p:spPr bwMode="auto">
          <a:xfrm>
            <a:off x="6259711" y="348258"/>
            <a:ext cx="17860" cy="89298"/>
          </a:xfrm>
          <a:custGeom>
            <a:avLst/>
            <a:gdLst/>
            <a:ahLst/>
            <a:cxnLst/>
            <a:rect l="0" t="0" r="0" b="0"/>
            <a:pathLst>
              <a:path w="17860" h="89298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5" name="Freeform 12294"/>
          <p:cNvSpPr/>
          <p:nvPr/>
        </p:nvSpPr>
        <p:spPr bwMode="auto">
          <a:xfrm>
            <a:off x="6179344" y="419695"/>
            <a:ext cx="169665" cy="8931"/>
          </a:xfrm>
          <a:custGeom>
            <a:avLst/>
            <a:gdLst/>
            <a:ahLst/>
            <a:cxnLst/>
            <a:rect l="0" t="0" r="0" b="0"/>
            <a:pathLst>
              <a:path w="169665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8930"/>
                </a:lnTo>
                <a:lnTo>
                  <a:pt x="125015" y="0"/>
                </a:lnTo>
                <a:lnTo>
                  <a:pt x="15180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6" name="Freeform 12295"/>
          <p:cNvSpPr/>
          <p:nvPr/>
        </p:nvSpPr>
        <p:spPr bwMode="auto">
          <a:xfrm>
            <a:off x="6081117" y="339328"/>
            <a:ext cx="258962" cy="26790"/>
          </a:xfrm>
          <a:custGeom>
            <a:avLst/>
            <a:gdLst/>
            <a:ahLst/>
            <a:cxnLst/>
            <a:rect l="0" t="0" r="0" b="0"/>
            <a:pathLst>
              <a:path w="258962" h="26790">
                <a:moveTo>
                  <a:pt x="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25016" y="0"/>
                </a:lnTo>
                <a:lnTo>
                  <a:pt x="160735" y="0"/>
                </a:lnTo>
                <a:lnTo>
                  <a:pt x="196453" y="0"/>
                </a:lnTo>
                <a:lnTo>
                  <a:pt x="232172" y="8930"/>
                </a:lnTo>
                <a:lnTo>
                  <a:pt x="258961" y="8930"/>
                </a:lnTo>
                <a:lnTo>
                  <a:pt x="258961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7" name="Freeform 12296"/>
          <p:cNvSpPr/>
          <p:nvPr/>
        </p:nvSpPr>
        <p:spPr bwMode="auto">
          <a:xfrm>
            <a:off x="6429375" y="357187"/>
            <a:ext cx="17860" cy="71439"/>
          </a:xfrm>
          <a:custGeom>
            <a:avLst/>
            <a:gdLst/>
            <a:ahLst/>
            <a:cxnLst/>
            <a:rect l="0" t="0" r="0" b="0"/>
            <a:pathLst>
              <a:path w="17860" h="71439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8930" y="62508"/>
                </a:lnTo>
                <a:lnTo>
                  <a:pt x="17859" y="71438"/>
                </a:lnTo>
                <a:lnTo>
                  <a:pt x="17859" y="7143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8" name="Freeform 12297"/>
          <p:cNvSpPr/>
          <p:nvPr/>
        </p:nvSpPr>
        <p:spPr bwMode="auto">
          <a:xfrm>
            <a:off x="4813102" y="419695"/>
            <a:ext cx="8930" cy="142876"/>
          </a:xfrm>
          <a:custGeom>
            <a:avLst/>
            <a:gdLst/>
            <a:ahLst/>
            <a:cxnLst/>
            <a:rect l="0" t="0" r="0" b="0"/>
            <a:pathLst>
              <a:path w="8930" h="142876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33946"/>
                </a:lnTo>
                <a:lnTo>
                  <a:pt x="8929" y="125016"/>
                </a:lnTo>
                <a:lnTo>
                  <a:pt x="8929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99" name="Freeform 12298"/>
          <p:cNvSpPr/>
          <p:nvPr/>
        </p:nvSpPr>
        <p:spPr bwMode="auto">
          <a:xfrm>
            <a:off x="4607719" y="535781"/>
            <a:ext cx="250032" cy="44650"/>
          </a:xfrm>
          <a:custGeom>
            <a:avLst/>
            <a:gdLst/>
            <a:ahLst/>
            <a:cxnLst/>
            <a:rect l="0" t="0" r="0" b="0"/>
            <a:pathLst>
              <a:path w="250032" h="44650">
                <a:moveTo>
                  <a:pt x="0" y="44649"/>
                </a:moveTo>
                <a:lnTo>
                  <a:pt x="0" y="35719"/>
                </a:lnTo>
                <a:lnTo>
                  <a:pt x="17859" y="35719"/>
                </a:lnTo>
                <a:lnTo>
                  <a:pt x="35719" y="35719"/>
                </a:lnTo>
                <a:lnTo>
                  <a:pt x="62508" y="26789"/>
                </a:lnTo>
                <a:lnTo>
                  <a:pt x="98226" y="17860"/>
                </a:lnTo>
                <a:lnTo>
                  <a:pt x="142875" y="8930"/>
                </a:lnTo>
                <a:lnTo>
                  <a:pt x="178594" y="8930"/>
                </a:lnTo>
                <a:lnTo>
                  <a:pt x="223242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0" name="Freeform 12299"/>
          <p:cNvSpPr/>
          <p:nvPr/>
        </p:nvSpPr>
        <p:spPr bwMode="auto">
          <a:xfrm>
            <a:off x="4625578" y="366117"/>
            <a:ext cx="339329" cy="26790"/>
          </a:xfrm>
          <a:custGeom>
            <a:avLst/>
            <a:gdLst/>
            <a:ahLst/>
            <a:cxnLst/>
            <a:rect l="0" t="0" r="0" b="0"/>
            <a:pathLst>
              <a:path w="339329" h="26790">
                <a:moveTo>
                  <a:pt x="0" y="26789"/>
                </a:move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98227" y="8930"/>
                </a:lnTo>
                <a:lnTo>
                  <a:pt x="142875" y="8930"/>
                </a:lnTo>
                <a:lnTo>
                  <a:pt x="187524" y="8930"/>
                </a:lnTo>
                <a:lnTo>
                  <a:pt x="232172" y="8930"/>
                </a:lnTo>
                <a:lnTo>
                  <a:pt x="276820" y="8930"/>
                </a:lnTo>
                <a:lnTo>
                  <a:pt x="312539" y="893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1" name="Freeform 12300"/>
          <p:cNvSpPr/>
          <p:nvPr/>
        </p:nvSpPr>
        <p:spPr bwMode="auto">
          <a:xfrm>
            <a:off x="4947047" y="482203"/>
            <a:ext cx="151806" cy="44650"/>
          </a:xfrm>
          <a:custGeom>
            <a:avLst/>
            <a:gdLst/>
            <a:ahLst/>
            <a:cxnLst/>
            <a:rect l="0" t="0" r="0" b="0"/>
            <a:pathLst>
              <a:path w="151806" h="44650">
                <a:moveTo>
                  <a:pt x="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8" y="44649"/>
                </a:lnTo>
                <a:lnTo>
                  <a:pt x="62508" y="44649"/>
                </a:lnTo>
                <a:lnTo>
                  <a:pt x="89297" y="44649"/>
                </a:lnTo>
                <a:lnTo>
                  <a:pt x="116086" y="44649"/>
                </a:lnTo>
                <a:lnTo>
                  <a:pt x="151805" y="35719"/>
                </a:lnTo>
                <a:lnTo>
                  <a:pt x="151805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2" name="Freeform 12301"/>
          <p:cNvSpPr/>
          <p:nvPr/>
        </p:nvSpPr>
        <p:spPr bwMode="auto">
          <a:xfrm>
            <a:off x="3116461" y="526852"/>
            <a:ext cx="8931" cy="151805"/>
          </a:xfrm>
          <a:custGeom>
            <a:avLst/>
            <a:gdLst/>
            <a:ahLst/>
            <a:cxnLst/>
            <a:rect l="0" t="0" r="0" b="0"/>
            <a:pathLst>
              <a:path w="8931" h="15180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3" name="Freeform 12302"/>
          <p:cNvSpPr/>
          <p:nvPr/>
        </p:nvSpPr>
        <p:spPr bwMode="auto">
          <a:xfrm>
            <a:off x="3000375" y="616148"/>
            <a:ext cx="267892" cy="35720"/>
          </a:xfrm>
          <a:custGeom>
            <a:avLst/>
            <a:gdLst/>
            <a:ahLst/>
            <a:cxnLst/>
            <a:rect l="0" t="0" r="0" b="0"/>
            <a:pathLst>
              <a:path w="267892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1785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89297" y="35719"/>
                </a:lnTo>
                <a:lnTo>
                  <a:pt x="125016" y="35719"/>
                </a:lnTo>
                <a:lnTo>
                  <a:pt x="169664" y="26790"/>
                </a:lnTo>
                <a:lnTo>
                  <a:pt x="205383" y="26790"/>
                </a:lnTo>
                <a:lnTo>
                  <a:pt x="241102" y="1786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4" name="Freeform 12303"/>
          <p:cNvSpPr/>
          <p:nvPr/>
        </p:nvSpPr>
        <p:spPr bwMode="auto">
          <a:xfrm>
            <a:off x="2982516" y="482203"/>
            <a:ext cx="214313" cy="35720"/>
          </a:xfrm>
          <a:custGeom>
            <a:avLst/>
            <a:gdLst/>
            <a:ahLst/>
            <a:cxnLst/>
            <a:rect l="0" t="0" r="0" b="0"/>
            <a:pathLst>
              <a:path w="214313" h="35720">
                <a:moveTo>
                  <a:pt x="0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35718" y="26789"/>
                </a:lnTo>
                <a:lnTo>
                  <a:pt x="62507" y="17859"/>
                </a:lnTo>
                <a:lnTo>
                  <a:pt x="98226" y="8930"/>
                </a:lnTo>
                <a:lnTo>
                  <a:pt x="133945" y="0"/>
                </a:lnTo>
                <a:lnTo>
                  <a:pt x="17859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5" name="Freeform 12304"/>
          <p:cNvSpPr/>
          <p:nvPr/>
        </p:nvSpPr>
        <p:spPr bwMode="auto">
          <a:xfrm>
            <a:off x="3303984" y="589359"/>
            <a:ext cx="125017" cy="107158"/>
          </a:xfrm>
          <a:custGeom>
            <a:avLst/>
            <a:gdLst/>
            <a:ahLst/>
            <a:cxnLst/>
            <a:rect l="0" t="0" r="0" b="0"/>
            <a:pathLst>
              <a:path w="125017" h="107158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9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98227" y="17860"/>
                </a:lnTo>
                <a:lnTo>
                  <a:pt x="80368" y="26789"/>
                </a:lnTo>
                <a:lnTo>
                  <a:pt x="71438" y="35719"/>
                </a:lnTo>
                <a:lnTo>
                  <a:pt x="71438" y="44649"/>
                </a:lnTo>
                <a:lnTo>
                  <a:pt x="71438" y="53579"/>
                </a:lnTo>
                <a:lnTo>
                  <a:pt x="89297" y="53579"/>
                </a:lnTo>
                <a:lnTo>
                  <a:pt x="98227" y="53579"/>
                </a:lnTo>
                <a:lnTo>
                  <a:pt x="116086" y="62508"/>
                </a:lnTo>
                <a:lnTo>
                  <a:pt x="125016" y="71438"/>
                </a:lnTo>
                <a:lnTo>
                  <a:pt x="125016" y="80368"/>
                </a:lnTo>
                <a:lnTo>
                  <a:pt x="116086" y="80368"/>
                </a:lnTo>
                <a:lnTo>
                  <a:pt x="107157" y="98227"/>
                </a:lnTo>
                <a:lnTo>
                  <a:pt x="89297" y="98227"/>
                </a:lnTo>
                <a:lnTo>
                  <a:pt x="71438" y="107157"/>
                </a:lnTo>
                <a:lnTo>
                  <a:pt x="62508" y="107157"/>
                </a:lnTo>
                <a:lnTo>
                  <a:pt x="62508" y="10715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6" name="Freeform 12305"/>
          <p:cNvSpPr/>
          <p:nvPr/>
        </p:nvSpPr>
        <p:spPr bwMode="auto">
          <a:xfrm>
            <a:off x="1464469" y="830461"/>
            <a:ext cx="1" cy="178595"/>
          </a:xfrm>
          <a:custGeom>
            <a:avLst/>
            <a:gdLst/>
            <a:ahLst/>
            <a:cxnLst/>
            <a:rect l="0" t="0" r="0" b="0"/>
            <a:pathLst>
              <a:path w="1" h="17859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7" name="Freeform 12306"/>
          <p:cNvSpPr/>
          <p:nvPr/>
        </p:nvSpPr>
        <p:spPr bwMode="auto">
          <a:xfrm>
            <a:off x="1312664" y="946547"/>
            <a:ext cx="330400" cy="116087"/>
          </a:xfrm>
          <a:custGeom>
            <a:avLst/>
            <a:gdLst/>
            <a:ahLst/>
            <a:cxnLst/>
            <a:rect l="0" t="0" r="0" b="0"/>
            <a:pathLst>
              <a:path w="330400" h="116087">
                <a:moveTo>
                  <a:pt x="8930" y="98226"/>
                </a:move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17859" y="116086"/>
                </a:lnTo>
                <a:lnTo>
                  <a:pt x="44649" y="116086"/>
                </a:lnTo>
                <a:lnTo>
                  <a:pt x="80367" y="107156"/>
                </a:lnTo>
                <a:lnTo>
                  <a:pt x="125016" y="98226"/>
                </a:lnTo>
                <a:lnTo>
                  <a:pt x="169664" y="80367"/>
                </a:lnTo>
                <a:lnTo>
                  <a:pt x="214313" y="62508"/>
                </a:lnTo>
                <a:lnTo>
                  <a:pt x="258961" y="44648"/>
                </a:lnTo>
                <a:lnTo>
                  <a:pt x="294680" y="35719"/>
                </a:lnTo>
                <a:lnTo>
                  <a:pt x="312539" y="17859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8" name="Freeform 12307"/>
          <p:cNvSpPr/>
          <p:nvPr/>
        </p:nvSpPr>
        <p:spPr bwMode="auto">
          <a:xfrm>
            <a:off x="1241227" y="812601"/>
            <a:ext cx="303610" cy="80369"/>
          </a:xfrm>
          <a:custGeom>
            <a:avLst/>
            <a:gdLst/>
            <a:ahLst/>
            <a:cxnLst/>
            <a:rect l="0" t="0" r="0" b="0"/>
            <a:pathLst>
              <a:path w="303610" h="80369">
                <a:moveTo>
                  <a:pt x="0" y="80368"/>
                </a:moveTo>
                <a:lnTo>
                  <a:pt x="8929" y="80368"/>
                </a:lnTo>
                <a:lnTo>
                  <a:pt x="17859" y="71438"/>
                </a:lnTo>
                <a:lnTo>
                  <a:pt x="35718" y="62508"/>
                </a:lnTo>
                <a:lnTo>
                  <a:pt x="71437" y="53579"/>
                </a:lnTo>
                <a:lnTo>
                  <a:pt x="116086" y="44649"/>
                </a:lnTo>
                <a:lnTo>
                  <a:pt x="160734" y="35719"/>
                </a:lnTo>
                <a:lnTo>
                  <a:pt x="214312" y="17860"/>
                </a:lnTo>
                <a:lnTo>
                  <a:pt x="258961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09" name="Freeform 12308"/>
          <p:cNvSpPr/>
          <p:nvPr/>
        </p:nvSpPr>
        <p:spPr bwMode="auto">
          <a:xfrm>
            <a:off x="1660922" y="857250"/>
            <a:ext cx="178595" cy="107157"/>
          </a:xfrm>
          <a:custGeom>
            <a:avLst/>
            <a:gdLst/>
            <a:ahLst/>
            <a:cxnLst/>
            <a:rect l="0" t="0" r="0" b="0"/>
            <a:pathLst>
              <a:path w="178595" h="107157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17859" y="98226"/>
                </a:lnTo>
                <a:lnTo>
                  <a:pt x="35719" y="107156"/>
                </a:lnTo>
                <a:lnTo>
                  <a:pt x="62508" y="107156"/>
                </a:lnTo>
                <a:lnTo>
                  <a:pt x="89297" y="107156"/>
                </a:lnTo>
                <a:lnTo>
                  <a:pt x="125016" y="98226"/>
                </a:lnTo>
                <a:lnTo>
                  <a:pt x="151805" y="89297"/>
                </a:lnTo>
                <a:lnTo>
                  <a:pt x="178594" y="71437"/>
                </a:lnTo>
                <a:lnTo>
                  <a:pt x="178594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0" name="Freeform 12309"/>
          <p:cNvSpPr/>
          <p:nvPr/>
        </p:nvSpPr>
        <p:spPr bwMode="auto">
          <a:xfrm>
            <a:off x="1732359" y="839391"/>
            <a:ext cx="8931" cy="214313"/>
          </a:xfrm>
          <a:custGeom>
            <a:avLst/>
            <a:gdLst/>
            <a:ahLst/>
            <a:cxnLst/>
            <a:rect l="0" t="0" r="0" b="0"/>
            <a:pathLst>
              <a:path w="8931" h="214313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98226"/>
                </a:lnTo>
                <a:lnTo>
                  <a:pt x="0" y="142875"/>
                </a:lnTo>
                <a:lnTo>
                  <a:pt x="0" y="178593"/>
                </a:lnTo>
                <a:lnTo>
                  <a:pt x="0" y="20538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1" name="Freeform 12310"/>
          <p:cNvSpPr/>
          <p:nvPr/>
        </p:nvSpPr>
        <p:spPr bwMode="auto">
          <a:xfrm>
            <a:off x="2589609" y="5991820"/>
            <a:ext cx="4348759" cy="857251"/>
          </a:xfrm>
          <a:custGeom>
            <a:avLst/>
            <a:gdLst/>
            <a:ahLst/>
            <a:cxnLst/>
            <a:rect l="0" t="0" r="0" b="0"/>
            <a:pathLst>
              <a:path w="4348759" h="857251">
                <a:moveTo>
                  <a:pt x="3464719" y="491132"/>
                </a:moveTo>
                <a:lnTo>
                  <a:pt x="3464719" y="482203"/>
                </a:lnTo>
                <a:lnTo>
                  <a:pt x="3455789" y="473273"/>
                </a:lnTo>
                <a:lnTo>
                  <a:pt x="3446860" y="464343"/>
                </a:lnTo>
                <a:lnTo>
                  <a:pt x="3446860" y="446484"/>
                </a:lnTo>
                <a:lnTo>
                  <a:pt x="3437930" y="437554"/>
                </a:lnTo>
                <a:lnTo>
                  <a:pt x="3429000" y="428625"/>
                </a:lnTo>
                <a:lnTo>
                  <a:pt x="3420071" y="419695"/>
                </a:lnTo>
                <a:lnTo>
                  <a:pt x="3411141" y="410765"/>
                </a:lnTo>
                <a:lnTo>
                  <a:pt x="3393282" y="401835"/>
                </a:lnTo>
                <a:lnTo>
                  <a:pt x="3384352" y="383976"/>
                </a:lnTo>
                <a:lnTo>
                  <a:pt x="3357563" y="375046"/>
                </a:lnTo>
                <a:lnTo>
                  <a:pt x="3330774" y="366117"/>
                </a:lnTo>
                <a:lnTo>
                  <a:pt x="3295055" y="357187"/>
                </a:lnTo>
                <a:lnTo>
                  <a:pt x="3250407" y="339328"/>
                </a:lnTo>
                <a:lnTo>
                  <a:pt x="3205758" y="330398"/>
                </a:lnTo>
                <a:lnTo>
                  <a:pt x="3152180" y="312539"/>
                </a:lnTo>
                <a:lnTo>
                  <a:pt x="3098602" y="303609"/>
                </a:lnTo>
                <a:lnTo>
                  <a:pt x="3036094" y="276820"/>
                </a:lnTo>
                <a:lnTo>
                  <a:pt x="2973586" y="258960"/>
                </a:lnTo>
                <a:lnTo>
                  <a:pt x="2902149" y="241101"/>
                </a:lnTo>
                <a:lnTo>
                  <a:pt x="2821782" y="223242"/>
                </a:lnTo>
                <a:lnTo>
                  <a:pt x="2741414" y="196453"/>
                </a:lnTo>
                <a:lnTo>
                  <a:pt x="2652118" y="187523"/>
                </a:lnTo>
                <a:lnTo>
                  <a:pt x="2553891" y="169664"/>
                </a:lnTo>
                <a:lnTo>
                  <a:pt x="2455664" y="151804"/>
                </a:lnTo>
                <a:lnTo>
                  <a:pt x="2348508" y="142875"/>
                </a:lnTo>
                <a:lnTo>
                  <a:pt x="2241352" y="125015"/>
                </a:lnTo>
                <a:lnTo>
                  <a:pt x="2125266" y="116085"/>
                </a:lnTo>
                <a:lnTo>
                  <a:pt x="2009180" y="107156"/>
                </a:lnTo>
                <a:lnTo>
                  <a:pt x="1893094" y="98226"/>
                </a:lnTo>
                <a:lnTo>
                  <a:pt x="1768079" y="89296"/>
                </a:lnTo>
                <a:lnTo>
                  <a:pt x="1651993" y="89296"/>
                </a:lnTo>
                <a:lnTo>
                  <a:pt x="1526977" y="89296"/>
                </a:lnTo>
                <a:lnTo>
                  <a:pt x="1410891" y="89296"/>
                </a:lnTo>
                <a:lnTo>
                  <a:pt x="1285875" y="89296"/>
                </a:lnTo>
                <a:lnTo>
                  <a:pt x="1160860" y="107156"/>
                </a:lnTo>
                <a:lnTo>
                  <a:pt x="1035844" y="116085"/>
                </a:lnTo>
                <a:lnTo>
                  <a:pt x="919758" y="133945"/>
                </a:lnTo>
                <a:lnTo>
                  <a:pt x="794743" y="151804"/>
                </a:lnTo>
                <a:lnTo>
                  <a:pt x="687586" y="178593"/>
                </a:lnTo>
                <a:lnTo>
                  <a:pt x="571500" y="205382"/>
                </a:lnTo>
                <a:lnTo>
                  <a:pt x="473274" y="232171"/>
                </a:lnTo>
                <a:lnTo>
                  <a:pt x="375047" y="258960"/>
                </a:lnTo>
                <a:lnTo>
                  <a:pt x="285750" y="285750"/>
                </a:lnTo>
                <a:lnTo>
                  <a:pt x="205383" y="321468"/>
                </a:lnTo>
                <a:lnTo>
                  <a:pt x="133946" y="357187"/>
                </a:lnTo>
                <a:lnTo>
                  <a:pt x="71438" y="401835"/>
                </a:lnTo>
                <a:lnTo>
                  <a:pt x="44649" y="437554"/>
                </a:lnTo>
                <a:lnTo>
                  <a:pt x="26789" y="464343"/>
                </a:lnTo>
                <a:lnTo>
                  <a:pt x="17860" y="491132"/>
                </a:lnTo>
                <a:lnTo>
                  <a:pt x="8930" y="508992"/>
                </a:lnTo>
                <a:lnTo>
                  <a:pt x="0" y="535781"/>
                </a:lnTo>
                <a:lnTo>
                  <a:pt x="8930" y="571500"/>
                </a:lnTo>
                <a:lnTo>
                  <a:pt x="17860" y="607218"/>
                </a:lnTo>
                <a:lnTo>
                  <a:pt x="44649" y="642937"/>
                </a:lnTo>
                <a:lnTo>
                  <a:pt x="89297" y="669726"/>
                </a:lnTo>
                <a:lnTo>
                  <a:pt x="142875" y="696515"/>
                </a:lnTo>
                <a:lnTo>
                  <a:pt x="169664" y="714375"/>
                </a:lnTo>
                <a:lnTo>
                  <a:pt x="223243" y="723304"/>
                </a:lnTo>
                <a:lnTo>
                  <a:pt x="276821" y="741164"/>
                </a:lnTo>
                <a:lnTo>
                  <a:pt x="348258" y="759023"/>
                </a:lnTo>
                <a:lnTo>
                  <a:pt x="428625" y="767953"/>
                </a:lnTo>
                <a:lnTo>
                  <a:pt x="526852" y="785812"/>
                </a:lnTo>
                <a:lnTo>
                  <a:pt x="625079" y="794742"/>
                </a:lnTo>
                <a:lnTo>
                  <a:pt x="741164" y="812601"/>
                </a:lnTo>
                <a:lnTo>
                  <a:pt x="866180" y="821531"/>
                </a:lnTo>
                <a:lnTo>
                  <a:pt x="1000125" y="830460"/>
                </a:lnTo>
                <a:lnTo>
                  <a:pt x="1151930" y="839390"/>
                </a:lnTo>
                <a:lnTo>
                  <a:pt x="1303735" y="848320"/>
                </a:lnTo>
                <a:lnTo>
                  <a:pt x="1464469" y="857250"/>
                </a:lnTo>
                <a:lnTo>
                  <a:pt x="1643063" y="857250"/>
                </a:lnTo>
                <a:lnTo>
                  <a:pt x="1821657" y="857250"/>
                </a:lnTo>
                <a:lnTo>
                  <a:pt x="2009180" y="857250"/>
                </a:lnTo>
                <a:lnTo>
                  <a:pt x="2196704" y="857250"/>
                </a:lnTo>
                <a:lnTo>
                  <a:pt x="2384227" y="857250"/>
                </a:lnTo>
                <a:lnTo>
                  <a:pt x="2580680" y="857250"/>
                </a:lnTo>
                <a:lnTo>
                  <a:pt x="2777133" y="857250"/>
                </a:lnTo>
                <a:lnTo>
                  <a:pt x="2973586" y="857250"/>
                </a:lnTo>
                <a:lnTo>
                  <a:pt x="3178969" y="857250"/>
                </a:lnTo>
                <a:lnTo>
                  <a:pt x="3366493" y="857250"/>
                </a:lnTo>
                <a:lnTo>
                  <a:pt x="3554016" y="857250"/>
                </a:lnTo>
                <a:lnTo>
                  <a:pt x="3723680" y="857250"/>
                </a:lnTo>
                <a:lnTo>
                  <a:pt x="3884414" y="857250"/>
                </a:lnTo>
                <a:lnTo>
                  <a:pt x="4027289" y="857250"/>
                </a:lnTo>
                <a:lnTo>
                  <a:pt x="4152305" y="857250"/>
                </a:lnTo>
                <a:lnTo>
                  <a:pt x="4241602" y="857250"/>
                </a:lnTo>
                <a:lnTo>
                  <a:pt x="4313039" y="857250"/>
                </a:lnTo>
                <a:lnTo>
                  <a:pt x="4348758" y="839390"/>
                </a:lnTo>
                <a:lnTo>
                  <a:pt x="4330899" y="759023"/>
                </a:lnTo>
                <a:lnTo>
                  <a:pt x="4205883" y="660796"/>
                </a:lnTo>
                <a:lnTo>
                  <a:pt x="3991571" y="553640"/>
                </a:lnTo>
                <a:lnTo>
                  <a:pt x="3705821" y="437554"/>
                </a:lnTo>
                <a:lnTo>
                  <a:pt x="3402211" y="330398"/>
                </a:lnTo>
                <a:lnTo>
                  <a:pt x="3080743" y="250031"/>
                </a:lnTo>
                <a:lnTo>
                  <a:pt x="2732485" y="169664"/>
                </a:lnTo>
                <a:lnTo>
                  <a:pt x="2357438" y="107156"/>
                </a:lnTo>
                <a:lnTo>
                  <a:pt x="1964532" y="62507"/>
                </a:lnTo>
                <a:lnTo>
                  <a:pt x="1535907" y="26789"/>
                </a:lnTo>
                <a:lnTo>
                  <a:pt x="1107282" y="0"/>
                </a:lnTo>
                <a:lnTo>
                  <a:pt x="1107282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2" name="Freeform 12311"/>
          <p:cNvSpPr/>
          <p:nvPr/>
        </p:nvSpPr>
        <p:spPr bwMode="auto">
          <a:xfrm>
            <a:off x="4518422" y="4313039"/>
            <a:ext cx="2125267" cy="142876"/>
          </a:xfrm>
          <a:custGeom>
            <a:avLst/>
            <a:gdLst/>
            <a:ahLst/>
            <a:cxnLst/>
            <a:rect l="0" t="0" r="0" b="0"/>
            <a:pathLst>
              <a:path w="2125267" h="142876">
                <a:moveTo>
                  <a:pt x="44648" y="26789"/>
                </a:moveTo>
                <a:lnTo>
                  <a:pt x="44648" y="26789"/>
                </a:lnTo>
                <a:lnTo>
                  <a:pt x="3571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8929"/>
                </a:lnTo>
                <a:lnTo>
                  <a:pt x="44648" y="8929"/>
                </a:lnTo>
                <a:lnTo>
                  <a:pt x="71437" y="8929"/>
                </a:lnTo>
                <a:lnTo>
                  <a:pt x="98226" y="17859"/>
                </a:lnTo>
                <a:lnTo>
                  <a:pt x="125016" y="26789"/>
                </a:lnTo>
                <a:lnTo>
                  <a:pt x="160734" y="35718"/>
                </a:lnTo>
                <a:lnTo>
                  <a:pt x="205383" y="44648"/>
                </a:lnTo>
                <a:lnTo>
                  <a:pt x="250031" y="53578"/>
                </a:lnTo>
                <a:lnTo>
                  <a:pt x="312539" y="62507"/>
                </a:lnTo>
                <a:lnTo>
                  <a:pt x="375047" y="62507"/>
                </a:lnTo>
                <a:lnTo>
                  <a:pt x="437555" y="71437"/>
                </a:lnTo>
                <a:lnTo>
                  <a:pt x="517922" y="80367"/>
                </a:lnTo>
                <a:lnTo>
                  <a:pt x="598289" y="80367"/>
                </a:lnTo>
                <a:lnTo>
                  <a:pt x="678656" y="80367"/>
                </a:lnTo>
                <a:lnTo>
                  <a:pt x="767953" y="89297"/>
                </a:lnTo>
                <a:lnTo>
                  <a:pt x="866180" y="89297"/>
                </a:lnTo>
                <a:lnTo>
                  <a:pt x="955476" y="98226"/>
                </a:lnTo>
                <a:lnTo>
                  <a:pt x="1053703" y="98226"/>
                </a:lnTo>
                <a:lnTo>
                  <a:pt x="1143000" y="98226"/>
                </a:lnTo>
                <a:lnTo>
                  <a:pt x="1241226" y="107156"/>
                </a:lnTo>
                <a:lnTo>
                  <a:pt x="1339453" y="107156"/>
                </a:lnTo>
                <a:lnTo>
                  <a:pt x="1446609" y="107156"/>
                </a:lnTo>
                <a:lnTo>
                  <a:pt x="1544836" y="107156"/>
                </a:lnTo>
                <a:lnTo>
                  <a:pt x="1643062" y="116086"/>
                </a:lnTo>
                <a:lnTo>
                  <a:pt x="1741289" y="116086"/>
                </a:lnTo>
                <a:lnTo>
                  <a:pt x="1839516" y="116086"/>
                </a:lnTo>
                <a:lnTo>
                  <a:pt x="1928812" y="116086"/>
                </a:lnTo>
                <a:lnTo>
                  <a:pt x="2009180" y="125015"/>
                </a:lnTo>
                <a:lnTo>
                  <a:pt x="2071687" y="125015"/>
                </a:lnTo>
                <a:lnTo>
                  <a:pt x="2107406" y="133945"/>
                </a:lnTo>
                <a:lnTo>
                  <a:pt x="2125266" y="142875"/>
                </a:lnTo>
                <a:lnTo>
                  <a:pt x="2125266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3" name="Freeform 12312"/>
          <p:cNvSpPr/>
          <p:nvPr/>
        </p:nvSpPr>
        <p:spPr bwMode="auto">
          <a:xfrm>
            <a:off x="544711" y="4375546"/>
            <a:ext cx="3875485" cy="80369"/>
          </a:xfrm>
          <a:custGeom>
            <a:avLst/>
            <a:gdLst/>
            <a:ahLst/>
            <a:cxnLst/>
            <a:rect l="0" t="0" r="0" b="0"/>
            <a:pathLst>
              <a:path w="3875485" h="80369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69664" y="0"/>
                </a:lnTo>
                <a:lnTo>
                  <a:pt x="196453" y="0"/>
                </a:lnTo>
                <a:lnTo>
                  <a:pt x="232172" y="0"/>
                </a:lnTo>
                <a:lnTo>
                  <a:pt x="258961" y="8930"/>
                </a:lnTo>
                <a:lnTo>
                  <a:pt x="294680" y="8930"/>
                </a:lnTo>
                <a:lnTo>
                  <a:pt x="330398" y="8930"/>
                </a:lnTo>
                <a:lnTo>
                  <a:pt x="366117" y="8930"/>
                </a:lnTo>
                <a:lnTo>
                  <a:pt x="410766" y="8930"/>
                </a:lnTo>
                <a:lnTo>
                  <a:pt x="446484" y="17860"/>
                </a:lnTo>
                <a:lnTo>
                  <a:pt x="491133" y="17860"/>
                </a:lnTo>
                <a:lnTo>
                  <a:pt x="535781" y="17860"/>
                </a:lnTo>
                <a:lnTo>
                  <a:pt x="571500" y="17860"/>
                </a:lnTo>
                <a:lnTo>
                  <a:pt x="616148" y="17860"/>
                </a:lnTo>
                <a:lnTo>
                  <a:pt x="651867" y="26790"/>
                </a:lnTo>
                <a:lnTo>
                  <a:pt x="687586" y="26790"/>
                </a:lnTo>
                <a:lnTo>
                  <a:pt x="732234" y="35719"/>
                </a:lnTo>
                <a:lnTo>
                  <a:pt x="776883" y="44649"/>
                </a:lnTo>
                <a:lnTo>
                  <a:pt x="812602" y="44649"/>
                </a:lnTo>
                <a:lnTo>
                  <a:pt x="866180" y="44649"/>
                </a:lnTo>
                <a:lnTo>
                  <a:pt x="919758" y="53579"/>
                </a:lnTo>
                <a:lnTo>
                  <a:pt x="964406" y="53579"/>
                </a:lnTo>
                <a:lnTo>
                  <a:pt x="1017984" y="53579"/>
                </a:lnTo>
                <a:lnTo>
                  <a:pt x="1071562" y="53579"/>
                </a:lnTo>
                <a:lnTo>
                  <a:pt x="1116211" y="53579"/>
                </a:lnTo>
                <a:lnTo>
                  <a:pt x="1169789" y="53579"/>
                </a:lnTo>
                <a:lnTo>
                  <a:pt x="1214437" y="53579"/>
                </a:lnTo>
                <a:lnTo>
                  <a:pt x="1259086" y="62508"/>
                </a:lnTo>
                <a:lnTo>
                  <a:pt x="1303734" y="62508"/>
                </a:lnTo>
                <a:lnTo>
                  <a:pt x="1357312" y="71438"/>
                </a:lnTo>
                <a:lnTo>
                  <a:pt x="1410891" y="71438"/>
                </a:lnTo>
                <a:lnTo>
                  <a:pt x="1464469" y="71438"/>
                </a:lnTo>
                <a:lnTo>
                  <a:pt x="1518047" y="71438"/>
                </a:lnTo>
                <a:lnTo>
                  <a:pt x="1580555" y="71438"/>
                </a:lnTo>
                <a:lnTo>
                  <a:pt x="1643062" y="62508"/>
                </a:lnTo>
                <a:lnTo>
                  <a:pt x="1705570" y="53579"/>
                </a:lnTo>
                <a:lnTo>
                  <a:pt x="1759148" y="53579"/>
                </a:lnTo>
                <a:lnTo>
                  <a:pt x="1821656" y="44649"/>
                </a:lnTo>
                <a:lnTo>
                  <a:pt x="1884164" y="44649"/>
                </a:lnTo>
                <a:lnTo>
                  <a:pt x="1946672" y="44649"/>
                </a:lnTo>
                <a:lnTo>
                  <a:pt x="2009180" y="44649"/>
                </a:lnTo>
                <a:lnTo>
                  <a:pt x="2080617" y="44649"/>
                </a:lnTo>
                <a:lnTo>
                  <a:pt x="2143125" y="44649"/>
                </a:lnTo>
                <a:lnTo>
                  <a:pt x="2214562" y="44649"/>
                </a:lnTo>
                <a:lnTo>
                  <a:pt x="2286000" y="44649"/>
                </a:lnTo>
                <a:lnTo>
                  <a:pt x="2348508" y="44649"/>
                </a:lnTo>
                <a:lnTo>
                  <a:pt x="2419945" y="35719"/>
                </a:lnTo>
                <a:lnTo>
                  <a:pt x="2482453" y="35719"/>
                </a:lnTo>
                <a:lnTo>
                  <a:pt x="2553891" y="35719"/>
                </a:lnTo>
                <a:lnTo>
                  <a:pt x="2616398" y="35719"/>
                </a:lnTo>
                <a:lnTo>
                  <a:pt x="2678906" y="44649"/>
                </a:lnTo>
                <a:lnTo>
                  <a:pt x="2741414" y="44649"/>
                </a:lnTo>
                <a:lnTo>
                  <a:pt x="2803922" y="44649"/>
                </a:lnTo>
                <a:lnTo>
                  <a:pt x="2875359" y="44649"/>
                </a:lnTo>
                <a:lnTo>
                  <a:pt x="2937867" y="44649"/>
                </a:lnTo>
                <a:lnTo>
                  <a:pt x="3000375" y="53579"/>
                </a:lnTo>
                <a:lnTo>
                  <a:pt x="3071812" y="53579"/>
                </a:lnTo>
                <a:lnTo>
                  <a:pt x="3143250" y="53579"/>
                </a:lnTo>
                <a:lnTo>
                  <a:pt x="3214687" y="53579"/>
                </a:lnTo>
                <a:lnTo>
                  <a:pt x="3286125" y="53579"/>
                </a:lnTo>
                <a:lnTo>
                  <a:pt x="3348633" y="44649"/>
                </a:lnTo>
                <a:lnTo>
                  <a:pt x="3411141" y="53579"/>
                </a:lnTo>
                <a:lnTo>
                  <a:pt x="3473648" y="44649"/>
                </a:lnTo>
                <a:lnTo>
                  <a:pt x="3536156" y="44649"/>
                </a:lnTo>
                <a:lnTo>
                  <a:pt x="3598664" y="53579"/>
                </a:lnTo>
                <a:lnTo>
                  <a:pt x="3652242" y="53579"/>
                </a:lnTo>
                <a:lnTo>
                  <a:pt x="3705820" y="53579"/>
                </a:lnTo>
                <a:lnTo>
                  <a:pt x="3750469" y="62508"/>
                </a:lnTo>
                <a:lnTo>
                  <a:pt x="3795117" y="71438"/>
                </a:lnTo>
                <a:lnTo>
                  <a:pt x="3839766" y="71438"/>
                </a:lnTo>
                <a:lnTo>
                  <a:pt x="3857625" y="80368"/>
                </a:lnTo>
                <a:lnTo>
                  <a:pt x="3875484" y="80368"/>
                </a:lnTo>
                <a:lnTo>
                  <a:pt x="3875484" y="8036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4" name="Freeform 12313"/>
          <p:cNvSpPr/>
          <p:nvPr/>
        </p:nvSpPr>
        <p:spPr bwMode="auto">
          <a:xfrm>
            <a:off x="5875734" y="4393406"/>
            <a:ext cx="178595" cy="526853"/>
          </a:xfrm>
          <a:custGeom>
            <a:avLst/>
            <a:gdLst/>
            <a:ahLst/>
            <a:cxnLst/>
            <a:rect l="0" t="0" r="0" b="0"/>
            <a:pathLst>
              <a:path w="178595" h="526853">
                <a:moveTo>
                  <a:pt x="169664" y="35719"/>
                </a:moveTo>
                <a:lnTo>
                  <a:pt x="169664" y="26789"/>
                </a:lnTo>
                <a:lnTo>
                  <a:pt x="178594" y="26789"/>
                </a:lnTo>
                <a:lnTo>
                  <a:pt x="178594" y="17859"/>
                </a:lnTo>
                <a:lnTo>
                  <a:pt x="178594" y="8930"/>
                </a:lnTo>
                <a:lnTo>
                  <a:pt x="178594" y="0"/>
                </a:lnTo>
                <a:lnTo>
                  <a:pt x="169664" y="0"/>
                </a:lnTo>
                <a:lnTo>
                  <a:pt x="160735" y="8930"/>
                </a:lnTo>
                <a:lnTo>
                  <a:pt x="142875" y="35719"/>
                </a:lnTo>
                <a:lnTo>
                  <a:pt x="116086" y="80367"/>
                </a:lnTo>
                <a:lnTo>
                  <a:pt x="80368" y="133945"/>
                </a:lnTo>
                <a:lnTo>
                  <a:pt x="44649" y="214312"/>
                </a:lnTo>
                <a:lnTo>
                  <a:pt x="17860" y="294680"/>
                </a:lnTo>
                <a:lnTo>
                  <a:pt x="0" y="375047"/>
                </a:lnTo>
                <a:lnTo>
                  <a:pt x="0" y="437555"/>
                </a:lnTo>
                <a:lnTo>
                  <a:pt x="17860" y="482203"/>
                </a:lnTo>
                <a:lnTo>
                  <a:pt x="44649" y="508992"/>
                </a:lnTo>
                <a:lnTo>
                  <a:pt x="80368" y="526852"/>
                </a:lnTo>
                <a:lnTo>
                  <a:pt x="80368" y="52685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5" name="Freeform 12314"/>
          <p:cNvSpPr/>
          <p:nvPr/>
        </p:nvSpPr>
        <p:spPr bwMode="auto">
          <a:xfrm>
            <a:off x="6107906" y="4500562"/>
            <a:ext cx="303611" cy="375048"/>
          </a:xfrm>
          <a:custGeom>
            <a:avLst/>
            <a:gdLst/>
            <a:ahLst/>
            <a:cxnLst/>
            <a:rect l="0" t="0" r="0" b="0"/>
            <a:pathLst>
              <a:path w="303611" h="375048">
                <a:moveTo>
                  <a:pt x="98227" y="107156"/>
                </a:moveTo>
                <a:lnTo>
                  <a:pt x="98227" y="98227"/>
                </a:lnTo>
                <a:lnTo>
                  <a:pt x="98227" y="89297"/>
                </a:lnTo>
                <a:lnTo>
                  <a:pt x="98227" y="80367"/>
                </a:lnTo>
                <a:lnTo>
                  <a:pt x="98227" y="71438"/>
                </a:lnTo>
                <a:lnTo>
                  <a:pt x="98227" y="71438"/>
                </a:lnTo>
                <a:lnTo>
                  <a:pt x="98227" y="71438"/>
                </a:lnTo>
                <a:lnTo>
                  <a:pt x="107157" y="80367"/>
                </a:lnTo>
                <a:lnTo>
                  <a:pt x="107157" y="107156"/>
                </a:lnTo>
                <a:lnTo>
                  <a:pt x="98227" y="142875"/>
                </a:lnTo>
                <a:lnTo>
                  <a:pt x="98227" y="196453"/>
                </a:lnTo>
                <a:lnTo>
                  <a:pt x="89297" y="250031"/>
                </a:lnTo>
                <a:lnTo>
                  <a:pt x="80367" y="303609"/>
                </a:lnTo>
                <a:lnTo>
                  <a:pt x="71438" y="339328"/>
                </a:lnTo>
                <a:lnTo>
                  <a:pt x="71438" y="366117"/>
                </a:lnTo>
                <a:lnTo>
                  <a:pt x="62508" y="375047"/>
                </a:lnTo>
                <a:lnTo>
                  <a:pt x="62508" y="366117"/>
                </a:lnTo>
                <a:lnTo>
                  <a:pt x="53578" y="339328"/>
                </a:lnTo>
                <a:lnTo>
                  <a:pt x="35719" y="303609"/>
                </a:lnTo>
                <a:lnTo>
                  <a:pt x="26789" y="250031"/>
                </a:lnTo>
                <a:lnTo>
                  <a:pt x="8930" y="196453"/>
                </a:lnTo>
                <a:lnTo>
                  <a:pt x="0" y="151805"/>
                </a:lnTo>
                <a:lnTo>
                  <a:pt x="8930" y="107156"/>
                </a:lnTo>
                <a:lnTo>
                  <a:pt x="17860" y="80367"/>
                </a:lnTo>
                <a:lnTo>
                  <a:pt x="44649" y="62508"/>
                </a:lnTo>
                <a:lnTo>
                  <a:pt x="71438" y="44649"/>
                </a:lnTo>
                <a:lnTo>
                  <a:pt x="107157" y="26789"/>
                </a:lnTo>
                <a:lnTo>
                  <a:pt x="151805" y="17859"/>
                </a:lnTo>
                <a:lnTo>
                  <a:pt x="196453" y="8930"/>
                </a:lnTo>
                <a:lnTo>
                  <a:pt x="232172" y="0"/>
                </a:lnTo>
                <a:lnTo>
                  <a:pt x="267891" y="0"/>
                </a:lnTo>
                <a:lnTo>
                  <a:pt x="294680" y="0"/>
                </a:lnTo>
                <a:lnTo>
                  <a:pt x="303610" y="0"/>
                </a:lnTo>
                <a:lnTo>
                  <a:pt x="303610" y="17859"/>
                </a:lnTo>
                <a:lnTo>
                  <a:pt x="267891" y="35719"/>
                </a:lnTo>
                <a:lnTo>
                  <a:pt x="214313" y="71438"/>
                </a:lnTo>
                <a:lnTo>
                  <a:pt x="151805" y="116086"/>
                </a:lnTo>
                <a:lnTo>
                  <a:pt x="89297" y="160734"/>
                </a:lnTo>
                <a:lnTo>
                  <a:pt x="44649" y="196453"/>
                </a:lnTo>
                <a:lnTo>
                  <a:pt x="17860" y="223242"/>
                </a:lnTo>
                <a:lnTo>
                  <a:pt x="17860" y="232172"/>
                </a:lnTo>
                <a:lnTo>
                  <a:pt x="35719" y="223242"/>
                </a:lnTo>
                <a:lnTo>
                  <a:pt x="35719" y="22324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6" name="Freeform 12315"/>
          <p:cNvSpPr/>
          <p:nvPr/>
        </p:nvSpPr>
        <p:spPr bwMode="auto">
          <a:xfrm>
            <a:off x="6295430" y="4607718"/>
            <a:ext cx="169665" cy="241103"/>
          </a:xfrm>
          <a:custGeom>
            <a:avLst/>
            <a:gdLst/>
            <a:ahLst/>
            <a:cxnLst/>
            <a:rect l="0" t="0" r="0" b="0"/>
            <a:pathLst>
              <a:path w="169665" h="241103">
                <a:moveTo>
                  <a:pt x="169664" y="0"/>
                </a:moveTo>
                <a:lnTo>
                  <a:pt x="160734" y="0"/>
                </a:lnTo>
                <a:lnTo>
                  <a:pt x="142875" y="0"/>
                </a:lnTo>
                <a:lnTo>
                  <a:pt x="125015" y="8930"/>
                </a:lnTo>
                <a:lnTo>
                  <a:pt x="98226" y="17860"/>
                </a:lnTo>
                <a:lnTo>
                  <a:pt x="71437" y="35719"/>
                </a:lnTo>
                <a:lnTo>
                  <a:pt x="53578" y="53578"/>
                </a:lnTo>
                <a:lnTo>
                  <a:pt x="35718" y="71438"/>
                </a:lnTo>
                <a:lnTo>
                  <a:pt x="26789" y="89297"/>
                </a:lnTo>
                <a:lnTo>
                  <a:pt x="35718" y="98227"/>
                </a:lnTo>
                <a:lnTo>
                  <a:pt x="53578" y="116086"/>
                </a:lnTo>
                <a:lnTo>
                  <a:pt x="80367" y="125016"/>
                </a:lnTo>
                <a:lnTo>
                  <a:pt x="107156" y="142875"/>
                </a:lnTo>
                <a:lnTo>
                  <a:pt x="133945" y="160735"/>
                </a:lnTo>
                <a:lnTo>
                  <a:pt x="142875" y="178594"/>
                </a:lnTo>
                <a:lnTo>
                  <a:pt x="142875" y="196453"/>
                </a:lnTo>
                <a:lnTo>
                  <a:pt x="125015" y="214313"/>
                </a:lnTo>
                <a:lnTo>
                  <a:pt x="98226" y="232172"/>
                </a:lnTo>
                <a:lnTo>
                  <a:pt x="62508" y="241102"/>
                </a:lnTo>
                <a:lnTo>
                  <a:pt x="26789" y="241102"/>
                </a:lnTo>
                <a:lnTo>
                  <a:pt x="8929" y="232172"/>
                </a:lnTo>
                <a:lnTo>
                  <a:pt x="0" y="214313"/>
                </a:lnTo>
                <a:lnTo>
                  <a:pt x="8929" y="187524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7" name="Freeform 12316"/>
          <p:cNvSpPr/>
          <p:nvPr/>
        </p:nvSpPr>
        <p:spPr bwMode="auto">
          <a:xfrm>
            <a:off x="6482953" y="4607718"/>
            <a:ext cx="232173" cy="241103"/>
          </a:xfrm>
          <a:custGeom>
            <a:avLst/>
            <a:gdLst/>
            <a:ahLst/>
            <a:cxnLst/>
            <a:rect l="0" t="0" r="0" b="0"/>
            <a:pathLst>
              <a:path w="232173" h="241103">
                <a:moveTo>
                  <a:pt x="80367" y="53578"/>
                </a:moveTo>
                <a:lnTo>
                  <a:pt x="71438" y="62508"/>
                </a:lnTo>
                <a:lnTo>
                  <a:pt x="71438" y="71438"/>
                </a:lnTo>
                <a:lnTo>
                  <a:pt x="62508" y="80368"/>
                </a:lnTo>
                <a:lnTo>
                  <a:pt x="53578" y="98227"/>
                </a:lnTo>
                <a:lnTo>
                  <a:pt x="44649" y="116086"/>
                </a:lnTo>
                <a:lnTo>
                  <a:pt x="35719" y="133946"/>
                </a:lnTo>
                <a:lnTo>
                  <a:pt x="26789" y="133946"/>
                </a:lnTo>
                <a:lnTo>
                  <a:pt x="17860" y="133946"/>
                </a:lnTo>
                <a:lnTo>
                  <a:pt x="8930" y="133946"/>
                </a:lnTo>
                <a:lnTo>
                  <a:pt x="8930" y="125016"/>
                </a:lnTo>
                <a:lnTo>
                  <a:pt x="8930" y="107157"/>
                </a:lnTo>
                <a:lnTo>
                  <a:pt x="8930" y="98227"/>
                </a:lnTo>
                <a:lnTo>
                  <a:pt x="0" y="89297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07157"/>
                </a:lnTo>
                <a:lnTo>
                  <a:pt x="35719" y="116086"/>
                </a:lnTo>
                <a:lnTo>
                  <a:pt x="53578" y="107157"/>
                </a:lnTo>
                <a:lnTo>
                  <a:pt x="71438" y="107157"/>
                </a:lnTo>
                <a:lnTo>
                  <a:pt x="89297" y="89297"/>
                </a:lnTo>
                <a:lnTo>
                  <a:pt x="116086" y="71438"/>
                </a:lnTo>
                <a:lnTo>
                  <a:pt x="133945" y="53578"/>
                </a:lnTo>
                <a:lnTo>
                  <a:pt x="142875" y="35719"/>
                </a:lnTo>
                <a:lnTo>
                  <a:pt x="142875" y="17860"/>
                </a:lnTo>
                <a:lnTo>
                  <a:pt x="13394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98227" y="8930"/>
                </a:lnTo>
                <a:lnTo>
                  <a:pt x="71438" y="35719"/>
                </a:lnTo>
                <a:lnTo>
                  <a:pt x="53578" y="71438"/>
                </a:lnTo>
                <a:lnTo>
                  <a:pt x="44649" y="116086"/>
                </a:lnTo>
                <a:lnTo>
                  <a:pt x="35719" y="160735"/>
                </a:lnTo>
                <a:lnTo>
                  <a:pt x="35719" y="205383"/>
                </a:lnTo>
                <a:lnTo>
                  <a:pt x="44649" y="232172"/>
                </a:lnTo>
                <a:lnTo>
                  <a:pt x="71438" y="241102"/>
                </a:lnTo>
                <a:lnTo>
                  <a:pt x="98227" y="241102"/>
                </a:lnTo>
                <a:lnTo>
                  <a:pt x="133945" y="232172"/>
                </a:lnTo>
                <a:lnTo>
                  <a:pt x="178594" y="205383"/>
                </a:lnTo>
                <a:lnTo>
                  <a:pt x="205383" y="169664"/>
                </a:lnTo>
                <a:lnTo>
                  <a:pt x="232172" y="133946"/>
                </a:lnTo>
                <a:lnTo>
                  <a:pt x="232172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8" name="Freeform 12317"/>
          <p:cNvSpPr/>
          <p:nvPr/>
        </p:nvSpPr>
        <p:spPr bwMode="auto">
          <a:xfrm>
            <a:off x="6706195" y="4670226"/>
            <a:ext cx="241103" cy="125017"/>
          </a:xfrm>
          <a:custGeom>
            <a:avLst/>
            <a:gdLst/>
            <a:ahLst/>
            <a:cxnLst/>
            <a:rect l="0" t="0" r="0" b="0"/>
            <a:pathLst>
              <a:path w="241103" h="125017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62508" y="98227"/>
                </a:lnTo>
                <a:lnTo>
                  <a:pt x="71438" y="71438"/>
                </a:lnTo>
                <a:lnTo>
                  <a:pt x="89297" y="44649"/>
                </a:lnTo>
                <a:lnTo>
                  <a:pt x="98227" y="26789"/>
                </a:lnTo>
                <a:lnTo>
                  <a:pt x="107157" y="8930"/>
                </a:lnTo>
                <a:lnTo>
                  <a:pt x="116086" y="8930"/>
                </a:lnTo>
                <a:lnTo>
                  <a:pt x="125016" y="17860"/>
                </a:lnTo>
                <a:lnTo>
                  <a:pt x="133946" y="35719"/>
                </a:lnTo>
                <a:lnTo>
                  <a:pt x="142875" y="53578"/>
                </a:lnTo>
                <a:lnTo>
                  <a:pt x="142875" y="80367"/>
                </a:lnTo>
                <a:lnTo>
                  <a:pt x="160735" y="98227"/>
                </a:lnTo>
                <a:lnTo>
                  <a:pt x="169664" y="107156"/>
                </a:lnTo>
                <a:lnTo>
                  <a:pt x="187524" y="107156"/>
                </a:lnTo>
                <a:lnTo>
                  <a:pt x="205383" y="98227"/>
                </a:lnTo>
                <a:lnTo>
                  <a:pt x="223243" y="80367"/>
                </a:lnTo>
                <a:lnTo>
                  <a:pt x="241102" y="62508"/>
                </a:lnTo>
                <a:lnTo>
                  <a:pt x="241102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19" name="Freeform 12318"/>
          <p:cNvSpPr/>
          <p:nvPr/>
        </p:nvSpPr>
        <p:spPr bwMode="auto">
          <a:xfrm>
            <a:off x="6938367" y="4473773"/>
            <a:ext cx="330400" cy="357189"/>
          </a:xfrm>
          <a:custGeom>
            <a:avLst/>
            <a:gdLst/>
            <a:ahLst/>
            <a:cxnLst/>
            <a:rect l="0" t="0" r="0" b="0"/>
            <a:pathLst>
              <a:path w="330400" h="357189">
                <a:moveTo>
                  <a:pt x="62508" y="160734"/>
                </a:moveTo>
                <a:lnTo>
                  <a:pt x="62508" y="160734"/>
                </a:lnTo>
                <a:lnTo>
                  <a:pt x="53578" y="169664"/>
                </a:lnTo>
                <a:lnTo>
                  <a:pt x="44649" y="187523"/>
                </a:lnTo>
                <a:lnTo>
                  <a:pt x="35719" y="223242"/>
                </a:lnTo>
                <a:lnTo>
                  <a:pt x="17860" y="258961"/>
                </a:lnTo>
                <a:lnTo>
                  <a:pt x="8930" y="294680"/>
                </a:lnTo>
                <a:lnTo>
                  <a:pt x="0" y="321469"/>
                </a:lnTo>
                <a:lnTo>
                  <a:pt x="8930" y="348258"/>
                </a:lnTo>
                <a:lnTo>
                  <a:pt x="8930" y="357188"/>
                </a:lnTo>
                <a:lnTo>
                  <a:pt x="26789" y="357188"/>
                </a:lnTo>
                <a:lnTo>
                  <a:pt x="44649" y="348258"/>
                </a:lnTo>
                <a:lnTo>
                  <a:pt x="62508" y="321469"/>
                </a:lnTo>
                <a:lnTo>
                  <a:pt x="89297" y="294680"/>
                </a:lnTo>
                <a:lnTo>
                  <a:pt x="107156" y="250031"/>
                </a:lnTo>
                <a:lnTo>
                  <a:pt x="125016" y="196453"/>
                </a:lnTo>
                <a:lnTo>
                  <a:pt x="142875" y="142875"/>
                </a:lnTo>
                <a:lnTo>
                  <a:pt x="160735" y="89297"/>
                </a:lnTo>
                <a:lnTo>
                  <a:pt x="169664" y="44648"/>
                </a:lnTo>
                <a:lnTo>
                  <a:pt x="178594" y="17859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51805" y="35719"/>
                </a:lnTo>
                <a:lnTo>
                  <a:pt x="125016" y="71438"/>
                </a:lnTo>
                <a:lnTo>
                  <a:pt x="107156" y="116086"/>
                </a:lnTo>
                <a:lnTo>
                  <a:pt x="89297" y="160734"/>
                </a:lnTo>
                <a:lnTo>
                  <a:pt x="80367" y="196453"/>
                </a:lnTo>
                <a:lnTo>
                  <a:pt x="80367" y="241102"/>
                </a:lnTo>
                <a:lnTo>
                  <a:pt x="80367" y="267891"/>
                </a:lnTo>
                <a:lnTo>
                  <a:pt x="98227" y="294680"/>
                </a:lnTo>
                <a:lnTo>
                  <a:pt x="116086" y="303609"/>
                </a:lnTo>
                <a:lnTo>
                  <a:pt x="142875" y="303609"/>
                </a:lnTo>
                <a:lnTo>
                  <a:pt x="169664" y="294680"/>
                </a:lnTo>
                <a:lnTo>
                  <a:pt x="205383" y="267891"/>
                </a:lnTo>
                <a:lnTo>
                  <a:pt x="232172" y="241102"/>
                </a:lnTo>
                <a:lnTo>
                  <a:pt x="250031" y="214313"/>
                </a:lnTo>
                <a:lnTo>
                  <a:pt x="258961" y="187523"/>
                </a:lnTo>
                <a:lnTo>
                  <a:pt x="267891" y="187523"/>
                </a:lnTo>
                <a:lnTo>
                  <a:pt x="267891" y="196453"/>
                </a:lnTo>
                <a:lnTo>
                  <a:pt x="258961" y="214313"/>
                </a:lnTo>
                <a:lnTo>
                  <a:pt x="258961" y="241102"/>
                </a:lnTo>
                <a:lnTo>
                  <a:pt x="250031" y="258961"/>
                </a:lnTo>
                <a:lnTo>
                  <a:pt x="250031" y="276820"/>
                </a:lnTo>
                <a:lnTo>
                  <a:pt x="258961" y="294680"/>
                </a:lnTo>
                <a:lnTo>
                  <a:pt x="267891" y="303609"/>
                </a:lnTo>
                <a:lnTo>
                  <a:pt x="276821" y="312539"/>
                </a:lnTo>
                <a:lnTo>
                  <a:pt x="294680" y="303609"/>
                </a:lnTo>
                <a:lnTo>
                  <a:pt x="312539" y="285750"/>
                </a:lnTo>
                <a:lnTo>
                  <a:pt x="321469" y="267891"/>
                </a:lnTo>
                <a:lnTo>
                  <a:pt x="330399" y="241102"/>
                </a:lnTo>
                <a:lnTo>
                  <a:pt x="330399" y="205383"/>
                </a:lnTo>
                <a:lnTo>
                  <a:pt x="321469" y="178594"/>
                </a:lnTo>
                <a:lnTo>
                  <a:pt x="312539" y="169664"/>
                </a:lnTo>
                <a:lnTo>
                  <a:pt x="294680" y="169664"/>
                </a:lnTo>
                <a:lnTo>
                  <a:pt x="276821" y="187523"/>
                </a:lnTo>
                <a:lnTo>
                  <a:pt x="258961" y="214313"/>
                </a:lnTo>
                <a:lnTo>
                  <a:pt x="241102" y="241102"/>
                </a:lnTo>
                <a:lnTo>
                  <a:pt x="241102" y="267891"/>
                </a:lnTo>
                <a:lnTo>
                  <a:pt x="250031" y="285750"/>
                </a:lnTo>
                <a:lnTo>
                  <a:pt x="250031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2" name="Freeform 773151"/>
          <p:cNvSpPr/>
          <p:nvPr/>
        </p:nvSpPr>
        <p:spPr bwMode="auto">
          <a:xfrm>
            <a:off x="7634883" y="4375546"/>
            <a:ext cx="759023" cy="348259"/>
          </a:xfrm>
          <a:custGeom>
            <a:avLst/>
            <a:gdLst/>
            <a:ahLst/>
            <a:cxnLst/>
            <a:rect l="0" t="0" r="0" b="0"/>
            <a:pathLst>
              <a:path w="759023" h="348259">
                <a:moveTo>
                  <a:pt x="53578" y="107157"/>
                </a:moveTo>
                <a:lnTo>
                  <a:pt x="44648" y="116086"/>
                </a:lnTo>
                <a:lnTo>
                  <a:pt x="35719" y="133946"/>
                </a:lnTo>
                <a:lnTo>
                  <a:pt x="26789" y="160735"/>
                </a:lnTo>
                <a:lnTo>
                  <a:pt x="17859" y="196454"/>
                </a:lnTo>
                <a:lnTo>
                  <a:pt x="8930" y="232172"/>
                </a:lnTo>
                <a:lnTo>
                  <a:pt x="0" y="258961"/>
                </a:lnTo>
                <a:lnTo>
                  <a:pt x="0" y="294680"/>
                </a:lnTo>
                <a:lnTo>
                  <a:pt x="8930" y="312540"/>
                </a:lnTo>
                <a:lnTo>
                  <a:pt x="17859" y="321469"/>
                </a:lnTo>
                <a:lnTo>
                  <a:pt x="26789" y="321469"/>
                </a:lnTo>
                <a:lnTo>
                  <a:pt x="35719" y="312540"/>
                </a:lnTo>
                <a:lnTo>
                  <a:pt x="35719" y="303610"/>
                </a:lnTo>
                <a:lnTo>
                  <a:pt x="44648" y="267891"/>
                </a:lnTo>
                <a:lnTo>
                  <a:pt x="53578" y="232172"/>
                </a:lnTo>
                <a:lnTo>
                  <a:pt x="53578" y="187524"/>
                </a:lnTo>
                <a:lnTo>
                  <a:pt x="62508" y="142875"/>
                </a:lnTo>
                <a:lnTo>
                  <a:pt x="80367" y="89297"/>
                </a:lnTo>
                <a:lnTo>
                  <a:pt x="89297" y="44649"/>
                </a:lnTo>
                <a:lnTo>
                  <a:pt x="107156" y="17860"/>
                </a:lnTo>
                <a:lnTo>
                  <a:pt x="125015" y="0"/>
                </a:lnTo>
                <a:lnTo>
                  <a:pt x="142875" y="0"/>
                </a:lnTo>
                <a:lnTo>
                  <a:pt x="160734" y="17860"/>
                </a:lnTo>
                <a:lnTo>
                  <a:pt x="160734" y="44649"/>
                </a:lnTo>
                <a:lnTo>
                  <a:pt x="169664" y="89297"/>
                </a:lnTo>
                <a:lnTo>
                  <a:pt x="169664" y="133946"/>
                </a:lnTo>
                <a:lnTo>
                  <a:pt x="160734" y="178594"/>
                </a:lnTo>
                <a:lnTo>
                  <a:pt x="151805" y="214313"/>
                </a:lnTo>
                <a:lnTo>
                  <a:pt x="151805" y="241102"/>
                </a:lnTo>
                <a:lnTo>
                  <a:pt x="151805" y="250032"/>
                </a:lnTo>
                <a:lnTo>
                  <a:pt x="151805" y="258961"/>
                </a:lnTo>
                <a:lnTo>
                  <a:pt x="151805" y="258961"/>
                </a:lnTo>
                <a:lnTo>
                  <a:pt x="160734" y="250032"/>
                </a:lnTo>
                <a:lnTo>
                  <a:pt x="169664" y="223243"/>
                </a:lnTo>
                <a:lnTo>
                  <a:pt x="187523" y="187524"/>
                </a:lnTo>
                <a:lnTo>
                  <a:pt x="205383" y="142875"/>
                </a:lnTo>
                <a:lnTo>
                  <a:pt x="223242" y="98227"/>
                </a:lnTo>
                <a:lnTo>
                  <a:pt x="250031" y="53579"/>
                </a:lnTo>
                <a:lnTo>
                  <a:pt x="276820" y="35719"/>
                </a:lnTo>
                <a:lnTo>
                  <a:pt x="294680" y="26790"/>
                </a:lnTo>
                <a:lnTo>
                  <a:pt x="312539" y="44649"/>
                </a:lnTo>
                <a:lnTo>
                  <a:pt x="321469" y="80368"/>
                </a:lnTo>
                <a:lnTo>
                  <a:pt x="312539" y="125016"/>
                </a:lnTo>
                <a:lnTo>
                  <a:pt x="303609" y="178594"/>
                </a:lnTo>
                <a:lnTo>
                  <a:pt x="285750" y="241102"/>
                </a:lnTo>
                <a:lnTo>
                  <a:pt x="267890" y="285750"/>
                </a:lnTo>
                <a:lnTo>
                  <a:pt x="258961" y="330399"/>
                </a:lnTo>
                <a:lnTo>
                  <a:pt x="250031" y="348258"/>
                </a:lnTo>
                <a:lnTo>
                  <a:pt x="250031" y="348258"/>
                </a:lnTo>
                <a:lnTo>
                  <a:pt x="267890" y="339329"/>
                </a:lnTo>
                <a:lnTo>
                  <a:pt x="285750" y="303610"/>
                </a:lnTo>
                <a:lnTo>
                  <a:pt x="321469" y="258961"/>
                </a:lnTo>
                <a:lnTo>
                  <a:pt x="357187" y="205383"/>
                </a:lnTo>
                <a:lnTo>
                  <a:pt x="392906" y="160735"/>
                </a:lnTo>
                <a:lnTo>
                  <a:pt x="428625" y="125016"/>
                </a:lnTo>
                <a:lnTo>
                  <a:pt x="455414" y="116086"/>
                </a:lnTo>
                <a:lnTo>
                  <a:pt x="473273" y="116086"/>
                </a:lnTo>
                <a:lnTo>
                  <a:pt x="473273" y="125016"/>
                </a:lnTo>
                <a:lnTo>
                  <a:pt x="455414" y="160735"/>
                </a:lnTo>
                <a:lnTo>
                  <a:pt x="428625" y="196454"/>
                </a:lnTo>
                <a:lnTo>
                  <a:pt x="401836" y="232172"/>
                </a:lnTo>
                <a:lnTo>
                  <a:pt x="375047" y="267891"/>
                </a:lnTo>
                <a:lnTo>
                  <a:pt x="357187" y="303610"/>
                </a:lnTo>
                <a:lnTo>
                  <a:pt x="348258" y="321469"/>
                </a:lnTo>
                <a:lnTo>
                  <a:pt x="348258" y="330399"/>
                </a:lnTo>
                <a:lnTo>
                  <a:pt x="348258" y="330399"/>
                </a:lnTo>
                <a:lnTo>
                  <a:pt x="366117" y="312540"/>
                </a:lnTo>
                <a:lnTo>
                  <a:pt x="383976" y="285750"/>
                </a:lnTo>
                <a:lnTo>
                  <a:pt x="410765" y="250032"/>
                </a:lnTo>
                <a:lnTo>
                  <a:pt x="428625" y="205383"/>
                </a:lnTo>
                <a:lnTo>
                  <a:pt x="446484" y="169665"/>
                </a:lnTo>
                <a:lnTo>
                  <a:pt x="455414" y="133946"/>
                </a:lnTo>
                <a:lnTo>
                  <a:pt x="455414" y="116086"/>
                </a:lnTo>
                <a:lnTo>
                  <a:pt x="437555" y="116086"/>
                </a:lnTo>
                <a:lnTo>
                  <a:pt x="401836" y="142875"/>
                </a:lnTo>
                <a:lnTo>
                  <a:pt x="366117" y="169665"/>
                </a:lnTo>
                <a:lnTo>
                  <a:pt x="339328" y="205383"/>
                </a:lnTo>
                <a:lnTo>
                  <a:pt x="312539" y="232172"/>
                </a:lnTo>
                <a:lnTo>
                  <a:pt x="294680" y="258961"/>
                </a:lnTo>
                <a:lnTo>
                  <a:pt x="294680" y="276821"/>
                </a:lnTo>
                <a:lnTo>
                  <a:pt x="303609" y="285750"/>
                </a:lnTo>
                <a:lnTo>
                  <a:pt x="330398" y="276821"/>
                </a:lnTo>
                <a:lnTo>
                  <a:pt x="366117" y="267891"/>
                </a:lnTo>
                <a:lnTo>
                  <a:pt x="410765" y="241102"/>
                </a:lnTo>
                <a:lnTo>
                  <a:pt x="455414" y="214313"/>
                </a:lnTo>
                <a:lnTo>
                  <a:pt x="508992" y="178594"/>
                </a:lnTo>
                <a:lnTo>
                  <a:pt x="544711" y="142875"/>
                </a:lnTo>
                <a:lnTo>
                  <a:pt x="571499" y="125016"/>
                </a:lnTo>
                <a:lnTo>
                  <a:pt x="580429" y="116086"/>
                </a:lnTo>
                <a:lnTo>
                  <a:pt x="580429" y="125016"/>
                </a:lnTo>
                <a:lnTo>
                  <a:pt x="571499" y="151805"/>
                </a:lnTo>
                <a:lnTo>
                  <a:pt x="544711" y="187524"/>
                </a:lnTo>
                <a:lnTo>
                  <a:pt x="526851" y="223243"/>
                </a:lnTo>
                <a:lnTo>
                  <a:pt x="500062" y="258961"/>
                </a:lnTo>
                <a:lnTo>
                  <a:pt x="482203" y="285750"/>
                </a:lnTo>
                <a:lnTo>
                  <a:pt x="482203" y="312540"/>
                </a:lnTo>
                <a:lnTo>
                  <a:pt x="491133" y="321469"/>
                </a:lnTo>
                <a:lnTo>
                  <a:pt x="508992" y="330399"/>
                </a:lnTo>
                <a:lnTo>
                  <a:pt x="535781" y="321469"/>
                </a:lnTo>
                <a:lnTo>
                  <a:pt x="571499" y="312540"/>
                </a:lnTo>
                <a:lnTo>
                  <a:pt x="598288" y="285750"/>
                </a:lnTo>
                <a:lnTo>
                  <a:pt x="625077" y="250032"/>
                </a:lnTo>
                <a:lnTo>
                  <a:pt x="634007" y="205383"/>
                </a:lnTo>
                <a:lnTo>
                  <a:pt x="642937" y="169665"/>
                </a:lnTo>
                <a:lnTo>
                  <a:pt x="625077" y="142875"/>
                </a:lnTo>
                <a:lnTo>
                  <a:pt x="607218" y="133946"/>
                </a:lnTo>
                <a:lnTo>
                  <a:pt x="580429" y="142875"/>
                </a:lnTo>
                <a:lnTo>
                  <a:pt x="544711" y="160735"/>
                </a:lnTo>
                <a:lnTo>
                  <a:pt x="517922" y="178594"/>
                </a:lnTo>
                <a:lnTo>
                  <a:pt x="491133" y="205383"/>
                </a:lnTo>
                <a:lnTo>
                  <a:pt x="482203" y="223243"/>
                </a:lnTo>
                <a:lnTo>
                  <a:pt x="482203" y="232172"/>
                </a:lnTo>
                <a:lnTo>
                  <a:pt x="500062" y="241102"/>
                </a:lnTo>
                <a:lnTo>
                  <a:pt x="526851" y="241102"/>
                </a:lnTo>
                <a:lnTo>
                  <a:pt x="562569" y="232172"/>
                </a:lnTo>
                <a:lnTo>
                  <a:pt x="598288" y="214313"/>
                </a:lnTo>
                <a:lnTo>
                  <a:pt x="634007" y="196454"/>
                </a:lnTo>
                <a:lnTo>
                  <a:pt x="660796" y="160735"/>
                </a:lnTo>
                <a:lnTo>
                  <a:pt x="687585" y="133946"/>
                </a:lnTo>
                <a:lnTo>
                  <a:pt x="705444" y="107157"/>
                </a:lnTo>
                <a:lnTo>
                  <a:pt x="714374" y="89297"/>
                </a:lnTo>
                <a:lnTo>
                  <a:pt x="714374" y="80368"/>
                </a:lnTo>
                <a:lnTo>
                  <a:pt x="723304" y="80368"/>
                </a:lnTo>
                <a:lnTo>
                  <a:pt x="714374" y="98227"/>
                </a:lnTo>
                <a:lnTo>
                  <a:pt x="714374" y="133946"/>
                </a:lnTo>
                <a:lnTo>
                  <a:pt x="705444" y="169665"/>
                </a:lnTo>
                <a:lnTo>
                  <a:pt x="687585" y="205383"/>
                </a:lnTo>
                <a:lnTo>
                  <a:pt x="678655" y="241102"/>
                </a:lnTo>
                <a:lnTo>
                  <a:pt x="669726" y="276821"/>
                </a:lnTo>
                <a:lnTo>
                  <a:pt x="669726" y="303610"/>
                </a:lnTo>
                <a:lnTo>
                  <a:pt x="669726" y="312540"/>
                </a:lnTo>
                <a:lnTo>
                  <a:pt x="669726" y="312540"/>
                </a:lnTo>
                <a:lnTo>
                  <a:pt x="678655" y="303610"/>
                </a:lnTo>
                <a:lnTo>
                  <a:pt x="687585" y="276821"/>
                </a:lnTo>
                <a:lnTo>
                  <a:pt x="696515" y="232172"/>
                </a:lnTo>
                <a:lnTo>
                  <a:pt x="714374" y="187524"/>
                </a:lnTo>
                <a:lnTo>
                  <a:pt x="723304" y="142875"/>
                </a:lnTo>
                <a:lnTo>
                  <a:pt x="732233" y="116086"/>
                </a:lnTo>
                <a:lnTo>
                  <a:pt x="741163" y="98227"/>
                </a:lnTo>
                <a:lnTo>
                  <a:pt x="741163" y="98227"/>
                </a:lnTo>
                <a:lnTo>
                  <a:pt x="750093" y="98227"/>
                </a:lnTo>
                <a:lnTo>
                  <a:pt x="750093" y="107157"/>
                </a:lnTo>
                <a:lnTo>
                  <a:pt x="750093" y="116086"/>
                </a:lnTo>
                <a:lnTo>
                  <a:pt x="759022" y="125016"/>
                </a:lnTo>
                <a:lnTo>
                  <a:pt x="759022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3" name="Freeform 773152"/>
          <p:cNvSpPr/>
          <p:nvPr/>
        </p:nvSpPr>
        <p:spPr bwMode="auto">
          <a:xfrm>
            <a:off x="8367116" y="4500562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26789" y="53578"/>
                </a:moveTo>
                <a:lnTo>
                  <a:pt x="17860" y="62508"/>
                </a:lnTo>
                <a:lnTo>
                  <a:pt x="1786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17860" y="107156"/>
                </a:lnTo>
                <a:lnTo>
                  <a:pt x="17860" y="107156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71438"/>
                </a:lnTo>
                <a:lnTo>
                  <a:pt x="35719" y="53578"/>
                </a:lnTo>
                <a:lnTo>
                  <a:pt x="35719" y="35719"/>
                </a:lnTo>
                <a:lnTo>
                  <a:pt x="35719" y="17859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17860" y="5357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60734"/>
                </a:lnTo>
                <a:lnTo>
                  <a:pt x="0" y="187524"/>
                </a:lnTo>
                <a:lnTo>
                  <a:pt x="8930" y="205383"/>
                </a:lnTo>
                <a:lnTo>
                  <a:pt x="17860" y="214313"/>
                </a:lnTo>
                <a:lnTo>
                  <a:pt x="26789" y="214313"/>
                </a:lnTo>
                <a:lnTo>
                  <a:pt x="35719" y="196453"/>
                </a:lnTo>
                <a:lnTo>
                  <a:pt x="62508" y="178594"/>
                </a:lnTo>
                <a:lnTo>
                  <a:pt x="80368" y="151805"/>
                </a:lnTo>
                <a:lnTo>
                  <a:pt x="107157" y="116086"/>
                </a:lnTo>
                <a:lnTo>
                  <a:pt x="125016" y="80367"/>
                </a:lnTo>
                <a:lnTo>
                  <a:pt x="125016" y="8036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4" name="Freeform 773153"/>
          <p:cNvSpPr/>
          <p:nvPr/>
        </p:nvSpPr>
        <p:spPr bwMode="auto">
          <a:xfrm>
            <a:off x="8429624" y="4464843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98227" y="0"/>
                </a:move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53578" y="17860"/>
                </a:lnTo>
                <a:lnTo>
                  <a:pt x="53578" y="17860"/>
                </a:lnTo>
                <a:lnTo>
                  <a:pt x="53578" y="35719"/>
                </a:lnTo>
                <a:lnTo>
                  <a:pt x="71438" y="44649"/>
                </a:lnTo>
                <a:lnTo>
                  <a:pt x="80367" y="62508"/>
                </a:lnTo>
                <a:lnTo>
                  <a:pt x="98227" y="80368"/>
                </a:lnTo>
                <a:lnTo>
                  <a:pt x="107156" y="107157"/>
                </a:lnTo>
                <a:lnTo>
                  <a:pt x="107156" y="125016"/>
                </a:lnTo>
                <a:lnTo>
                  <a:pt x="89297" y="151805"/>
                </a:lnTo>
                <a:lnTo>
                  <a:pt x="80367" y="169664"/>
                </a:lnTo>
                <a:lnTo>
                  <a:pt x="53578" y="187524"/>
                </a:lnTo>
                <a:lnTo>
                  <a:pt x="35719" y="205383"/>
                </a:lnTo>
                <a:lnTo>
                  <a:pt x="17860" y="205383"/>
                </a:lnTo>
                <a:lnTo>
                  <a:pt x="8930" y="196453"/>
                </a:lnTo>
                <a:lnTo>
                  <a:pt x="0" y="178594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5" name="Freeform 773154"/>
          <p:cNvSpPr/>
          <p:nvPr/>
        </p:nvSpPr>
        <p:spPr bwMode="auto">
          <a:xfrm>
            <a:off x="8411765" y="4170164"/>
            <a:ext cx="53579" cy="160735"/>
          </a:xfrm>
          <a:custGeom>
            <a:avLst/>
            <a:gdLst/>
            <a:ahLst/>
            <a:cxnLst/>
            <a:rect l="0" t="0" r="0" b="0"/>
            <a:pathLst>
              <a:path w="53579" h="160735">
                <a:moveTo>
                  <a:pt x="53578" y="0"/>
                </a:moveTo>
                <a:lnTo>
                  <a:pt x="53578" y="8929"/>
                </a:lnTo>
                <a:lnTo>
                  <a:pt x="44648" y="26789"/>
                </a:lnTo>
                <a:lnTo>
                  <a:pt x="26789" y="53578"/>
                </a:lnTo>
                <a:lnTo>
                  <a:pt x="17859" y="8036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6" name="Freeform 773155"/>
          <p:cNvSpPr/>
          <p:nvPr/>
        </p:nvSpPr>
        <p:spPr bwMode="auto">
          <a:xfrm>
            <a:off x="8492132" y="4420195"/>
            <a:ext cx="133946" cy="205384"/>
          </a:xfrm>
          <a:custGeom>
            <a:avLst/>
            <a:gdLst/>
            <a:ahLst/>
            <a:cxnLst/>
            <a:rect l="0" t="0" r="0" b="0"/>
            <a:pathLst>
              <a:path w="133946" h="205384">
                <a:moveTo>
                  <a:pt x="8930" y="0"/>
                </a:moveTo>
                <a:lnTo>
                  <a:pt x="8930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44648"/>
                </a:lnTo>
                <a:lnTo>
                  <a:pt x="8930" y="62508"/>
                </a:lnTo>
                <a:lnTo>
                  <a:pt x="8930" y="98226"/>
                </a:lnTo>
                <a:lnTo>
                  <a:pt x="0" y="125016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96453"/>
                </a:lnTo>
                <a:lnTo>
                  <a:pt x="26789" y="205383"/>
                </a:lnTo>
                <a:lnTo>
                  <a:pt x="53578" y="205383"/>
                </a:lnTo>
                <a:lnTo>
                  <a:pt x="80367" y="205383"/>
                </a:lnTo>
                <a:lnTo>
                  <a:pt x="107156" y="196453"/>
                </a:lnTo>
                <a:lnTo>
                  <a:pt x="125016" y="187523"/>
                </a:lnTo>
                <a:lnTo>
                  <a:pt x="133945" y="160734"/>
                </a:lnTo>
                <a:lnTo>
                  <a:pt x="133945" y="16073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7" name="Freeform 773156"/>
          <p:cNvSpPr/>
          <p:nvPr/>
        </p:nvSpPr>
        <p:spPr bwMode="auto">
          <a:xfrm>
            <a:off x="8536780" y="4464843"/>
            <a:ext cx="187525" cy="196454"/>
          </a:xfrm>
          <a:custGeom>
            <a:avLst/>
            <a:gdLst/>
            <a:ahLst/>
            <a:cxnLst/>
            <a:rect l="0" t="0" r="0" b="0"/>
            <a:pathLst>
              <a:path w="187525" h="196454">
                <a:moveTo>
                  <a:pt x="98227" y="26789"/>
                </a:moveTo>
                <a:lnTo>
                  <a:pt x="98227" y="26789"/>
                </a:lnTo>
                <a:lnTo>
                  <a:pt x="98227" y="17860"/>
                </a:lnTo>
                <a:lnTo>
                  <a:pt x="98227" y="17860"/>
                </a:lnTo>
                <a:lnTo>
                  <a:pt x="98227" y="17860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8" y="26789"/>
                </a:lnTo>
                <a:lnTo>
                  <a:pt x="71438" y="35719"/>
                </a:lnTo>
                <a:lnTo>
                  <a:pt x="53579" y="62508"/>
                </a:lnTo>
                <a:lnTo>
                  <a:pt x="35719" y="80368"/>
                </a:lnTo>
                <a:lnTo>
                  <a:pt x="26790" y="107157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0" y="160735"/>
                </a:lnTo>
                <a:lnTo>
                  <a:pt x="17860" y="151805"/>
                </a:lnTo>
                <a:lnTo>
                  <a:pt x="35719" y="142875"/>
                </a:lnTo>
                <a:lnTo>
                  <a:pt x="53579" y="125016"/>
                </a:lnTo>
                <a:lnTo>
                  <a:pt x="71438" y="107157"/>
                </a:lnTo>
                <a:lnTo>
                  <a:pt x="80368" y="80368"/>
                </a:lnTo>
                <a:lnTo>
                  <a:pt x="89297" y="53578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53578"/>
                </a:lnTo>
                <a:lnTo>
                  <a:pt x="80368" y="71438"/>
                </a:lnTo>
                <a:lnTo>
                  <a:pt x="62508" y="98227"/>
                </a:lnTo>
                <a:lnTo>
                  <a:pt x="44649" y="133946"/>
                </a:lnTo>
                <a:lnTo>
                  <a:pt x="26790" y="151805"/>
                </a:lnTo>
                <a:lnTo>
                  <a:pt x="17860" y="178594"/>
                </a:lnTo>
                <a:lnTo>
                  <a:pt x="17860" y="187524"/>
                </a:lnTo>
                <a:lnTo>
                  <a:pt x="17860" y="196453"/>
                </a:lnTo>
                <a:lnTo>
                  <a:pt x="26790" y="196453"/>
                </a:lnTo>
                <a:lnTo>
                  <a:pt x="44649" y="178594"/>
                </a:lnTo>
                <a:lnTo>
                  <a:pt x="62508" y="160735"/>
                </a:lnTo>
                <a:lnTo>
                  <a:pt x="80368" y="133946"/>
                </a:lnTo>
                <a:lnTo>
                  <a:pt x="89297" y="107157"/>
                </a:lnTo>
                <a:lnTo>
                  <a:pt x="107157" y="71438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44649"/>
                </a:lnTo>
                <a:lnTo>
                  <a:pt x="116086" y="62508"/>
                </a:lnTo>
                <a:lnTo>
                  <a:pt x="107157" y="89297"/>
                </a:lnTo>
                <a:lnTo>
                  <a:pt x="98227" y="116086"/>
                </a:lnTo>
                <a:lnTo>
                  <a:pt x="89297" y="142875"/>
                </a:lnTo>
                <a:lnTo>
                  <a:pt x="80368" y="160735"/>
                </a:lnTo>
                <a:lnTo>
                  <a:pt x="71438" y="178594"/>
                </a:lnTo>
                <a:lnTo>
                  <a:pt x="71438" y="196453"/>
                </a:lnTo>
                <a:lnTo>
                  <a:pt x="71438" y="196453"/>
                </a:lnTo>
                <a:lnTo>
                  <a:pt x="80368" y="196453"/>
                </a:lnTo>
                <a:lnTo>
                  <a:pt x="98227" y="178594"/>
                </a:lnTo>
                <a:lnTo>
                  <a:pt x="107157" y="160735"/>
                </a:lnTo>
                <a:lnTo>
                  <a:pt x="133946" y="125016"/>
                </a:lnTo>
                <a:lnTo>
                  <a:pt x="151805" y="89297"/>
                </a:lnTo>
                <a:lnTo>
                  <a:pt x="169665" y="53578"/>
                </a:lnTo>
                <a:lnTo>
                  <a:pt x="187524" y="26789"/>
                </a:lnTo>
                <a:lnTo>
                  <a:pt x="187524" y="8930"/>
                </a:lnTo>
                <a:lnTo>
                  <a:pt x="178594" y="0"/>
                </a:lnTo>
                <a:lnTo>
                  <a:pt x="169665" y="8930"/>
                </a:lnTo>
                <a:lnTo>
                  <a:pt x="151805" y="8930"/>
                </a:lnTo>
                <a:lnTo>
                  <a:pt x="133946" y="17860"/>
                </a:lnTo>
                <a:lnTo>
                  <a:pt x="125016" y="17860"/>
                </a:lnTo>
                <a:lnTo>
                  <a:pt x="125016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8" name="Freeform 773157"/>
          <p:cNvSpPr/>
          <p:nvPr/>
        </p:nvSpPr>
        <p:spPr bwMode="auto">
          <a:xfrm>
            <a:off x="8643937" y="4143375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8929"/>
                </a:moveTo>
                <a:lnTo>
                  <a:pt x="0" y="0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3159" name="Freeform 773158"/>
          <p:cNvSpPr/>
          <p:nvPr/>
        </p:nvSpPr>
        <p:spPr bwMode="auto">
          <a:xfrm>
            <a:off x="3509367" y="5232797"/>
            <a:ext cx="2786064" cy="651867"/>
          </a:xfrm>
          <a:custGeom>
            <a:avLst/>
            <a:gdLst/>
            <a:ahLst/>
            <a:cxnLst/>
            <a:rect l="0" t="0" r="0" b="0"/>
            <a:pathLst>
              <a:path w="2786064" h="651867">
                <a:moveTo>
                  <a:pt x="2152055" y="294680"/>
                </a:moveTo>
                <a:lnTo>
                  <a:pt x="2152055" y="285750"/>
                </a:lnTo>
                <a:lnTo>
                  <a:pt x="2143125" y="285750"/>
                </a:lnTo>
                <a:lnTo>
                  <a:pt x="2143125" y="276820"/>
                </a:lnTo>
                <a:lnTo>
                  <a:pt x="2134196" y="276820"/>
                </a:lnTo>
                <a:lnTo>
                  <a:pt x="2134196" y="267891"/>
                </a:lnTo>
                <a:lnTo>
                  <a:pt x="2125266" y="258961"/>
                </a:lnTo>
                <a:lnTo>
                  <a:pt x="2116336" y="250031"/>
                </a:lnTo>
                <a:lnTo>
                  <a:pt x="2098477" y="241101"/>
                </a:lnTo>
                <a:lnTo>
                  <a:pt x="2071688" y="232172"/>
                </a:lnTo>
                <a:lnTo>
                  <a:pt x="2044899" y="223242"/>
                </a:lnTo>
                <a:lnTo>
                  <a:pt x="2000250" y="205383"/>
                </a:lnTo>
                <a:lnTo>
                  <a:pt x="1955602" y="196453"/>
                </a:lnTo>
                <a:lnTo>
                  <a:pt x="1902024" y="187523"/>
                </a:lnTo>
                <a:lnTo>
                  <a:pt x="1839516" y="178594"/>
                </a:lnTo>
                <a:lnTo>
                  <a:pt x="1777008" y="178594"/>
                </a:lnTo>
                <a:lnTo>
                  <a:pt x="1705571" y="169664"/>
                </a:lnTo>
                <a:lnTo>
                  <a:pt x="1625203" y="160734"/>
                </a:lnTo>
                <a:lnTo>
                  <a:pt x="1544836" y="151805"/>
                </a:lnTo>
                <a:lnTo>
                  <a:pt x="1455539" y="142875"/>
                </a:lnTo>
                <a:lnTo>
                  <a:pt x="1366242" y="133945"/>
                </a:lnTo>
                <a:lnTo>
                  <a:pt x="1268016" y="133945"/>
                </a:lnTo>
                <a:lnTo>
                  <a:pt x="1169789" y="125016"/>
                </a:lnTo>
                <a:lnTo>
                  <a:pt x="1062633" y="116086"/>
                </a:lnTo>
                <a:lnTo>
                  <a:pt x="955477" y="107156"/>
                </a:lnTo>
                <a:lnTo>
                  <a:pt x="848321" y="107156"/>
                </a:lnTo>
                <a:lnTo>
                  <a:pt x="741164" y="107156"/>
                </a:lnTo>
                <a:lnTo>
                  <a:pt x="634008" y="116086"/>
                </a:lnTo>
                <a:lnTo>
                  <a:pt x="535781" y="125016"/>
                </a:lnTo>
                <a:lnTo>
                  <a:pt x="437555" y="142875"/>
                </a:lnTo>
                <a:lnTo>
                  <a:pt x="348258" y="169664"/>
                </a:lnTo>
                <a:lnTo>
                  <a:pt x="267891" y="187523"/>
                </a:lnTo>
                <a:lnTo>
                  <a:pt x="196453" y="214312"/>
                </a:lnTo>
                <a:lnTo>
                  <a:pt x="133946" y="241101"/>
                </a:lnTo>
                <a:lnTo>
                  <a:pt x="80367" y="276820"/>
                </a:lnTo>
                <a:lnTo>
                  <a:pt x="35719" y="303609"/>
                </a:lnTo>
                <a:lnTo>
                  <a:pt x="8930" y="339328"/>
                </a:lnTo>
                <a:lnTo>
                  <a:pt x="0" y="366116"/>
                </a:lnTo>
                <a:lnTo>
                  <a:pt x="0" y="401835"/>
                </a:lnTo>
                <a:lnTo>
                  <a:pt x="17860" y="428624"/>
                </a:lnTo>
                <a:lnTo>
                  <a:pt x="53578" y="464343"/>
                </a:lnTo>
                <a:lnTo>
                  <a:pt x="107156" y="491132"/>
                </a:lnTo>
                <a:lnTo>
                  <a:pt x="187524" y="517921"/>
                </a:lnTo>
                <a:lnTo>
                  <a:pt x="285750" y="544710"/>
                </a:lnTo>
                <a:lnTo>
                  <a:pt x="401836" y="562569"/>
                </a:lnTo>
                <a:lnTo>
                  <a:pt x="526852" y="580429"/>
                </a:lnTo>
                <a:lnTo>
                  <a:pt x="669727" y="598288"/>
                </a:lnTo>
                <a:lnTo>
                  <a:pt x="812602" y="607218"/>
                </a:lnTo>
                <a:lnTo>
                  <a:pt x="973336" y="616148"/>
                </a:lnTo>
                <a:lnTo>
                  <a:pt x="1134071" y="634007"/>
                </a:lnTo>
                <a:lnTo>
                  <a:pt x="1294805" y="634007"/>
                </a:lnTo>
                <a:lnTo>
                  <a:pt x="1464469" y="642937"/>
                </a:lnTo>
                <a:lnTo>
                  <a:pt x="1625203" y="651866"/>
                </a:lnTo>
                <a:lnTo>
                  <a:pt x="1794867" y="651866"/>
                </a:lnTo>
                <a:lnTo>
                  <a:pt x="1955602" y="651866"/>
                </a:lnTo>
                <a:lnTo>
                  <a:pt x="2107406" y="642937"/>
                </a:lnTo>
                <a:lnTo>
                  <a:pt x="2250281" y="634007"/>
                </a:lnTo>
                <a:lnTo>
                  <a:pt x="2384227" y="616148"/>
                </a:lnTo>
                <a:lnTo>
                  <a:pt x="2491383" y="589358"/>
                </a:lnTo>
                <a:lnTo>
                  <a:pt x="2589610" y="553640"/>
                </a:lnTo>
                <a:lnTo>
                  <a:pt x="2669977" y="517921"/>
                </a:lnTo>
                <a:lnTo>
                  <a:pt x="2723555" y="482202"/>
                </a:lnTo>
                <a:lnTo>
                  <a:pt x="2759274" y="437554"/>
                </a:lnTo>
                <a:lnTo>
                  <a:pt x="2786063" y="401835"/>
                </a:lnTo>
                <a:lnTo>
                  <a:pt x="2777133" y="357187"/>
                </a:lnTo>
                <a:lnTo>
                  <a:pt x="2750344" y="312539"/>
                </a:lnTo>
                <a:lnTo>
                  <a:pt x="2687836" y="276820"/>
                </a:lnTo>
                <a:lnTo>
                  <a:pt x="2607469" y="232172"/>
                </a:lnTo>
                <a:lnTo>
                  <a:pt x="2491383" y="196453"/>
                </a:lnTo>
                <a:lnTo>
                  <a:pt x="2348508" y="160734"/>
                </a:lnTo>
                <a:lnTo>
                  <a:pt x="2169914" y="125016"/>
                </a:lnTo>
                <a:lnTo>
                  <a:pt x="1973461" y="98226"/>
                </a:lnTo>
                <a:lnTo>
                  <a:pt x="1741289" y="62508"/>
                </a:lnTo>
                <a:lnTo>
                  <a:pt x="1491258" y="44648"/>
                </a:lnTo>
                <a:lnTo>
                  <a:pt x="1232297" y="17859"/>
                </a:lnTo>
                <a:lnTo>
                  <a:pt x="964406" y="0"/>
                </a:lnTo>
                <a:lnTo>
                  <a:pt x="964406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Computer Arch. a Quantitative Approach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Hennessy and Patterson</a:t>
            </a:r>
          </a:p>
          <a:p>
            <a:pPr lvl="1" eaLnBrk="1" hangingPunct="1">
              <a:defRPr/>
            </a:pPr>
            <a:r>
              <a:rPr lang="en-US" dirty="0" smtClean="0"/>
              <a:t>Patterson UC Berkeley</a:t>
            </a:r>
          </a:p>
          <a:p>
            <a:pPr lvl="1" eaLnBrk="1" hangingPunct="1">
              <a:defRPr/>
            </a:pPr>
            <a:r>
              <a:rPr lang="en-US" dirty="0" smtClean="0"/>
              <a:t>Hennessy – Stanford</a:t>
            </a:r>
          </a:p>
          <a:p>
            <a:pPr lvl="1" eaLnBrk="1" hangingPunct="1">
              <a:defRPr/>
            </a:pPr>
            <a:r>
              <a:rPr lang="en-US" dirty="0" smtClean="0"/>
              <a:t>Preface – Bill Joy of Sun Micro Systems</a:t>
            </a:r>
          </a:p>
          <a:p>
            <a:pPr eaLnBrk="1" hangingPunct="1">
              <a:defRPr/>
            </a:pPr>
            <a:r>
              <a:rPr lang="en-US" dirty="0" smtClean="0"/>
              <a:t>Evolution of Editions</a:t>
            </a:r>
          </a:p>
          <a:p>
            <a:pPr lvl="1" eaLnBrk="1" hangingPunct="1">
              <a:defRPr/>
            </a:pPr>
            <a:r>
              <a:rPr lang="en-US" dirty="0" smtClean="0"/>
              <a:t>Almost universally used for graduate courses in architecture</a:t>
            </a:r>
          </a:p>
          <a:p>
            <a:pPr lvl="1" eaLnBrk="1" hangingPunct="1">
              <a:defRPr/>
            </a:pPr>
            <a:r>
              <a:rPr lang="en-US" dirty="0" smtClean="0"/>
              <a:t>Pipelines moved to appendix A ??</a:t>
            </a:r>
          </a:p>
          <a:p>
            <a:pPr lvl="1" eaLnBrk="1" hangingPunct="1">
              <a:defRPr/>
            </a:pPr>
            <a:r>
              <a:rPr lang="en-US" dirty="0" smtClean="0"/>
              <a:t>Path through 1</a:t>
            </a:r>
            <a:r>
              <a:rPr lang="en-US" dirty="0" smtClean="0">
                <a:sym typeface="Wingdings" pitchFamily="2" charset="2"/>
              </a:rPr>
              <a:t> appendix A 2…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3937992" y="1785937"/>
            <a:ext cx="142876" cy="8931"/>
          </a:xfrm>
          <a:custGeom>
            <a:avLst/>
            <a:gdLst/>
            <a:ahLst/>
            <a:cxnLst/>
            <a:rect l="0" t="0" r="0" b="0"/>
            <a:pathLst>
              <a:path w="142876" h="8931">
                <a:moveTo>
                  <a:pt x="17860" y="893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44649" y="8930"/>
                </a:lnTo>
                <a:lnTo>
                  <a:pt x="71438" y="8930"/>
                </a:lnTo>
                <a:lnTo>
                  <a:pt x="98227" y="0"/>
                </a:lnTo>
                <a:lnTo>
                  <a:pt x="12501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223742" y="1696640"/>
            <a:ext cx="133947" cy="205384"/>
          </a:xfrm>
          <a:custGeom>
            <a:avLst/>
            <a:gdLst/>
            <a:ahLst/>
            <a:cxnLst/>
            <a:rect l="0" t="0" r="0" b="0"/>
            <a:pathLst>
              <a:path w="133947" h="205384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187524"/>
                </a:lnTo>
                <a:lnTo>
                  <a:pt x="17860" y="169664"/>
                </a:lnTo>
                <a:lnTo>
                  <a:pt x="17860" y="142875"/>
                </a:lnTo>
                <a:lnTo>
                  <a:pt x="26789" y="107157"/>
                </a:lnTo>
                <a:lnTo>
                  <a:pt x="35719" y="71438"/>
                </a:lnTo>
                <a:lnTo>
                  <a:pt x="44649" y="44649"/>
                </a:lnTo>
                <a:lnTo>
                  <a:pt x="62508" y="26789"/>
                </a:lnTo>
                <a:lnTo>
                  <a:pt x="71438" y="8930"/>
                </a:lnTo>
                <a:lnTo>
                  <a:pt x="98227" y="8930"/>
                </a:lnTo>
                <a:lnTo>
                  <a:pt x="116086" y="0"/>
                </a:lnTo>
                <a:lnTo>
                  <a:pt x="133946" y="8930"/>
                </a:lnTo>
                <a:lnTo>
                  <a:pt x="133946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402336" y="1714500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0"/>
                </a:moveTo>
                <a:lnTo>
                  <a:pt x="8930" y="0"/>
                </a:lnTo>
                <a:lnTo>
                  <a:pt x="26789" y="8929"/>
                </a:lnTo>
                <a:lnTo>
                  <a:pt x="26789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348758" y="1741289"/>
            <a:ext cx="258962" cy="169665"/>
          </a:xfrm>
          <a:custGeom>
            <a:avLst/>
            <a:gdLst/>
            <a:ahLst/>
            <a:cxnLst/>
            <a:rect l="0" t="0" r="0" b="0"/>
            <a:pathLst>
              <a:path w="258962" h="169665">
                <a:moveTo>
                  <a:pt x="8930" y="62508"/>
                </a:moveTo>
                <a:lnTo>
                  <a:pt x="893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53578" y="71437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6" y="44648"/>
                </a:lnTo>
                <a:lnTo>
                  <a:pt x="98226" y="26789"/>
                </a:lnTo>
                <a:lnTo>
                  <a:pt x="98226" y="17859"/>
                </a:lnTo>
                <a:lnTo>
                  <a:pt x="89297" y="0"/>
                </a:lnTo>
                <a:lnTo>
                  <a:pt x="71437" y="0"/>
                </a:lnTo>
                <a:lnTo>
                  <a:pt x="53578" y="8930"/>
                </a:lnTo>
                <a:lnTo>
                  <a:pt x="26789" y="26789"/>
                </a:lnTo>
                <a:lnTo>
                  <a:pt x="893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35719" y="160734"/>
                </a:lnTo>
                <a:lnTo>
                  <a:pt x="71437" y="169664"/>
                </a:lnTo>
                <a:lnTo>
                  <a:pt x="107156" y="160734"/>
                </a:lnTo>
                <a:lnTo>
                  <a:pt x="151805" y="151805"/>
                </a:lnTo>
                <a:lnTo>
                  <a:pt x="196453" y="133945"/>
                </a:lnTo>
                <a:lnTo>
                  <a:pt x="232172" y="98226"/>
                </a:lnTo>
                <a:lnTo>
                  <a:pt x="258961" y="53578"/>
                </a:lnTo>
                <a:lnTo>
                  <a:pt x="258961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554141" y="1509117"/>
            <a:ext cx="116087" cy="366118"/>
          </a:xfrm>
          <a:custGeom>
            <a:avLst/>
            <a:gdLst/>
            <a:ahLst/>
            <a:cxnLst/>
            <a:rect l="0" t="0" r="0" b="0"/>
            <a:pathLst>
              <a:path w="116087" h="366118">
                <a:moveTo>
                  <a:pt x="0" y="0"/>
                </a:move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89297"/>
                </a:lnTo>
                <a:lnTo>
                  <a:pt x="35718" y="133945"/>
                </a:lnTo>
                <a:lnTo>
                  <a:pt x="35718" y="178594"/>
                </a:lnTo>
                <a:lnTo>
                  <a:pt x="44648" y="232172"/>
                </a:lnTo>
                <a:lnTo>
                  <a:pt x="62507" y="276820"/>
                </a:lnTo>
                <a:lnTo>
                  <a:pt x="80367" y="312539"/>
                </a:lnTo>
                <a:lnTo>
                  <a:pt x="89297" y="339328"/>
                </a:lnTo>
                <a:lnTo>
                  <a:pt x="107156" y="357187"/>
                </a:lnTo>
                <a:lnTo>
                  <a:pt x="116086" y="366117"/>
                </a:lnTo>
                <a:lnTo>
                  <a:pt x="107156" y="366117"/>
                </a:lnTo>
                <a:lnTo>
                  <a:pt x="98226" y="357187"/>
                </a:lnTo>
                <a:lnTo>
                  <a:pt x="80367" y="348258"/>
                </a:lnTo>
                <a:lnTo>
                  <a:pt x="53578" y="330398"/>
                </a:lnTo>
                <a:lnTo>
                  <a:pt x="53578" y="33039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348758" y="1678781"/>
            <a:ext cx="348259" cy="8931"/>
          </a:xfrm>
          <a:custGeom>
            <a:avLst/>
            <a:gdLst/>
            <a:ahLst/>
            <a:cxnLst/>
            <a:rect l="0" t="0" r="0" b="0"/>
            <a:pathLst>
              <a:path w="348259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53578" y="0"/>
                </a:lnTo>
                <a:lnTo>
                  <a:pt x="89297" y="0"/>
                </a:lnTo>
                <a:lnTo>
                  <a:pt x="142875" y="0"/>
                </a:lnTo>
                <a:lnTo>
                  <a:pt x="196453" y="0"/>
                </a:lnTo>
                <a:lnTo>
                  <a:pt x="250031" y="0"/>
                </a:lnTo>
                <a:lnTo>
                  <a:pt x="294680" y="8930"/>
                </a:lnTo>
                <a:lnTo>
                  <a:pt x="321469" y="8930"/>
                </a:lnTo>
                <a:lnTo>
                  <a:pt x="348258" y="8930"/>
                </a:lnTo>
                <a:lnTo>
                  <a:pt x="348258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14875" y="1714500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98226"/>
                </a:lnTo>
                <a:lnTo>
                  <a:pt x="26789" y="71437"/>
                </a:lnTo>
                <a:lnTo>
                  <a:pt x="26789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688086" y="1607344"/>
            <a:ext cx="62509" cy="44649"/>
          </a:xfrm>
          <a:custGeom>
            <a:avLst/>
            <a:gdLst/>
            <a:ahLst/>
            <a:cxnLst/>
            <a:rect l="0" t="0" r="0" b="0"/>
            <a:pathLst>
              <a:path w="62509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35718"/>
                </a:lnTo>
                <a:lnTo>
                  <a:pt x="62508" y="44648"/>
                </a:lnTo>
                <a:lnTo>
                  <a:pt x="62508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804172" y="1705570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893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16086"/>
                </a:lnTo>
                <a:lnTo>
                  <a:pt x="26789" y="98227"/>
                </a:lnTo>
                <a:lnTo>
                  <a:pt x="35719" y="80367"/>
                </a:lnTo>
                <a:lnTo>
                  <a:pt x="44648" y="53578"/>
                </a:lnTo>
                <a:lnTo>
                  <a:pt x="53578" y="35719"/>
                </a:lnTo>
                <a:lnTo>
                  <a:pt x="62508" y="17859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929188" y="1741289"/>
            <a:ext cx="205383" cy="89298"/>
          </a:xfrm>
          <a:custGeom>
            <a:avLst/>
            <a:gdLst/>
            <a:ahLst/>
            <a:cxnLst/>
            <a:rect l="0" t="0" r="0" b="0"/>
            <a:pathLst>
              <a:path w="205383" h="89298">
                <a:moveTo>
                  <a:pt x="8929" y="35719"/>
                </a:moveTo>
                <a:lnTo>
                  <a:pt x="8929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29" y="53578"/>
                </a:lnTo>
                <a:lnTo>
                  <a:pt x="26789" y="53578"/>
                </a:lnTo>
                <a:lnTo>
                  <a:pt x="44648" y="53578"/>
                </a:lnTo>
                <a:lnTo>
                  <a:pt x="62507" y="53578"/>
                </a:lnTo>
                <a:lnTo>
                  <a:pt x="80367" y="53578"/>
                </a:lnTo>
                <a:lnTo>
                  <a:pt x="98226" y="44648"/>
                </a:lnTo>
                <a:lnTo>
                  <a:pt x="116085" y="26789"/>
                </a:lnTo>
                <a:lnTo>
                  <a:pt x="125015" y="17859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16085" y="8930"/>
                </a:lnTo>
                <a:lnTo>
                  <a:pt x="98226" y="17859"/>
                </a:lnTo>
                <a:lnTo>
                  <a:pt x="89296" y="35719"/>
                </a:lnTo>
                <a:lnTo>
                  <a:pt x="71437" y="53578"/>
                </a:lnTo>
                <a:lnTo>
                  <a:pt x="62507" y="62508"/>
                </a:lnTo>
                <a:lnTo>
                  <a:pt x="62507" y="80367"/>
                </a:lnTo>
                <a:lnTo>
                  <a:pt x="71437" y="89297"/>
                </a:lnTo>
                <a:lnTo>
                  <a:pt x="89296" y="89297"/>
                </a:lnTo>
                <a:lnTo>
                  <a:pt x="107156" y="89297"/>
                </a:lnTo>
                <a:lnTo>
                  <a:pt x="142875" y="80367"/>
                </a:lnTo>
                <a:lnTo>
                  <a:pt x="169664" y="71437"/>
                </a:lnTo>
                <a:lnTo>
                  <a:pt x="205382" y="53578"/>
                </a:lnTo>
                <a:lnTo>
                  <a:pt x="205382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107781" y="1562695"/>
            <a:ext cx="276822" cy="276821"/>
          </a:xfrm>
          <a:custGeom>
            <a:avLst/>
            <a:gdLst/>
            <a:ahLst/>
            <a:cxnLst/>
            <a:rect l="0" t="0" r="0" b="0"/>
            <a:pathLst>
              <a:path w="276822" h="276821">
                <a:moveTo>
                  <a:pt x="116086" y="151805"/>
                </a:moveTo>
                <a:lnTo>
                  <a:pt x="98227" y="160734"/>
                </a:lnTo>
                <a:lnTo>
                  <a:pt x="80367" y="169664"/>
                </a:lnTo>
                <a:lnTo>
                  <a:pt x="53578" y="178594"/>
                </a:lnTo>
                <a:lnTo>
                  <a:pt x="35719" y="205383"/>
                </a:lnTo>
                <a:lnTo>
                  <a:pt x="893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8930" y="267891"/>
                </a:lnTo>
                <a:lnTo>
                  <a:pt x="17860" y="276820"/>
                </a:lnTo>
                <a:lnTo>
                  <a:pt x="44649" y="276820"/>
                </a:lnTo>
                <a:lnTo>
                  <a:pt x="71438" y="267891"/>
                </a:lnTo>
                <a:lnTo>
                  <a:pt x="98227" y="258961"/>
                </a:lnTo>
                <a:lnTo>
                  <a:pt x="133946" y="241102"/>
                </a:lnTo>
                <a:lnTo>
                  <a:pt x="160735" y="214313"/>
                </a:lnTo>
                <a:lnTo>
                  <a:pt x="178594" y="187524"/>
                </a:lnTo>
                <a:lnTo>
                  <a:pt x="196453" y="160734"/>
                </a:lnTo>
                <a:lnTo>
                  <a:pt x="205383" y="125016"/>
                </a:lnTo>
                <a:lnTo>
                  <a:pt x="205383" y="89297"/>
                </a:lnTo>
                <a:lnTo>
                  <a:pt x="205383" y="53578"/>
                </a:lnTo>
                <a:lnTo>
                  <a:pt x="187524" y="26789"/>
                </a:lnTo>
                <a:lnTo>
                  <a:pt x="178594" y="8930"/>
                </a:lnTo>
                <a:lnTo>
                  <a:pt x="160735" y="0"/>
                </a:lnTo>
                <a:lnTo>
                  <a:pt x="133946" y="8930"/>
                </a:lnTo>
                <a:lnTo>
                  <a:pt x="116086" y="26789"/>
                </a:lnTo>
                <a:lnTo>
                  <a:pt x="98227" y="44649"/>
                </a:lnTo>
                <a:lnTo>
                  <a:pt x="98227" y="80367"/>
                </a:lnTo>
                <a:lnTo>
                  <a:pt x="98227" y="125016"/>
                </a:lnTo>
                <a:lnTo>
                  <a:pt x="125016" y="169664"/>
                </a:lnTo>
                <a:lnTo>
                  <a:pt x="160735" y="205383"/>
                </a:lnTo>
                <a:lnTo>
                  <a:pt x="214313" y="241102"/>
                </a:lnTo>
                <a:lnTo>
                  <a:pt x="276821" y="258961"/>
                </a:lnTo>
                <a:lnTo>
                  <a:pt x="276821" y="25896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581055" y="1571625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133945" y="0"/>
                </a:moveTo>
                <a:lnTo>
                  <a:pt x="133945" y="0"/>
                </a:lnTo>
                <a:lnTo>
                  <a:pt x="133945" y="8929"/>
                </a:lnTo>
                <a:lnTo>
                  <a:pt x="125015" y="17859"/>
                </a:lnTo>
                <a:lnTo>
                  <a:pt x="133945" y="35719"/>
                </a:lnTo>
                <a:lnTo>
                  <a:pt x="133945" y="53578"/>
                </a:lnTo>
                <a:lnTo>
                  <a:pt x="142875" y="80367"/>
                </a:lnTo>
                <a:lnTo>
                  <a:pt x="151804" y="107156"/>
                </a:lnTo>
                <a:lnTo>
                  <a:pt x="151804" y="142875"/>
                </a:lnTo>
                <a:lnTo>
                  <a:pt x="160734" y="160734"/>
                </a:lnTo>
                <a:lnTo>
                  <a:pt x="160734" y="178594"/>
                </a:lnTo>
                <a:lnTo>
                  <a:pt x="151804" y="196453"/>
                </a:lnTo>
                <a:lnTo>
                  <a:pt x="142875" y="196453"/>
                </a:lnTo>
                <a:lnTo>
                  <a:pt x="116086" y="196453"/>
                </a:lnTo>
                <a:lnTo>
                  <a:pt x="98226" y="187523"/>
                </a:lnTo>
                <a:lnTo>
                  <a:pt x="71437" y="169664"/>
                </a:lnTo>
                <a:lnTo>
                  <a:pt x="35718" y="151804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491758" y="1535906"/>
            <a:ext cx="875110" cy="250032"/>
          </a:xfrm>
          <a:custGeom>
            <a:avLst/>
            <a:gdLst/>
            <a:ahLst/>
            <a:cxnLst/>
            <a:rect l="0" t="0" r="0" b="0"/>
            <a:pathLst>
              <a:path w="875110" h="250032">
                <a:moveTo>
                  <a:pt x="0" y="98227"/>
                </a:moveTo>
                <a:lnTo>
                  <a:pt x="0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35719" y="142875"/>
                </a:lnTo>
                <a:lnTo>
                  <a:pt x="71437" y="151805"/>
                </a:lnTo>
                <a:lnTo>
                  <a:pt x="107156" y="169664"/>
                </a:lnTo>
                <a:lnTo>
                  <a:pt x="151805" y="169664"/>
                </a:lnTo>
                <a:lnTo>
                  <a:pt x="205383" y="169664"/>
                </a:lnTo>
                <a:lnTo>
                  <a:pt x="250031" y="160734"/>
                </a:lnTo>
                <a:lnTo>
                  <a:pt x="294680" y="151805"/>
                </a:lnTo>
                <a:lnTo>
                  <a:pt x="339328" y="133945"/>
                </a:lnTo>
                <a:lnTo>
                  <a:pt x="366117" y="107156"/>
                </a:lnTo>
                <a:lnTo>
                  <a:pt x="383976" y="80367"/>
                </a:lnTo>
                <a:lnTo>
                  <a:pt x="401836" y="53578"/>
                </a:lnTo>
                <a:lnTo>
                  <a:pt x="410765" y="26789"/>
                </a:lnTo>
                <a:lnTo>
                  <a:pt x="410765" y="8930"/>
                </a:lnTo>
                <a:lnTo>
                  <a:pt x="401836" y="0"/>
                </a:lnTo>
                <a:lnTo>
                  <a:pt x="392906" y="8930"/>
                </a:lnTo>
                <a:lnTo>
                  <a:pt x="375047" y="26789"/>
                </a:lnTo>
                <a:lnTo>
                  <a:pt x="366117" y="44648"/>
                </a:lnTo>
                <a:lnTo>
                  <a:pt x="339328" y="80367"/>
                </a:lnTo>
                <a:lnTo>
                  <a:pt x="330398" y="116086"/>
                </a:lnTo>
                <a:lnTo>
                  <a:pt x="321469" y="142875"/>
                </a:lnTo>
                <a:lnTo>
                  <a:pt x="321469" y="178594"/>
                </a:lnTo>
                <a:lnTo>
                  <a:pt x="321469" y="196453"/>
                </a:lnTo>
                <a:lnTo>
                  <a:pt x="330398" y="214313"/>
                </a:lnTo>
                <a:lnTo>
                  <a:pt x="348258" y="223242"/>
                </a:lnTo>
                <a:lnTo>
                  <a:pt x="375047" y="223242"/>
                </a:lnTo>
                <a:lnTo>
                  <a:pt x="392906" y="214313"/>
                </a:lnTo>
                <a:lnTo>
                  <a:pt x="419695" y="196453"/>
                </a:lnTo>
                <a:lnTo>
                  <a:pt x="437555" y="169664"/>
                </a:lnTo>
                <a:lnTo>
                  <a:pt x="455414" y="142875"/>
                </a:lnTo>
                <a:lnTo>
                  <a:pt x="482203" y="125016"/>
                </a:lnTo>
                <a:lnTo>
                  <a:pt x="491133" y="107156"/>
                </a:lnTo>
                <a:lnTo>
                  <a:pt x="508992" y="107156"/>
                </a:lnTo>
                <a:lnTo>
                  <a:pt x="508992" y="107156"/>
                </a:lnTo>
                <a:lnTo>
                  <a:pt x="508992" y="125016"/>
                </a:lnTo>
                <a:lnTo>
                  <a:pt x="508992" y="151805"/>
                </a:lnTo>
                <a:lnTo>
                  <a:pt x="500062" y="169664"/>
                </a:lnTo>
                <a:lnTo>
                  <a:pt x="500062" y="196453"/>
                </a:lnTo>
                <a:lnTo>
                  <a:pt x="500062" y="223242"/>
                </a:lnTo>
                <a:lnTo>
                  <a:pt x="500062" y="241102"/>
                </a:lnTo>
                <a:lnTo>
                  <a:pt x="500062" y="250031"/>
                </a:lnTo>
                <a:lnTo>
                  <a:pt x="508992" y="250031"/>
                </a:lnTo>
                <a:lnTo>
                  <a:pt x="526851" y="250031"/>
                </a:lnTo>
                <a:lnTo>
                  <a:pt x="553640" y="241102"/>
                </a:lnTo>
                <a:lnTo>
                  <a:pt x="580430" y="232172"/>
                </a:lnTo>
                <a:lnTo>
                  <a:pt x="616148" y="205383"/>
                </a:lnTo>
                <a:lnTo>
                  <a:pt x="642937" y="178594"/>
                </a:lnTo>
                <a:lnTo>
                  <a:pt x="660797" y="160734"/>
                </a:lnTo>
                <a:lnTo>
                  <a:pt x="678656" y="142875"/>
                </a:lnTo>
                <a:lnTo>
                  <a:pt x="687586" y="142875"/>
                </a:lnTo>
                <a:lnTo>
                  <a:pt x="687586" y="151805"/>
                </a:lnTo>
                <a:lnTo>
                  <a:pt x="678656" y="160734"/>
                </a:lnTo>
                <a:lnTo>
                  <a:pt x="669726" y="178594"/>
                </a:lnTo>
                <a:lnTo>
                  <a:pt x="660797" y="196453"/>
                </a:lnTo>
                <a:lnTo>
                  <a:pt x="651867" y="214313"/>
                </a:lnTo>
                <a:lnTo>
                  <a:pt x="651867" y="223242"/>
                </a:lnTo>
                <a:lnTo>
                  <a:pt x="651867" y="232172"/>
                </a:lnTo>
                <a:lnTo>
                  <a:pt x="660797" y="232172"/>
                </a:lnTo>
                <a:lnTo>
                  <a:pt x="678656" y="223242"/>
                </a:lnTo>
                <a:lnTo>
                  <a:pt x="696515" y="214313"/>
                </a:lnTo>
                <a:lnTo>
                  <a:pt x="732234" y="196453"/>
                </a:lnTo>
                <a:lnTo>
                  <a:pt x="767953" y="178594"/>
                </a:lnTo>
                <a:lnTo>
                  <a:pt x="803672" y="160734"/>
                </a:lnTo>
                <a:lnTo>
                  <a:pt x="830461" y="151805"/>
                </a:lnTo>
                <a:lnTo>
                  <a:pt x="848320" y="151805"/>
                </a:lnTo>
                <a:lnTo>
                  <a:pt x="866180" y="151805"/>
                </a:lnTo>
                <a:lnTo>
                  <a:pt x="875109" y="160734"/>
                </a:lnTo>
                <a:lnTo>
                  <a:pt x="875109" y="178594"/>
                </a:lnTo>
                <a:lnTo>
                  <a:pt x="866180" y="196453"/>
                </a:lnTo>
                <a:lnTo>
                  <a:pt x="857250" y="205383"/>
                </a:lnTo>
                <a:lnTo>
                  <a:pt x="839390" y="223242"/>
                </a:lnTo>
                <a:lnTo>
                  <a:pt x="830461" y="223242"/>
                </a:lnTo>
                <a:lnTo>
                  <a:pt x="812601" y="223242"/>
                </a:lnTo>
                <a:lnTo>
                  <a:pt x="794742" y="223242"/>
                </a:lnTo>
                <a:lnTo>
                  <a:pt x="776883" y="205383"/>
                </a:lnTo>
                <a:lnTo>
                  <a:pt x="776883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197203" y="1535906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536531" y="1616273"/>
            <a:ext cx="1" cy="17861"/>
          </a:xfrm>
          <a:custGeom>
            <a:avLst/>
            <a:gdLst/>
            <a:ahLst/>
            <a:cxnLst/>
            <a:rect l="0" t="0" r="0" b="0"/>
            <a:pathLst>
              <a:path w="1" h="17861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474023" y="1598414"/>
            <a:ext cx="232173" cy="303610"/>
          </a:xfrm>
          <a:custGeom>
            <a:avLst/>
            <a:gdLst/>
            <a:ahLst/>
            <a:cxnLst/>
            <a:rect l="0" t="0" r="0" b="0"/>
            <a:pathLst>
              <a:path w="232173" h="303610">
                <a:moveTo>
                  <a:pt x="8930" y="2678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26790" y="116086"/>
                </a:lnTo>
                <a:lnTo>
                  <a:pt x="44649" y="125015"/>
                </a:lnTo>
                <a:lnTo>
                  <a:pt x="62508" y="125015"/>
                </a:lnTo>
                <a:lnTo>
                  <a:pt x="80368" y="125015"/>
                </a:lnTo>
                <a:lnTo>
                  <a:pt x="98227" y="116086"/>
                </a:lnTo>
                <a:lnTo>
                  <a:pt x="107157" y="107156"/>
                </a:lnTo>
                <a:lnTo>
                  <a:pt x="116086" y="89297"/>
                </a:lnTo>
                <a:lnTo>
                  <a:pt x="125016" y="71437"/>
                </a:lnTo>
                <a:lnTo>
                  <a:pt x="125016" y="62508"/>
                </a:lnTo>
                <a:lnTo>
                  <a:pt x="125016" y="44648"/>
                </a:lnTo>
                <a:lnTo>
                  <a:pt x="133946" y="26789"/>
                </a:lnTo>
                <a:lnTo>
                  <a:pt x="133946" y="17859"/>
                </a:lnTo>
                <a:lnTo>
                  <a:pt x="14287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0"/>
                </a:lnTo>
                <a:lnTo>
                  <a:pt x="169665" y="8930"/>
                </a:lnTo>
                <a:lnTo>
                  <a:pt x="169665" y="17859"/>
                </a:lnTo>
                <a:lnTo>
                  <a:pt x="178594" y="44648"/>
                </a:lnTo>
                <a:lnTo>
                  <a:pt x="178594" y="71437"/>
                </a:lnTo>
                <a:lnTo>
                  <a:pt x="187524" y="116086"/>
                </a:lnTo>
                <a:lnTo>
                  <a:pt x="196454" y="151805"/>
                </a:lnTo>
                <a:lnTo>
                  <a:pt x="205383" y="187523"/>
                </a:lnTo>
                <a:lnTo>
                  <a:pt x="214313" y="223242"/>
                </a:lnTo>
                <a:lnTo>
                  <a:pt x="223243" y="250031"/>
                </a:lnTo>
                <a:lnTo>
                  <a:pt x="232172" y="276820"/>
                </a:lnTo>
                <a:lnTo>
                  <a:pt x="232172" y="285750"/>
                </a:lnTo>
                <a:lnTo>
                  <a:pt x="223243" y="303609"/>
                </a:lnTo>
                <a:lnTo>
                  <a:pt x="214313" y="303609"/>
                </a:lnTo>
                <a:lnTo>
                  <a:pt x="187524" y="303609"/>
                </a:lnTo>
                <a:lnTo>
                  <a:pt x="142875" y="294680"/>
                </a:lnTo>
                <a:lnTo>
                  <a:pt x="107157" y="285750"/>
                </a:lnTo>
                <a:lnTo>
                  <a:pt x="71438" y="267890"/>
                </a:lnTo>
                <a:lnTo>
                  <a:pt x="44649" y="250031"/>
                </a:lnTo>
                <a:lnTo>
                  <a:pt x="26790" y="241101"/>
                </a:lnTo>
                <a:lnTo>
                  <a:pt x="26790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724055" y="1571625"/>
            <a:ext cx="339329" cy="169665"/>
          </a:xfrm>
          <a:custGeom>
            <a:avLst/>
            <a:gdLst/>
            <a:ahLst/>
            <a:cxnLst/>
            <a:rect l="0" t="0" r="0" b="0"/>
            <a:pathLst>
              <a:path w="339329" h="169665">
                <a:moveTo>
                  <a:pt x="62508" y="71437"/>
                </a:moveTo>
                <a:lnTo>
                  <a:pt x="53578" y="80367"/>
                </a:lnTo>
                <a:lnTo>
                  <a:pt x="35718" y="80367"/>
                </a:lnTo>
                <a:lnTo>
                  <a:pt x="26789" y="80367"/>
                </a:lnTo>
                <a:lnTo>
                  <a:pt x="8929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35718" y="89297"/>
                </a:lnTo>
                <a:lnTo>
                  <a:pt x="71437" y="80367"/>
                </a:lnTo>
                <a:lnTo>
                  <a:pt x="107156" y="71437"/>
                </a:lnTo>
                <a:lnTo>
                  <a:pt x="142875" y="62508"/>
                </a:lnTo>
                <a:lnTo>
                  <a:pt x="169664" y="44648"/>
                </a:lnTo>
                <a:lnTo>
                  <a:pt x="196453" y="35719"/>
                </a:lnTo>
                <a:lnTo>
                  <a:pt x="205383" y="17859"/>
                </a:lnTo>
                <a:lnTo>
                  <a:pt x="196453" y="8929"/>
                </a:lnTo>
                <a:lnTo>
                  <a:pt x="178593" y="0"/>
                </a:lnTo>
                <a:lnTo>
                  <a:pt x="151804" y="8929"/>
                </a:lnTo>
                <a:lnTo>
                  <a:pt x="116086" y="17859"/>
                </a:lnTo>
                <a:lnTo>
                  <a:pt x="89297" y="35719"/>
                </a:lnTo>
                <a:lnTo>
                  <a:pt x="53578" y="62508"/>
                </a:lnTo>
                <a:lnTo>
                  <a:pt x="35718" y="89297"/>
                </a:lnTo>
                <a:lnTo>
                  <a:pt x="35718" y="116086"/>
                </a:lnTo>
                <a:lnTo>
                  <a:pt x="44648" y="142875"/>
                </a:lnTo>
                <a:lnTo>
                  <a:pt x="62508" y="160734"/>
                </a:lnTo>
                <a:lnTo>
                  <a:pt x="98226" y="169664"/>
                </a:lnTo>
                <a:lnTo>
                  <a:pt x="142875" y="169664"/>
                </a:lnTo>
                <a:lnTo>
                  <a:pt x="187523" y="160734"/>
                </a:lnTo>
                <a:lnTo>
                  <a:pt x="232172" y="151804"/>
                </a:lnTo>
                <a:lnTo>
                  <a:pt x="276820" y="133945"/>
                </a:lnTo>
                <a:lnTo>
                  <a:pt x="312539" y="116086"/>
                </a:lnTo>
                <a:lnTo>
                  <a:pt x="339328" y="89297"/>
                </a:lnTo>
                <a:lnTo>
                  <a:pt x="339328" y="8929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902648" y="1580554"/>
            <a:ext cx="580431" cy="178595"/>
          </a:xfrm>
          <a:custGeom>
            <a:avLst/>
            <a:gdLst/>
            <a:ahLst/>
            <a:cxnLst/>
            <a:rect l="0" t="0" r="0" b="0"/>
            <a:pathLst>
              <a:path w="580431" h="178595">
                <a:moveTo>
                  <a:pt x="178594" y="0"/>
                </a:moveTo>
                <a:lnTo>
                  <a:pt x="169665" y="0"/>
                </a:lnTo>
                <a:lnTo>
                  <a:pt x="151805" y="8930"/>
                </a:lnTo>
                <a:lnTo>
                  <a:pt x="116086" y="17860"/>
                </a:lnTo>
                <a:lnTo>
                  <a:pt x="89297" y="35719"/>
                </a:lnTo>
                <a:lnTo>
                  <a:pt x="53579" y="53579"/>
                </a:lnTo>
                <a:lnTo>
                  <a:pt x="26790" y="80368"/>
                </a:lnTo>
                <a:lnTo>
                  <a:pt x="893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26790" y="151805"/>
                </a:lnTo>
                <a:lnTo>
                  <a:pt x="44649" y="151805"/>
                </a:lnTo>
                <a:lnTo>
                  <a:pt x="80368" y="151805"/>
                </a:lnTo>
                <a:lnTo>
                  <a:pt x="116086" y="133946"/>
                </a:lnTo>
                <a:lnTo>
                  <a:pt x="151805" y="125016"/>
                </a:lnTo>
                <a:lnTo>
                  <a:pt x="178594" y="107157"/>
                </a:lnTo>
                <a:lnTo>
                  <a:pt x="205383" y="80368"/>
                </a:lnTo>
                <a:lnTo>
                  <a:pt x="223243" y="53579"/>
                </a:lnTo>
                <a:lnTo>
                  <a:pt x="232172" y="26790"/>
                </a:lnTo>
                <a:lnTo>
                  <a:pt x="241102" y="8930"/>
                </a:lnTo>
                <a:lnTo>
                  <a:pt x="232172" y="0"/>
                </a:lnTo>
                <a:lnTo>
                  <a:pt x="232172" y="0"/>
                </a:lnTo>
                <a:lnTo>
                  <a:pt x="223243" y="17860"/>
                </a:lnTo>
                <a:lnTo>
                  <a:pt x="205383" y="35719"/>
                </a:lnTo>
                <a:lnTo>
                  <a:pt x="187524" y="53579"/>
                </a:lnTo>
                <a:lnTo>
                  <a:pt x="178594" y="80368"/>
                </a:lnTo>
                <a:lnTo>
                  <a:pt x="169665" y="107157"/>
                </a:lnTo>
                <a:lnTo>
                  <a:pt x="160735" y="133946"/>
                </a:lnTo>
                <a:lnTo>
                  <a:pt x="169665" y="151805"/>
                </a:lnTo>
                <a:lnTo>
                  <a:pt x="187524" y="160735"/>
                </a:lnTo>
                <a:lnTo>
                  <a:pt x="205383" y="160735"/>
                </a:lnTo>
                <a:lnTo>
                  <a:pt x="232172" y="151805"/>
                </a:lnTo>
                <a:lnTo>
                  <a:pt x="258961" y="142875"/>
                </a:lnTo>
                <a:lnTo>
                  <a:pt x="276821" y="125016"/>
                </a:lnTo>
                <a:lnTo>
                  <a:pt x="294680" y="107157"/>
                </a:lnTo>
                <a:lnTo>
                  <a:pt x="312540" y="80368"/>
                </a:lnTo>
                <a:lnTo>
                  <a:pt x="330399" y="62508"/>
                </a:lnTo>
                <a:lnTo>
                  <a:pt x="339329" y="53579"/>
                </a:lnTo>
                <a:lnTo>
                  <a:pt x="339329" y="44649"/>
                </a:lnTo>
                <a:lnTo>
                  <a:pt x="339329" y="44649"/>
                </a:lnTo>
                <a:lnTo>
                  <a:pt x="330399" y="62508"/>
                </a:lnTo>
                <a:lnTo>
                  <a:pt x="321469" y="80368"/>
                </a:lnTo>
                <a:lnTo>
                  <a:pt x="321469" y="107157"/>
                </a:lnTo>
                <a:lnTo>
                  <a:pt x="312540" y="133946"/>
                </a:lnTo>
                <a:lnTo>
                  <a:pt x="303610" y="151805"/>
                </a:lnTo>
                <a:lnTo>
                  <a:pt x="303610" y="169665"/>
                </a:lnTo>
                <a:lnTo>
                  <a:pt x="312540" y="178594"/>
                </a:lnTo>
                <a:lnTo>
                  <a:pt x="330399" y="178594"/>
                </a:lnTo>
                <a:lnTo>
                  <a:pt x="357188" y="169665"/>
                </a:lnTo>
                <a:lnTo>
                  <a:pt x="392907" y="151805"/>
                </a:lnTo>
                <a:lnTo>
                  <a:pt x="437555" y="125016"/>
                </a:lnTo>
                <a:lnTo>
                  <a:pt x="482204" y="98227"/>
                </a:lnTo>
                <a:lnTo>
                  <a:pt x="526852" y="71438"/>
                </a:lnTo>
                <a:lnTo>
                  <a:pt x="562571" y="53579"/>
                </a:lnTo>
                <a:lnTo>
                  <a:pt x="580430" y="35719"/>
                </a:lnTo>
                <a:lnTo>
                  <a:pt x="580430" y="26790"/>
                </a:lnTo>
                <a:lnTo>
                  <a:pt x="580430" y="2679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723680" y="2223492"/>
            <a:ext cx="258962" cy="35720"/>
          </a:xfrm>
          <a:custGeom>
            <a:avLst/>
            <a:gdLst/>
            <a:ahLst/>
            <a:cxnLst/>
            <a:rect l="0" t="0" r="0" b="0"/>
            <a:pathLst>
              <a:path w="258962" h="35720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44648" y="17859"/>
                </a:lnTo>
                <a:lnTo>
                  <a:pt x="89297" y="26789"/>
                </a:lnTo>
                <a:lnTo>
                  <a:pt x="151804" y="35719"/>
                </a:lnTo>
                <a:lnTo>
                  <a:pt x="205383" y="35719"/>
                </a:lnTo>
                <a:lnTo>
                  <a:pt x="258961" y="26789"/>
                </a:lnTo>
                <a:lnTo>
                  <a:pt x="258961" y="2678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339828" y="2080617"/>
            <a:ext cx="62509" cy="250032"/>
          </a:xfrm>
          <a:custGeom>
            <a:avLst/>
            <a:gdLst/>
            <a:ahLst/>
            <a:cxnLst/>
            <a:rect l="0" t="0" r="0" b="0"/>
            <a:pathLst>
              <a:path w="62509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17860" y="125016"/>
                </a:lnTo>
                <a:lnTo>
                  <a:pt x="26789" y="169664"/>
                </a:lnTo>
                <a:lnTo>
                  <a:pt x="26789" y="205383"/>
                </a:lnTo>
                <a:lnTo>
                  <a:pt x="35719" y="232172"/>
                </a:lnTo>
                <a:lnTo>
                  <a:pt x="44649" y="250031"/>
                </a:lnTo>
                <a:lnTo>
                  <a:pt x="53578" y="250031"/>
                </a:lnTo>
                <a:lnTo>
                  <a:pt x="62508" y="250031"/>
                </a:lnTo>
                <a:lnTo>
                  <a:pt x="62508" y="241102"/>
                </a:lnTo>
                <a:lnTo>
                  <a:pt x="62508" y="214312"/>
                </a:lnTo>
                <a:lnTo>
                  <a:pt x="44649" y="178594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179094" y="2044898"/>
            <a:ext cx="428626" cy="133947"/>
          </a:xfrm>
          <a:custGeom>
            <a:avLst/>
            <a:gdLst/>
            <a:ahLst/>
            <a:cxnLst/>
            <a:rect l="0" t="0" r="0" b="0"/>
            <a:pathLst>
              <a:path w="428626" h="133947">
                <a:moveTo>
                  <a:pt x="0" y="62508"/>
                </a:moveTo>
                <a:lnTo>
                  <a:pt x="8929" y="53578"/>
                </a:lnTo>
                <a:lnTo>
                  <a:pt x="35719" y="53578"/>
                </a:lnTo>
                <a:lnTo>
                  <a:pt x="71437" y="44649"/>
                </a:lnTo>
                <a:lnTo>
                  <a:pt x="116086" y="35719"/>
                </a:lnTo>
                <a:lnTo>
                  <a:pt x="178594" y="17860"/>
                </a:lnTo>
                <a:lnTo>
                  <a:pt x="241101" y="8930"/>
                </a:lnTo>
                <a:lnTo>
                  <a:pt x="303609" y="0"/>
                </a:lnTo>
                <a:lnTo>
                  <a:pt x="366117" y="0"/>
                </a:lnTo>
                <a:lnTo>
                  <a:pt x="410765" y="0"/>
                </a:lnTo>
                <a:lnTo>
                  <a:pt x="428625" y="17860"/>
                </a:lnTo>
                <a:lnTo>
                  <a:pt x="428625" y="26789"/>
                </a:lnTo>
                <a:lnTo>
                  <a:pt x="401836" y="44649"/>
                </a:lnTo>
                <a:lnTo>
                  <a:pt x="366117" y="71438"/>
                </a:lnTo>
                <a:lnTo>
                  <a:pt x="312539" y="89297"/>
                </a:lnTo>
                <a:lnTo>
                  <a:pt x="267890" y="107156"/>
                </a:lnTo>
                <a:lnTo>
                  <a:pt x="223242" y="125016"/>
                </a:lnTo>
                <a:lnTo>
                  <a:pt x="196453" y="133946"/>
                </a:lnTo>
                <a:lnTo>
                  <a:pt x="187523" y="133946"/>
                </a:lnTo>
                <a:lnTo>
                  <a:pt x="187523" y="133946"/>
                </a:lnTo>
                <a:lnTo>
                  <a:pt x="214312" y="133946"/>
                </a:lnTo>
                <a:lnTo>
                  <a:pt x="241101" y="125016"/>
                </a:lnTo>
                <a:lnTo>
                  <a:pt x="241101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509492" y="2152054"/>
            <a:ext cx="205384" cy="205384"/>
          </a:xfrm>
          <a:custGeom>
            <a:avLst/>
            <a:gdLst/>
            <a:ahLst/>
            <a:cxnLst/>
            <a:rect l="0" t="0" r="0" b="0"/>
            <a:pathLst>
              <a:path w="205384" h="205384">
                <a:moveTo>
                  <a:pt x="17860" y="35719"/>
                </a:moveTo>
                <a:lnTo>
                  <a:pt x="8930" y="4464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17860" y="125016"/>
                </a:lnTo>
                <a:lnTo>
                  <a:pt x="26789" y="151805"/>
                </a:lnTo>
                <a:lnTo>
                  <a:pt x="26789" y="169665"/>
                </a:lnTo>
                <a:lnTo>
                  <a:pt x="26789" y="196454"/>
                </a:lnTo>
                <a:lnTo>
                  <a:pt x="26789" y="205383"/>
                </a:lnTo>
                <a:lnTo>
                  <a:pt x="26789" y="205383"/>
                </a:lnTo>
                <a:lnTo>
                  <a:pt x="17860" y="205383"/>
                </a:lnTo>
                <a:lnTo>
                  <a:pt x="17860" y="187524"/>
                </a:lnTo>
                <a:lnTo>
                  <a:pt x="17860" y="160735"/>
                </a:lnTo>
                <a:lnTo>
                  <a:pt x="26789" y="125016"/>
                </a:lnTo>
                <a:lnTo>
                  <a:pt x="35719" y="89297"/>
                </a:lnTo>
                <a:lnTo>
                  <a:pt x="62508" y="62508"/>
                </a:lnTo>
                <a:lnTo>
                  <a:pt x="89297" y="26790"/>
                </a:lnTo>
                <a:lnTo>
                  <a:pt x="116086" y="17860"/>
                </a:lnTo>
                <a:lnTo>
                  <a:pt x="142875" y="8930"/>
                </a:lnTo>
                <a:lnTo>
                  <a:pt x="169664" y="0"/>
                </a:lnTo>
                <a:lnTo>
                  <a:pt x="187524" y="8930"/>
                </a:lnTo>
                <a:lnTo>
                  <a:pt x="205383" y="17860"/>
                </a:lnTo>
                <a:lnTo>
                  <a:pt x="205383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598789" y="2178844"/>
            <a:ext cx="232173" cy="142876"/>
          </a:xfrm>
          <a:custGeom>
            <a:avLst/>
            <a:gdLst/>
            <a:ahLst/>
            <a:cxnLst/>
            <a:rect l="0" t="0" r="0" b="0"/>
            <a:pathLst>
              <a:path w="232173" h="142876">
                <a:moveTo>
                  <a:pt x="893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5"/>
                </a:lnTo>
                <a:lnTo>
                  <a:pt x="26789" y="116085"/>
                </a:lnTo>
                <a:lnTo>
                  <a:pt x="44649" y="116085"/>
                </a:lnTo>
                <a:lnTo>
                  <a:pt x="62508" y="107156"/>
                </a:lnTo>
                <a:lnTo>
                  <a:pt x="89297" y="98226"/>
                </a:lnTo>
                <a:lnTo>
                  <a:pt x="116086" y="89296"/>
                </a:lnTo>
                <a:lnTo>
                  <a:pt x="142875" y="71437"/>
                </a:lnTo>
                <a:lnTo>
                  <a:pt x="169664" y="62507"/>
                </a:lnTo>
                <a:lnTo>
                  <a:pt x="187524" y="44648"/>
                </a:lnTo>
                <a:lnTo>
                  <a:pt x="196453" y="26789"/>
                </a:lnTo>
                <a:lnTo>
                  <a:pt x="196453" y="8929"/>
                </a:lnTo>
                <a:lnTo>
                  <a:pt x="196453" y="0"/>
                </a:lnTo>
                <a:lnTo>
                  <a:pt x="178594" y="0"/>
                </a:lnTo>
                <a:lnTo>
                  <a:pt x="160734" y="8929"/>
                </a:lnTo>
                <a:lnTo>
                  <a:pt x="142875" y="26789"/>
                </a:lnTo>
                <a:lnTo>
                  <a:pt x="116086" y="53578"/>
                </a:lnTo>
                <a:lnTo>
                  <a:pt x="107156" y="80367"/>
                </a:lnTo>
                <a:lnTo>
                  <a:pt x="98227" y="98226"/>
                </a:lnTo>
                <a:lnTo>
                  <a:pt x="107156" y="125015"/>
                </a:lnTo>
                <a:lnTo>
                  <a:pt x="116086" y="133945"/>
                </a:lnTo>
                <a:lnTo>
                  <a:pt x="142875" y="142875"/>
                </a:lnTo>
                <a:lnTo>
                  <a:pt x="169664" y="142875"/>
                </a:lnTo>
                <a:lnTo>
                  <a:pt x="196453" y="133945"/>
                </a:lnTo>
                <a:lnTo>
                  <a:pt x="232172" y="116085"/>
                </a:lnTo>
                <a:lnTo>
                  <a:pt x="232172" y="11608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857750" y="2178844"/>
            <a:ext cx="142876" cy="151805"/>
          </a:xfrm>
          <a:custGeom>
            <a:avLst/>
            <a:gdLst/>
            <a:ahLst/>
            <a:cxnLst/>
            <a:rect l="0" t="0" r="0" b="0"/>
            <a:pathLst>
              <a:path w="142876" h="151805">
                <a:moveTo>
                  <a:pt x="107156" y="0"/>
                </a:moveTo>
                <a:lnTo>
                  <a:pt x="98227" y="0"/>
                </a:lnTo>
                <a:lnTo>
                  <a:pt x="80367" y="8929"/>
                </a:lnTo>
                <a:lnTo>
                  <a:pt x="62508" y="8929"/>
                </a:lnTo>
                <a:lnTo>
                  <a:pt x="44648" y="17859"/>
                </a:lnTo>
                <a:lnTo>
                  <a:pt x="35719" y="17859"/>
                </a:lnTo>
                <a:lnTo>
                  <a:pt x="44648" y="26789"/>
                </a:lnTo>
                <a:lnTo>
                  <a:pt x="53578" y="44648"/>
                </a:lnTo>
                <a:lnTo>
                  <a:pt x="71438" y="53578"/>
                </a:lnTo>
                <a:lnTo>
                  <a:pt x="98227" y="62507"/>
                </a:lnTo>
                <a:lnTo>
                  <a:pt x="125016" y="80367"/>
                </a:lnTo>
                <a:lnTo>
                  <a:pt x="133945" y="98226"/>
                </a:lnTo>
                <a:lnTo>
                  <a:pt x="142875" y="107156"/>
                </a:lnTo>
                <a:lnTo>
                  <a:pt x="133945" y="125015"/>
                </a:lnTo>
                <a:lnTo>
                  <a:pt x="107156" y="133945"/>
                </a:lnTo>
                <a:lnTo>
                  <a:pt x="71438" y="142875"/>
                </a:lnTo>
                <a:lnTo>
                  <a:pt x="44648" y="151804"/>
                </a:lnTo>
                <a:lnTo>
                  <a:pt x="17859" y="151804"/>
                </a:lnTo>
                <a:lnTo>
                  <a:pt x="8930" y="14287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045273" y="2241351"/>
            <a:ext cx="53580" cy="80369"/>
          </a:xfrm>
          <a:custGeom>
            <a:avLst/>
            <a:gdLst/>
            <a:ahLst/>
            <a:cxnLst/>
            <a:rect l="0" t="0" r="0" b="0"/>
            <a:pathLst>
              <a:path w="53580" h="80369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17860" y="80368"/>
                </a:lnTo>
                <a:lnTo>
                  <a:pt x="26790" y="80368"/>
                </a:lnTo>
                <a:lnTo>
                  <a:pt x="44649" y="80368"/>
                </a:lnTo>
                <a:lnTo>
                  <a:pt x="53579" y="62508"/>
                </a:lnTo>
                <a:lnTo>
                  <a:pt x="5357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018484" y="2044898"/>
            <a:ext cx="71439" cy="35720"/>
          </a:xfrm>
          <a:custGeom>
            <a:avLst/>
            <a:gdLst/>
            <a:ahLst/>
            <a:cxnLst/>
            <a:rect l="0" t="0" r="0" b="0"/>
            <a:pathLst>
              <a:path w="71439" h="35720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26789"/>
                </a:lnTo>
                <a:lnTo>
                  <a:pt x="44649" y="26789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161359" y="2080617"/>
            <a:ext cx="214314" cy="241103"/>
          </a:xfrm>
          <a:custGeom>
            <a:avLst/>
            <a:gdLst/>
            <a:ahLst/>
            <a:cxnLst/>
            <a:rect l="0" t="0" r="0" b="0"/>
            <a:pathLst>
              <a:path w="214314" h="241103">
                <a:moveTo>
                  <a:pt x="116086" y="89297"/>
                </a:moveTo>
                <a:lnTo>
                  <a:pt x="116086" y="89297"/>
                </a:lnTo>
                <a:lnTo>
                  <a:pt x="107157" y="89297"/>
                </a:lnTo>
                <a:lnTo>
                  <a:pt x="89297" y="89297"/>
                </a:lnTo>
                <a:lnTo>
                  <a:pt x="71438" y="98227"/>
                </a:lnTo>
                <a:lnTo>
                  <a:pt x="53579" y="116086"/>
                </a:lnTo>
                <a:lnTo>
                  <a:pt x="35719" y="142875"/>
                </a:lnTo>
                <a:lnTo>
                  <a:pt x="17860" y="169664"/>
                </a:lnTo>
                <a:lnTo>
                  <a:pt x="8930" y="196453"/>
                </a:lnTo>
                <a:lnTo>
                  <a:pt x="0" y="214312"/>
                </a:lnTo>
                <a:lnTo>
                  <a:pt x="8930" y="223242"/>
                </a:lnTo>
                <a:lnTo>
                  <a:pt x="26789" y="232172"/>
                </a:lnTo>
                <a:lnTo>
                  <a:pt x="44649" y="241102"/>
                </a:lnTo>
                <a:lnTo>
                  <a:pt x="71438" y="232172"/>
                </a:lnTo>
                <a:lnTo>
                  <a:pt x="107157" y="223242"/>
                </a:lnTo>
                <a:lnTo>
                  <a:pt x="133946" y="205383"/>
                </a:lnTo>
                <a:lnTo>
                  <a:pt x="160735" y="178594"/>
                </a:lnTo>
                <a:lnTo>
                  <a:pt x="187524" y="151805"/>
                </a:lnTo>
                <a:lnTo>
                  <a:pt x="196454" y="116086"/>
                </a:lnTo>
                <a:lnTo>
                  <a:pt x="205383" y="71437"/>
                </a:lnTo>
                <a:lnTo>
                  <a:pt x="214313" y="35719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268516" y="1982390"/>
            <a:ext cx="544712" cy="339330"/>
          </a:xfrm>
          <a:custGeom>
            <a:avLst/>
            <a:gdLst/>
            <a:ahLst/>
            <a:cxnLst/>
            <a:rect l="0" t="0" r="0" b="0"/>
            <a:pathLst>
              <a:path w="544712" h="339330">
                <a:moveTo>
                  <a:pt x="62507" y="35719"/>
                </a:moveTo>
                <a:lnTo>
                  <a:pt x="53578" y="44649"/>
                </a:lnTo>
                <a:lnTo>
                  <a:pt x="44648" y="53579"/>
                </a:lnTo>
                <a:lnTo>
                  <a:pt x="26789" y="80368"/>
                </a:lnTo>
                <a:lnTo>
                  <a:pt x="8929" y="107157"/>
                </a:lnTo>
                <a:lnTo>
                  <a:pt x="0" y="151805"/>
                </a:lnTo>
                <a:lnTo>
                  <a:pt x="0" y="187524"/>
                </a:lnTo>
                <a:lnTo>
                  <a:pt x="8929" y="214313"/>
                </a:lnTo>
                <a:lnTo>
                  <a:pt x="26789" y="250032"/>
                </a:lnTo>
                <a:lnTo>
                  <a:pt x="44648" y="267891"/>
                </a:lnTo>
                <a:lnTo>
                  <a:pt x="62507" y="285750"/>
                </a:lnTo>
                <a:lnTo>
                  <a:pt x="89297" y="294680"/>
                </a:lnTo>
                <a:lnTo>
                  <a:pt x="116086" y="294680"/>
                </a:lnTo>
                <a:lnTo>
                  <a:pt x="142875" y="285750"/>
                </a:lnTo>
                <a:lnTo>
                  <a:pt x="160734" y="276821"/>
                </a:lnTo>
                <a:lnTo>
                  <a:pt x="169664" y="258961"/>
                </a:lnTo>
                <a:lnTo>
                  <a:pt x="178593" y="250032"/>
                </a:lnTo>
                <a:lnTo>
                  <a:pt x="178593" y="232172"/>
                </a:lnTo>
                <a:lnTo>
                  <a:pt x="178593" y="223243"/>
                </a:lnTo>
                <a:lnTo>
                  <a:pt x="169664" y="223243"/>
                </a:lnTo>
                <a:lnTo>
                  <a:pt x="160734" y="232172"/>
                </a:lnTo>
                <a:lnTo>
                  <a:pt x="160734" y="250032"/>
                </a:lnTo>
                <a:lnTo>
                  <a:pt x="151804" y="267891"/>
                </a:lnTo>
                <a:lnTo>
                  <a:pt x="151804" y="285750"/>
                </a:lnTo>
                <a:lnTo>
                  <a:pt x="151804" y="294680"/>
                </a:lnTo>
                <a:lnTo>
                  <a:pt x="151804" y="312539"/>
                </a:lnTo>
                <a:lnTo>
                  <a:pt x="160734" y="321469"/>
                </a:lnTo>
                <a:lnTo>
                  <a:pt x="169664" y="321469"/>
                </a:lnTo>
                <a:lnTo>
                  <a:pt x="178593" y="321469"/>
                </a:lnTo>
                <a:lnTo>
                  <a:pt x="196453" y="312539"/>
                </a:lnTo>
                <a:lnTo>
                  <a:pt x="223242" y="294680"/>
                </a:lnTo>
                <a:lnTo>
                  <a:pt x="241101" y="276821"/>
                </a:lnTo>
                <a:lnTo>
                  <a:pt x="258961" y="258961"/>
                </a:lnTo>
                <a:lnTo>
                  <a:pt x="276820" y="241102"/>
                </a:lnTo>
                <a:lnTo>
                  <a:pt x="285750" y="223243"/>
                </a:lnTo>
                <a:lnTo>
                  <a:pt x="294679" y="223243"/>
                </a:lnTo>
                <a:lnTo>
                  <a:pt x="294679" y="232172"/>
                </a:lnTo>
                <a:lnTo>
                  <a:pt x="285750" y="241102"/>
                </a:lnTo>
                <a:lnTo>
                  <a:pt x="285750" y="258961"/>
                </a:lnTo>
                <a:lnTo>
                  <a:pt x="267890" y="276821"/>
                </a:lnTo>
                <a:lnTo>
                  <a:pt x="258961" y="294680"/>
                </a:lnTo>
                <a:lnTo>
                  <a:pt x="258961" y="303610"/>
                </a:lnTo>
                <a:lnTo>
                  <a:pt x="250031" y="312539"/>
                </a:lnTo>
                <a:lnTo>
                  <a:pt x="258961" y="312539"/>
                </a:lnTo>
                <a:lnTo>
                  <a:pt x="267890" y="312539"/>
                </a:lnTo>
                <a:lnTo>
                  <a:pt x="285750" y="294680"/>
                </a:lnTo>
                <a:lnTo>
                  <a:pt x="303609" y="285750"/>
                </a:lnTo>
                <a:lnTo>
                  <a:pt x="330398" y="267891"/>
                </a:lnTo>
                <a:lnTo>
                  <a:pt x="348257" y="258961"/>
                </a:lnTo>
                <a:lnTo>
                  <a:pt x="366117" y="250032"/>
                </a:lnTo>
                <a:lnTo>
                  <a:pt x="375047" y="250032"/>
                </a:lnTo>
                <a:lnTo>
                  <a:pt x="383976" y="258961"/>
                </a:lnTo>
                <a:lnTo>
                  <a:pt x="392906" y="267891"/>
                </a:lnTo>
                <a:lnTo>
                  <a:pt x="392906" y="276821"/>
                </a:lnTo>
                <a:lnTo>
                  <a:pt x="392906" y="285750"/>
                </a:lnTo>
                <a:lnTo>
                  <a:pt x="392906" y="294680"/>
                </a:lnTo>
                <a:lnTo>
                  <a:pt x="401836" y="303610"/>
                </a:lnTo>
                <a:lnTo>
                  <a:pt x="410765" y="303610"/>
                </a:lnTo>
                <a:lnTo>
                  <a:pt x="419695" y="294680"/>
                </a:lnTo>
                <a:lnTo>
                  <a:pt x="437554" y="285750"/>
                </a:lnTo>
                <a:lnTo>
                  <a:pt x="455414" y="267891"/>
                </a:lnTo>
                <a:lnTo>
                  <a:pt x="473273" y="250032"/>
                </a:lnTo>
                <a:lnTo>
                  <a:pt x="500062" y="232172"/>
                </a:lnTo>
                <a:lnTo>
                  <a:pt x="517922" y="196454"/>
                </a:lnTo>
                <a:lnTo>
                  <a:pt x="526851" y="160735"/>
                </a:lnTo>
                <a:lnTo>
                  <a:pt x="535781" y="125016"/>
                </a:lnTo>
                <a:lnTo>
                  <a:pt x="544711" y="89297"/>
                </a:lnTo>
                <a:lnTo>
                  <a:pt x="535781" y="53579"/>
                </a:lnTo>
                <a:lnTo>
                  <a:pt x="526851" y="26789"/>
                </a:lnTo>
                <a:lnTo>
                  <a:pt x="517922" y="8930"/>
                </a:lnTo>
                <a:lnTo>
                  <a:pt x="500062" y="0"/>
                </a:lnTo>
                <a:lnTo>
                  <a:pt x="482203" y="8930"/>
                </a:lnTo>
                <a:lnTo>
                  <a:pt x="464343" y="26789"/>
                </a:lnTo>
                <a:lnTo>
                  <a:pt x="446484" y="44649"/>
                </a:lnTo>
                <a:lnTo>
                  <a:pt x="428625" y="80368"/>
                </a:lnTo>
                <a:lnTo>
                  <a:pt x="419695" y="125016"/>
                </a:lnTo>
                <a:lnTo>
                  <a:pt x="419695" y="169664"/>
                </a:lnTo>
                <a:lnTo>
                  <a:pt x="428625" y="214313"/>
                </a:lnTo>
                <a:lnTo>
                  <a:pt x="437554" y="258961"/>
                </a:lnTo>
                <a:lnTo>
                  <a:pt x="455414" y="285750"/>
                </a:lnTo>
                <a:lnTo>
                  <a:pt x="473273" y="312539"/>
                </a:lnTo>
                <a:lnTo>
                  <a:pt x="491132" y="330399"/>
                </a:lnTo>
                <a:lnTo>
                  <a:pt x="500062" y="339329"/>
                </a:lnTo>
                <a:lnTo>
                  <a:pt x="508992" y="339329"/>
                </a:lnTo>
                <a:lnTo>
                  <a:pt x="508992" y="330399"/>
                </a:lnTo>
                <a:lnTo>
                  <a:pt x="500062" y="303610"/>
                </a:lnTo>
                <a:lnTo>
                  <a:pt x="482203" y="267891"/>
                </a:lnTo>
                <a:lnTo>
                  <a:pt x="455414" y="241102"/>
                </a:lnTo>
                <a:lnTo>
                  <a:pt x="428625" y="196454"/>
                </a:lnTo>
                <a:lnTo>
                  <a:pt x="401836" y="169664"/>
                </a:lnTo>
                <a:lnTo>
                  <a:pt x="375047" y="151805"/>
                </a:lnTo>
                <a:lnTo>
                  <a:pt x="357187" y="142875"/>
                </a:lnTo>
                <a:lnTo>
                  <a:pt x="357187" y="142875"/>
                </a:lnTo>
                <a:lnTo>
                  <a:pt x="366117" y="151805"/>
                </a:lnTo>
                <a:lnTo>
                  <a:pt x="383976" y="160735"/>
                </a:lnTo>
                <a:lnTo>
                  <a:pt x="410765" y="169664"/>
                </a:lnTo>
                <a:lnTo>
                  <a:pt x="446484" y="178594"/>
                </a:lnTo>
                <a:lnTo>
                  <a:pt x="482203" y="187524"/>
                </a:lnTo>
                <a:lnTo>
                  <a:pt x="508992" y="187524"/>
                </a:lnTo>
                <a:lnTo>
                  <a:pt x="535781" y="187524"/>
                </a:lnTo>
                <a:lnTo>
                  <a:pt x="535781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848945" y="2062758"/>
            <a:ext cx="276822" cy="410766"/>
          </a:xfrm>
          <a:custGeom>
            <a:avLst/>
            <a:gdLst/>
            <a:ahLst/>
            <a:cxnLst/>
            <a:rect l="0" t="0" r="0" b="0"/>
            <a:pathLst>
              <a:path w="276822" h="410766">
                <a:moveTo>
                  <a:pt x="89297" y="151804"/>
                </a:moveTo>
                <a:lnTo>
                  <a:pt x="89297" y="160734"/>
                </a:lnTo>
                <a:lnTo>
                  <a:pt x="71438" y="160734"/>
                </a:lnTo>
                <a:lnTo>
                  <a:pt x="62508" y="169664"/>
                </a:lnTo>
                <a:lnTo>
                  <a:pt x="44649" y="178593"/>
                </a:lnTo>
                <a:lnTo>
                  <a:pt x="26789" y="196453"/>
                </a:lnTo>
                <a:lnTo>
                  <a:pt x="8930" y="205382"/>
                </a:lnTo>
                <a:lnTo>
                  <a:pt x="0" y="214312"/>
                </a:lnTo>
                <a:lnTo>
                  <a:pt x="0" y="223242"/>
                </a:lnTo>
                <a:lnTo>
                  <a:pt x="0" y="232171"/>
                </a:lnTo>
                <a:lnTo>
                  <a:pt x="17860" y="232171"/>
                </a:lnTo>
                <a:lnTo>
                  <a:pt x="35719" y="223242"/>
                </a:lnTo>
                <a:lnTo>
                  <a:pt x="53578" y="214312"/>
                </a:lnTo>
                <a:lnTo>
                  <a:pt x="71438" y="205382"/>
                </a:lnTo>
                <a:lnTo>
                  <a:pt x="98227" y="187523"/>
                </a:lnTo>
                <a:lnTo>
                  <a:pt x="107157" y="169664"/>
                </a:lnTo>
                <a:lnTo>
                  <a:pt x="116086" y="142875"/>
                </a:lnTo>
                <a:lnTo>
                  <a:pt x="125016" y="125015"/>
                </a:lnTo>
                <a:lnTo>
                  <a:pt x="116086" y="98226"/>
                </a:lnTo>
                <a:lnTo>
                  <a:pt x="107157" y="71437"/>
                </a:lnTo>
                <a:lnTo>
                  <a:pt x="98227" y="44648"/>
                </a:lnTo>
                <a:lnTo>
                  <a:pt x="80368" y="26789"/>
                </a:lnTo>
                <a:lnTo>
                  <a:pt x="62508" y="1785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71438" y="8929"/>
                </a:lnTo>
                <a:lnTo>
                  <a:pt x="89297" y="26789"/>
                </a:lnTo>
                <a:lnTo>
                  <a:pt x="116086" y="44648"/>
                </a:lnTo>
                <a:lnTo>
                  <a:pt x="133946" y="71437"/>
                </a:lnTo>
                <a:lnTo>
                  <a:pt x="160735" y="107156"/>
                </a:lnTo>
                <a:lnTo>
                  <a:pt x="187524" y="151804"/>
                </a:lnTo>
                <a:lnTo>
                  <a:pt x="205383" y="196453"/>
                </a:lnTo>
                <a:lnTo>
                  <a:pt x="223243" y="241101"/>
                </a:lnTo>
                <a:lnTo>
                  <a:pt x="241102" y="276820"/>
                </a:lnTo>
                <a:lnTo>
                  <a:pt x="241102" y="312539"/>
                </a:lnTo>
                <a:lnTo>
                  <a:pt x="250032" y="348257"/>
                </a:lnTo>
                <a:lnTo>
                  <a:pt x="250032" y="375046"/>
                </a:lnTo>
                <a:lnTo>
                  <a:pt x="250032" y="392906"/>
                </a:lnTo>
                <a:lnTo>
                  <a:pt x="241102" y="401836"/>
                </a:lnTo>
                <a:lnTo>
                  <a:pt x="241102" y="410765"/>
                </a:lnTo>
                <a:lnTo>
                  <a:pt x="250032" y="410765"/>
                </a:lnTo>
                <a:lnTo>
                  <a:pt x="258961" y="401836"/>
                </a:lnTo>
                <a:lnTo>
                  <a:pt x="267891" y="392906"/>
                </a:lnTo>
                <a:lnTo>
                  <a:pt x="276821" y="366117"/>
                </a:lnTo>
                <a:lnTo>
                  <a:pt x="276821" y="348257"/>
                </a:lnTo>
                <a:lnTo>
                  <a:pt x="258961" y="312539"/>
                </a:lnTo>
                <a:lnTo>
                  <a:pt x="232172" y="285750"/>
                </a:lnTo>
                <a:lnTo>
                  <a:pt x="196453" y="258961"/>
                </a:lnTo>
                <a:lnTo>
                  <a:pt x="160735" y="241101"/>
                </a:lnTo>
                <a:lnTo>
                  <a:pt x="116086" y="232171"/>
                </a:lnTo>
                <a:lnTo>
                  <a:pt x="89297" y="223242"/>
                </a:lnTo>
                <a:lnTo>
                  <a:pt x="80368" y="223242"/>
                </a:lnTo>
                <a:lnTo>
                  <a:pt x="89297" y="214312"/>
                </a:lnTo>
                <a:lnTo>
                  <a:pt x="107157" y="205382"/>
                </a:lnTo>
                <a:lnTo>
                  <a:pt x="107157" y="20538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179344" y="2053828"/>
            <a:ext cx="169665" cy="241102"/>
          </a:xfrm>
          <a:custGeom>
            <a:avLst/>
            <a:gdLst/>
            <a:ahLst/>
            <a:cxnLst/>
            <a:rect l="0" t="0" r="0" b="0"/>
            <a:pathLst>
              <a:path w="169665" h="241102">
                <a:moveTo>
                  <a:pt x="151804" y="80367"/>
                </a:moveTo>
                <a:lnTo>
                  <a:pt x="151804" y="71437"/>
                </a:lnTo>
                <a:lnTo>
                  <a:pt x="160734" y="71437"/>
                </a:lnTo>
                <a:lnTo>
                  <a:pt x="160734" y="62508"/>
                </a:lnTo>
                <a:lnTo>
                  <a:pt x="160734" y="53578"/>
                </a:lnTo>
                <a:lnTo>
                  <a:pt x="160734" y="35719"/>
                </a:lnTo>
                <a:lnTo>
                  <a:pt x="160734" y="26789"/>
                </a:lnTo>
                <a:lnTo>
                  <a:pt x="160734" y="17859"/>
                </a:lnTo>
                <a:lnTo>
                  <a:pt x="142875" y="8930"/>
                </a:lnTo>
                <a:lnTo>
                  <a:pt x="125015" y="0"/>
                </a:lnTo>
                <a:lnTo>
                  <a:pt x="107156" y="0"/>
                </a:lnTo>
                <a:lnTo>
                  <a:pt x="89297" y="8930"/>
                </a:lnTo>
                <a:lnTo>
                  <a:pt x="62508" y="17859"/>
                </a:lnTo>
                <a:lnTo>
                  <a:pt x="35719" y="35719"/>
                </a:lnTo>
                <a:lnTo>
                  <a:pt x="17859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29" y="89297"/>
                </a:lnTo>
                <a:lnTo>
                  <a:pt x="26789" y="107156"/>
                </a:lnTo>
                <a:lnTo>
                  <a:pt x="53578" y="125016"/>
                </a:lnTo>
                <a:lnTo>
                  <a:pt x="89297" y="142875"/>
                </a:lnTo>
                <a:lnTo>
                  <a:pt x="125015" y="160734"/>
                </a:lnTo>
                <a:lnTo>
                  <a:pt x="151804" y="178594"/>
                </a:lnTo>
                <a:lnTo>
                  <a:pt x="169664" y="196453"/>
                </a:lnTo>
                <a:lnTo>
                  <a:pt x="169664" y="214312"/>
                </a:lnTo>
                <a:lnTo>
                  <a:pt x="160734" y="223242"/>
                </a:lnTo>
                <a:lnTo>
                  <a:pt x="142875" y="232172"/>
                </a:lnTo>
                <a:lnTo>
                  <a:pt x="116086" y="241101"/>
                </a:lnTo>
                <a:lnTo>
                  <a:pt x="80367" y="232172"/>
                </a:lnTo>
                <a:lnTo>
                  <a:pt x="62508" y="223242"/>
                </a:lnTo>
                <a:lnTo>
                  <a:pt x="44648" y="205383"/>
                </a:lnTo>
                <a:lnTo>
                  <a:pt x="44648" y="187523"/>
                </a:lnTo>
                <a:lnTo>
                  <a:pt x="44648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2" name="Freeform 13311"/>
          <p:cNvSpPr/>
          <p:nvPr/>
        </p:nvSpPr>
        <p:spPr bwMode="auto">
          <a:xfrm>
            <a:off x="6349008" y="2035969"/>
            <a:ext cx="133946" cy="267891"/>
          </a:xfrm>
          <a:custGeom>
            <a:avLst/>
            <a:gdLst/>
            <a:ahLst/>
            <a:cxnLst/>
            <a:rect l="0" t="0" r="0" b="0"/>
            <a:pathLst>
              <a:path w="133946" h="267891">
                <a:moveTo>
                  <a:pt x="133945" y="0"/>
                </a:moveTo>
                <a:lnTo>
                  <a:pt x="133945" y="0"/>
                </a:lnTo>
                <a:lnTo>
                  <a:pt x="125015" y="0"/>
                </a:lnTo>
                <a:lnTo>
                  <a:pt x="125015" y="8929"/>
                </a:lnTo>
                <a:lnTo>
                  <a:pt x="116086" y="17859"/>
                </a:lnTo>
                <a:lnTo>
                  <a:pt x="107156" y="35718"/>
                </a:lnTo>
                <a:lnTo>
                  <a:pt x="98226" y="53578"/>
                </a:lnTo>
                <a:lnTo>
                  <a:pt x="98226" y="89296"/>
                </a:lnTo>
                <a:lnTo>
                  <a:pt x="98226" y="125015"/>
                </a:lnTo>
                <a:lnTo>
                  <a:pt x="98226" y="160734"/>
                </a:lnTo>
                <a:lnTo>
                  <a:pt x="107156" y="196453"/>
                </a:lnTo>
                <a:lnTo>
                  <a:pt x="107156" y="223242"/>
                </a:lnTo>
                <a:lnTo>
                  <a:pt x="116086" y="241101"/>
                </a:lnTo>
                <a:lnTo>
                  <a:pt x="116086" y="258960"/>
                </a:lnTo>
                <a:lnTo>
                  <a:pt x="116086" y="267890"/>
                </a:lnTo>
                <a:lnTo>
                  <a:pt x="107156" y="258960"/>
                </a:lnTo>
                <a:lnTo>
                  <a:pt x="89297" y="250031"/>
                </a:lnTo>
                <a:lnTo>
                  <a:pt x="62508" y="232171"/>
                </a:lnTo>
                <a:lnTo>
                  <a:pt x="35719" y="205382"/>
                </a:lnTo>
                <a:lnTo>
                  <a:pt x="0" y="178593"/>
                </a:lnTo>
                <a:lnTo>
                  <a:pt x="0" y="17859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3" name="Freeform 13312"/>
          <p:cNvSpPr/>
          <p:nvPr/>
        </p:nvSpPr>
        <p:spPr bwMode="auto">
          <a:xfrm>
            <a:off x="6295430" y="2143125"/>
            <a:ext cx="258962" cy="44649"/>
          </a:xfrm>
          <a:custGeom>
            <a:avLst/>
            <a:gdLst/>
            <a:ahLst/>
            <a:cxnLst/>
            <a:rect l="0" t="0" r="0" b="0"/>
            <a:pathLst>
              <a:path w="258962" h="44649">
                <a:moveTo>
                  <a:pt x="0" y="0"/>
                </a:moveTo>
                <a:lnTo>
                  <a:pt x="8929" y="0"/>
                </a:lnTo>
                <a:lnTo>
                  <a:pt x="35718" y="8929"/>
                </a:lnTo>
                <a:lnTo>
                  <a:pt x="80367" y="8929"/>
                </a:lnTo>
                <a:lnTo>
                  <a:pt x="116086" y="17859"/>
                </a:lnTo>
                <a:lnTo>
                  <a:pt x="160734" y="26789"/>
                </a:lnTo>
                <a:lnTo>
                  <a:pt x="196453" y="35719"/>
                </a:lnTo>
                <a:lnTo>
                  <a:pt x="223242" y="35719"/>
                </a:lnTo>
                <a:lnTo>
                  <a:pt x="241101" y="44648"/>
                </a:lnTo>
                <a:lnTo>
                  <a:pt x="258961" y="35719"/>
                </a:lnTo>
                <a:lnTo>
                  <a:pt x="258961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5" name="Freeform 13314"/>
          <p:cNvSpPr/>
          <p:nvPr/>
        </p:nvSpPr>
        <p:spPr bwMode="auto">
          <a:xfrm>
            <a:off x="6500813" y="2009179"/>
            <a:ext cx="517922" cy="500064"/>
          </a:xfrm>
          <a:custGeom>
            <a:avLst/>
            <a:gdLst/>
            <a:ahLst/>
            <a:cxnLst/>
            <a:rect l="0" t="0" r="0" b="0"/>
            <a:pathLst>
              <a:path w="517922" h="500064">
                <a:moveTo>
                  <a:pt x="71437" y="125016"/>
                </a:moveTo>
                <a:lnTo>
                  <a:pt x="62507" y="133946"/>
                </a:lnTo>
                <a:lnTo>
                  <a:pt x="62507" y="133946"/>
                </a:lnTo>
                <a:lnTo>
                  <a:pt x="53578" y="151805"/>
                </a:lnTo>
                <a:lnTo>
                  <a:pt x="35718" y="169665"/>
                </a:lnTo>
                <a:lnTo>
                  <a:pt x="26789" y="187524"/>
                </a:lnTo>
                <a:lnTo>
                  <a:pt x="17859" y="205383"/>
                </a:lnTo>
                <a:lnTo>
                  <a:pt x="8929" y="22324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8929" y="241102"/>
                </a:lnTo>
                <a:lnTo>
                  <a:pt x="26789" y="241102"/>
                </a:lnTo>
                <a:lnTo>
                  <a:pt x="53578" y="232172"/>
                </a:lnTo>
                <a:lnTo>
                  <a:pt x="80367" y="214313"/>
                </a:lnTo>
                <a:lnTo>
                  <a:pt x="107156" y="196454"/>
                </a:lnTo>
                <a:lnTo>
                  <a:pt x="133945" y="178594"/>
                </a:lnTo>
                <a:lnTo>
                  <a:pt x="151804" y="160735"/>
                </a:lnTo>
                <a:lnTo>
                  <a:pt x="160734" y="142875"/>
                </a:lnTo>
                <a:lnTo>
                  <a:pt x="169664" y="133946"/>
                </a:lnTo>
                <a:lnTo>
                  <a:pt x="160734" y="142875"/>
                </a:lnTo>
                <a:lnTo>
                  <a:pt x="151804" y="151805"/>
                </a:lnTo>
                <a:lnTo>
                  <a:pt x="142875" y="160735"/>
                </a:lnTo>
                <a:lnTo>
                  <a:pt x="125015" y="178594"/>
                </a:lnTo>
                <a:lnTo>
                  <a:pt x="116085" y="187524"/>
                </a:lnTo>
                <a:lnTo>
                  <a:pt x="107156" y="205383"/>
                </a:lnTo>
                <a:lnTo>
                  <a:pt x="107156" y="214313"/>
                </a:lnTo>
                <a:lnTo>
                  <a:pt x="107156" y="223243"/>
                </a:lnTo>
                <a:lnTo>
                  <a:pt x="116085" y="232172"/>
                </a:lnTo>
                <a:lnTo>
                  <a:pt x="125015" y="232172"/>
                </a:lnTo>
                <a:lnTo>
                  <a:pt x="142875" y="223243"/>
                </a:lnTo>
                <a:lnTo>
                  <a:pt x="160734" y="214313"/>
                </a:lnTo>
                <a:lnTo>
                  <a:pt x="178593" y="196454"/>
                </a:lnTo>
                <a:lnTo>
                  <a:pt x="196453" y="187524"/>
                </a:lnTo>
                <a:lnTo>
                  <a:pt x="214312" y="169665"/>
                </a:lnTo>
                <a:lnTo>
                  <a:pt x="232171" y="151805"/>
                </a:lnTo>
                <a:lnTo>
                  <a:pt x="232171" y="151805"/>
                </a:lnTo>
                <a:lnTo>
                  <a:pt x="232171" y="160735"/>
                </a:lnTo>
                <a:lnTo>
                  <a:pt x="232171" y="169665"/>
                </a:lnTo>
                <a:lnTo>
                  <a:pt x="223242" y="187524"/>
                </a:lnTo>
                <a:lnTo>
                  <a:pt x="214312" y="205383"/>
                </a:lnTo>
                <a:lnTo>
                  <a:pt x="205382" y="223243"/>
                </a:lnTo>
                <a:lnTo>
                  <a:pt x="205382" y="232172"/>
                </a:lnTo>
                <a:lnTo>
                  <a:pt x="205382" y="241102"/>
                </a:lnTo>
                <a:lnTo>
                  <a:pt x="205382" y="250032"/>
                </a:lnTo>
                <a:lnTo>
                  <a:pt x="214312" y="241102"/>
                </a:lnTo>
                <a:lnTo>
                  <a:pt x="232171" y="241102"/>
                </a:lnTo>
                <a:lnTo>
                  <a:pt x="250031" y="223243"/>
                </a:lnTo>
                <a:lnTo>
                  <a:pt x="276820" y="205383"/>
                </a:lnTo>
                <a:lnTo>
                  <a:pt x="303609" y="187524"/>
                </a:lnTo>
                <a:lnTo>
                  <a:pt x="321468" y="169665"/>
                </a:lnTo>
                <a:lnTo>
                  <a:pt x="339328" y="160735"/>
                </a:lnTo>
                <a:lnTo>
                  <a:pt x="348257" y="160735"/>
                </a:lnTo>
                <a:lnTo>
                  <a:pt x="348257" y="160735"/>
                </a:lnTo>
                <a:lnTo>
                  <a:pt x="339328" y="178594"/>
                </a:lnTo>
                <a:lnTo>
                  <a:pt x="330398" y="196454"/>
                </a:lnTo>
                <a:lnTo>
                  <a:pt x="321468" y="223243"/>
                </a:lnTo>
                <a:lnTo>
                  <a:pt x="312539" y="241102"/>
                </a:lnTo>
                <a:lnTo>
                  <a:pt x="312539" y="250032"/>
                </a:lnTo>
                <a:lnTo>
                  <a:pt x="321468" y="250032"/>
                </a:lnTo>
                <a:lnTo>
                  <a:pt x="330398" y="250032"/>
                </a:lnTo>
                <a:lnTo>
                  <a:pt x="348257" y="241102"/>
                </a:lnTo>
                <a:lnTo>
                  <a:pt x="357187" y="232172"/>
                </a:lnTo>
                <a:lnTo>
                  <a:pt x="383976" y="205383"/>
                </a:lnTo>
                <a:lnTo>
                  <a:pt x="401835" y="178594"/>
                </a:lnTo>
                <a:lnTo>
                  <a:pt x="428625" y="142875"/>
                </a:lnTo>
                <a:lnTo>
                  <a:pt x="455414" y="107157"/>
                </a:lnTo>
                <a:lnTo>
                  <a:pt x="473273" y="71438"/>
                </a:lnTo>
                <a:lnTo>
                  <a:pt x="491132" y="35719"/>
                </a:lnTo>
                <a:lnTo>
                  <a:pt x="508992" y="17860"/>
                </a:lnTo>
                <a:lnTo>
                  <a:pt x="517921" y="0"/>
                </a:lnTo>
                <a:lnTo>
                  <a:pt x="517921" y="0"/>
                </a:lnTo>
                <a:lnTo>
                  <a:pt x="508992" y="8930"/>
                </a:lnTo>
                <a:lnTo>
                  <a:pt x="500062" y="17860"/>
                </a:lnTo>
                <a:lnTo>
                  <a:pt x="482203" y="44649"/>
                </a:lnTo>
                <a:lnTo>
                  <a:pt x="464343" y="71438"/>
                </a:lnTo>
                <a:lnTo>
                  <a:pt x="437554" y="116086"/>
                </a:lnTo>
                <a:lnTo>
                  <a:pt x="410765" y="160735"/>
                </a:lnTo>
                <a:lnTo>
                  <a:pt x="392906" y="214313"/>
                </a:lnTo>
                <a:lnTo>
                  <a:pt x="383976" y="267891"/>
                </a:lnTo>
                <a:lnTo>
                  <a:pt x="375046" y="330399"/>
                </a:lnTo>
                <a:lnTo>
                  <a:pt x="375046" y="375047"/>
                </a:lnTo>
                <a:lnTo>
                  <a:pt x="375046" y="419696"/>
                </a:lnTo>
                <a:lnTo>
                  <a:pt x="375046" y="455415"/>
                </a:lnTo>
                <a:lnTo>
                  <a:pt x="383976" y="482204"/>
                </a:lnTo>
                <a:lnTo>
                  <a:pt x="401835" y="491134"/>
                </a:lnTo>
                <a:lnTo>
                  <a:pt x="410765" y="500063"/>
                </a:lnTo>
                <a:lnTo>
                  <a:pt x="437554" y="491134"/>
                </a:lnTo>
                <a:lnTo>
                  <a:pt x="455414" y="482204"/>
                </a:lnTo>
                <a:lnTo>
                  <a:pt x="473273" y="464344"/>
                </a:lnTo>
                <a:lnTo>
                  <a:pt x="482203" y="428625"/>
                </a:lnTo>
                <a:lnTo>
                  <a:pt x="473273" y="392907"/>
                </a:lnTo>
                <a:lnTo>
                  <a:pt x="464343" y="348258"/>
                </a:lnTo>
                <a:lnTo>
                  <a:pt x="428625" y="303610"/>
                </a:lnTo>
                <a:lnTo>
                  <a:pt x="392906" y="267891"/>
                </a:lnTo>
                <a:lnTo>
                  <a:pt x="348257" y="241102"/>
                </a:lnTo>
                <a:lnTo>
                  <a:pt x="321468" y="223243"/>
                </a:lnTo>
                <a:lnTo>
                  <a:pt x="294679" y="214313"/>
                </a:lnTo>
                <a:lnTo>
                  <a:pt x="276820" y="205383"/>
                </a:lnTo>
                <a:lnTo>
                  <a:pt x="276820" y="205383"/>
                </a:lnTo>
                <a:lnTo>
                  <a:pt x="285750" y="205383"/>
                </a:lnTo>
                <a:lnTo>
                  <a:pt x="303609" y="205383"/>
                </a:lnTo>
                <a:lnTo>
                  <a:pt x="303609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6" name="Freeform 13315"/>
          <p:cNvSpPr/>
          <p:nvPr/>
        </p:nvSpPr>
        <p:spPr bwMode="auto">
          <a:xfrm>
            <a:off x="6947297" y="2089547"/>
            <a:ext cx="330399" cy="160735"/>
          </a:xfrm>
          <a:custGeom>
            <a:avLst/>
            <a:gdLst/>
            <a:ahLst/>
            <a:cxnLst/>
            <a:rect l="0" t="0" r="0" b="0"/>
            <a:pathLst>
              <a:path w="330399" h="160735">
                <a:moveTo>
                  <a:pt x="89297" y="107156"/>
                </a:moveTo>
                <a:lnTo>
                  <a:pt x="80367" y="107156"/>
                </a:lnTo>
                <a:lnTo>
                  <a:pt x="71437" y="98226"/>
                </a:lnTo>
                <a:lnTo>
                  <a:pt x="62508" y="89297"/>
                </a:lnTo>
                <a:lnTo>
                  <a:pt x="44648" y="80367"/>
                </a:lnTo>
                <a:lnTo>
                  <a:pt x="26789" y="80367"/>
                </a:lnTo>
                <a:lnTo>
                  <a:pt x="17859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17859" y="151804"/>
                </a:lnTo>
                <a:lnTo>
                  <a:pt x="35719" y="160734"/>
                </a:lnTo>
                <a:lnTo>
                  <a:pt x="53578" y="151804"/>
                </a:lnTo>
                <a:lnTo>
                  <a:pt x="71437" y="142875"/>
                </a:lnTo>
                <a:lnTo>
                  <a:pt x="80367" y="125015"/>
                </a:lnTo>
                <a:lnTo>
                  <a:pt x="98226" y="107156"/>
                </a:lnTo>
                <a:lnTo>
                  <a:pt x="98226" y="80367"/>
                </a:lnTo>
                <a:lnTo>
                  <a:pt x="107156" y="53578"/>
                </a:lnTo>
                <a:lnTo>
                  <a:pt x="107156" y="26789"/>
                </a:lnTo>
                <a:lnTo>
                  <a:pt x="98226" y="17859"/>
                </a:lnTo>
                <a:lnTo>
                  <a:pt x="98226" y="0"/>
                </a:lnTo>
                <a:lnTo>
                  <a:pt x="89297" y="0"/>
                </a:lnTo>
                <a:lnTo>
                  <a:pt x="89297" y="8929"/>
                </a:lnTo>
                <a:lnTo>
                  <a:pt x="80367" y="17859"/>
                </a:lnTo>
                <a:lnTo>
                  <a:pt x="80367" y="35718"/>
                </a:lnTo>
                <a:lnTo>
                  <a:pt x="89297" y="44648"/>
                </a:lnTo>
                <a:lnTo>
                  <a:pt x="89297" y="62507"/>
                </a:lnTo>
                <a:lnTo>
                  <a:pt x="98226" y="71437"/>
                </a:lnTo>
                <a:lnTo>
                  <a:pt x="107156" y="80367"/>
                </a:lnTo>
                <a:lnTo>
                  <a:pt x="125016" y="89297"/>
                </a:lnTo>
                <a:lnTo>
                  <a:pt x="133945" y="89297"/>
                </a:lnTo>
                <a:lnTo>
                  <a:pt x="151805" y="89297"/>
                </a:lnTo>
                <a:lnTo>
                  <a:pt x="160734" y="89297"/>
                </a:lnTo>
                <a:lnTo>
                  <a:pt x="169664" y="89297"/>
                </a:lnTo>
                <a:lnTo>
                  <a:pt x="169664" y="98226"/>
                </a:lnTo>
                <a:lnTo>
                  <a:pt x="169664" y="98226"/>
                </a:lnTo>
                <a:lnTo>
                  <a:pt x="169664" y="98226"/>
                </a:lnTo>
                <a:lnTo>
                  <a:pt x="169664" y="89297"/>
                </a:lnTo>
                <a:lnTo>
                  <a:pt x="160734" y="89297"/>
                </a:lnTo>
                <a:lnTo>
                  <a:pt x="160734" y="80367"/>
                </a:lnTo>
                <a:lnTo>
                  <a:pt x="151805" y="62507"/>
                </a:lnTo>
                <a:lnTo>
                  <a:pt x="151805" y="53578"/>
                </a:lnTo>
                <a:lnTo>
                  <a:pt x="151805" y="35718"/>
                </a:lnTo>
                <a:lnTo>
                  <a:pt x="169664" y="26789"/>
                </a:lnTo>
                <a:lnTo>
                  <a:pt x="187523" y="8929"/>
                </a:lnTo>
                <a:lnTo>
                  <a:pt x="205383" y="0"/>
                </a:lnTo>
                <a:lnTo>
                  <a:pt x="232172" y="0"/>
                </a:lnTo>
                <a:lnTo>
                  <a:pt x="258961" y="0"/>
                </a:lnTo>
                <a:lnTo>
                  <a:pt x="285750" y="0"/>
                </a:lnTo>
                <a:lnTo>
                  <a:pt x="303609" y="0"/>
                </a:lnTo>
                <a:lnTo>
                  <a:pt x="321469" y="8929"/>
                </a:lnTo>
                <a:lnTo>
                  <a:pt x="321469" y="8929"/>
                </a:lnTo>
                <a:lnTo>
                  <a:pt x="330398" y="8929"/>
                </a:lnTo>
                <a:lnTo>
                  <a:pt x="330398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7" name="Freeform 13316"/>
          <p:cNvSpPr/>
          <p:nvPr/>
        </p:nvSpPr>
        <p:spPr bwMode="auto">
          <a:xfrm>
            <a:off x="7215188" y="1937742"/>
            <a:ext cx="178594" cy="285751"/>
          </a:xfrm>
          <a:custGeom>
            <a:avLst/>
            <a:gdLst/>
            <a:ahLst/>
            <a:cxnLst/>
            <a:rect l="0" t="0" r="0" b="0"/>
            <a:pathLst>
              <a:path w="178594" h="285751">
                <a:moveTo>
                  <a:pt x="53578" y="205383"/>
                </a:moveTo>
                <a:lnTo>
                  <a:pt x="44648" y="205383"/>
                </a:lnTo>
                <a:lnTo>
                  <a:pt x="35718" y="214312"/>
                </a:lnTo>
                <a:lnTo>
                  <a:pt x="26789" y="223242"/>
                </a:lnTo>
                <a:lnTo>
                  <a:pt x="8929" y="232172"/>
                </a:lnTo>
                <a:lnTo>
                  <a:pt x="0" y="250031"/>
                </a:lnTo>
                <a:lnTo>
                  <a:pt x="0" y="258961"/>
                </a:lnTo>
                <a:lnTo>
                  <a:pt x="0" y="276820"/>
                </a:lnTo>
                <a:lnTo>
                  <a:pt x="8929" y="276820"/>
                </a:lnTo>
                <a:lnTo>
                  <a:pt x="26789" y="285750"/>
                </a:lnTo>
                <a:lnTo>
                  <a:pt x="53578" y="276820"/>
                </a:lnTo>
                <a:lnTo>
                  <a:pt x="71437" y="267891"/>
                </a:lnTo>
                <a:lnTo>
                  <a:pt x="98226" y="258961"/>
                </a:lnTo>
                <a:lnTo>
                  <a:pt x="116085" y="241102"/>
                </a:lnTo>
                <a:lnTo>
                  <a:pt x="133945" y="223242"/>
                </a:lnTo>
                <a:lnTo>
                  <a:pt x="151804" y="196453"/>
                </a:lnTo>
                <a:lnTo>
                  <a:pt x="169664" y="178594"/>
                </a:lnTo>
                <a:lnTo>
                  <a:pt x="178593" y="142875"/>
                </a:lnTo>
                <a:lnTo>
                  <a:pt x="178593" y="116086"/>
                </a:lnTo>
                <a:lnTo>
                  <a:pt x="178593" y="80367"/>
                </a:lnTo>
                <a:lnTo>
                  <a:pt x="169664" y="44648"/>
                </a:lnTo>
                <a:lnTo>
                  <a:pt x="160734" y="26789"/>
                </a:lnTo>
                <a:lnTo>
                  <a:pt x="151804" y="8930"/>
                </a:lnTo>
                <a:lnTo>
                  <a:pt x="133945" y="0"/>
                </a:lnTo>
                <a:lnTo>
                  <a:pt x="125015" y="8930"/>
                </a:lnTo>
                <a:lnTo>
                  <a:pt x="107156" y="26789"/>
                </a:lnTo>
                <a:lnTo>
                  <a:pt x="89296" y="53578"/>
                </a:lnTo>
                <a:lnTo>
                  <a:pt x="71437" y="89297"/>
                </a:lnTo>
                <a:lnTo>
                  <a:pt x="71437" y="125016"/>
                </a:lnTo>
                <a:lnTo>
                  <a:pt x="80367" y="169664"/>
                </a:lnTo>
                <a:lnTo>
                  <a:pt x="89296" y="205383"/>
                </a:lnTo>
                <a:lnTo>
                  <a:pt x="107156" y="241102"/>
                </a:lnTo>
                <a:lnTo>
                  <a:pt x="125015" y="267891"/>
                </a:lnTo>
                <a:lnTo>
                  <a:pt x="142875" y="285750"/>
                </a:lnTo>
                <a:lnTo>
                  <a:pt x="142875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8" name="Freeform 13317"/>
          <p:cNvSpPr/>
          <p:nvPr/>
        </p:nvSpPr>
        <p:spPr bwMode="auto">
          <a:xfrm>
            <a:off x="4143375" y="2393156"/>
            <a:ext cx="3714751" cy="116087"/>
          </a:xfrm>
          <a:custGeom>
            <a:avLst/>
            <a:gdLst/>
            <a:ahLst/>
            <a:cxnLst/>
            <a:rect l="0" t="0" r="0" b="0"/>
            <a:pathLst>
              <a:path w="3714751" h="116087">
                <a:moveTo>
                  <a:pt x="0" y="116086"/>
                </a:moveTo>
                <a:lnTo>
                  <a:pt x="8930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89297" y="116086"/>
                </a:lnTo>
                <a:lnTo>
                  <a:pt x="142875" y="107157"/>
                </a:lnTo>
                <a:lnTo>
                  <a:pt x="214313" y="107157"/>
                </a:lnTo>
                <a:lnTo>
                  <a:pt x="294680" y="98227"/>
                </a:lnTo>
                <a:lnTo>
                  <a:pt x="383977" y="89297"/>
                </a:lnTo>
                <a:lnTo>
                  <a:pt x="473273" y="80367"/>
                </a:lnTo>
                <a:lnTo>
                  <a:pt x="580430" y="71438"/>
                </a:lnTo>
                <a:lnTo>
                  <a:pt x="696516" y="62508"/>
                </a:lnTo>
                <a:lnTo>
                  <a:pt x="830461" y="53578"/>
                </a:lnTo>
                <a:lnTo>
                  <a:pt x="973336" y="44648"/>
                </a:lnTo>
                <a:lnTo>
                  <a:pt x="1116211" y="35719"/>
                </a:lnTo>
                <a:lnTo>
                  <a:pt x="1285875" y="26789"/>
                </a:lnTo>
                <a:lnTo>
                  <a:pt x="1455539" y="26789"/>
                </a:lnTo>
                <a:lnTo>
                  <a:pt x="1634133" y="17859"/>
                </a:lnTo>
                <a:lnTo>
                  <a:pt x="1821656" y="17859"/>
                </a:lnTo>
                <a:lnTo>
                  <a:pt x="2009180" y="17859"/>
                </a:lnTo>
                <a:lnTo>
                  <a:pt x="2205633" y="8930"/>
                </a:lnTo>
                <a:lnTo>
                  <a:pt x="2402086" y="8930"/>
                </a:lnTo>
                <a:lnTo>
                  <a:pt x="2598539" y="0"/>
                </a:lnTo>
                <a:lnTo>
                  <a:pt x="2803922" y="0"/>
                </a:lnTo>
                <a:lnTo>
                  <a:pt x="3000375" y="0"/>
                </a:lnTo>
                <a:lnTo>
                  <a:pt x="3196828" y="0"/>
                </a:lnTo>
                <a:lnTo>
                  <a:pt x="3357563" y="0"/>
                </a:lnTo>
                <a:lnTo>
                  <a:pt x="3509367" y="0"/>
                </a:lnTo>
                <a:lnTo>
                  <a:pt x="3625453" y="8930"/>
                </a:lnTo>
                <a:lnTo>
                  <a:pt x="3714750" y="17859"/>
                </a:lnTo>
                <a:lnTo>
                  <a:pt x="3714750" y="1785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19" name="Freeform 13318"/>
          <p:cNvSpPr/>
          <p:nvPr/>
        </p:nvSpPr>
        <p:spPr bwMode="auto">
          <a:xfrm>
            <a:off x="2375297" y="2723555"/>
            <a:ext cx="866181" cy="44649"/>
          </a:xfrm>
          <a:custGeom>
            <a:avLst/>
            <a:gdLst/>
            <a:ahLst/>
            <a:cxnLst/>
            <a:rect l="0" t="0" r="0" b="0"/>
            <a:pathLst>
              <a:path w="866181" h="44649">
                <a:moveTo>
                  <a:pt x="44648" y="44648"/>
                </a:moveTo>
                <a:lnTo>
                  <a:pt x="35719" y="35718"/>
                </a:lnTo>
                <a:lnTo>
                  <a:pt x="35719" y="35718"/>
                </a:lnTo>
                <a:lnTo>
                  <a:pt x="26789" y="2678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17859" y="35718"/>
                </a:lnTo>
                <a:lnTo>
                  <a:pt x="44648" y="44648"/>
                </a:lnTo>
                <a:lnTo>
                  <a:pt x="71437" y="44648"/>
                </a:lnTo>
                <a:lnTo>
                  <a:pt x="116086" y="44648"/>
                </a:lnTo>
                <a:lnTo>
                  <a:pt x="169664" y="44648"/>
                </a:lnTo>
                <a:lnTo>
                  <a:pt x="232172" y="35718"/>
                </a:lnTo>
                <a:lnTo>
                  <a:pt x="303609" y="35718"/>
                </a:lnTo>
                <a:lnTo>
                  <a:pt x="383976" y="26789"/>
                </a:lnTo>
                <a:lnTo>
                  <a:pt x="473273" y="17859"/>
                </a:lnTo>
                <a:lnTo>
                  <a:pt x="553641" y="8929"/>
                </a:lnTo>
                <a:lnTo>
                  <a:pt x="642937" y="8929"/>
                </a:lnTo>
                <a:lnTo>
                  <a:pt x="714375" y="0"/>
                </a:lnTo>
                <a:lnTo>
                  <a:pt x="776883" y="0"/>
                </a:lnTo>
                <a:lnTo>
                  <a:pt x="830461" y="8929"/>
                </a:lnTo>
                <a:lnTo>
                  <a:pt x="857250" y="17859"/>
                </a:lnTo>
                <a:lnTo>
                  <a:pt x="866180" y="35718"/>
                </a:lnTo>
                <a:lnTo>
                  <a:pt x="866180" y="44648"/>
                </a:lnTo>
                <a:lnTo>
                  <a:pt x="866180" y="4464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0" name="Freeform 13319"/>
          <p:cNvSpPr/>
          <p:nvPr/>
        </p:nvSpPr>
        <p:spPr bwMode="auto">
          <a:xfrm>
            <a:off x="3125391" y="2750344"/>
            <a:ext cx="848321" cy="232172"/>
          </a:xfrm>
          <a:custGeom>
            <a:avLst/>
            <a:gdLst/>
            <a:ahLst/>
            <a:cxnLst/>
            <a:rect l="0" t="0" r="0" b="0"/>
            <a:pathLst>
              <a:path w="848321" h="232172">
                <a:moveTo>
                  <a:pt x="26789" y="17859"/>
                </a:moveTo>
                <a:lnTo>
                  <a:pt x="1785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17859" y="17859"/>
                </a:lnTo>
                <a:lnTo>
                  <a:pt x="26789" y="44648"/>
                </a:lnTo>
                <a:lnTo>
                  <a:pt x="44648" y="62507"/>
                </a:lnTo>
                <a:lnTo>
                  <a:pt x="71437" y="98226"/>
                </a:lnTo>
                <a:lnTo>
                  <a:pt x="98226" y="125015"/>
                </a:lnTo>
                <a:lnTo>
                  <a:pt x="133945" y="160734"/>
                </a:lnTo>
                <a:lnTo>
                  <a:pt x="187523" y="196452"/>
                </a:lnTo>
                <a:lnTo>
                  <a:pt x="258961" y="214312"/>
                </a:lnTo>
                <a:lnTo>
                  <a:pt x="339328" y="223242"/>
                </a:lnTo>
                <a:lnTo>
                  <a:pt x="428625" y="223242"/>
                </a:lnTo>
                <a:lnTo>
                  <a:pt x="526851" y="223242"/>
                </a:lnTo>
                <a:lnTo>
                  <a:pt x="616148" y="214312"/>
                </a:lnTo>
                <a:lnTo>
                  <a:pt x="696515" y="214312"/>
                </a:lnTo>
                <a:lnTo>
                  <a:pt x="759023" y="214312"/>
                </a:lnTo>
                <a:lnTo>
                  <a:pt x="812601" y="223242"/>
                </a:lnTo>
                <a:lnTo>
                  <a:pt x="848320" y="232171"/>
                </a:lnTo>
                <a:lnTo>
                  <a:pt x="848320" y="23217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1" name="Freeform 13320"/>
          <p:cNvSpPr/>
          <p:nvPr/>
        </p:nvSpPr>
        <p:spPr bwMode="auto">
          <a:xfrm>
            <a:off x="4339828" y="2821781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2678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17860" y="89297"/>
                </a:lnTo>
                <a:lnTo>
                  <a:pt x="17860" y="125015"/>
                </a:lnTo>
                <a:lnTo>
                  <a:pt x="8930" y="160734"/>
                </a:lnTo>
                <a:lnTo>
                  <a:pt x="0" y="196453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41101"/>
                </a:lnTo>
                <a:lnTo>
                  <a:pt x="8930" y="232172"/>
                </a:lnTo>
                <a:lnTo>
                  <a:pt x="17860" y="205383"/>
                </a:lnTo>
                <a:lnTo>
                  <a:pt x="26789" y="178594"/>
                </a:lnTo>
                <a:lnTo>
                  <a:pt x="35719" y="125015"/>
                </a:lnTo>
                <a:lnTo>
                  <a:pt x="35719" y="12501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2" name="Freeform 13321"/>
          <p:cNvSpPr/>
          <p:nvPr/>
        </p:nvSpPr>
        <p:spPr bwMode="auto">
          <a:xfrm>
            <a:off x="4232672" y="2794992"/>
            <a:ext cx="392907" cy="294680"/>
          </a:xfrm>
          <a:custGeom>
            <a:avLst/>
            <a:gdLst/>
            <a:ahLst/>
            <a:cxnLst/>
            <a:rect l="0" t="0" r="0" b="0"/>
            <a:pathLst>
              <a:path w="392907" h="294680">
                <a:moveTo>
                  <a:pt x="53578" y="44648"/>
                </a:moveTo>
                <a:lnTo>
                  <a:pt x="44648" y="53578"/>
                </a:lnTo>
                <a:lnTo>
                  <a:pt x="35719" y="53578"/>
                </a:lnTo>
                <a:lnTo>
                  <a:pt x="17859" y="62508"/>
                </a:lnTo>
                <a:lnTo>
                  <a:pt x="893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44648" y="62508"/>
                </a:lnTo>
                <a:lnTo>
                  <a:pt x="80367" y="44648"/>
                </a:lnTo>
                <a:lnTo>
                  <a:pt x="116086" y="35719"/>
                </a:lnTo>
                <a:lnTo>
                  <a:pt x="169664" y="17859"/>
                </a:lnTo>
                <a:lnTo>
                  <a:pt x="223242" y="8929"/>
                </a:lnTo>
                <a:lnTo>
                  <a:pt x="276820" y="0"/>
                </a:lnTo>
                <a:lnTo>
                  <a:pt x="312539" y="0"/>
                </a:lnTo>
                <a:lnTo>
                  <a:pt x="330398" y="8929"/>
                </a:lnTo>
                <a:lnTo>
                  <a:pt x="330398" y="17859"/>
                </a:lnTo>
                <a:lnTo>
                  <a:pt x="321469" y="44648"/>
                </a:lnTo>
                <a:lnTo>
                  <a:pt x="285750" y="62508"/>
                </a:lnTo>
                <a:lnTo>
                  <a:pt x="241101" y="80367"/>
                </a:lnTo>
                <a:lnTo>
                  <a:pt x="205383" y="98226"/>
                </a:lnTo>
                <a:lnTo>
                  <a:pt x="169664" y="116086"/>
                </a:lnTo>
                <a:lnTo>
                  <a:pt x="142875" y="125015"/>
                </a:lnTo>
                <a:lnTo>
                  <a:pt x="133945" y="133945"/>
                </a:lnTo>
                <a:lnTo>
                  <a:pt x="142875" y="133945"/>
                </a:lnTo>
                <a:lnTo>
                  <a:pt x="160734" y="125015"/>
                </a:lnTo>
                <a:lnTo>
                  <a:pt x="196453" y="116086"/>
                </a:lnTo>
                <a:lnTo>
                  <a:pt x="250031" y="116086"/>
                </a:lnTo>
                <a:lnTo>
                  <a:pt x="303609" y="107156"/>
                </a:lnTo>
                <a:lnTo>
                  <a:pt x="348258" y="116086"/>
                </a:lnTo>
                <a:lnTo>
                  <a:pt x="383976" y="125015"/>
                </a:lnTo>
                <a:lnTo>
                  <a:pt x="392906" y="151804"/>
                </a:lnTo>
                <a:lnTo>
                  <a:pt x="383976" y="169664"/>
                </a:lnTo>
                <a:lnTo>
                  <a:pt x="348258" y="205383"/>
                </a:lnTo>
                <a:lnTo>
                  <a:pt x="294680" y="232172"/>
                </a:lnTo>
                <a:lnTo>
                  <a:pt x="232172" y="258961"/>
                </a:lnTo>
                <a:lnTo>
                  <a:pt x="178594" y="285750"/>
                </a:lnTo>
                <a:lnTo>
                  <a:pt x="133945" y="294679"/>
                </a:lnTo>
                <a:lnTo>
                  <a:pt x="98226" y="294679"/>
                </a:lnTo>
                <a:lnTo>
                  <a:pt x="80367" y="285750"/>
                </a:lnTo>
                <a:lnTo>
                  <a:pt x="89297" y="267890"/>
                </a:lnTo>
                <a:lnTo>
                  <a:pt x="107156" y="250031"/>
                </a:lnTo>
                <a:lnTo>
                  <a:pt x="142875" y="223242"/>
                </a:lnTo>
                <a:lnTo>
                  <a:pt x="187523" y="205383"/>
                </a:lnTo>
                <a:lnTo>
                  <a:pt x="187523" y="20538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3" name="Freeform 13322"/>
          <p:cNvSpPr/>
          <p:nvPr/>
        </p:nvSpPr>
        <p:spPr bwMode="auto">
          <a:xfrm>
            <a:off x="4679156" y="2803921"/>
            <a:ext cx="232173" cy="250033"/>
          </a:xfrm>
          <a:custGeom>
            <a:avLst/>
            <a:gdLst/>
            <a:ahLst/>
            <a:cxnLst/>
            <a:rect l="0" t="0" r="0" b="0"/>
            <a:pathLst>
              <a:path w="232173" h="250033">
                <a:moveTo>
                  <a:pt x="232172" y="8930"/>
                </a:moveTo>
                <a:lnTo>
                  <a:pt x="232172" y="8930"/>
                </a:lnTo>
                <a:lnTo>
                  <a:pt x="232172" y="0"/>
                </a:lnTo>
                <a:lnTo>
                  <a:pt x="223242" y="0"/>
                </a:lnTo>
                <a:lnTo>
                  <a:pt x="205383" y="0"/>
                </a:lnTo>
                <a:lnTo>
                  <a:pt x="187524" y="0"/>
                </a:lnTo>
                <a:lnTo>
                  <a:pt x="160735" y="0"/>
                </a:lnTo>
                <a:lnTo>
                  <a:pt x="133946" y="0"/>
                </a:lnTo>
                <a:lnTo>
                  <a:pt x="107157" y="8930"/>
                </a:lnTo>
                <a:lnTo>
                  <a:pt x="80367" y="17860"/>
                </a:lnTo>
                <a:lnTo>
                  <a:pt x="53578" y="35719"/>
                </a:lnTo>
                <a:lnTo>
                  <a:pt x="26789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17860" y="125016"/>
                </a:lnTo>
                <a:lnTo>
                  <a:pt x="44649" y="142875"/>
                </a:lnTo>
                <a:lnTo>
                  <a:pt x="80367" y="151805"/>
                </a:lnTo>
                <a:lnTo>
                  <a:pt x="116086" y="169665"/>
                </a:lnTo>
                <a:lnTo>
                  <a:pt x="151805" y="178594"/>
                </a:lnTo>
                <a:lnTo>
                  <a:pt x="178594" y="196454"/>
                </a:lnTo>
                <a:lnTo>
                  <a:pt x="196453" y="205383"/>
                </a:lnTo>
                <a:lnTo>
                  <a:pt x="187524" y="223243"/>
                </a:lnTo>
                <a:lnTo>
                  <a:pt x="169664" y="232172"/>
                </a:lnTo>
                <a:lnTo>
                  <a:pt x="142875" y="241102"/>
                </a:lnTo>
                <a:lnTo>
                  <a:pt x="107157" y="250032"/>
                </a:lnTo>
                <a:lnTo>
                  <a:pt x="71438" y="250032"/>
                </a:lnTo>
                <a:lnTo>
                  <a:pt x="44649" y="250032"/>
                </a:lnTo>
                <a:lnTo>
                  <a:pt x="26789" y="241102"/>
                </a:lnTo>
                <a:lnTo>
                  <a:pt x="17860" y="232172"/>
                </a:lnTo>
                <a:lnTo>
                  <a:pt x="17860" y="23217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4" name="Freeform 13323"/>
          <p:cNvSpPr/>
          <p:nvPr/>
        </p:nvSpPr>
        <p:spPr bwMode="auto">
          <a:xfrm>
            <a:off x="4982766" y="2812851"/>
            <a:ext cx="35719" cy="232173"/>
          </a:xfrm>
          <a:custGeom>
            <a:avLst/>
            <a:gdLst/>
            <a:ahLst/>
            <a:cxnLst/>
            <a:rect l="0" t="0" r="0" b="0"/>
            <a:pathLst>
              <a:path w="35719" h="232173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107156"/>
                </a:lnTo>
                <a:lnTo>
                  <a:pt x="0" y="142875"/>
                </a:lnTo>
                <a:lnTo>
                  <a:pt x="8929" y="178594"/>
                </a:lnTo>
                <a:lnTo>
                  <a:pt x="17859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35718" y="232172"/>
                </a:lnTo>
                <a:lnTo>
                  <a:pt x="35718" y="223242"/>
                </a:lnTo>
                <a:lnTo>
                  <a:pt x="35718" y="205383"/>
                </a:lnTo>
                <a:lnTo>
                  <a:pt x="35718" y="178594"/>
                </a:lnTo>
                <a:lnTo>
                  <a:pt x="35718" y="142875"/>
                </a:lnTo>
                <a:lnTo>
                  <a:pt x="26789" y="107156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5" name="Freeform 13324"/>
          <p:cNvSpPr/>
          <p:nvPr/>
        </p:nvSpPr>
        <p:spPr bwMode="auto">
          <a:xfrm>
            <a:off x="4929188" y="2741414"/>
            <a:ext cx="348258" cy="312540"/>
          </a:xfrm>
          <a:custGeom>
            <a:avLst/>
            <a:gdLst/>
            <a:ahLst/>
            <a:cxnLst/>
            <a:rect l="0" t="0" r="0" b="0"/>
            <a:pathLst>
              <a:path w="348258" h="312540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26789" y="0"/>
                </a:lnTo>
                <a:lnTo>
                  <a:pt x="53578" y="0"/>
                </a:lnTo>
                <a:lnTo>
                  <a:pt x="89296" y="0"/>
                </a:lnTo>
                <a:lnTo>
                  <a:pt x="142875" y="0"/>
                </a:lnTo>
                <a:lnTo>
                  <a:pt x="196453" y="8930"/>
                </a:lnTo>
                <a:lnTo>
                  <a:pt x="258960" y="17859"/>
                </a:lnTo>
                <a:lnTo>
                  <a:pt x="303609" y="44649"/>
                </a:lnTo>
                <a:lnTo>
                  <a:pt x="330398" y="80367"/>
                </a:lnTo>
                <a:lnTo>
                  <a:pt x="348257" y="125015"/>
                </a:lnTo>
                <a:lnTo>
                  <a:pt x="339328" y="169664"/>
                </a:lnTo>
                <a:lnTo>
                  <a:pt x="321468" y="205382"/>
                </a:lnTo>
                <a:lnTo>
                  <a:pt x="276820" y="250031"/>
                </a:lnTo>
                <a:lnTo>
                  <a:pt x="241101" y="276820"/>
                </a:lnTo>
                <a:lnTo>
                  <a:pt x="196453" y="294679"/>
                </a:lnTo>
                <a:lnTo>
                  <a:pt x="160734" y="312539"/>
                </a:lnTo>
                <a:lnTo>
                  <a:pt x="133945" y="312539"/>
                </a:lnTo>
                <a:lnTo>
                  <a:pt x="116085" y="312539"/>
                </a:lnTo>
                <a:lnTo>
                  <a:pt x="116085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6" name="Freeform 13325"/>
          <p:cNvSpPr/>
          <p:nvPr/>
        </p:nvSpPr>
        <p:spPr bwMode="auto">
          <a:xfrm>
            <a:off x="4152305" y="3053953"/>
            <a:ext cx="1428751" cy="196454"/>
          </a:xfrm>
          <a:custGeom>
            <a:avLst/>
            <a:gdLst/>
            <a:ahLst/>
            <a:cxnLst/>
            <a:rect l="0" t="0" r="0" b="0"/>
            <a:pathLst>
              <a:path w="1428751" h="196454">
                <a:moveTo>
                  <a:pt x="8929" y="196453"/>
                </a:move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8929" y="196453"/>
                </a:lnTo>
                <a:lnTo>
                  <a:pt x="35718" y="187523"/>
                </a:lnTo>
                <a:lnTo>
                  <a:pt x="89297" y="187523"/>
                </a:lnTo>
                <a:lnTo>
                  <a:pt x="151804" y="187523"/>
                </a:lnTo>
                <a:lnTo>
                  <a:pt x="241101" y="178593"/>
                </a:lnTo>
                <a:lnTo>
                  <a:pt x="339328" y="160734"/>
                </a:lnTo>
                <a:lnTo>
                  <a:pt x="464343" y="142875"/>
                </a:lnTo>
                <a:lnTo>
                  <a:pt x="589359" y="125015"/>
                </a:lnTo>
                <a:lnTo>
                  <a:pt x="714375" y="107156"/>
                </a:lnTo>
                <a:lnTo>
                  <a:pt x="848320" y="80367"/>
                </a:lnTo>
                <a:lnTo>
                  <a:pt x="973336" y="62508"/>
                </a:lnTo>
                <a:lnTo>
                  <a:pt x="1098351" y="44648"/>
                </a:lnTo>
                <a:lnTo>
                  <a:pt x="1214437" y="26789"/>
                </a:lnTo>
                <a:lnTo>
                  <a:pt x="1303734" y="17859"/>
                </a:lnTo>
                <a:lnTo>
                  <a:pt x="1375172" y="8929"/>
                </a:lnTo>
                <a:lnTo>
                  <a:pt x="1428750" y="0"/>
                </a:lnTo>
                <a:lnTo>
                  <a:pt x="142875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7" name="Freeform 13326"/>
          <p:cNvSpPr/>
          <p:nvPr/>
        </p:nvSpPr>
        <p:spPr bwMode="auto">
          <a:xfrm>
            <a:off x="5831086" y="2732484"/>
            <a:ext cx="89298" cy="276821"/>
          </a:xfrm>
          <a:custGeom>
            <a:avLst/>
            <a:gdLst/>
            <a:ahLst/>
            <a:cxnLst/>
            <a:rect l="0" t="0" r="0" b="0"/>
            <a:pathLst>
              <a:path w="89298" h="276821">
                <a:moveTo>
                  <a:pt x="89297" y="0"/>
                </a:moveTo>
                <a:lnTo>
                  <a:pt x="8929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62508" y="26789"/>
                </a:lnTo>
                <a:lnTo>
                  <a:pt x="53578" y="44649"/>
                </a:lnTo>
                <a:lnTo>
                  <a:pt x="44648" y="62508"/>
                </a:lnTo>
                <a:lnTo>
                  <a:pt x="44648" y="98227"/>
                </a:lnTo>
                <a:lnTo>
                  <a:pt x="44648" y="133945"/>
                </a:lnTo>
                <a:lnTo>
                  <a:pt x="53578" y="169664"/>
                </a:lnTo>
                <a:lnTo>
                  <a:pt x="62508" y="205383"/>
                </a:lnTo>
                <a:lnTo>
                  <a:pt x="71437" y="241102"/>
                </a:lnTo>
                <a:lnTo>
                  <a:pt x="80367" y="258961"/>
                </a:lnTo>
                <a:lnTo>
                  <a:pt x="89297" y="276820"/>
                </a:lnTo>
                <a:lnTo>
                  <a:pt x="89297" y="276820"/>
                </a:lnTo>
                <a:lnTo>
                  <a:pt x="89297" y="267891"/>
                </a:lnTo>
                <a:lnTo>
                  <a:pt x="89297" y="241102"/>
                </a:lnTo>
                <a:lnTo>
                  <a:pt x="80367" y="205383"/>
                </a:lnTo>
                <a:lnTo>
                  <a:pt x="62508" y="169664"/>
                </a:lnTo>
                <a:lnTo>
                  <a:pt x="44648" y="125016"/>
                </a:lnTo>
                <a:lnTo>
                  <a:pt x="17859" y="80367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8" name="Freeform 13327"/>
          <p:cNvSpPr/>
          <p:nvPr/>
        </p:nvSpPr>
        <p:spPr bwMode="auto">
          <a:xfrm>
            <a:off x="5795367" y="2678906"/>
            <a:ext cx="419697" cy="312540"/>
          </a:xfrm>
          <a:custGeom>
            <a:avLst/>
            <a:gdLst/>
            <a:ahLst/>
            <a:cxnLst/>
            <a:rect l="0" t="0" r="0" b="0"/>
            <a:pathLst>
              <a:path w="419697" h="312540">
                <a:moveTo>
                  <a:pt x="0" y="17860"/>
                </a:moveTo>
                <a:lnTo>
                  <a:pt x="8930" y="17860"/>
                </a:lnTo>
                <a:lnTo>
                  <a:pt x="17860" y="8930"/>
                </a:lnTo>
                <a:lnTo>
                  <a:pt x="35719" y="8930"/>
                </a:lnTo>
                <a:lnTo>
                  <a:pt x="71438" y="8930"/>
                </a:lnTo>
                <a:lnTo>
                  <a:pt x="125016" y="0"/>
                </a:lnTo>
                <a:lnTo>
                  <a:pt x="169664" y="0"/>
                </a:lnTo>
                <a:lnTo>
                  <a:pt x="223242" y="0"/>
                </a:lnTo>
                <a:lnTo>
                  <a:pt x="267891" y="0"/>
                </a:lnTo>
                <a:lnTo>
                  <a:pt x="285750" y="8930"/>
                </a:lnTo>
                <a:lnTo>
                  <a:pt x="294680" y="17860"/>
                </a:lnTo>
                <a:lnTo>
                  <a:pt x="276821" y="35719"/>
                </a:lnTo>
                <a:lnTo>
                  <a:pt x="241102" y="62508"/>
                </a:lnTo>
                <a:lnTo>
                  <a:pt x="196453" y="89297"/>
                </a:lnTo>
                <a:lnTo>
                  <a:pt x="160735" y="107157"/>
                </a:lnTo>
                <a:lnTo>
                  <a:pt x="125016" y="125015"/>
                </a:lnTo>
                <a:lnTo>
                  <a:pt x="107156" y="133945"/>
                </a:lnTo>
                <a:lnTo>
                  <a:pt x="98227" y="142875"/>
                </a:lnTo>
                <a:lnTo>
                  <a:pt x="116086" y="133945"/>
                </a:lnTo>
                <a:lnTo>
                  <a:pt x="142875" y="133945"/>
                </a:lnTo>
                <a:lnTo>
                  <a:pt x="187524" y="125015"/>
                </a:lnTo>
                <a:lnTo>
                  <a:pt x="241102" y="125015"/>
                </a:lnTo>
                <a:lnTo>
                  <a:pt x="303610" y="125015"/>
                </a:lnTo>
                <a:lnTo>
                  <a:pt x="357188" y="125015"/>
                </a:lnTo>
                <a:lnTo>
                  <a:pt x="401836" y="142875"/>
                </a:lnTo>
                <a:lnTo>
                  <a:pt x="419696" y="160734"/>
                </a:lnTo>
                <a:lnTo>
                  <a:pt x="419696" y="187523"/>
                </a:lnTo>
                <a:lnTo>
                  <a:pt x="392906" y="214312"/>
                </a:lnTo>
                <a:lnTo>
                  <a:pt x="339328" y="241101"/>
                </a:lnTo>
                <a:lnTo>
                  <a:pt x="276821" y="258961"/>
                </a:lnTo>
                <a:lnTo>
                  <a:pt x="205383" y="285750"/>
                </a:lnTo>
                <a:lnTo>
                  <a:pt x="142875" y="303609"/>
                </a:lnTo>
                <a:lnTo>
                  <a:pt x="98227" y="312539"/>
                </a:lnTo>
                <a:lnTo>
                  <a:pt x="62508" y="312539"/>
                </a:lnTo>
                <a:lnTo>
                  <a:pt x="53578" y="303609"/>
                </a:lnTo>
                <a:lnTo>
                  <a:pt x="62508" y="294680"/>
                </a:lnTo>
                <a:lnTo>
                  <a:pt x="98227" y="267890"/>
                </a:lnTo>
                <a:lnTo>
                  <a:pt x="151805" y="241101"/>
                </a:lnTo>
                <a:lnTo>
                  <a:pt x="151805" y="241101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29" name="Freeform 13328"/>
          <p:cNvSpPr/>
          <p:nvPr/>
        </p:nvSpPr>
        <p:spPr bwMode="auto">
          <a:xfrm>
            <a:off x="6125766" y="2777133"/>
            <a:ext cx="401837" cy="214313"/>
          </a:xfrm>
          <a:custGeom>
            <a:avLst/>
            <a:gdLst/>
            <a:ahLst/>
            <a:cxnLst/>
            <a:rect l="0" t="0" r="0" b="0"/>
            <a:pathLst>
              <a:path w="401837" h="214313">
                <a:moveTo>
                  <a:pt x="44648" y="89296"/>
                </a:moveTo>
                <a:lnTo>
                  <a:pt x="26789" y="98226"/>
                </a:lnTo>
                <a:lnTo>
                  <a:pt x="17859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4"/>
                </a:lnTo>
                <a:lnTo>
                  <a:pt x="17859" y="142874"/>
                </a:lnTo>
                <a:lnTo>
                  <a:pt x="53578" y="142874"/>
                </a:lnTo>
                <a:lnTo>
                  <a:pt x="89297" y="133945"/>
                </a:lnTo>
                <a:lnTo>
                  <a:pt x="133945" y="116085"/>
                </a:lnTo>
                <a:lnTo>
                  <a:pt x="178593" y="98226"/>
                </a:lnTo>
                <a:lnTo>
                  <a:pt x="214312" y="80367"/>
                </a:lnTo>
                <a:lnTo>
                  <a:pt x="232172" y="62507"/>
                </a:lnTo>
                <a:lnTo>
                  <a:pt x="250031" y="35718"/>
                </a:lnTo>
                <a:lnTo>
                  <a:pt x="250031" y="17859"/>
                </a:lnTo>
                <a:lnTo>
                  <a:pt x="241101" y="8930"/>
                </a:lnTo>
                <a:lnTo>
                  <a:pt x="214312" y="0"/>
                </a:lnTo>
                <a:lnTo>
                  <a:pt x="187523" y="8930"/>
                </a:lnTo>
                <a:lnTo>
                  <a:pt x="160734" y="26788"/>
                </a:lnTo>
                <a:lnTo>
                  <a:pt x="133945" y="53578"/>
                </a:lnTo>
                <a:lnTo>
                  <a:pt x="116086" y="89296"/>
                </a:lnTo>
                <a:lnTo>
                  <a:pt x="98226" y="125015"/>
                </a:lnTo>
                <a:lnTo>
                  <a:pt x="98226" y="160734"/>
                </a:lnTo>
                <a:lnTo>
                  <a:pt x="116086" y="187523"/>
                </a:lnTo>
                <a:lnTo>
                  <a:pt x="133945" y="205382"/>
                </a:lnTo>
                <a:lnTo>
                  <a:pt x="169664" y="214312"/>
                </a:lnTo>
                <a:lnTo>
                  <a:pt x="214312" y="205382"/>
                </a:lnTo>
                <a:lnTo>
                  <a:pt x="258961" y="196453"/>
                </a:lnTo>
                <a:lnTo>
                  <a:pt x="303609" y="169663"/>
                </a:lnTo>
                <a:lnTo>
                  <a:pt x="339328" y="142874"/>
                </a:lnTo>
                <a:lnTo>
                  <a:pt x="375047" y="107156"/>
                </a:lnTo>
                <a:lnTo>
                  <a:pt x="401836" y="62507"/>
                </a:lnTo>
                <a:lnTo>
                  <a:pt x="401836" y="6250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0" name="Freeform 13329"/>
          <p:cNvSpPr/>
          <p:nvPr/>
        </p:nvSpPr>
        <p:spPr bwMode="auto">
          <a:xfrm>
            <a:off x="6482953" y="2750344"/>
            <a:ext cx="142876" cy="196453"/>
          </a:xfrm>
          <a:custGeom>
            <a:avLst/>
            <a:gdLst/>
            <a:ahLst/>
            <a:cxnLst/>
            <a:rect l="0" t="0" r="0" b="0"/>
            <a:pathLst>
              <a:path w="142876" h="196453">
                <a:moveTo>
                  <a:pt x="71438" y="0"/>
                </a:moveTo>
                <a:lnTo>
                  <a:pt x="71438" y="0"/>
                </a:lnTo>
                <a:lnTo>
                  <a:pt x="53578" y="17859"/>
                </a:lnTo>
                <a:lnTo>
                  <a:pt x="35719" y="35719"/>
                </a:lnTo>
                <a:lnTo>
                  <a:pt x="17860" y="62507"/>
                </a:lnTo>
                <a:lnTo>
                  <a:pt x="8930" y="89296"/>
                </a:lnTo>
                <a:lnTo>
                  <a:pt x="0" y="125015"/>
                </a:lnTo>
                <a:lnTo>
                  <a:pt x="0" y="151804"/>
                </a:lnTo>
                <a:lnTo>
                  <a:pt x="0" y="178593"/>
                </a:lnTo>
                <a:lnTo>
                  <a:pt x="8930" y="196452"/>
                </a:lnTo>
                <a:lnTo>
                  <a:pt x="8930" y="196452"/>
                </a:lnTo>
                <a:lnTo>
                  <a:pt x="17860" y="196452"/>
                </a:lnTo>
                <a:lnTo>
                  <a:pt x="35719" y="187523"/>
                </a:lnTo>
                <a:lnTo>
                  <a:pt x="53578" y="160734"/>
                </a:lnTo>
                <a:lnTo>
                  <a:pt x="62508" y="125015"/>
                </a:lnTo>
                <a:lnTo>
                  <a:pt x="80367" y="89296"/>
                </a:lnTo>
                <a:lnTo>
                  <a:pt x="107156" y="62507"/>
                </a:lnTo>
                <a:lnTo>
                  <a:pt x="125016" y="26789"/>
                </a:lnTo>
                <a:lnTo>
                  <a:pt x="13394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8929"/>
                </a:lnTo>
                <a:lnTo>
                  <a:pt x="142875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1" name="Freeform 13330"/>
          <p:cNvSpPr/>
          <p:nvPr/>
        </p:nvSpPr>
        <p:spPr bwMode="auto">
          <a:xfrm>
            <a:off x="6643688" y="2723555"/>
            <a:ext cx="62508" cy="205383"/>
          </a:xfrm>
          <a:custGeom>
            <a:avLst/>
            <a:gdLst/>
            <a:ahLst/>
            <a:cxnLst/>
            <a:rect l="0" t="0" r="0" b="0"/>
            <a:pathLst>
              <a:path w="62508" h="205383">
                <a:moveTo>
                  <a:pt x="62507" y="0"/>
                </a:moveTo>
                <a:lnTo>
                  <a:pt x="62507" y="8929"/>
                </a:lnTo>
                <a:lnTo>
                  <a:pt x="62507" y="17859"/>
                </a:lnTo>
                <a:lnTo>
                  <a:pt x="53578" y="26789"/>
                </a:lnTo>
                <a:lnTo>
                  <a:pt x="53578" y="53578"/>
                </a:lnTo>
                <a:lnTo>
                  <a:pt x="44648" y="80366"/>
                </a:lnTo>
                <a:lnTo>
                  <a:pt x="35718" y="116085"/>
                </a:lnTo>
                <a:lnTo>
                  <a:pt x="26789" y="142874"/>
                </a:lnTo>
                <a:lnTo>
                  <a:pt x="8929" y="160734"/>
                </a:lnTo>
                <a:lnTo>
                  <a:pt x="8929" y="187523"/>
                </a:lnTo>
                <a:lnTo>
                  <a:pt x="0" y="196452"/>
                </a:lnTo>
                <a:lnTo>
                  <a:pt x="8929" y="205382"/>
                </a:lnTo>
                <a:lnTo>
                  <a:pt x="8929" y="205382"/>
                </a:lnTo>
                <a:lnTo>
                  <a:pt x="26789" y="196452"/>
                </a:lnTo>
                <a:lnTo>
                  <a:pt x="44648" y="187523"/>
                </a:lnTo>
                <a:lnTo>
                  <a:pt x="62507" y="151804"/>
                </a:lnTo>
                <a:lnTo>
                  <a:pt x="62507" y="15180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2" name="Freeform 13331"/>
          <p:cNvSpPr/>
          <p:nvPr/>
        </p:nvSpPr>
        <p:spPr bwMode="auto">
          <a:xfrm>
            <a:off x="6715125" y="2687836"/>
            <a:ext cx="116087" cy="214313"/>
          </a:xfrm>
          <a:custGeom>
            <a:avLst/>
            <a:gdLst/>
            <a:ahLst/>
            <a:cxnLst/>
            <a:rect l="0" t="0" r="0" b="0"/>
            <a:pathLst>
              <a:path w="116087" h="214313">
                <a:moveTo>
                  <a:pt x="116086" y="0"/>
                </a:moveTo>
                <a:lnTo>
                  <a:pt x="107156" y="0"/>
                </a:lnTo>
                <a:lnTo>
                  <a:pt x="98227" y="8930"/>
                </a:lnTo>
                <a:lnTo>
                  <a:pt x="80367" y="26789"/>
                </a:lnTo>
                <a:lnTo>
                  <a:pt x="71438" y="44648"/>
                </a:lnTo>
                <a:lnTo>
                  <a:pt x="44648" y="71437"/>
                </a:lnTo>
                <a:lnTo>
                  <a:pt x="26789" y="98227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3"/>
                </a:lnTo>
                <a:lnTo>
                  <a:pt x="17859" y="196453"/>
                </a:lnTo>
                <a:lnTo>
                  <a:pt x="44648" y="205382"/>
                </a:lnTo>
                <a:lnTo>
                  <a:pt x="89297" y="214312"/>
                </a:lnTo>
                <a:lnTo>
                  <a:pt x="89297" y="214312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3" name="Freeform 13332"/>
          <p:cNvSpPr/>
          <p:nvPr/>
        </p:nvSpPr>
        <p:spPr bwMode="auto">
          <a:xfrm>
            <a:off x="6795492" y="2553891"/>
            <a:ext cx="598290" cy="589360"/>
          </a:xfrm>
          <a:custGeom>
            <a:avLst/>
            <a:gdLst/>
            <a:ahLst/>
            <a:cxnLst/>
            <a:rect l="0" t="0" r="0" b="0"/>
            <a:pathLst>
              <a:path w="598290" h="589360">
                <a:moveTo>
                  <a:pt x="0" y="267890"/>
                </a:moveTo>
                <a:lnTo>
                  <a:pt x="0" y="267890"/>
                </a:lnTo>
                <a:lnTo>
                  <a:pt x="0" y="276820"/>
                </a:lnTo>
                <a:lnTo>
                  <a:pt x="0" y="285749"/>
                </a:lnTo>
                <a:lnTo>
                  <a:pt x="8930" y="303609"/>
                </a:lnTo>
                <a:lnTo>
                  <a:pt x="26789" y="312538"/>
                </a:lnTo>
                <a:lnTo>
                  <a:pt x="44649" y="321468"/>
                </a:lnTo>
                <a:lnTo>
                  <a:pt x="71438" y="330398"/>
                </a:lnTo>
                <a:lnTo>
                  <a:pt x="89297" y="330398"/>
                </a:lnTo>
                <a:lnTo>
                  <a:pt x="116086" y="321468"/>
                </a:lnTo>
                <a:lnTo>
                  <a:pt x="133946" y="312538"/>
                </a:lnTo>
                <a:lnTo>
                  <a:pt x="151805" y="303609"/>
                </a:lnTo>
                <a:lnTo>
                  <a:pt x="160735" y="285749"/>
                </a:lnTo>
                <a:lnTo>
                  <a:pt x="169664" y="267890"/>
                </a:lnTo>
                <a:lnTo>
                  <a:pt x="160735" y="250030"/>
                </a:lnTo>
                <a:lnTo>
                  <a:pt x="160735" y="241101"/>
                </a:lnTo>
                <a:lnTo>
                  <a:pt x="142875" y="241101"/>
                </a:lnTo>
                <a:lnTo>
                  <a:pt x="125016" y="250030"/>
                </a:lnTo>
                <a:lnTo>
                  <a:pt x="107156" y="267890"/>
                </a:lnTo>
                <a:lnTo>
                  <a:pt x="80367" y="285749"/>
                </a:lnTo>
                <a:lnTo>
                  <a:pt x="71438" y="303609"/>
                </a:lnTo>
                <a:lnTo>
                  <a:pt x="62508" y="321468"/>
                </a:lnTo>
                <a:lnTo>
                  <a:pt x="71438" y="339327"/>
                </a:lnTo>
                <a:lnTo>
                  <a:pt x="80367" y="357187"/>
                </a:lnTo>
                <a:lnTo>
                  <a:pt x="107156" y="366116"/>
                </a:lnTo>
                <a:lnTo>
                  <a:pt x="133946" y="357187"/>
                </a:lnTo>
                <a:lnTo>
                  <a:pt x="169664" y="348257"/>
                </a:lnTo>
                <a:lnTo>
                  <a:pt x="214313" y="330398"/>
                </a:lnTo>
                <a:lnTo>
                  <a:pt x="258961" y="312538"/>
                </a:lnTo>
                <a:lnTo>
                  <a:pt x="294680" y="276820"/>
                </a:lnTo>
                <a:lnTo>
                  <a:pt x="330399" y="232172"/>
                </a:lnTo>
                <a:lnTo>
                  <a:pt x="357188" y="187523"/>
                </a:lnTo>
                <a:lnTo>
                  <a:pt x="383977" y="133945"/>
                </a:lnTo>
                <a:lnTo>
                  <a:pt x="392906" y="89297"/>
                </a:lnTo>
                <a:lnTo>
                  <a:pt x="392906" y="44648"/>
                </a:lnTo>
                <a:lnTo>
                  <a:pt x="392906" y="17859"/>
                </a:lnTo>
                <a:lnTo>
                  <a:pt x="375047" y="0"/>
                </a:lnTo>
                <a:lnTo>
                  <a:pt x="357188" y="0"/>
                </a:lnTo>
                <a:lnTo>
                  <a:pt x="321469" y="8929"/>
                </a:lnTo>
                <a:lnTo>
                  <a:pt x="294680" y="26789"/>
                </a:lnTo>
                <a:lnTo>
                  <a:pt x="258961" y="62507"/>
                </a:lnTo>
                <a:lnTo>
                  <a:pt x="223242" y="107156"/>
                </a:lnTo>
                <a:lnTo>
                  <a:pt x="205383" y="160734"/>
                </a:lnTo>
                <a:lnTo>
                  <a:pt x="187524" y="214312"/>
                </a:lnTo>
                <a:lnTo>
                  <a:pt x="187524" y="258960"/>
                </a:lnTo>
                <a:lnTo>
                  <a:pt x="187524" y="294679"/>
                </a:lnTo>
                <a:lnTo>
                  <a:pt x="205383" y="330398"/>
                </a:lnTo>
                <a:lnTo>
                  <a:pt x="232172" y="357187"/>
                </a:lnTo>
                <a:lnTo>
                  <a:pt x="267891" y="366116"/>
                </a:lnTo>
                <a:lnTo>
                  <a:pt x="303610" y="366116"/>
                </a:lnTo>
                <a:lnTo>
                  <a:pt x="348258" y="357187"/>
                </a:lnTo>
                <a:lnTo>
                  <a:pt x="383977" y="348257"/>
                </a:lnTo>
                <a:lnTo>
                  <a:pt x="419696" y="321468"/>
                </a:lnTo>
                <a:lnTo>
                  <a:pt x="446485" y="294679"/>
                </a:lnTo>
                <a:lnTo>
                  <a:pt x="455414" y="276820"/>
                </a:lnTo>
                <a:lnTo>
                  <a:pt x="464344" y="258960"/>
                </a:lnTo>
                <a:lnTo>
                  <a:pt x="455414" y="250030"/>
                </a:lnTo>
                <a:lnTo>
                  <a:pt x="437555" y="258960"/>
                </a:lnTo>
                <a:lnTo>
                  <a:pt x="419696" y="276820"/>
                </a:lnTo>
                <a:lnTo>
                  <a:pt x="392906" y="303609"/>
                </a:lnTo>
                <a:lnTo>
                  <a:pt x="375047" y="330398"/>
                </a:lnTo>
                <a:lnTo>
                  <a:pt x="357188" y="348257"/>
                </a:lnTo>
                <a:lnTo>
                  <a:pt x="357188" y="366116"/>
                </a:lnTo>
                <a:lnTo>
                  <a:pt x="357188" y="375046"/>
                </a:lnTo>
                <a:lnTo>
                  <a:pt x="366117" y="375046"/>
                </a:lnTo>
                <a:lnTo>
                  <a:pt x="383977" y="375046"/>
                </a:lnTo>
                <a:lnTo>
                  <a:pt x="410766" y="366116"/>
                </a:lnTo>
                <a:lnTo>
                  <a:pt x="437555" y="348257"/>
                </a:lnTo>
                <a:lnTo>
                  <a:pt x="464344" y="330398"/>
                </a:lnTo>
                <a:lnTo>
                  <a:pt x="491133" y="303609"/>
                </a:lnTo>
                <a:lnTo>
                  <a:pt x="508992" y="276820"/>
                </a:lnTo>
                <a:lnTo>
                  <a:pt x="517922" y="258960"/>
                </a:lnTo>
                <a:lnTo>
                  <a:pt x="517922" y="250030"/>
                </a:lnTo>
                <a:lnTo>
                  <a:pt x="508992" y="250030"/>
                </a:lnTo>
                <a:lnTo>
                  <a:pt x="500063" y="258960"/>
                </a:lnTo>
                <a:lnTo>
                  <a:pt x="482203" y="267890"/>
                </a:lnTo>
                <a:lnTo>
                  <a:pt x="473274" y="285749"/>
                </a:lnTo>
                <a:lnTo>
                  <a:pt x="464344" y="294679"/>
                </a:lnTo>
                <a:lnTo>
                  <a:pt x="473274" y="303609"/>
                </a:lnTo>
                <a:lnTo>
                  <a:pt x="482203" y="312538"/>
                </a:lnTo>
                <a:lnTo>
                  <a:pt x="500063" y="312538"/>
                </a:lnTo>
                <a:lnTo>
                  <a:pt x="526852" y="303609"/>
                </a:lnTo>
                <a:lnTo>
                  <a:pt x="553641" y="294679"/>
                </a:lnTo>
                <a:lnTo>
                  <a:pt x="571500" y="285749"/>
                </a:lnTo>
                <a:lnTo>
                  <a:pt x="589360" y="285749"/>
                </a:lnTo>
                <a:lnTo>
                  <a:pt x="598289" y="294679"/>
                </a:lnTo>
                <a:lnTo>
                  <a:pt x="598289" y="312538"/>
                </a:lnTo>
                <a:lnTo>
                  <a:pt x="589360" y="339327"/>
                </a:lnTo>
                <a:lnTo>
                  <a:pt x="580430" y="375046"/>
                </a:lnTo>
                <a:lnTo>
                  <a:pt x="562571" y="419695"/>
                </a:lnTo>
                <a:lnTo>
                  <a:pt x="544711" y="464343"/>
                </a:lnTo>
                <a:lnTo>
                  <a:pt x="535781" y="500062"/>
                </a:lnTo>
                <a:lnTo>
                  <a:pt x="517922" y="535780"/>
                </a:lnTo>
                <a:lnTo>
                  <a:pt x="517922" y="562570"/>
                </a:lnTo>
                <a:lnTo>
                  <a:pt x="526852" y="580429"/>
                </a:lnTo>
                <a:lnTo>
                  <a:pt x="535781" y="589359"/>
                </a:lnTo>
                <a:lnTo>
                  <a:pt x="562571" y="580429"/>
                </a:lnTo>
                <a:lnTo>
                  <a:pt x="598289" y="562570"/>
                </a:lnTo>
                <a:lnTo>
                  <a:pt x="598289" y="56257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4" name="Freeform 13333"/>
          <p:cNvSpPr/>
          <p:nvPr/>
        </p:nvSpPr>
        <p:spPr bwMode="auto">
          <a:xfrm>
            <a:off x="7545586" y="2411015"/>
            <a:ext cx="196454" cy="419697"/>
          </a:xfrm>
          <a:custGeom>
            <a:avLst/>
            <a:gdLst/>
            <a:ahLst/>
            <a:cxnLst/>
            <a:rect l="0" t="0" r="0" b="0"/>
            <a:pathLst>
              <a:path w="196454" h="419697">
                <a:moveTo>
                  <a:pt x="196453" y="8930"/>
                </a:moveTo>
                <a:lnTo>
                  <a:pt x="187523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16086" y="0"/>
                </a:lnTo>
                <a:lnTo>
                  <a:pt x="80367" y="17860"/>
                </a:lnTo>
                <a:lnTo>
                  <a:pt x="53578" y="26789"/>
                </a:lnTo>
                <a:lnTo>
                  <a:pt x="17859" y="53579"/>
                </a:lnTo>
                <a:lnTo>
                  <a:pt x="0" y="80368"/>
                </a:lnTo>
                <a:lnTo>
                  <a:pt x="8930" y="107157"/>
                </a:lnTo>
                <a:lnTo>
                  <a:pt x="26789" y="133946"/>
                </a:lnTo>
                <a:lnTo>
                  <a:pt x="53578" y="178594"/>
                </a:lnTo>
                <a:lnTo>
                  <a:pt x="98227" y="214313"/>
                </a:lnTo>
                <a:lnTo>
                  <a:pt x="133945" y="258962"/>
                </a:lnTo>
                <a:lnTo>
                  <a:pt x="160734" y="303610"/>
                </a:lnTo>
                <a:lnTo>
                  <a:pt x="178594" y="348258"/>
                </a:lnTo>
                <a:lnTo>
                  <a:pt x="178594" y="375048"/>
                </a:lnTo>
                <a:lnTo>
                  <a:pt x="169664" y="401836"/>
                </a:lnTo>
                <a:lnTo>
                  <a:pt x="142875" y="410766"/>
                </a:lnTo>
                <a:lnTo>
                  <a:pt x="107156" y="419696"/>
                </a:lnTo>
                <a:lnTo>
                  <a:pt x="80367" y="410766"/>
                </a:lnTo>
                <a:lnTo>
                  <a:pt x="53578" y="392906"/>
                </a:lnTo>
                <a:lnTo>
                  <a:pt x="35719" y="375048"/>
                </a:lnTo>
                <a:lnTo>
                  <a:pt x="26789" y="348258"/>
                </a:lnTo>
                <a:lnTo>
                  <a:pt x="35719" y="330399"/>
                </a:lnTo>
                <a:lnTo>
                  <a:pt x="53578" y="312540"/>
                </a:lnTo>
                <a:lnTo>
                  <a:pt x="53578" y="31254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5" name="Freeform 13334"/>
          <p:cNvSpPr/>
          <p:nvPr/>
        </p:nvSpPr>
        <p:spPr bwMode="auto">
          <a:xfrm>
            <a:off x="7733109" y="2428875"/>
            <a:ext cx="500063" cy="535782"/>
          </a:xfrm>
          <a:custGeom>
            <a:avLst/>
            <a:gdLst/>
            <a:ahLst/>
            <a:cxnLst/>
            <a:rect l="0" t="0" r="0" b="0"/>
            <a:pathLst>
              <a:path w="500063" h="535782">
                <a:moveTo>
                  <a:pt x="71438" y="267891"/>
                </a:moveTo>
                <a:lnTo>
                  <a:pt x="71438" y="267891"/>
                </a:lnTo>
                <a:lnTo>
                  <a:pt x="62508" y="267891"/>
                </a:lnTo>
                <a:lnTo>
                  <a:pt x="53579" y="276820"/>
                </a:lnTo>
                <a:lnTo>
                  <a:pt x="35719" y="294680"/>
                </a:lnTo>
                <a:lnTo>
                  <a:pt x="17860" y="303609"/>
                </a:lnTo>
                <a:lnTo>
                  <a:pt x="893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39328"/>
                </a:lnTo>
                <a:lnTo>
                  <a:pt x="8930" y="339328"/>
                </a:lnTo>
                <a:lnTo>
                  <a:pt x="26789" y="330398"/>
                </a:lnTo>
                <a:lnTo>
                  <a:pt x="44649" y="312539"/>
                </a:lnTo>
                <a:lnTo>
                  <a:pt x="62508" y="294680"/>
                </a:lnTo>
                <a:lnTo>
                  <a:pt x="71438" y="276820"/>
                </a:lnTo>
                <a:lnTo>
                  <a:pt x="80368" y="250031"/>
                </a:lnTo>
                <a:lnTo>
                  <a:pt x="80368" y="223242"/>
                </a:lnTo>
                <a:lnTo>
                  <a:pt x="71438" y="196453"/>
                </a:lnTo>
                <a:lnTo>
                  <a:pt x="71438" y="178594"/>
                </a:lnTo>
                <a:lnTo>
                  <a:pt x="62508" y="169664"/>
                </a:lnTo>
                <a:lnTo>
                  <a:pt x="62508" y="169664"/>
                </a:lnTo>
                <a:lnTo>
                  <a:pt x="53579" y="169664"/>
                </a:lnTo>
                <a:lnTo>
                  <a:pt x="62508" y="178594"/>
                </a:lnTo>
                <a:lnTo>
                  <a:pt x="71438" y="187523"/>
                </a:lnTo>
                <a:lnTo>
                  <a:pt x="89297" y="187523"/>
                </a:lnTo>
                <a:lnTo>
                  <a:pt x="107157" y="187523"/>
                </a:lnTo>
                <a:lnTo>
                  <a:pt x="133946" y="187523"/>
                </a:lnTo>
                <a:lnTo>
                  <a:pt x="160735" y="169664"/>
                </a:lnTo>
                <a:lnTo>
                  <a:pt x="178594" y="160734"/>
                </a:lnTo>
                <a:lnTo>
                  <a:pt x="205383" y="142875"/>
                </a:lnTo>
                <a:lnTo>
                  <a:pt x="223243" y="133945"/>
                </a:lnTo>
                <a:lnTo>
                  <a:pt x="232172" y="125016"/>
                </a:lnTo>
                <a:lnTo>
                  <a:pt x="241102" y="116086"/>
                </a:lnTo>
                <a:lnTo>
                  <a:pt x="232172" y="125016"/>
                </a:lnTo>
                <a:lnTo>
                  <a:pt x="223243" y="142875"/>
                </a:lnTo>
                <a:lnTo>
                  <a:pt x="205383" y="178594"/>
                </a:lnTo>
                <a:lnTo>
                  <a:pt x="178594" y="223242"/>
                </a:lnTo>
                <a:lnTo>
                  <a:pt x="160735" y="276820"/>
                </a:lnTo>
                <a:lnTo>
                  <a:pt x="142875" y="339328"/>
                </a:lnTo>
                <a:lnTo>
                  <a:pt x="142875" y="401836"/>
                </a:lnTo>
                <a:lnTo>
                  <a:pt x="142875" y="455414"/>
                </a:lnTo>
                <a:lnTo>
                  <a:pt x="160735" y="491132"/>
                </a:lnTo>
                <a:lnTo>
                  <a:pt x="187524" y="526851"/>
                </a:lnTo>
                <a:lnTo>
                  <a:pt x="223243" y="535781"/>
                </a:lnTo>
                <a:lnTo>
                  <a:pt x="267891" y="535781"/>
                </a:lnTo>
                <a:lnTo>
                  <a:pt x="312539" y="517921"/>
                </a:lnTo>
                <a:lnTo>
                  <a:pt x="366118" y="482203"/>
                </a:lnTo>
                <a:lnTo>
                  <a:pt x="419696" y="437554"/>
                </a:lnTo>
                <a:lnTo>
                  <a:pt x="455414" y="375046"/>
                </a:lnTo>
                <a:lnTo>
                  <a:pt x="473273" y="303609"/>
                </a:lnTo>
                <a:lnTo>
                  <a:pt x="482203" y="241102"/>
                </a:lnTo>
                <a:lnTo>
                  <a:pt x="482203" y="178594"/>
                </a:lnTo>
                <a:lnTo>
                  <a:pt x="464343" y="133945"/>
                </a:lnTo>
                <a:lnTo>
                  <a:pt x="455414" y="98227"/>
                </a:lnTo>
                <a:lnTo>
                  <a:pt x="437555" y="80367"/>
                </a:lnTo>
                <a:lnTo>
                  <a:pt x="428625" y="62508"/>
                </a:lnTo>
                <a:lnTo>
                  <a:pt x="419696" y="53578"/>
                </a:lnTo>
                <a:lnTo>
                  <a:pt x="419696" y="44648"/>
                </a:lnTo>
                <a:lnTo>
                  <a:pt x="428625" y="35719"/>
                </a:lnTo>
                <a:lnTo>
                  <a:pt x="437555" y="26789"/>
                </a:lnTo>
                <a:lnTo>
                  <a:pt x="455414" y="8929"/>
                </a:lnTo>
                <a:lnTo>
                  <a:pt x="473273" y="0"/>
                </a:lnTo>
                <a:lnTo>
                  <a:pt x="482203" y="0"/>
                </a:lnTo>
                <a:lnTo>
                  <a:pt x="491132" y="8929"/>
                </a:lnTo>
                <a:lnTo>
                  <a:pt x="500062" y="26789"/>
                </a:lnTo>
                <a:lnTo>
                  <a:pt x="500062" y="62508"/>
                </a:lnTo>
                <a:lnTo>
                  <a:pt x="491132" y="116086"/>
                </a:lnTo>
                <a:lnTo>
                  <a:pt x="482203" y="169664"/>
                </a:lnTo>
                <a:lnTo>
                  <a:pt x="473273" y="223242"/>
                </a:lnTo>
                <a:lnTo>
                  <a:pt x="464343" y="276820"/>
                </a:lnTo>
                <a:lnTo>
                  <a:pt x="464343" y="312539"/>
                </a:lnTo>
                <a:lnTo>
                  <a:pt x="464343" y="348258"/>
                </a:lnTo>
                <a:lnTo>
                  <a:pt x="473273" y="357188"/>
                </a:lnTo>
                <a:lnTo>
                  <a:pt x="473273" y="366117"/>
                </a:lnTo>
                <a:lnTo>
                  <a:pt x="473273" y="357188"/>
                </a:lnTo>
                <a:lnTo>
                  <a:pt x="455414" y="330398"/>
                </a:lnTo>
                <a:lnTo>
                  <a:pt x="428625" y="294680"/>
                </a:lnTo>
                <a:lnTo>
                  <a:pt x="392907" y="250031"/>
                </a:lnTo>
                <a:lnTo>
                  <a:pt x="348258" y="187523"/>
                </a:lnTo>
                <a:lnTo>
                  <a:pt x="312539" y="125016"/>
                </a:lnTo>
                <a:lnTo>
                  <a:pt x="312539" y="12501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6" name="Freeform 13335"/>
          <p:cNvSpPr/>
          <p:nvPr/>
        </p:nvSpPr>
        <p:spPr bwMode="auto">
          <a:xfrm>
            <a:off x="8090297" y="2286000"/>
            <a:ext cx="250031" cy="8930"/>
          </a:xfrm>
          <a:custGeom>
            <a:avLst/>
            <a:gdLst/>
            <a:ahLst/>
            <a:cxnLst/>
            <a:rect l="0" t="0" r="0" b="0"/>
            <a:pathLst>
              <a:path w="250031" h="8930">
                <a:moveTo>
                  <a:pt x="0" y="0"/>
                </a:moveTo>
                <a:lnTo>
                  <a:pt x="17859" y="0"/>
                </a:lnTo>
                <a:lnTo>
                  <a:pt x="62508" y="0"/>
                </a:lnTo>
                <a:lnTo>
                  <a:pt x="116085" y="0"/>
                </a:lnTo>
                <a:lnTo>
                  <a:pt x="160733" y="0"/>
                </a:lnTo>
                <a:lnTo>
                  <a:pt x="205382" y="0"/>
                </a:lnTo>
                <a:lnTo>
                  <a:pt x="232171" y="8929"/>
                </a:lnTo>
                <a:lnTo>
                  <a:pt x="250030" y="8929"/>
                </a:lnTo>
                <a:lnTo>
                  <a:pt x="250030" y="892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7" name="Freeform 13336"/>
          <p:cNvSpPr/>
          <p:nvPr/>
        </p:nvSpPr>
        <p:spPr bwMode="auto">
          <a:xfrm>
            <a:off x="8313538" y="2419945"/>
            <a:ext cx="116087" cy="250033"/>
          </a:xfrm>
          <a:custGeom>
            <a:avLst/>
            <a:gdLst/>
            <a:ahLst/>
            <a:cxnLst/>
            <a:rect l="0" t="0" r="0" b="0"/>
            <a:pathLst>
              <a:path w="116087" h="250033">
                <a:moveTo>
                  <a:pt x="17860" y="26789"/>
                </a:moveTo>
                <a:lnTo>
                  <a:pt x="17860" y="35719"/>
                </a:lnTo>
                <a:lnTo>
                  <a:pt x="17860" y="53578"/>
                </a:lnTo>
                <a:lnTo>
                  <a:pt x="17860" y="80368"/>
                </a:lnTo>
                <a:lnTo>
                  <a:pt x="17860" y="116086"/>
                </a:lnTo>
                <a:lnTo>
                  <a:pt x="8930" y="151805"/>
                </a:lnTo>
                <a:lnTo>
                  <a:pt x="893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50032"/>
                </a:lnTo>
                <a:lnTo>
                  <a:pt x="17860" y="250032"/>
                </a:lnTo>
                <a:lnTo>
                  <a:pt x="35719" y="241102"/>
                </a:lnTo>
                <a:lnTo>
                  <a:pt x="44649" y="223243"/>
                </a:lnTo>
                <a:lnTo>
                  <a:pt x="62508" y="187524"/>
                </a:lnTo>
                <a:lnTo>
                  <a:pt x="71438" y="151805"/>
                </a:lnTo>
                <a:lnTo>
                  <a:pt x="89297" y="125016"/>
                </a:lnTo>
                <a:lnTo>
                  <a:pt x="98227" y="98227"/>
                </a:lnTo>
                <a:lnTo>
                  <a:pt x="107157" y="89297"/>
                </a:lnTo>
                <a:lnTo>
                  <a:pt x="107157" y="89297"/>
                </a:lnTo>
                <a:lnTo>
                  <a:pt x="98227" y="107157"/>
                </a:lnTo>
                <a:lnTo>
                  <a:pt x="89297" y="133946"/>
                </a:lnTo>
                <a:lnTo>
                  <a:pt x="80367" y="160735"/>
                </a:lnTo>
                <a:lnTo>
                  <a:pt x="71438" y="178594"/>
                </a:lnTo>
                <a:lnTo>
                  <a:pt x="71438" y="205383"/>
                </a:lnTo>
                <a:lnTo>
                  <a:pt x="71438" y="214313"/>
                </a:lnTo>
                <a:lnTo>
                  <a:pt x="71438" y="223243"/>
                </a:lnTo>
                <a:lnTo>
                  <a:pt x="71438" y="214313"/>
                </a:lnTo>
                <a:lnTo>
                  <a:pt x="71438" y="205383"/>
                </a:lnTo>
                <a:lnTo>
                  <a:pt x="71438" y="178594"/>
                </a:lnTo>
                <a:lnTo>
                  <a:pt x="80367" y="151805"/>
                </a:lnTo>
                <a:lnTo>
                  <a:pt x="89297" y="107157"/>
                </a:lnTo>
                <a:lnTo>
                  <a:pt x="98227" y="71438"/>
                </a:lnTo>
                <a:lnTo>
                  <a:pt x="98227" y="44649"/>
                </a:lnTo>
                <a:lnTo>
                  <a:pt x="98227" y="1785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17859"/>
                </a:lnTo>
                <a:lnTo>
                  <a:pt x="107157" y="26789"/>
                </a:lnTo>
                <a:lnTo>
                  <a:pt x="107157" y="35719"/>
                </a:lnTo>
                <a:lnTo>
                  <a:pt x="107157" y="44649"/>
                </a:lnTo>
                <a:lnTo>
                  <a:pt x="116086" y="53578"/>
                </a:lnTo>
                <a:lnTo>
                  <a:pt x="116086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8" name="Freeform 13337"/>
          <p:cNvSpPr/>
          <p:nvPr/>
        </p:nvSpPr>
        <p:spPr bwMode="auto">
          <a:xfrm>
            <a:off x="8447484" y="2375297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35718" y="62507"/>
                </a:moveTo>
                <a:lnTo>
                  <a:pt x="26789" y="62507"/>
                </a:lnTo>
                <a:lnTo>
                  <a:pt x="17859" y="7143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8929" y="205383"/>
                </a:lnTo>
                <a:lnTo>
                  <a:pt x="8929" y="205383"/>
                </a:lnTo>
                <a:lnTo>
                  <a:pt x="17859" y="196453"/>
                </a:lnTo>
                <a:lnTo>
                  <a:pt x="26789" y="187523"/>
                </a:lnTo>
                <a:lnTo>
                  <a:pt x="26789" y="169664"/>
                </a:lnTo>
                <a:lnTo>
                  <a:pt x="26789" y="142875"/>
                </a:lnTo>
                <a:lnTo>
                  <a:pt x="35718" y="116086"/>
                </a:lnTo>
                <a:lnTo>
                  <a:pt x="35718" y="89297"/>
                </a:lnTo>
                <a:lnTo>
                  <a:pt x="44648" y="71437"/>
                </a:lnTo>
                <a:lnTo>
                  <a:pt x="44648" y="62507"/>
                </a:lnTo>
                <a:lnTo>
                  <a:pt x="53578" y="62507"/>
                </a:lnTo>
                <a:lnTo>
                  <a:pt x="44648" y="80367"/>
                </a:lnTo>
                <a:lnTo>
                  <a:pt x="44648" y="98226"/>
                </a:lnTo>
                <a:lnTo>
                  <a:pt x="35718" y="116086"/>
                </a:lnTo>
                <a:lnTo>
                  <a:pt x="35718" y="142875"/>
                </a:lnTo>
                <a:lnTo>
                  <a:pt x="35718" y="160734"/>
                </a:lnTo>
                <a:lnTo>
                  <a:pt x="44648" y="178594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62507" y="187523"/>
                </a:lnTo>
                <a:lnTo>
                  <a:pt x="71437" y="169664"/>
                </a:lnTo>
                <a:lnTo>
                  <a:pt x="80367" y="151805"/>
                </a:lnTo>
                <a:lnTo>
                  <a:pt x="89296" y="125016"/>
                </a:lnTo>
                <a:lnTo>
                  <a:pt x="89296" y="98226"/>
                </a:lnTo>
                <a:lnTo>
                  <a:pt x="89296" y="80367"/>
                </a:lnTo>
                <a:lnTo>
                  <a:pt x="80367" y="71437"/>
                </a:lnTo>
                <a:lnTo>
                  <a:pt x="80367" y="62507"/>
                </a:lnTo>
                <a:lnTo>
                  <a:pt x="71437" y="62507"/>
                </a:lnTo>
                <a:lnTo>
                  <a:pt x="62507" y="62507"/>
                </a:lnTo>
                <a:lnTo>
                  <a:pt x="53578" y="71437"/>
                </a:lnTo>
                <a:lnTo>
                  <a:pt x="53578" y="8036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7" y="80367"/>
                </a:lnTo>
                <a:lnTo>
                  <a:pt x="71437" y="71437"/>
                </a:lnTo>
                <a:lnTo>
                  <a:pt x="89296" y="62507"/>
                </a:lnTo>
                <a:lnTo>
                  <a:pt x="107156" y="44648"/>
                </a:lnTo>
                <a:lnTo>
                  <a:pt x="133945" y="35718"/>
                </a:lnTo>
                <a:lnTo>
                  <a:pt x="151804" y="17859"/>
                </a:lnTo>
                <a:lnTo>
                  <a:pt x="160734" y="892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39" name="Freeform 13338"/>
          <p:cNvSpPr/>
          <p:nvPr/>
        </p:nvSpPr>
        <p:spPr bwMode="auto">
          <a:xfrm>
            <a:off x="8554640" y="2411015"/>
            <a:ext cx="98227" cy="187525"/>
          </a:xfrm>
          <a:custGeom>
            <a:avLst/>
            <a:gdLst/>
            <a:ahLst/>
            <a:cxnLst/>
            <a:rect l="0" t="0" r="0" b="0"/>
            <a:pathLst>
              <a:path w="98227" h="187525">
                <a:moveTo>
                  <a:pt x="0" y="89298"/>
                </a:moveTo>
                <a:lnTo>
                  <a:pt x="0" y="89298"/>
                </a:lnTo>
                <a:lnTo>
                  <a:pt x="0" y="89298"/>
                </a:lnTo>
                <a:lnTo>
                  <a:pt x="0" y="89298"/>
                </a:lnTo>
                <a:lnTo>
                  <a:pt x="8930" y="80368"/>
                </a:lnTo>
                <a:lnTo>
                  <a:pt x="26789" y="80368"/>
                </a:lnTo>
                <a:lnTo>
                  <a:pt x="44648" y="71438"/>
                </a:lnTo>
                <a:lnTo>
                  <a:pt x="62508" y="53579"/>
                </a:lnTo>
                <a:lnTo>
                  <a:pt x="71437" y="4464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53578" y="44649"/>
                </a:lnTo>
                <a:lnTo>
                  <a:pt x="44648" y="71438"/>
                </a:lnTo>
                <a:lnTo>
                  <a:pt x="35719" y="98227"/>
                </a:lnTo>
                <a:lnTo>
                  <a:pt x="35719" y="125016"/>
                </a:lnTo>
                <a:lnTo>
                  <a:pt x="44648" y="151805"/>
                </a:lnTo>
                <a:lnTo>
                  <a:pt x="62508" y="169665"/>
                </a:lnTo>
                <a:lnTo>
                  <a:pt x="80367" y="178594"/>
                </a:lnTo>
                <a:lnTo>
                  <a:pt x="89297" y="187524"/>
                </a:lnTo>
                <a:lnTo>
                  <a:pt x="98226" y="178594"/>
                </a:lnTo>
                <a:lnTo>
                  <a:pt x="98226" y="17859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0" name="Freeform 13339"/>
          <p:cNvSpPr/>
          <p:nvPr/>
        </p:nvSpPr>
        <p:spPr bwMode="auto">
          <a:xfrm>
            <a:off x="6250781" y="3107531"/>
            <a:ext cx="276822" cy="321470"/>
          </a:xfrm>
          <a:custGeom>
            <a:avLst/>
            <a:gdLst/>
            <a:ahLst/>
            <a:cxnLst/>
            <a:rect l="0" t="0" r="0" b="0"/>
            <a:pathLst>
              <a:path w="276822" h="321470">
                <a:moveTo>
                  <a:pt x="80367" y="89297"/>
                </a:moveTo>
                <a:lnTo>
                  <a:pt x="71438" y="80367"/>
                </a:lnTo>
                <a:lnTo>
                  <a:pt x="62508" y="71437"/>
                </a:lnTo>
                <a:lnTo>
                  <a:pt x="53578" y="53578"/>
                </a:lnTo>
                <a:lnTo>
                  <a:pt x="44649" y="3571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17860" y="89297"/>
                </a:lnTo>
                <a:lnTo>
                  <a:pt x="26789" y="133945"/>
                </a:lnTo>
                <a:lnTo>
                  <a:pt x="35719" y="169664"/>
                </a:lnTo>
                <a:lnTo>
                  <a:pt x="53578" y="196453"/>
                </a:lnTo>
                <a:lnTo>
                  <a:pt x="62508" y="223242"/>
                </a:lnTo>
                <a:lnTo>
                  <a:pt x="62508" y="241101"/>
                </a:lnTo>
                <a:lnTo>
                  <a:pt x="62508" y="258961"/>
                </a:lnTo>
                <a:lnTo>
                  <a:pt x="62508" y="258961"/>
                </a:lnTo>
                <a:lnTo>
                  <a:pt x="62508" y="250031"/>
                </a:lnTo>
                <a:lnTo>
                  <a:pt x="62508" y="232172"/>
                </a:lnTo>
                <a:lnTo>
                  <a:pt x="62508" y="205383"/>
                </a:lnTo>
                <a:lnTo>
                  <a:pt x="44649" y="160734"/>
                </a:lnTo>
                <a:lnTo>
                  <a:pt x="35719" y="116086"/>
                </a:lnTo>
                <a:lnTo>
                  <a:pt x="17860" y="71437"/>
                </a:lnTo>
                <a:lnTo>
                  <a:pt x="8930" y="35719"/>
                </a:lnTo>
                <a:lnTo>
                  <a:pt x="8930" y="17859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53578" y="0"/>
                </a:lnTo>
                <a:lnTo>
                  <a:pt x="80367" y="0"/>
                </a:lnTo>
                <a:lnTo>
                  <a:pt x="125016" y="8930"/>
                </a:lnTo>
                <a:lnTo>
                  <a:pt x="169664" y="17859"/>
                </a:lnTo>
                <a:lnTo>
                  <a:pt x="214313" y="35719"/>
                </a:lnTo>
                <a:lnTo>
                  <a:pt x="250032" y="62508"/>
                </a:lnTo>
                <a:lnTo>
                  <a:pt x="276821" y="89297"/>
                </a:lnTo>
                <a:lnTo>
                  <a:pt x="276821" y="133945"/>
                </a:lnTo>
                <a:lnTo>
                  <a:pt x="267891" y="169664"/>
                </a:lnTo>
                <a:lnTo>
                  <a:pt x="241102" y="214312"/>
                </a:lnTo>
                <a:lnTo>
                  <a:pt x="196453" y="250031"/>
                </a:lnTo>
                <a:lnTo>
                  <a:pt x="142875" y="285750"/>
                </a:lnTo>
                <a:lnTo>
                  <a:pt x="98227" y="312539"/>
                </a:lnTo>
                <a:lnTo>
                  <a:pt x="62508" y="321469"/>
                </a:lnTo>
                <a:lnTo>
                  <a:pt x="26789" y="321469"/>
                </a:lnTo>
                <a:lnTo>
                  <a:pt x="17860" y="312539"/>
                </a:lnTo>
                <a:lnTo>
                  <a:pt x="17860" y="285750"/>
                </a:lnTo>
                <a:lnTo>
                  <a:pt x="17860" y="28575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1" name="Freeform 13340"/>
          <p:cNvSpPr/>
          <p:nvPr/>
        </p:nvSpPr>
        <p:spPr bwMode="auto">
          <a:xfrm>
            <a:off x="6643688" y="3214687"/>
            <a:ext cx="26790" cy="142876"/>
          </a:xfrm>
          <a:custGeom>
            <a:avLst/>
            <a:gdLst/>
            <a:ahLst/>
            <a:cxnLst/>
            <a:rect l="0" t="0" r="0" b="0"/>
            <a:pathLst>
              <a:path w="26790" h="142876">
                <a:moveTo>
                  <a:pt x="17859" y="0"/>
                </a:moveTo>
                <a:lnTo>
                  <a:pt x="1785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33945"/>
                </a:lnTo>
                <a:lnTo>
                  <a:pt x="17859" y="142875"/>
                </a:lnTo>
                <a:lnTo>
                  <a:pt x="17859" y="14287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2" name="Freeform 13341"/>
          <p:cNvSpPr/>
          <p:nvPr/>
        </p:nvSpPr>
        <p:spPr bwMode="auto">
          <a:xfrm>
            <a:off x="6590109" y="3036093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17860"/>
                </a:lnTo>
                <a:lnTo>
                  <a:pt x="44649" y="17860"/>
                </a:lnTo>
                <a:lnTo>
                  <a:pt x="62508" y="17860"/>
                </a:lnTo>
                <a:lnTo>
                  <a:pt x="62508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43" name="Freeform 13342"/>
          <p:cNvSpPr/>
          <p:nvPr/>
        </p:nvSpPr>
        <p:spPr bwMode="auto">
          <a:xfrm>
            <a:off x="6786563" y="3134320"/>
            <a:ext cx="267891" cy="169665"/>
          </a:xfrm>
          <a:custGeom>
            <a:avLst/>
            <a:gdLst/>
            <a:ahLst/>
            <a:cxnLst/>
            <a:rect l="0" t="0" r="0" b="0"/>
            <a:pathLst>
              <a:path w="267891" h="169665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8929" y="89297"/>
                </a:lnTo>
                <a:lnTo>
                  <a:pt x="26789" y="107156"/>
                </a:lnTo>
                <a:lnTo>
                  <a:pt x="44648" y="125016"/>
                </a:lnTo>
                <a:lnTo>
                  <a:pt x="62507" y="142875"/>
                </a:lnTo>
                <a:lnTo>
                  <a:pt x="89296" y="151805"/>
                </a:lnTo>
                <a:lnTo>
                  <a:pt x="107156" y="160734"/>
                </a:lnTo>
                <a:lnTo>
                  <a:pt x="133945" y="169664"/>
                </a:lnTo>
                <a:lnTo>
                  <a:pt x="151804" y="160734"/>
                </a:lnTo>
                <a:lnTo>
                  <a:pt x="169664" y="160734"/>
                </a:lnTo>
                <a:lnTo>
                  <a:pt x="187523" y="133945"/>
                </a:lnTo>
                <a:lnTo>
                  <a:pt x="196453" y="116086"/>
                </a:lnTo>
                <a:lnTo>
                  <a:pt x="205382" y="80367"/>
                </a:lnTo>
                <a:lnTo>
                  <a:pt x="214312" y="53578"/>
                </a:lnTo>
                <a:lnTo>
                  <a:pt x="223242" y="26789"/>
                </a:lnTo>
                <a:lnTo>
                  <a:pt x="232171" y="8930"/>
                </a:lnTo>
                <a:lnTo>
                  <a:pt x="241101" y="0"/>
                </a:lnTo>
                <a:lnTo>
                  <a:pt x="250031" y="0"/>
                </a:lnTo>
                <a:lnTo>
                  <a:pt x="267890" y="0"/>
                </a:lnTo>
                <a:lnTo>
                  <a:pt x="26789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392" name="Freeform 827391"/>
          <p:cNvSpPr/>
          <p:nvPr/>
        </p:nvSpPr>
        <p:spPr bwMode="auto">
          <a:xfrm>
            <a:off x="7134820" y="3187898"/>
            <a:ext cx="44650" cy="62509"/>
          </a:xfrm>
          <a:custGeom>
            <a:avLst/>
            <a:gdLst/>
            <a:ahLst/>
            <a:cxnLst/>
            <a:rect l="0" t="0" r="0" b="0"/>
            <a:pathLst>
              <a:path w="44650" h="62509">
                <a:moveTo>
                  <a:pt x="4464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53578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393" name="Freeform 827392"/>
          <p:cNvSpPr/>
          <p:nvPr/>
        </p:nvSpPr>
        <p:spPr bwMode="auto">
          <a:xfrm>
            <a:off x="7152680" y="2982515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89297" y="26789"/>
                </a:moveTo>
                <a:lnTo>
                  <a:pt x="80367" y="26789"/>
                </a:lnTo>
                <a:lnTo>
                  <a:pt x="62508" y="17860"/>
                </a:lnTo>
                <a:lnTo>
                  <a:pt x="35718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394" name="Freeform 827393"/>
          <p:cNvSpPr/>
          <p:nvPr/>
        </p:nvSpPr>
        <p:spPr bwMode="auto">
          <a:xfrm>
            <a:off x="7295555" y="3045023"/>
            <a:ext cx="187524" cy="241103"/>
          </a:xfrm>
          <a:custGeom>
            <a:avLst/>
            <a:gdLst/>
            <a:ahLst/>
            <a:cxnLst/>
            <a:rect l="0" t="0" r="0" b="0"/>
            <a:pathLst>
              <a:path w="187524" h="241103">
                <a:moveTo>
                  <a:pt x="89297" y="0"/>
                </a:moveTo>
                <a:lnTo>
                  <a:pt x="89297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8" y="44648"/>
                </a:lnTo>
                <a:lnTo>
                  <a:pt x="80367" y="62508"/>
                </a:lnTo>
                <a:lnTo>
                  <a:pt x="107156" y="80367"/>
                </a:lnTo>
                <a:lnTo>
                  <a:pt x="133945" y="98227"/>
                </a:lnTo>
                <a:lnTo>
                  <a:pt x="160734" y="125016"/>
                </a:lnTo>
                <a:lnTo>
                  <a:pt x="178593" y="151805"/>
                </a:lnTo>
                <a:lnTo>
                  <a:pt x="187523" y="178594"/>
                </a:lnTo>
                <a:lnTo>
                  <a:pt x="178593" y="205383"/>
                </a:lnTo>
                <a:lnTo>
                  <a:pt x="160734" y="223242"/>
                </a:lnTo>
                <a:lnTo>
                  <a:pt x="133945" y="241102"/>
                </a:lnTo>
                <a:lnTo>
                  <a:pt x="98226" y="241102"/>
                </a:lnTo>
                <a:lnTo>
                  <a:pt x="62508" y="241102"/>
                </a:lnTo>
                <a:lnTo>
                  <a:pt x="26789" y="232172"/>
                </a:lnTo>
                <a:lnTo>
                  <a:pt x="8929" y="21431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396" name="Freeform 827395"/>
          <p:cNvSpPr/>
          <p:nvPr/>
        </p:nvSpPr>
        <p:spPr bwMode="auto">
          <a:xfrm>
            <a:off x="7483078" y="3116461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35719" y="0"/>
                </a:moveTo>
                <a:lnTo>
                  <a:pt x="35719" y="0"/>
                </a:lnTo>
                <a:lnTo>
                  <a:pt x="26789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25015"/>
                </a:lnTo>
                <a:lnTo>
                  <a:pt x="26789" y="125015"/>
                </a:lnTo>
                <a:lnTo>
                  <a:pt x="44649" y="125015"/>
                </a:lnTo>
                <a:lnTo>
                  <a:pt x="71438" y="116085"/>
                </a:lnTo>
                <a:lnTo>
                  <a:pt x="89297" y="98226"/>
                </a:lnTo>
                <a:lnTo>
                  <a:pt x="107156" y="71437"/>
                </a:lnTo>
                <a:lnTo>
                  <a:pt x="107156" y="7143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397" name="Freeform 827396"/>
          <p:cNvSpPr/>
          <p:nvPr/>
        </p:nvSpPr>
        <p:spPr bwMode="auto">
          <a:xfrm>
            <a:off x="7456289" y="2920007"/>
            <a:ext cx="35720" cy="17861"/>
          </a:xfrm>
          <a:custGeom>
            <a:avLst/>
            <a:gdLst/>
            <a:ahLst/>
            <a:cxnLst/>
            <a:rect l="0" t="0" r="0" b="0"/>
            <a:pathLst>
              <a:path w="35720" h="1786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17860"/>
                </a:lnTo>
                <a:lnTo>
                  <a:pt x="35719" y="1786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398" name="Freeform 827397"/>
          <p:cNvSpPr/>
          <p:nvPr/>
        </p:nvSpPr>
        <p:spPr bwMode="auto">
          <a:xfrm>
            <a:off x="7625953" y="3045023"/>
            <a:ext cx="535782" cy="151806"/>
          </a:xfrm>
          <a:custGeom>
            <a:avLst/>
            <a:gdLst/>
            <a:ahLst/>
            <a:cxnLst/>
            <a:rect l="0" t="0" r="0" b="0"/>
            <a:pathLst>
              <a:path w="535782" h="151806">
                <a:moveTo>
                  <a:pt x="53578" y="8930"/>
                </a:moveTo>
                <a:lnTo>
                  <a:pt x="44649" y="8930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35719"/>
                </a:lnTo>
                <a:lnTo>
                  <a:pt x="1786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25016"/>
                </a:lnTo>
                <a:lnTo>
                  <a:pt x="26789" y="116086"/>
                </a:lnTo>
                <a:lnTo>
                  <a:pt x="35719" y="98227"/>
                </a:lnTo>
                <a:lnTo>
                  <a:pt x="53578" y="71438"/>
                </a:lnTo>
                <a:lnTo>
                  <a:pt x="71438" y="53578"/>
                </a:lnTo>
                <a:lnTo>
                  <a:pt x="98227" y="26789"/>
                </a:lnTo>
                <a:lnTo>
                  <a:pt x="116086" y="893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0"/>
                </a:lnTo>
                <a:lnTo>
                  <a:pt x="151805" y="17859"/>
                </a:lnTo>
                <a:lnTo>
                  <a:pt x="151805" y="35719"/>
                </a:lnTo>
                <a:lnTo>
                  <a:pt x="133945" y="62508"/>
                </a:lnTo>
                <a:lnTo>
                  <a:pt x="125016" y="80367"/>
                </a:lnTo>
                <a:lnTo>
                  <a:pt x="116086" y="98227"/>
                </a:lnTo>
                <a:lnTo>
                  <a:pt x="116086" y="107156"/>
                </a:lnTo>
                <a:lnTo>
                  <a:pt x="116086" y="107156"/>
                </a:lnTo>
                <a:lnTo>
                  <a:pt x="125016" y="107156"/>
                </a:lnTo>
                <a:lnTo>
                  <a:pt x="142875" y="89297"/>
                </a:lnTo>
                <a:lnTo>
                  <a:pt x="169664" y="71438"/>
                </a:lnTo>
                <a:lnTo>
                  <a:pt x="214313" y="53578"/>
                </a:lnTo>
                <a:lnTo>
                  <a:pt x="258961" y="44648"/>
                </a:lnTo>
                <a:lnTo>
                  <a:pt x="303610" y="35719"/>
                </a:lnTo>
                <a:lnTo>
                  <a:pt x="339328" y="44648"/>
                </a:lnTo>
                <a:lnTo>
                  <a:pt x="375047" y="62508"/>
                </a:lnTo>
                <a:lnTo>
                  <a:pt x="401836" y="89297"/>
                </a:lnTo>
                <a:lnTo>
                  <a:pt x="437555" y="107156"/>
                </a:lnTo>
                <a:lnTo>
                  <a:pt x="464344" y="125016"/>
                </a:lnTo>
                <a:lnTo>
                  <a:pt x="491133" y="142875"/>
                </a:lnTo>
                <a:lnTo>
                  <a:pt x="517922" y="151805"/>
                </a:lnTo>
                <a:lnTo>
                  <a:pt x="535781" y="151805"/>
                </a:lnTo>
                <a:lnTo>
                  <a:pt x="535781" y="151805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399" name="Freeform 827398"/>
          <p:cNvSpPr/>
          <p:nvPr/>
        </p:nvSpPr>
        <p:spPr bwMode="auto">
          <a:xfrm>
            <a:off x="5232797" y="3196828"/>
            <a:ext cx="964407" cy="973337"/>
          </a:xfrm>
          <a:custGeom>
            <a:avLst/>
            <a:gdLst/>
            <a:ahLst/>
            <a:cxnLst/>
            <a:rect l="0" t="0" r="0" b="0"/>
            <a:pathLst>
              <a:path w="964407" h="973337">
                <a:moveTo>
                  <a:pt x="17859" y="17859"/>
                </a:moveTo>
                <a:lnTo>
                  <a:pt x="17859" y="17859"/>
                </a:lnTo>
                <a:lnTo>
                  <a:pt x="893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17859"/>
                </a:lnTo>
                <a:lnTo>
                  <a:pt x="44648" y="26789"/>
                </a:lnTo>
                <a:lnTo>
                  <a:pt x="71437" y="53578"/>
                </a:lnTo>
                <a:lnTo>
                  <a:pt x="107156" y="89297"/>
                </a:lnTo>
                <a:lnTo>
                  <a:pt x="151805" y="151804"/>
                </a:lnTo>
                <a:lnTo>
                  <a:pt x="205383" y="214312"/>
                </a:lnTo>
                <a:lnTo>
                  <a:pt x="267891" y="303609"/>
                </a:lnTo>
                <a:lnTo>
                  <a:pt x="330398" y="392906"/>
                </a:lnTo>
                <a:lnTo>
                  <a:pt x="392906" y="473273"/>
                </a:lnTo>
                <a:lnTo>
                  <a:pt x="464344" y="562570"/>
                </a:lnTo>
                <a:lnTo>
                  <a:pt x="535781" y="642937"/>
                </a:lnTo>
                <a:lnTo>
                  <a:pt x="598289" y="714375"/>
                </a:lnTo>
                <a:lnTo>
                  <a:pt x="678656" y="785812"/>
                </a:lnTo>
                <a:lnTo>
                  <a:pt x="750094" y="848320"/>
                </a:lnTo>
                <a:lnTo>
                  <a:pt x="821531" y="901898"/>
                </a:lnTo>
                <a:lnTo>
                  <a:pt x="892969" y="946547"/>
                </a:lnTo>
                <a:lnTo>
                  <a:pt x="964406" y="973336"/>
                </a:lnTo>
                <a:lnTo>
                  <a:pt x="964406" y="97333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400" name="Freeform 827399"/>
          <p:cNvSpPr/>
          <p:nvPr/>
        </p:nvSpPr>
        <p:spPr bwMode="auto">
          <a:xfrm>
            <a:off x="6384727" y="3875484"/>
            <a:ext cx="223243" cy="491134"/>
          </a:xfrm>
          <a:custGeom>
            <a:avLst/>
            <a:gdLst/>
            <a:ahLst/>
            <a:cxnLst/>
            <a:rect l="0" t="0" r="0" b="0"/>
            <a:pathLst>
              <a:path w="223243" h="49113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26789"/>
                </a:lnTo>
                <a:lnTo>
                  <a:pt x="26789" y="44648"/>
                </a:lnTo>
                <a:lnTo>
                  <a:pt x="35718" y="89297"/>
                </a:lnTo>
                <a:lnTo>
                  <a:pt x="35718" y="142875"/>
                </a:lnTo>
                <a:lnTo>
                  <a:pt x="35718" y="196453"/>
                </a:lnTo>
                <a:lnTo>
                  <a:pt x="44648" y="267891"/>
                </a:lnTo>
                <a:lnTo>
                  <a:pt x="44648" y="330398"/>
                </a:lnTo>
                <a:lnTo>
                  <a:pt x="62507" y="392906"/>
                </a:lnTo>
                <a:lnTo>
                  <a:pt x="80367" y="437555"/>
                </a:lnTo>
                <a:lnTo>
                  <a:pt x="98226" y="473273"/>
                </a:lnTo>
                <a:lnTo>
                  <a:pt x="125015" y="482203"/>
                </a:lnTo>
                <a:lnTo>
                  <a:pt x="151804" y="491133"/>
                </a:lnTo>
                <a:lnTo>
                  <a:pt x="178593" y="482203"/>
                </a:lnTo>
                <a:lnTo>
                  <a:pt x="205382" y="455414"/>
                </a:lnTo>
                <a:lnTo>
                  <a:pt x="214312" y="428625"/>
                </a:lnTo>
                <a:lnTo>
                  <a:pt x="223242" y="401836"/>
                </a:lnTo>
                <a:lnTo>
                  <a:pt x="205382" y="366117"/>
                </a:lnTo>
                <a:lnTo>
                  <a:pt x="205382" y="366117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401" name="Freeform 827400"/>
          <p:cNvSpPr/>
          <p:nvPr/>
        </p:nvSpPr>
        <p:spPr bwMode="auto">
          <a:xfrm>
            <a:off x="6331148" y="4080867"/>
            <a:ext cx="312541" cy="116087"/>
          </a:xfrm>
          <a:custGeom>
            <a:avLst/>
            <a:gdLst/>
            <a:ahLst/>
            <a:cxnLst/>
            <a:rect l="0" t="0" r="0" b="0"/>
            <a:pathLst>
              <a:path w="312541" h="11608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26790" y="107156"/>
                </a:lnTo>
                <a:lnTo>
                  <a:pt x="44649" y="98226"/>
                </a:lnTo>
                <a:lnTo>
                  <a:pt x="80368" y="80367"/>
                </a:lnTo>
                <a:lnTo>
                  <a:pt x="125016" y="62508"/>
                </a:lnTo>
                <a:lnTo>
                  <a:pt x="178594" y="44648"/>
                </a:lnTo>
                <a:lnTo>
                  <a:pt x="223243" y="26789"/>
                </a:lnTo>
                <a:lnTo>
                  <a:pt x="267891" y="17859"/>
                </a:lnTo>
                <a:lnTo>
                  <a:pt x="312540" y="0"/>
                </a:lnTo>
                <a:lnTo>
                  <a:pt x="312540" y="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402" name="Freeform 827401"/>
          <p:cNvSpPr/>
          <p:nvPr/>
        </p:nvSpPr>
        <p:spPr bwMode="auto">
          <a:xfrm>
            <a:off x="6581180" y="3964781"/>
            <a:ext cx="473274" cy="339329"/>
          </a:xfrm>
          <a:custGeom>
            <a:avLst/>
            <a:gdLst/>
            <a:ahLst/>
            <a:cxnLst/>
            <a:rect l="0" t="0" r="0" b="0"/>
            <a:pathLst>
              <a:path w="473274" h="339329">
                <a:moveTo>
                  <a:pt x="0" y="232172"/>
                </a:moveTo>
                <a:lnTo>
                  <a:pt x="0" y="241101"/>
                </a:lnTo>
                <a:lnTo>
                  <a:pt x="8929" y="250031"/>
                </a:lnTo>
                <a:lnTo>
                  <a:pt x="17859" y="267890"/>
                </a:lnTo>
                <a:lnTo>
                  <a:pt x="35718" y="276820"/>
                </a:lnTo>
                <a:lnTo>
                  <a:pt x="53578" y="276820"/>
                </a:lnTo>
                <a:lnTo>
                  <a:pt x="71437" y="276820"/>
                </a:lnTo>
                <a:lnTo>
                  <a:pt x="98226" y="267890"/>
                </a:lnTo>
                <a:lnTo>
                  <a:pt x="116086" y="250031"/>
                </a:lnTo>
                <a:lnTo>
                  <a:pt x="133945" y="232172"/>
                </a:lnTo>
                <a:lnTo>
                  <a:pt x="142875" y="205383"/>
                </a:lnTo>
                <a:lnTo>
                  <a:pt x="142875" y="178594"/>
                </a:lnTo>
                <a:lnTo>
                  <a:pt x="133945" y="151805"/>
                </a:lnTo>
                <a:lnTo>
                  <a:pt x="125015" y="133945"/>
                </a:lnTo>
                <a:lnTo>
                  <a:pt x="116086" y="116086"/>
                </a:lnTo>
                <a:lnTo>
                  <a:pt x="107156" y="125015"/>
                </a:lnTo>
                <a:lnTo>
                  <a:pt x="98226" y="142875"/>
                </a:lnTo>
                <a:lnTo>
                  <a:pt x="89297" y="178594"/>
                </a:lnTo>
                <a:lnTo>
                  <a:pt x="98226" y="214312"/>
                </a:lnTo>
                <a:lnTo>
                  <a:pt x="98226" y="258961"/>
                </a:lnTo>
                <a:lnTo>
                  <a:pt x="116086" y="294680"/>
                </a:lnTo>
                <a:lnTo>
                  <a:pt x="125015" y="312539"/>
                </a:lnTo>
                <a:lnTo>
                  <a:pt x="151804" y="330398"/>
                </a:lnTo>
                <a:lnTo>
                  <a:pt x="169664" y="339328"/>
                </a:lnTo>
                <a:lnTo>
                  <a:pt x="196453" y="330398"/>
                </a:lnTo>
                <a:lnTo>
                  <a:pt x="223242" y="312539"/>
                </a:lnTo>
                <a:lnTo>
                  <a:pt x="241101" y="285750"/>
                </a:lnTo>
                <a:lnTo>
                  <a:pt x="258961" y="241101"/>
                </a:lnTo>
                <a:lnTo>
                  <a:pt x="258961" y="196453"/>
                </a:lnTo>
                <a:lnTo>
                  <a:pt x="258961" y="142875"/>
                </a:lnTo>
                <a:lnTo>
                  <a:pt x="258961" y="98226"/>
                </a:lnTo>
                <a:lnTo>
                  <a:pt x="250031" y="62508"/>
                </a:lnTo>
                <a:lnTo>
                  <a:pt x="250031" y="53578"/>
                </a:lnTo>
                <a:lnTo>
                  <a:pt x="250031" y="62508"/>
                </a:lnTo>
                <a:lnTo>
                  <a:pt x="250031" y="80367"/>
                </a:lnTo>
                <a:lnTo>
                  <a:pt x="258961" y="125015"/>
                </a:lnTo>
                <a:lnTo>
                  <a:pt x="276820" y="160734"/>
                </a:lnTo>
                <a:lnTo>
                  <a:pt x="294679" y="205383"/>
                </a:lnTo>
                <a:lnTo>
                  <a:pt x="312539" y="241101"/>
                </a:lnTo>
                <a:lnTo>
                  <a:pt x="339328" y="267890"/>
                </a:lnTo>
                <a:lnTo>
                  <a:pt x="357187" y="285750"/>
                </a:lnTo>
                <a:lnTo>
                  <a:pt x="366117" y="285750"/>
                </a:lnTo>
                <a:lnTo>
                  <a:pt x="375047" y="276820"/>
                </a:lnTo>
                <a:lnTo>
                  <a:pt x="383976" y="250031"/>
                </a:lnTo>
                <a:lnTo>
                  <a:pt x="375047" y="205383"/>
                </a:lnTo>
                <a:lnTo>
                  <a:pt x="375047" y="151805"/>
                </a:lnTo>
                <a:lnTo>
                  <a:pt x="375047" y="89297"/>
                </a:lnTo>
                <a:lnTo>
                  <a:pt x="375047" y="53578"/>
                </a:lnTo>
                <a:lnTo>
                  <a:pt x="392906" y="17859"/>
                </a:lnTo>
                <a:lnTo>
                  <a:pt x="401836" y="0"/>
                </a:lnTo>
                <a:lnTo>
                  <a:pt x="419695" y="0"/>
                </a:lnTo>
                <a:lnTo>
                  <a:pt x="437554" y="0"/>
                </a:lnTo>
                <a:lnTo>
                  <a:pt x="455414" y="0"/>
                </a:lnTo>
                <a:lnTo>
                  <a:pt x="473273" y="8930"/>
                </a:lnTo>
                <a:lnTo>
                  <a:pt x="473273" y="8930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403" name="Freeform 827402"/>
          <p:cNvSpPr/>
          <p:nvPr/>
        </p:nvSpPr>
        <p:spPr bwMode="auto">
          <a:xfrm>
            <a:off x="7072313" y="3866554"/>
            <a:ext cx="276821" cy="312540"/>
          </a:xfrm>
          <a:custGeom>
            <a:avLst/>
            <a:gdLst/>
            <a:ahLst/>
            <a:cxnLst/>
            <a:rect l="0" t="0" r="0" b="0"/>
            <a:pathLst>
              <a:path w="276821" h="312540">
                <a:moveTo>
                  <a:pt x="44648" y="62508"/>
                </a:moveTo>
                <a:lnTo>
                  <a:pt x="35718" y="62508"/>
                </a:lnTo>
                <a:lnTo>
                  <a:pt x="35718" y="71438"/>
                </a:lnTo>
                <a:lnTo>
                  <a:pt x="26789" y="80367"/>
                </a:lnTo>
                <a:lnTo>
                  <a:pt x="17859" y="98227"/>
                </a:lnTo>
                <a:lnTo>
                  <a:pt x="8929" y="116086"/>
                </a:lnTo>
                <a:lnTo>
                  <a:pt x="8929" y="142875"/>
                </a:lnTo>
                <a:lnTo>
                  <a:pt x="0" y="178594"/>
                </a:lnTo>
                <a:lnTo>
                  <a:pt x="8929" y="214313"/>
                </a:lnTo>
                <a:lnTo>
                  <a:pt x="8929" y="250032"/>
                </a:lnTo>
                <a:lnTo>
                  <a:pt x="17859" y="276821"/>
                </a:lnTo>
                <a:lnTo>
                  <a:pt x="26789" y="294680"/>
                </a:lnTo>
                <a:lnTo>
                  <a:pt x="35718" y="312539"/>
                </a:lnTo>
                <a:lnTo>
                  <a:pt x="35718" y="312539"/>
                </a:lnTo>
                <a:lnTo>
                  <a:pt x="44648" y="294680"/>
                </a:lnTo>
                <a:lnTo>
                  <a:pt x="44648" y="267891"/>
                </a:lnTo>
                <a:lnTo>
                  <a:pt x="44648" y="232172"/>
                </a:lnTo>
                <a:lnTo>
                  <a:pt x="35718" y="187524"/>
                </a:lnTo>
                <a:lnTo>
                  <a:pt x="35718" y="133946"/>
                </a:lnTo>
                <a:lnTo>
                  <a:pt x="35718" y="89297"/>
                </a:lnTo>
                <a:lnTo>
                  <a:pt x="44648" y="62508"/>
                </a:lnTo>
                <a:lnTo>
                  <a:pt x="53578" y="53578"/>
                </a:lnTo>
                <a:lnTo>
                  <a:pt x="62507" y="71438"/>
                </a:lnTo>
                <a:lnTo>
                  <a:pt x="71437" y="98227"/>
                </a:lnTo>
                <a:lnTo>
                  <a:pt x="89296" y="133946"/>
                </a:lnTo>
                <a:lnTo>
                  <a:pt x="98226" y="178594"/>
                </a:lnTo>
                <a:lnTo>
                  <a:pt x="98226" y="223242"/>
                </a:lnTo>
                <a:lnTo>
                  <a:pt x="107156" y="258961"/>
                </a:lnTo>
                <a:lnTo>
                  <a:pt x="107156" y="285750"/>
                </a:lnTo>
                <a:lnTo>
                  <a:pt x="116085" y="294680"/>
                </a:lnTo>
                <a:lnTo>
                  <a:pt x="116085" y="294680"/>
                </a:lnTo>
                <a:lnTo>
                  <a:pt x="125015" y="276821"/>
                </a:lnTo>
                <a:lnTo>
                  <a:pt x="125015" y="241102"/>
                </a:lnTo>
                <a:lnTo>
                  <a:pt x="125015" y="187524"/>
                </a:lnTo>
                <a:lnTo>
                  <a:pt x="133945" y="125016"/>
                </a:lnTo>
                <a:lnTo>
                  <a:pt x="142875" y="62508"/>
                </a:lnTo>
                <a:lnTo>
                  <a:pt x="142875" y="17860"/>
                </a:lnTo>
                <a:lnTo>
                  <a:pt x="160734" y="0"/>
                </a:lnTo>
                <a:lnTo>
                  <a:pt x="178593" y="0"/>
                </a:lnTo>
                <a:lnTo>
                  <a:pt x="196453" y="35719"/>
                </a:lnTo>
                <a:lnTo>
                  <a:pt x="205382" y="80367"/>
                </a:lnTo>
                <a:lnTo>
                  <a:pt x="223242" y="133946"/>
                </a:lnTo>
                <a:lnTo>
                  <a:pt x="241101" y="187524"/>
                </a:lnTo>
                <a:lnTo>
                  <a:pt x="250031" y="232172"/>
                </a:lnTo>
                <a:lnTo>
                  <a:pt x="258960" y="267891"/>
                </a:lnTo>
                <a:lnTo>
                  <a:pt x="267890" y="285750"/>
                </a:lnTo>
                <a:lnTo>
                  <a:pt x="276820" y="276821"/>
                </a:lnTo>
                <a:lnTo>
                  <a:pt x="276820" y="250032"/>
                </a:lnTo>
                <a:lnTo>
                  <a:pt x="276820" y="196453"/>
                </a:lnTo>
                <a:lnTo>
                  <a:pt x="267890" y="133946"/>
                </a:lnTo>
                <a:lnTo>
                  <a:pt x="267890" y="133946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404" name="Freeform 827403"/>
          <p:cNvSpPr/>
          <p:nvPr/>
        </p:nvSpPr>
        <p:spPr bwMode="auto">
          <a:xfrm>
            <a:off x="7420570" y="3705820"/>
            <a:ext cx="107158" cy="339329"/>
          </a:xfrm>
          <a:custGeom>
            <a:avLst/>
            <a:gdLst/>
            <a:ahLst/>
            <a:cxnLst/>
            <a:rect l="0" t="0" r="0" b="0"/>
            <a:pathLst>
              <a:path w="107158" h="339329">
                <a:moveTo>
                  <a:pt x="107157" y="0"/>
                </a:moveTo>
                <a:lnTo>
                  <a:pt x="98227" y="0"/>
                </a:lnTo>
                <a:lnTo>
                  <a:pt x="89297" y="17859"/>
                </a:lnTo>
                <a:lnTo>
                  <a:pt x="71438" y="53578"/>
                </a:lnTo>
                <a:lnTo>
                  <a:pt x="44649" y="98226"/>
                </a:lnTo>
                <a:lnTo>
                  <a:pt x="26789" y="151805"/>
                </a:lnTo>
                <a:lnTo>
                  <a:pt x="8930" y="205383"/>
                </a:lnTo>
                <a:lnTo>
                  <a:pt x="0" y="250031"/>
                </a:lnTo>
                <a:lnTo>
                  <a:pt x="0" y="294680"/>
                </a:lnTo>
                <a:lnTo>
                  <a:pt x="8930" y="321469"/>
                </a:lnTo>
                <a:lnTo>
                  <a:pt x="17860" y="339328"/>
                </a:lnTo>
                <a:lnTo>
                  <a:pt x="44649" y="339328"/>
                </a:lnTo>
                <a:lnTo>
                  <a:pt x="71438" y="330398"/>
                </a:lnTo>
                <a:lnTo>
                  <a:pt x="107157" y="312539"/>
                </a:lnTo>
                <a:lnTo>
                  <a:pt x="107157" y="312539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7405" name="Freeform 827404"/>
          <p:cNvSpPr/>
          <p:nvPr/>
        </p:nvSpPr>
        <p:spPr bwMode="auto">
          <a:xfrm>
            <a:off x="7563445" y="3643312"/>
            <a:ext cx="383978" cy="580431"/>
          </a:xfrm>
          <a:custGeom>
            <a:avLst/>
            <a:gdLst/>
            <a:ahLst/>
            <a:cxnLst/>
            <a:rect l="0" t="0" r="0" b="0"/>
            <a:pathLst>
              <a:path w="383978" h="580431">
                <a:moveTo>
                  <a:pt x="53578" y="116086"/>
                </a:moveTo>
                <a:lnTo>
                  <a:pt x="53578" y="125016"/>
                </a:lnTo>
                <a:lnTo>
                  <a:pt x="44649" y="142875"/>
                </a:lnTo>
                <a:lnTo>
                  <a:pt x="26789" y="169664"/>
                </a:lnTo>
                <a:lnTo>
                  <a:pt x="17860" y="205383"/>
                </a:lnTo>
                <a:lnTo>
                  <a:pt x="8930" y="232172"/>
                </a:lnTo>
                <a:lnTo>
                  <a:pt x="8930" y="267891"/>
                </a:lnTo>
                <a:lnTo>
                  <a:pt x="0" y="294680"/>
                </a:lnTo>
                <a:lnTo>
                  <a:pt x="8930" y="312539"/>
                </a:lnTo>
                <a:lnTo>
                  <a:pt x="17860" y="321469"/>
                </a:lnTo>
                <a:lnTo>
                  <a:pt x="35719" y="321469"/>
                </a:lnTo>
                <a:lnTo>
                  <a:pt x="53578" y="312539"/>
                </a:lnTo>
                <a:lnTo>
                  <a:pt x="71438" y="285750"/>
                </a:lnTo>
                <a:lnTo>
                  <a:pt x="80368" y="258961"/>
                </a:lnTo>
                <a:lnTo>
                  <a:pt x="98227" y="223242"/>
                </a:lnTo>
                <a:lnTo>
                  <a:pt x="98227" y="187524"/>
                </a:lnTo>
                <a:lnTo>
                  <a:pt x="107157" y="151805"/>
                </a:lnTo>
                <a:lnTo>
                  <a:pt x="107157" y="133945"/>
                </a:lnTo>
                <a:lnTo>
                  <a:pt x="107157" y="142875"/>
                </a:lnTo>
                <a:lnTo>
                  <a:pt x="107157" y="160734"/>
                </a:lnTo>
                <a:lnTo>
                  <a:pt x="107157" y="187524"/>
                </a:lnTo>
                <a:lnTo>
                  <a:pt x="116086" y="214313"/>
                </a:lnTo>
                <a:lnTo>
                  <a:pt x="116086" y="241102"/>
                </a:lnTo>
                <a:lnTo>
                  <a:pt x="125016" y="267891"/>
                </a:lnTo>
                <a:lnTo>
                  <a:pt x="133946" y="276820"/>
                </a:lnTo>
                <a:lnTo>
                  <a:pt x="142875" y="285750"/>
                </a:lnTo>
                <a:lnTo>
                  <a:pt x="142875" y="285750"/>
                </a:lnTo>
                <a:lnTo>
                  <a:pt x="151805" y="267891"/>
                </a:lnTo>
                <a:lnTo>
                  <a:pt x="151805" y="250031"/>
                </a:lnTo>
                <a:lnTo>
                  <a:pt x="160735" y="214313"/>
                </a:lnTo>
                <a:lnTo>
                  <a:pt x="160735" y="169664"/>
                </a:lnTo>
                <a:lnTo>
                  <a:pt x="169664" y="125016"/>
                </a:lnTo>
                <a:lnTo>
                  <a:pt x="178594" y="98227"/>
                </a:lnTo>
                <a:lnTo>
                  <a:pt x="187524" y="80367"/>
                </a:lnTo>
                <a:lnTo>
                  <a:pt x="187524" y="98227"/>
                </a:lnTo>
                <a:lnTo>
                  <a:pt x="187524" y="125016"/>
                </a:lnTo>
                <a:lnTo>
                  <a:pt x="196453" y="178594"/>
                </a:lnTo>
                <a:lnTo>
                  <a:pt x="205383" y="232172"/>
                </a:lnTo>
                <a:lnTo>
                  <a:pt x="205383" y="303609"/>
                </a:lnTo>
                <a:lnTo>
                  <a:pt x="214313" y="375047"/>
                </a:lnTo>
                <a:lnTo>
                  <a:pt x="223243" y="437555"/>
                </a:lnTo>
                <a:lnTo>
                  <a:pt x="223243" y="500063"/>
                </a:lnTo>
                <a:lnTo>
                  <a:pt x="223243" y="535781"/>
                </a:lnTo>
                <a:lnTo>
                  <a:pt x="214313" y="571500"/>
                </a:lnTo>
                <a:lnTo>
                  <a:pt x="214313" y="580430"/>
                </a:lnTo>
                <a:lnTo>
                  <a:pt x="205383" y="562570"/>
                </a:lnTo>
                <a:lnTo>
                  <a:pt x="187524" y="526852"/>
                </a:lnTo>
                <a:lnTo>
                  <a:pt x="169664" y="464344"/>
                </a:lnTo>
                <a:lnTo>
                  <a:pt x="160735" y="383977"/>
                </a:lnTo>
                <a:lnTo>
                  <a:pt x="151805" y="285750"/>
                </a:lnTo>
                <a:lnTo>
                  <a:pt x="142875" y="187524"/>
                </a:lnTo>
                <a:lnTo>
                  <a:pt x="151805" y="107156"/>
                </a:lnTo>
                <a:lnTo>
                  <a:pt x="169664" y="53578"/>
                </a:lnTo>
                <a:lnTo>
                  <a:pt x="196453" y="17859"/>
                </a:lnTo>
                <a:lnTo>
                  <a:pt x="232172" y="0"/>
                </a:lnTo>
                <a:lnTo>
                  <a:pt x="267891" y="0"/>
                </a:lnTo>
                <a:lnTo>
                  <a:pt x="312539" y="0"/>
                </a:lnTo>
                <a:lnTo>
                  <a:pt x="348258" y="0"/>
                </a:lnTo>
                <a:lnTo>
                  <a:pt x="375047" y="8930"/>
                </a:lnTo>
                <a:lnTo>
                  <a:pt x="383977" y="26789"/>
                </a:lnTo>
                <a:lnTo>
                  <a:pt x="375047" y="44649"/>
                </a:lnTo>
                <a:lnTo>
                  <a:pt x="348258" y="71438"/>
                </a:lnTo>
                <a:lnTo>
                  <a:pt x="321469" y="98227"/>
                </a:lnTo>
                <a:lnTo>
                  <a:pt x="285750" y="133945"/>
                </a:lnTo>
                <a:lnTo>
                  <a:pt x="258961" y="160734"/>
                </a:lnTo>
                <a:lnTo>
                  <a:pt x="250032" y="187524"/>
                </a:lnTo>
                <a:lnTo>
                  <a:pt x="250032" y="187524"/>
                </a:ln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Want a Supercomputer?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Today, less than $ 500 will purchase a mobile computer that has more performance, more main memory, and more disk storage than a computer bought in 1985 for $ 1 million.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Patterson, David A.; Hennessy, John L. (2011-08-01). Computer Architecture: A Quantitative Approach (The Morgan Kaufmann Series in Computer Architecture and Design) (Kindle Locations 609-610). Elsevier Science (reference). Kindle Edition.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23544</TotalTime>
  <Pages>35</Pages>
  <Words>2609</Words>
  <Application>Microsoft Office PowerPoint</Application>
  <PresentationFormat>Letter Paper (8.5x11 in)</PresentationFormat>
  <Paragraphs>455</Paragraphs>
  <Slides>55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white212</vt:lpstr>
      <vt:lpstr>Lecture 1 Overview of Computer Architecture              </vt:lpstr>
      <vt:lpstr>Course Pragmatics</vt:lpstr>
      <vt:lpstr>Overview</vt:lpstr>
      <vt:lpstr>What is Computer Architecture?</vt:lpstr>
      <vt:lpstr>Genuine Computer Architecture</vt:lpstr>
      <vt:lpstr>What you should know</vt:lpstr>
      <vt:lpstr>Crossroads: Conventional Wisdom in Comp. Arch</vt:lpstr>
      <vt:lpstr>Computer Arch. a Quantitative Approach</vt:lpstr>
      <vt:lpstr>Want a Supercomputer?</vt:lpstr>
      <vt:lpstr>Single Processor Performance</vt:lpstr>
      <vt:lpstr>Moore’s Law</vt:lpstr>
      <vt:lpstr>Transistors and Wires</vt:lpstr>
      <vt:lpstr>Current Trends in Architecture</vt:lpstr>
      <vt:lpstr>Classes of Computers</vt:lpstr>
      <vt:lpstr>Parallelism</vt:lpstr>
      <vt:lpstr>Main Memory</vt:lpstr>
      <vt:lpstr>Trends in Technology</vt:lpstr>
      <vt:lpstr>Power and Energy</vt:lpstr>
      <vt:lpstr>Dynamic Energy and Power</vt:lpstr>
      <vt:lpstr>Energy Power example</vt:lpstr>
      <vt:lpstr>Power</vt:lpstr>
      <vt:lpstr>Reducing Power</vt:lpstr>
      <vt:lpstr>Static Power</vt:lpstr>
      <vt:lpstr>Intel Multi-core processors I-7 980 </vt:lpstr>
      <vt:lpstr>Quad Core Intel I7</vt:lpstr>
      <vt:lpstr>PowerPoint Presentation</vt:lpstr>
      <vt:lpstr>PowerPoint Presentation</vt:lpstr>
      <vt:lpstr>PowerPoint Presentation</vt:lpstr>
      <vt:lpstr>Cost of IC’s</vt:lpstr>
      <vt:lpstr>Classes of Computers</vt:lpstr>
      <vt:lpstr>Performance Measures</vt:lpstr>
      <vt:lpstr>Bandwidth and Latency</vt:lpstr>
      <vt:lpstr>Bandwidth and Latency</vt:lpstr>
      <vt:lpstr>Measuring Performance </vt:lpstr>
      <vt:lpstr>Real Performance</vt:lpstr>
      <vt:lpstr>Benchmark Suites</vt:lpstr>
      <vt:lpstr>Comparing Performance</vt:lpstr>
      <vt:lpstr>Comparing Performance cont.</vt:lpstr>
      <vt:lpstr>PowerPoint Presentation</vt:lpstr>
      <vt:lpstr>Improve Performance by</vt:lpstr>
      <vt:lpstr>Amdahl’s Law</vt:lpstr>
      <vt:lpstr>PowerPoint Presentation</vt:lpstr>
      <vt:lpstr>Performance Measures</vt:lpstr>
      <vt:lpstr>MIPS and MFLOPS</vt:lpstr>
      <vt:lpstr>Amdahl’s Law revisited</vt:lpstr>
      <vt:lpstr>Amdahl’s with Fractional Use Factor</vt:lpstr>
      <vt:lpstr>Amdahl’s with Fractional Use Factor</vt:lpstr>
      <vt:lpstr>Graphics Square Root Enhancement  p 42</vt:lpstr>
      <vt:lpstr>CPU Performance Equation</vt:lpstr>
      <vt:lpstr>CPU Performance Equation</vt:lpstr>
      <vt:lpstr>Principle of Locality</vt:lpstr>
      <vt:lpstr>Taking Advantage of Parallelism</vt:lpstr>
      <vt:lpstr>Homework Set #1</vt:lpstr>
      <vt:lpstr>ISA – Example MIPs/ IA32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178</cp:revision>
  <cp:lastPrinted>2015-08-24T13:23:23Z</cp:lastPrinted>
  <dcterms:created xsi:type="dcterms:W3CDTF">1998-08-11T09:19:24Z</dcterms:created>
  <dcterms:modified xsi:type="dcterms:W3CDTF">2017-08-28T13:22:08Z</dcterms:modified>
</cp:coreProperties>
</file>