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7"/>
  </p:notesMasterIdLst>
  <p:handoutMasterIdLst>
    <p:handoutMasterId r:id="rId58"/>
  </p:handoutMasterIdLst>
  <p:sldIdLst>
    <p:sldId id="453" r:id="rId2"/>
    <p:sldId id="454" r:id="rId3"/>
    <p:sldId id="529" r:id="rId4"/>
    <p:sldId id="530" r:id="rId5"/>
    <p:sldId id="532" r:id="rId6"/>
    <p:sldId id="533" r:id="rId7"/>
    <p:sldId id="534" r:id="rId8"/>
    <p:sldId id="535" r:id="rId9"/>
    <p:sldId id="536" r:id="rId10"/>
    <p:sldId id="537" r:id="rId11"/>
    <p:sldId id="538" r:id="rId12"/>
    <p:sldId id="539" r:id="rId13"/>
    <p:sldId id="540" r:id="rId14"/>
    <p:sldId id="541" r:id="rId15"/>
    <p:sldId id="550" r:id="rId16"/>
    <p:sldId id="551" r:id="rId17"/>
    <p:sldId id="542" r:id="rId18"/>
    <p:sldId id="543" r:id="rId19"/>
    <p:sldId id="544" r:id="rId20"/>
    <p:sldId id="545" r:id="rId21"/>
    <p:sldId id="546" r:id="rId22"/>
    <p:sldId id="547" r:id="rId23"/>
    <p:sldId id="548" r:id="rId24"/>
    <p:sldId id="549" r:id="rId25"/>
    <p:sldId id="552" r:id="rId26"/>
    <p:sldId id="553" r:id="rId27"/>
    <p:sldId id="554" r:id="rId28"/>
    <p:sldId id="555" r:id="rId29"/>
    <p:sldId id="556" r:id="rId30"/>
    <p:sldId id="557" r:id="rId31"/>
    <p:sldId id="558" r:id="rId32"/>
    <p:sldId id="493" r:id="rId33"/>
    <p:sldId id="494" r:id="rId34"/>
    <p:sldId id="495" r:id="rId35"/>
    <p:sldId id="496" r:id="rId36"/>
    <p:sldId id="497" r:id="rId37"/>
    <p:sldId id="498" r:id="rId38"/>
    <p:sldId id="500" r:id="rId39"/>
    <p:sldId id="501" r:id="rId40"/>
    <p:sldId id="502" r:id="rId41"/>
    <p:sldId id="503" r:id="rId42"/>
    <p:sldId id="504" r:id="rId43"/>
    <p:sldId id="505" r:id="rId44"/>
    <p:sldId id="506" r:id="rId45"/>
    <p:sldId id="507" r:id="rId46"/>
    <p:sldId id="508" r:id="rId47"/>
    <p:sldId id="511" r:id="rId48"/>
    <p:sldId id="512" r:id="rId49"/>
    <p:sldId id="513" r:id="rId50"/>
    <p:sldId id="514" r:id="rId51"/>
    <p:sldId id="515" r:id="rId52"/>
    <p:sldId id="523" r:id="rId53"/>
    <p:sldId id="526" r:id="rId54"/>
    <p:sldId id="527" r:id="rId55"/>
    <p:sldId id="528" r:id="rId56"/>
  </p:sldIdLst>
  <p:sldSz cx="9144000" cy="6858000" type="letter"/>
  <p:notesSz cx="9296400" cy="68818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-396" y="-90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16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Performance</c:v>
                </c:pt>
              </c:strCache>
            </c:strRef>
          </c:tx>
          <c:marker>
            <c:symbol val="none"/>
          </c:marker>
          <c:xVal>
            <c:numRef>
              <c:f>Sheet1!$C$4:$C$20</c:f>
              <c:numCache>
                <c:formatCode>General</c:formatCode>
                <c:ptCount val="17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</c:numCache>
            </c:numRef>
          </c:xVal>
          <c:yVal>
            <c:numRef>
              <c:f>Sheet1!$D$4:$D$20</c:f>
              <c:numCache>
                <c:formatCode>General</c:formatCode>
                <c:ptCount val="17"/>
                <c:pt idx="0">
                  <c:v>32</c:v>
                </c:pt>
                <c:pt idx="1">
                  <c:v>16</c:v>
                </c:pt>
                <c:pt idx="2">
                  <c:v>10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6204544"/>
        <c:axId val="166206464"/>
      </c:scatterChart>
      <c:valAx>
        <c:axId val="1662045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 baseline="0"/>
                </a:pPr>
                <a:r>
                  <a:rPr lang="en-US" sz="3000" baseline="0"/>
                  <a:t>Divergence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166206464"/>
        <c:crosses val="autoZero"/>
        <c:crossBetween val="midCat"/>
      </c:valAx>
      <c:valAx>
        <c:axId val="1662064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3000" baseline="0"/>
                  <a:t>Performance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crossAx val="166204544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4268788" y="6556375"/>
            <a:ext cx="7620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/>
              <a:t>Page </a:t>
            </a:r>
            <a:fld id="{9C91AE06-68C3-480C-BCE3-031FFFCA7963}" type="slidenum">
              <a:rPr lang="en-US" altLang="en-US" sz="1200" b="0"/>
              <a:pPr algn="ctr">
                <a:lnSpc>
                  <a:spcPct val="90000"/>
                </a:lnSpc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1603014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70250"/>
            <a:ext cx="6816725" cy="3095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4244975" y="6556375"/>
            <a:ext cx="80645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7312" tIns="44450" rIns="87312" bIns="44450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latin typeface="Century Gothic" pitchFamily="34" charset="0"/>
              </a:rPr>
              <a:t>Page </a:t>
            </a:r>
            <a:fld id="{4DCB2675-4217-4167-98B0-706B99F10E81}" type="slidenum">
              <a:rPr lang="en-US" altLang="en-US" sz="1200" b="0">
                <a:latin typeface="Century Gothic" pitchFamily="34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latin typeface="Century Gothic" pitchFamily="34" charset="0"/>
            </a:endParaRPr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35288" y="520700"/>
            <a:ext cx="3425825" cy="2570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108832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Building bigger &amp; better graphics processors has revealed the following lessons: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Video games have strict time requirements: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  bare minimum: 2 Mpixels * 60 fps * 2 = 240 Mthread/s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  throughput is paramount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The scale of these demands dictate that threads must be incredibly lightweight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On recent architectures, we’ve observed 15 billion threads created/run/destroyed per second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Also dictates multithreading/timesharing to hide latency: it’s okay if one thread stalls if it means that 100 more are allowed to run immediately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6D35A67B-85A0-4DD8-82A7-C136CC96518F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* Mostly true, except corner cases (for example intra-warp locks)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4FC48AE0-FD2D-4FD1-9FCB-C34F90ACFB04}" type="slidenum">
              <a:rPr lang="en-US" altLang="en-US" sz="1800">
                <a:latin typeface="Arial" pitchFamily="34" charset="0"/>
              </a:rPr>
              <a:pPr algn="ctr" eaLnBrk="1" hangingPunct="1">
                <a:spcBef>
                  <a:spcPct val="0"/>
                </a:spcBef>
              </a:pPr>
              <a:t>29</a:t>
            </a:fld>
            <a:endParaRPr lang="en-US" altLang="en-US" sz="180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0E408AD8-E065-4FC1-9434-47F5DAB00F65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ask “Why are these design decisions different from a CPU?”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In fact, the GPU’s goals differ significantly from the CPU’s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GPU evolved to solve problems on a highly parallel workload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CPU evolved to be good at any problem whether it is parallel or not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For example, the trip out to memory is long and painful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The question for the chip architect:  How to deal with latency?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One way is to avoid it: the CPU’s computational logic sits in a sea of cache.  The idea is that few memory transactions are unique, and the data is usually found quickly after a short trip to the cache.</a:t>
            </a:r>
          </a:p>
          <a:p>
            <a:pPr eaLnBrk="1" hangingPunct="1">
              <a:spcBef>
                <a:spcPct val="0"/>
              </a:spcBef>
            </a:pP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Another way is amortization: GPUs forgo cache in favor of parallelization.  Here, the idea is that most memory transactions are unique, and can be processed efficiently in parallel.  The cost of a trip to memory is amortized across several independent threads, which results in high throughput.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smtClean="0"/>
              <a:t>Sea of green scalar cores (literally hundreds), thin layer of blue on-chip memory, sandwiches blue communication fabric out to memory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 smtClean="0"/>
              <a:t>With some additional fixed function logic specific to support graphics algorithms (</a:t>
            </a:r>
            <a:r>
              <a:rPr lang="en-US" sz="1050" dirty="0" err="1" smtClean="0"/>
              <a:t>ie</a:t>
            </a:r>
            <a:r>
              <a:rPr lang="en-US" sz="1050" dirty="0" smtClean="0"/>
              <a:t>, </a:t>
            </a:r>
            <a:r>
              <a:rPr lang="en-US" sz="1050" dirty="0" err="1" smtClean="0"/>
              <a:t>rasterization</a:t>
            </a:r>
            <a:r>
              <a:rPr lang="en-US" sz="1050" dirty="0" smtClean="0"/>
              <a:t>)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434D0C88-90B4-40CE-A0A3-DB39E82AB889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SM at the heart of the NVIDIA GPU architecture</a:t>
            </a:r>
          </a:p>
          <a:p>
            <a:endParaRPr lang="en-US" altLang="en-US" smtClean="0"/>
          </a:p>
          <a:p>
            <a:r>
              <a:rPr lang="en-US" altLang="en-US" smtClean="0"/>
              <a:t>The individual scalar cores from the last slide are assembled into groups of 32 in an SM</a:t>
            </a:r>
          </a:p>
          <a:p>
            <a:endParaRPr lang="en-US" altLang="en-US" smtClean="0"/>
          </a:p>
          <a:p>
            <a:r>
              <a:rPr lang="en-US" altLang="en-US" smtClean="0"/>
              <a:t>SM = Streaming Multiprocessor</a:t>
            </a:r>
          </a:p>
          <a:p>
            <a:r>
              <a:rPr lang="en-US" altLang="en-US" smtClean="0"/>
              <a:t>SP = Streaming Processor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91821C9A-8E73-4CE3-81C5-420959E8143B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SIMT – “software” threads are assembled into groups of 32 called “warps” which time share the 32 hardware threads (CUDA cores)</a:t>
            </a:r>
          </a:p>
          <a:p>
            <a:endParaRPr lang="en-US" altLang="en-US" smtClean="0"/>
          </a:p>
          <a:p>
            <a:r>
              <a:rPr lang="en-US" altLang="en-US" smtClean="0"/>
              <a:t>Warps share control logic (such as the current instruction), so at a HW level, they are executed in SIMD.  However, threads are also allowed to diverge, and resolving divergence is also automatically handled by the HW</a:t>
            </a:r>
          </a:p>
          <a:p>
            <a:endParaRPr lang="en-US" altLang="en-US" smtClean="0"/>
          </a:p>
          <a:p>
            <a:r>
              <a:rPr lang="en-US" altLang="en-US" smtClean="0"/>
              <a:t>I say “software” threads but in fact the hardware manages multithread allocating and scheduling, as well as handling divergence through a HW-managed stack</a:t>
            </a:r>
          </a:p>
          <a:p>
            <a:endParaRPr lang="en-US" altLang="en-US" smtClean="0"/>
          </a:p>
          <a:p>
            <a:r>
              <a:rPr lang="en-US" altLang="en-US" smtClean="0"/>
              <a:t>Because threads have all the resources they need to run threads can launch and execute basically for free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F02ECA9E-C83E-482F-A280-FDBB15D41ECF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With C for CUDA, our philosophy has been to provide the minimal set of extensions to the C programming language to enable the programmer to succinctly describe a parallel problem such that it can take advantage of the power of massively parallel platforms</a:t>
            </a:r>
          </a:p>
          <a:p>
            <a:endParaRPr lang="en-US" altLang="en-US" smtClean="0"/>
          </a:p>
          <a:p>
            <a:r>
              <a:rPr lang="en-US" altLang="en-US" smtClean="0"/>
              <a:t>__global__ keyword tags a function as an entry point to a program that will run on a parallel compute device – think of this as the program’s main() function</a:t>
            </a:r>
          </a:p>
          <a:p>
            <a:r>
              <a:rPr lang="en-US" altLang="en-US" smtClean="0"/>
              <a:t>__device__ keyword tags a function to tell the compiler that the function should execute on the GPU</a:t>
            </a:r>
          </a:p>
          <a:p>
            <a:endParaRPr lang="en-US" altLang="en-US" smtClean="0"/>
          </a:p>
          <a:p>
            <a:r>
              <a:rPr lang="en-US" altLang="en-US" smtClean="0"/>
              <a:t>__constant__ declares a read-only variable or array that lives in the GPU’s memory space</a:t>
            </a:r>
          </a:p>
          <a:p>
            <a:r>
              <a:rPr lang="en-US" altLang="en-US" smtClean="0"/>
              <a:t>__shared__ provides read-write access to a variable or array that lives in on-chip memory space.  Neighboring threads in a block are allowed to communicate through such variables</a:t>
            </a:r>
          </a:p>
          <a:p>
            <a:endParaRPr lang="en-US" altLang="en-US" smtClean="0"/>
          </a:p>
          <a:p>
            <a:r>
              <a:rPr lang="en-US" altLang="en-US" smtClean="0"/>
              <a:t>To launch a program, you call a function declared with the __global__ keyword and configure the “shape” of the computation.  It may be convenient to describe the computation as a 1D (working on a linear array), 2D problem (think of doing some work on the pixels of an image), or 3D (think of doing some work on the voxels of a volume grid)</a:t>
            </a:r>
          </a:p>
          <a:p>
            <a:endParaRPr lang="en-US" altLang="en-US" smtClean="0"/>
          </a:p>
          <a:p>
            <a:r>
              <a:rPr lang="en-US" altLang="en-US" smtClean="0"/>
              <a:t>While in a __global__ or __device__ function, threads need to know their “location” in the computation, and that is provided by built-in variables:</a:t>
            </a:r>
          </a:p>
          <a:p>
            <a:endParaRPr lang="en-US" altLang="en-US" smtClean="0"/>
          </a:p>
          <a:p>
            <a:r>
              <a:rPr lang="en-US" altLang="en-US" smtClean="0"/>
              <a:t>gridDim &amp; blockDim specify the shape of the current launch configuration, and blockIdx and threadIdx uniquely identify each thread in the grid</a:t>
            </a:r>
          </a:p>
          <a:p>
            <a:endParaRPr lang="en-US" altLang="en-US" smtClean="0"/>
          </a:p>
          <a:p>
            <a:r>
              <a:rPr lang="en-US" altLang="en-US" smtClean="0"/>
              <a:t>Finally, the built-in function __syncthreads() provides a synchronization barrier for all threads operating in a block – all computation halts until all threads in a block have reached the barrier.  This comes in handy when threads want to pass messages to each other to cooperate on a problem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7A79B35E-DF16-42F9-A7F7-A70D264BAE24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5265738" y="6535738"/>
            <a:ext cx="4029075" cy="34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EF378C2C-07DF-4B68-A423-37320AA2640B}" type="slidenum">
              <a:rPr lang="en-US" altLang="en-US">
                <a:latin typeface="Arial" pitchFamily="34" charset="0"/>
                <a:cs typeface="Arial" pitchFamily="34" charset="0"/>
              </a:rPr>
              <a:pPr algn="ctr"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5738" y="6537325"/>
            <a:ext cx="402907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44969AC2-BBC9-42BC-9A6C-6BE997FDED1C}" type="slidenum">
              <a:rPr lang="en-US" altLang="en-US" sz="1800">
                <a:latin typeface="Arial" pitchFamily="34" charset="0"/>
              </a:rPr>
              <a:pPr algn="ctr" eaLnBrk="1" hangingPunct="1">
                <a:spcBef>
                  <a:spcPct val="0"/>
                </a:spcBef>
              </a:pPr>
              <a:t>18</a:t>
            </a:fld>
            <a:endParaRPr lang="en-US" altLang="en-US" sz="1800">
              <a:latin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0" y="3268663"/>
            <a:ext cx="6819900" cy="30972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5265738" y="6537325"/>
            <a:ext cx="4029075" cy="3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966788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966788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fld id="{6958D214-DC26-4EB7-877D-792037D597A3}" type="slidenum">
              <a:rPr lang="en-US" altLang="en-US" sz="1800">
                <a:latin typeface="Arial" pitchFamily="34" charset="0"/>
              </a:rPr>
              <a:pPr algn="ctr" eaLnBrk="1" hangingPunct="1">
                <a:spcBef>
                  <a:spcPct val="0"/>
                </a:spcBef>
              </a:pPr>
              <a:t>21</a:t>
            </a:fld>
            <a:endParaRPr lang="en-US" altLang="en-US" sz="1800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50" y="3268663"/>
            <a:ext cx="6819900" cy="3097212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729913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1443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4430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0935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90513" y="1220788"/>
            <a:ext cx="8307387" cy="5224462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447607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579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038600"/>
            <a:ext cx="82296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307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5794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22375"/>
            <a:ext cx="4038600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22375"/>
            <a:ext cx="4038600" cy="5310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3157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39605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424761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2875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4310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3990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075274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1275272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977387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5D40F5EA-E43C-441E-BC11-8EAB6443D6B2}" type="slidenum">
              <a:rPr lang="en-US" altLang="en-US" sz="1400" b="0">
                <a:solidFill>
                  <a:schemeClr val="hlink"/>
                </a:solidFill>
              </a:rPr>
              <a:pPr algn="ctr">
                <a:lnSpc>
                  <a:spcPct val="90000"/>
                </a:lnSpc>
              </a:pPr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auto">
          <a:xfrm>
            <a:off x="7201608" y="6572014"/>
            <a:ext cx="1725783" cy="286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 dirty="0" smtClean="0">
                <a:solidFill>
                  <a:schemeClr val="hlink"/>
                </a:solidFill>
              </a:rPr>
              <a:t>CSCE 513 Fall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2017</a:t>
            </a:r>
            <a:endParaRPr lang="en-US" altLang="en-US" sz="1400" b="0" dirty="0" smtClean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5" r:id="rId14"/>
    <p:sldLayoutId id="2147483946" r:id="rId15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s.engr.illinois.edu/ece498/al/Syllabus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slideLayout" Target="../slideLayouts/slideLayout14.xml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tags" Target="../tags/tag26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tags" Target="../tags/tag25.xml"/><Relationship Id="rId5" Type="http://schemas.openxmlformats.org/officeDocument/2006/relationships/tags" Target="../tags/tag19.xml"/><Relationship Id="rId10" Type="http://schemas.openxmlformats.org/officeDocument/2006/relationships/tags" Target="../tags/tag24.xml"/><Relationship Id="rId4" Type="http://schemas.openxmlformats.org/officeDocument/2006/relationships/tags" Target="../tags/tag18.xml"/><Relationship Id="rId9" Type="http://schemas.openxmlformats.org/officeDocument/2006/relationships/tags" Target="../tags/tag2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nvidia.com/cuda-toolkit-41" TargetMode="External"/><Relationship Id="rId2" Type="http://schemas.openxmlformats.org/officeDocument/2006/relationships/hyperlink" Target="http://developer.nvidia.com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code.google.com/p/stanford-cs193g-sp2010/wiki/TutorialPrerequisites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" Type="http://schemas.openxmlformats.org/officeDocument/2006/relationships/tags" Target="../tags/tag2.xml"/><Relationship Id="rId16" Type="http://schemas.openxmlformats.org/officeDocument/2006/relationships/image" Target="../media/image5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2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slideLayout" Target="../slideLayouts/slideLayout15.xml"/><Relationship Id="rId5" Type="http://schemas.openxmlformats.org/officeDocument/2006/relationships/tags" Target="../tags/tag14.xml"/><Relationship Id="rId10" Type="http://schemas.openxmlformats.org/officeDocument/2006/relationships/image" Target="../media/image9.png"/><Relationship Id="rId4" Type="http://schemas.openxmlformats.org/officeDocument/2006/relationships/tags" Target="../tags/tag13.xml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Lecture 16</a:t>
            </a:r>
            <a:br>
              <a:rPr lang="en-US" altLang="en-US" smtClean="0"/>
            </a:br>
            <a:r>
              <a:rPr lang="en-US" altLang="en-US" smtClean="0"/>
              <a:t>Revisiting Strides, CUDA Threads…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719513"/>
            <a:ext cx="4384675" cy="24622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Topics </a:t>
            </a:r>
          </a:p>
          <a:p>
            <a:pPr lvl="1" eaLnBrk="1" hangingPunct="1">
              <a:defRPr/>
            </a:pPr>
            <a:r>
              <a:rPr lang="en-US" dirty="0" smtClean="0"/>
              <a:t>Strides through memory</a:t>
            </a:r>
          </a:p>
          <a:p>
            <a:pPr lvl="1" eaLnBrk="1" hangingPunct="1">
              <a:defRPr/>
            </a:pPr>
            <a:r>
              <a:rPr lang="en-US" dirty="0" smtClean="0"/>
              <a:t>Practical Performance considerations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Readings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47713" y="6500813"/>
            <a:ext cx="1901160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r>
              <a:rPr lang="en-US" altLang="en-US" sz="1400" dirty="0">
                <a:latin typeface="Courier New" pitchFamily="49" charset="0"/>
              </a:rPr>
              <a:t>November </a:t>
            </a:r>
            <a:r>
              <a:rPr lang="en-US" altLang="en-US" sz="1400" dirty="0" smtClean="0">
                <a:latin typeface="Courier New" pitchFamily="49" charset="0"/>
              </a:rPr>
              <a:t>6, 2017</a:t>
            </a:r>
            <a:endParaRPr lang="en-US" altLang="en-US" sz="1400" dirty="0">
              <a:latin typeface="Courier New" pitchFamily="49" charset="0"/>
            </a:endParaRPr>
          </a:p>
          <a:p>
            <a:endParaRPr lang="en-US" altLang="en-US" sz="1400" dirty="0">
              <a:latin typeface="Courier New" pitchFamily="49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746125" y="762000"/>
            <a:ext cx="7881938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87000"/>
              </a:lnSpc>
            </a:pPr>
            <a:r>
              <a:rPr lang="en-US" altLang="en-US" sz="3800"/>
              <a:t>CSCE 513  </a:t>
            </a:r>
          </a:p>
          <a:p>
            <a:pPr algn="ctr" eaLnBrk="1" hangingPunct="1">
              <a:lnSpc>
                <a:spcPct val="87000"/>
              </a:lnSpc>
            </a:pPr>
            <a:r>
              <a:rPr lang="en-US" altLang="en-US" sz="3800"/>
              <a:t>Advanced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 for CUDA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448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Philosophy: provide minimal set of extensions necessary to expose power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Function qualifiers: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  <a:r>
              <a:rPr lang="en-US" sz="1600" dirty="0" smtClean="0">
                <a:latin typeface="Courier New" pitchFamily="49" charset="0"/>
              </a:rPr>
              <a:t> void </a:t>
            </a:r>
            <a:r>
              <a:rPr lang="en-US" sz="1600" dirty="0" err="1" smtClean="0">
                <a:latin typeface="Courier New" pitchFamily="49" charset="0"/>
              </a:rPr>
              <a:t>my_kernel</a:t>
            </a:r>
            <a:r>
              <a:rPr lang="en-US" sz="1600" dirty="0" smtClean="0">
                <a:latin typeface="Courier New" pitchFamily="49" charset="0"/>
              </a:rPr>
              <a:t>() { }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__device__</a:t>
            </a:r>
            <a:r>
              <a:rPr lang="en-US" sz="1600" dirty="0" smtClean="0">
                <a:latin typeface="Courier New" pitchFamily="49" charset="0"/>
              </a:rPr>
              <a:t> float</a:t>
            </a: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my_device_func</a:t>
            </a:r>
            <a:r>
              <a:rPr lang="en-US" sz="1600" dirty="0" smtClean="0">
                <a:latin typeface="Courier New" pitchFamily="49" charset="0"/>
              </a:rPr>
              <a:t>() { }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Variable qualifiers: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__constant__ </a:t>
            </a:r>
            <a:r>
              <a:rPr lang="en-US" sz="1600" dirty="0" smtClean="0">
                <a:latin typeface="Courier New" pitchFamily="49" charset="0"/>
              </a:rPr>
              <a:t>float </a:t>
            </a:r>
            <a:r>
              <a:rPr lang="en-US" sz="1600" dirty="0" err="1" smtClean="0">
                <a:latin typeface="Courier New" pitchFamily="49" charset="0"/>
              </a:rPr>
              <a:t>my_constant_array</a:t>
            </a:r>
            <a:r>
              <a:rPr lang="en-US" sz="1600" dirty="0" smtClean="0">
                <a:latin typeface="Courier New" pitchFamily="49" charset="0"/>
              </a:rPr>
              <a:t>[32];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__shared__</a:t>
            </a:r>
            <a:r>
              <a:rPr lang="en-US" sz="1600" dirty="0" smtClean="0">
                <a:latin typeface="Courier New" pitchFamily="49" charset="0"/>
              </a:rPr>
              <a:t>   float </a:t>
            </a:r>
            <a:r>
              <a:rPr lang="en-US" sz="1600" dirty="0" err="1" smtClean="0">
                <a:latin typeface="Courier New" pitchFamily="49" charset="0"/>
              </a:rPr>
              <a:t>my_shared_array</a:t>
            </a:r>
            <a:r>
              <a:rPr lang="en-US" sz="1600" dirty="0" smtClean="0">
                <a:latin typeface="Courier New" pitchFamily="49" charset="0"/>
              </a:rPr>
              <a:t>[32];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Execution configuration: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latin typeface="Courier New" pitchFamily="49" charset="0"/>
              </a:rPr>
              <a:t>grid_dim</a:t>
            </a:r>
            <a:r>
              <a:rPr lang="en-US" sz="1600" dirty="0" smtClean="0">
                <a:latin typeface="Courier New" pitchFamily="49" charset="0"/>
              </a:rPr>
              <a:t>(100, 50); 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5000 thread blocks</a:t>
            </a:r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latin typeface="Courier New" pitchFamily="49" charset="0"/>
              </a:rPr>
              <a:t>block_dim</a:t>
            </a:r>
            <a:r>
              <a:rPr lang="en-US" sz="1600" dirty="0" smtClean="0">
                <a:latin typeface="Courier New" pitchFamily="49" charset="0"/>
              </a:rPr>
              <a:t>(4, 8, 8);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256 threads per block</a:t>
            </a:r>
            <a:r>
              <a:rPr lang="en-US" sz="1600" dirty="0" smtClean="0"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 smtClean="0">
                <a:latin typeface="Courier New" pitchFamily="49" charset="0"/>
              </a:rPr>
              <a:t>my_kernel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&lt;&lt;&lt;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grid_dim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block_dim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&gt;&gt;&gt; </a:t>
            </a:r>
            <a:r>
              <a:rPr lang="en-US" sz="1600" dirty="0" smtClean="0">
                <a:latin typeface="Courier New" pitchFamily="49" charset="0"/>
              </a:rPr>
              <a:t>(...);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Launch kernel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en-US" sz="1600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Built-in variables and functions valid in device code: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solidFill>
                  <a:schemeClr val="accent2"/>
                </a:solidFill>
                <a:latin typeface="Courier New" pitchFamily="49" charset="0"/>
              </a:rPr>
              <a:t>gridDim</a:t>
            </a:r>
            <a:r>
              <a:rPr lang="en-US" sz="1600" dirty="0" smtClean="0">
                <a:latin typeface="Courier New" pitchFamily="49" charset="0"/>
              </a:rPr>
              <a:t>;  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Grid dimension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solidFill>
                  <a:schemeClr val="accent2"/>
                </a:solidFill>
                <a:latin typeface="Courier New" pitchFamily="49" charset="0"/>
              </a:rPr>
              <a:t>blockDim</a:t>
            </a:r>
            <a:r>
              <a:rPr lang="en-US" sz="1600" dirty="0" smtClean="0">
                <a:latin typeface="Courier New" pitchFamily="49" charset="0"/>
              </a:rPr>
              <a:t>; 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Block dimension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solidFill>
                  <a:schemeClr val="accent2"/>
                </a:solidFill>
                <a:latin typeface="Courier New" pitchFamily="49" charset="0"/>
              </a:rPr>
              <a:t>blockIdx</a:t>
            </a:r>
            <a:r>
              <a:rPr lang="en-US" sz="1600" dirty="0" smtClean="0">
                <a:latin typeface="Courier New" pitchFamily="49" charset="0"/>
              </a:rPr>
              <a:t>; 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Block index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dim3 </a:t>
            </a:r>
            <a:r>
              <a:rPr lang="en-US" sz="1600" dirty="0" err="1" smtClean="0">
                <a:solidFill>
                  <a:schemeClr val="accent2"/>
                </a:solidFill>
                <a:latin typeface="Courier New" pitchFamily="49" charset="0"/>
              </a:rPr>
              <a:t>threadIdx</a:t>
            </a:r>
            <a:r>
              <a:rPr lang="en-US" sz="1600" dirty="0" smtClean="0">
                <a:latin typeface="Courier New" pitchFamily="49" charset="0"/>
              </a:rPr>
              <a:t>; 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// Thread index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__</a:t>
            </a:r>
            <a:r>
              <a:rPr lang="en-US" sz="1600" dirty="0" err="1" smtClean="0">
                <a:solidFill>
                  <a:schemeClr val="accent2"/>
                </a:solidFill>
                <a:latin typeface="Courier New" pitchFamily="49" charset="0"/>
              </a:rPr>
              <a:t>syncthreads</a:t>
            </a:r>
            <a:r>
              <a:rPr lang="en-US" sz="1600" dirty="0" smtClean="0">
                <a:solidFill>
                  <a:schemeClr val="accent2"/>
                </a:solidFill>
                <a:latin typeface="Courier New" pitchFamily="49" charset="0"/>
              </a:rPr>
              <a:t>()</a:t>
            </a:r>
            <a:r>
              <a:rPr lang="en-US" sz="1600" dirty="0" smtClean="0">
                <a:latin typeface="Courier New" pitchFamily="49" charset="0"/>
              </a:rPr>
              <a:t>;</a:t>
            </a:r>
            <a:r>
              <a:rPr lang="en-US" sz="1600" dirty="0" smtClean="0">
                <a:solidFill>
                  <a:schemeClr val="tx2"/>
                </a:solidFill>
                <a:latin typeface="Courier New" pitchFamily="49" charset="0"/>
              </a:rPr>
              <a:t> // Thread synchronization</a:t>
            </a:r>
            <a:endParaRPr lang="en-US" sz="160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600200"/>
            <a:ext cx="8686800" cy="2590800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Example: </a:t>
            </a:r>
            <a:r>
              <a:rPr lang="en-US" altLang="en-US" smtClean="0">
                <a:latin typeface="Courier New" pitchFamily="49" charset="0"/>
                <a:cs typeface="Courier New" pitchFamily="49" charset="0"/>
              </a:rPr>
              <a:t>vector_addition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compute vector sum c = a + b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each thread performs one pair-wise addition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  <a:r>
              <a:rPr lang="en-US" sz="1800" dirty="0" smtClean="0">
                <a:latin typeface="Courier New" pitchFamily="49" charset="0"/>
              </a:rPr>
              <a:t> void </a:t>
            </a:r>
            <a:r>
              <a:rPr lang="en-US" sz="1800" dirty="0" err="1" smtClean="0">
                <a:latin typeface="Courier New" pitchFamily="49" charset="0"/>
              </a:rPr>
              <a:t>vector_add</a:t>
            </a:r>
            <a:r>
              <a:rPr lang="en-US" sz="1800" dirty="0" smtClean="0">
                <a:latin typeface="Courier New" pitchFamily="49" charset="0"/>
              </a:rPr>
              <a:t>(float* A, float* B, float* C)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{  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threadIdx.x</a:t>
            </a:r>
            <a:r>
              <a:rPr lang="en-US" sz="1800" dirty="0" smtClean="0">
                <a:latin typeface="Courier New" pitchFamily="49" charset="0"/>
              </a:rPr>
              <a:t> +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blockDim.x</a:t>
            </a:r>
            <a:r>
              <a:rPr lang="en-US" sz="1800" dirty="0" smtClean="0">
                <a:latin typeface="Courier New" pitchFamily="49" charset="0"/>
              </a:rPr>
              <a:t> *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blockIdx.x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    C[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 = A[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 + B[</a:t>
            </a:r>
            <a:r>
              <a:rPr lang="en-US" sz="1800" dirty="0" err="1" smtClean="0">
                <a:latin typeface="Courier New" pitchFamily="49" charset="0"/>
              </a:rPr>
              <a:t>i</a:t>
            </a:r>
            <a:r>
              <a:rPr lang="en-US" sz="1800" dirty="0" smtClean="0">
                <a:latin typeface="Courier New" pitchFamily="49" charset="0"/>
              </a:rPr>
              <a:t>];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}</a:t>
            </a:r>
            <a:br>
              <a:rPr lang="en-US" sz="1800" dirty="0" smtClean="0">
                <a:latin typeface="Courier New" pitchFamily="49" charset="0"/>
              </a:rPr>
            </a:b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main()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elided initialization code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    ...</a:t>
            </a:r>
            <a:endParaRPr lang="en-US" sz="1800" dirty="0" smtClean="0">
              <a:solidFill>
                <a:srgbClr val="00B0F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    // Run N/256 blocks of 256 threads each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solidFill>
                  <a:schemeClr val="accent2"/>
                </a:solidFill>
                <a:latin typeface="Courier New" pitchFamily="49" charset="0"/>
              </a:rPr>
              <a:t>   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vector_add</a:t>
            </a:r>
            <a:r>
              <a:rPr lang="en-US" sz="1800" dirty="0" smtClean="0">
                <a:solidFill>
                  <a:schemeClr val="accent2"/>
                </a:solidFill>
                <a:latin typeface="Courier New" pitchFamily="49" charset="0"/>
              </a:rPr>
              <a:t>&lt;&lt;&lt; N/256, 256&gt;&gt;&gt;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d_A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d_B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d_C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191000"/>
            <a:ext cx="8686800" cy="2286000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Example: </a:t>
            </a:r>
            <a:r>
              <a:rPr lang="en-US" altLang="en-US" smtClean="0">
                <a:latin typeface="Courier New" pitchFamily="49" charset="0"/>
                <a:cs typeface="Courier New" pitchFamily="49" charset="0"/>
              </a:rPr>
              <a:t>vector_addition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hlink"/>
                </a:solidFill>
                <a:latin typeface="Courier New" pitchFamily="49" charset="0"/>
              </a:rPr>
              <a:t>// compute vector sum c = a + b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hlink"/>
                </a:solidFill>
                <a:latin typeface="Courier New" pitchFamily="49" charset="0"/>
              </a:rPr>
              <a:t>// each thread performs one pair-wise addition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  <a:r>
              <a:rPr lang="en-US" sz="1800" smtClean="0">
                <a:latin typeface="Courier New" pitchFamily="49" charset="0"/>
              </a:rPr>
              <a:t> void vector_add(float* A, float* B, float* C)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    int i =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threadIdx.x</a:t>
            </a:r>
            <a:r>
              <a:rPr lang="en-US" sz="1800" smtClean="0">
                <a:latin typeface="Courier New" pitchFamily="49" charset="0"/>
              </a:rPr>
              <a:t> +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blockDim.x</a:t>
            </a:r>
            <a:r>
              <a:rPr lang="en-US" sz="1800" smtClean="0">
                <a:latin typeface="Courier New" pitchFamily="49" charset="0"/>
              </a:rPr>
              <a:t> *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blockIdx.x</a:t>
            </a:r>
            <a:r>
              <a:rPr lang="en-US" sz="1800" smtClean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    C[i] = A[i] + B[i];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}</a:t>
            </a:r>
            <a:br>
              <a:rPr lang="en-US" sz="1800" smtClean="0">
                <a:latin typeface="Courier New" pitchFamily="49" charset="0"/>
              </a:rPr>
            </a:br>
            <a:endParaRPr lang="en-US" sz="1800" smtClean="0">
              <a:latin typeface="Courier New" pitchFamily="49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int main()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    </a:t>
            </a:r>
            <a:r>
              <a:rPr lang="en-US" sz="1800" smtClean="0">
                <a:solidFill>
                  <a:schemeClr val="hlink"/>
                </a:solidFill>
                <a:latin typeface="Courier New" pitchFamily="49" charset="0"/>
              </a:rPr>
              <a:t>// elided initialization code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hlink"/>
                </a:solidFill>
                <a:latin typeface="Courier New" pitchFamily="49" charset="0"/>
              </a:rPr>
              <a:t>    ...</a:t>
            </a:r>
            <a:endParaRPr lang="en-US" sz="1800" smtClean="0">
              <a:solidFill>
                <a:srgbClr val="00B0F0"/>
              </a:solidFill>
              <a:latin typeface="Courier New" pitchFamily="49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hlink"/>
                </a:solidFill>
                <a:latin typeface="Courier New" pitchFamily="49" charset="0"/>
              </a:rPr>
              <a:t>    // launch N/256 blocks of 256 threads each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    vector_add&lt;&lt;&lt; N/256, 256&gt;&gt;&gt;</a:t>
            </a:r>
            <a:r>
              <a:rPr lang="en-US" sz="1800" smtClean="0">
                <a:latin typeface="Courier New" pitchFamily="49" charset="0"/>
              </a:rPr>
              <a:t>(d_A, d_B, d_C);</a:t>
            </a:r>
          </a:p>
          <a:p>
            <a:pPr eaLnBrk="1" hangingPunct="1">
              <a:buFontTx/>
              <a:buNone/>
              <a:defRPr/>
            </a:pPr>
            <a:r>
              <a:rPr lang="en-US" sz="1800" smtClean="0">
                <a:latin typeface="Courier New" pitchFamily="49" charset="0"/>
              </a:rPr>
              <a:t>}</a:t>
            </a:r>
          </a:p>
        </p:txBody>
      </p:sp>
      <p:sp>
        <p:nvSpPr>
          <p:cNvPr id="24581" name="Text Box 9"/>
          <p:cNvSpPr txBox="1">
            <a:spLocks noChangeArrowheads="1"/>
          </p:cNvSpPr>
          <p:nvPr/>
        </p:nvSpPr>
        <p:spPr bwMode="auto">
          <a:xfrm>
            <a:off x="7046913" y="3733800"/>
            <a:ext cx="1639887" cy="461963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r" eaLnBrk="1" hangingPunct="1">
              <a:lnSpc>
                <a:spcPct val="90000"/>
              </a:lnSpc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Host Code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1138237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Example: Initialization code for  </a:t>
            </a:r>
            <a:r>
              <a:rPr lang="en-US" altLang="en-US" sz="3600" smtClean="0">
                <a:latin typeface="Courier New" pitchFamily="49" charset="0"/>
              </a:rPr>
              <a:t>vector_addition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allocate and initialize host (CPU) memory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float *</a:t>
            </a:r>
            <a:r>
              <a:rPr lang="en-US" sz="1800" dirty="0" err="1" smtClean="0">
                <a:latin typeface="Courier New" pitchFamily="49" charset="0"/>
              </a:rPr>
              <a:t>h_A</a:t>
            </a:r>
            <a:r>
              <a:rPr lang="en-US" sz="1800" dirty="0" smtClean="0">
                <a:latin typeface="Courier New" pitchFamily="49" charset="0"/>
              </a:rPr>
              <a:t> = …,   *</a:t>
            </a:r>
            <a:r>
              <a:rPr lang="en-US" sz="1800" dirty="0" err="1" smtClean="0">
                <a:latin typeface="Courier New" pitchFamily="49" charset="0"/>
              </a:rPr>
              <a:t>h_B</a:t>
            </a:r>
            <a:r>
              <a:rPr lang="en-US" sz="1800" dirty="0" smtClean="0">
                <a:latin typeface="Courier New" pitchFamily="49" charset="0"/>
              </a:rPr>
              <a:t> = …;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allocate device (GPU) memory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latin typeface="Courier New" pitchFamily="49" charset="0"/>
              </a:rPr>
              <a:t>float *</a:t>
            </a:r>
            <a:r>
              <a:rPr lang="en-US" sz="1800" dirty="0" err="1" smtClean="0">
                <a:latin typeface="Courier New" pitchFamily="49" charset="0"/>
              </a:rPr>
              <a:t>d_A</a:t>
            </a:r>
            <a:r>
              <a:rPr lang="en-US" sz="1800" dirty="0" smtClean="0">
                <a:latin typeface="Courier New" pitchFamily="49" charset="0"/>
              </a:rPr>
              <a:t>, *</a:t>
            </a:r>
            <a:r>
              <a:rPr lang="en-US" sz="1800" dirty="0" err="1" smtClean="0">
                <a:latin typeface="Courier New" pitchFamily="49" charset="0"/>
              </a:rPr>
              <a:t>d_B</a:t>
            </a:r>
            <a:r>
              <a:rPr lang="en-US" sz="1800" dirty="0" smtClean="0">
                <a:latin typeface="Courier New" pitchFamily="49" charset="0"/>
              </a:rPr>
              <a:t>, *</a:t>
            </a:r>
            <a:r>
              <a:rPr lang="en-US" sz="1800" dirty="0" err="1" smtClean="0">
                <a:latin typeface="Courier New" pitchFamily="49" charset="0"/>
              </a:rPr>
              <a:t>d_C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cudaMalloc</a:t>
            </a:r>
            <a:r>
              <a:rPr lang="en-US" sz="1800" dirty="0" smtClean="0">
                <a:latin typeface="Courier New" pitchFamily="49" charset="0"/>
              </a:rPr>
              <a:t>( (void**) &amp;</a:t>
            </a:r>
            <a:r>
              <a:rPr lang="en-US" sz="1800" dirty="0" err="1" smtClean="0">
                <a:latin typeface="Courier New" pitchFamily="49" charset="0"/>
              </a:rPr>
              <a:t>d_A</a:t>
            </a:r>
            <a:r>
              <a:rPr lang="en-US" sz="1800" dirty="0" smtClean="0">
                <a:latin typeface="Courier New" pitchFamily="49" charset="0"/>
              </a:rPr>
              <a:t>, N *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</a:rPr>
              <a:t>(float));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cudaMalloc</a:t>
            </a:r>
            <a:r>
              <a:rPr lang="en-US" sz="1800" dirty="0" smtClean="0">
                <a:latin typeface="Courier New" pitchFamily="49" charset="0"/>
              </a:rPr>
              <a:t>( (void**) &amp;</a:t>
            </a:r>
            <a:r>
              <a:rPr lang="en-US" sz="1800" dirty="0" err="1" smtClean="0">
                <a:latin typeface="Courier New" pitchFamily="49" charset="0"/>
              </a:rPr>
              <a:t>d_B</a:t>
            </a:r>
            <a:r>
              <a:rPr lang="en-US" sz="1800" dirty="0" smtClean="0">
                <a:latin typeface="Courier New" pitchFamily="49" charset="0"/>
              </a:rPr>
              <a:t>, N *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</a:rPr>
              <a:t>(float));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cudaMalloc</a:t>
            </a:r>
            <a:r>
              <a:rPr lang="en-US" sz="1800" dirty="0" smtClean="0">
                <a:latin typeface="Courier New" pitchFamily="49" charset="0"/>
              </a:rPr>
              <a:t>( (void**) &amp;</a:t>
            </a:r>
            <a:r>
              <a:rPr lang="en-US" sz="1800" dirty="0" err="1" smtClean="0">
                <a:latin typeface="Courier New" pitchFamily="49" charset="0"/>
              </a:rPr>
              <a:t>d_C</a:t>
            </a:r>
            <a:r>
              <a:rPr lang="en-US" sz="1800" dirty="0" smtClean="0">
                <a:latin typeface="Courier New" pitchFamily="49" charset="0"/>
              </a:rPr>
              <a:t>, N *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</a:rPr>
              <a:t>(float));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18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copy host memory to device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cudaMemcpy</a:t>
            </a:r>
            <a:r>
              <a:rPr lang="en-US" sz="1800" dirty="0" smtClean="0">
                <a:latin typeface="Courier New" pitchFamily="49" charset="0"/>
              </a:rPr>
              <a:t>( </a:t>
            </a:r>
            <a:r>
              <a:rPr lang="en-US" sz="1800" dirty="0" err="1" smtClean="0">
                <a:latin typeface="Courier New" pitchFamily="49" charset="0"/>
              </a:rPr>
              <a:t>d_A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h_A</a:t>
            </a:r>
            <a:r>
              <a:rPr lang="en-US" sz="1800" dirty="0" smtClean="0">
                <a:latin typeface="Courier New" pitchFamily="49" charset="0"/>
              </a:rPr>
              <a:t>, N *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</a:rPr>
              <a:t>(float),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cudaMemcpyHostToDevice</a:t>
            </a:r>
            <a:r>
              <a:rPr lang="en-US" sz="1800" dirty="0" smtClean="0">
                <a:latin typeface="Courier New" pitchFamily="49" charset="0"/>
              </a:rPr>
              <a:t>) 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cudaMemcpy</a:t>
            </a:r>
            <a:r>
              <a:rPr lang="en-US" sz="1800" dirty="0" smtClean="0">
                <a:latin typeface="Courier New" pitchFamily="49" charset="0"/>
              </a:rPr>
              <a:t>( </a:t>
            </a:r>
            <a:r>
              <a:rPr lang="en-US" sz="1800" dirty="0" err="1" smtClean="0">
                <a:latin typeface="Courier New" pitchFamily="49" charset="0"/>
              </a:rPr>
              <a:t>d_B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h_B</a:t>
            </a:r>
            <a:r>
              <a:rPr lang="en-US" sz="1800" dirty="0" smtClean="0">
                <a:latin typeface="Courier New" pitchFamily="49" charset="0"/>
              </a:rPr>
              <a:t>, N * </a:t>
            </a:r>
            <a:r>
              <a:rPr lang="en-US" sz="1800" dirty="0" err="1" smtClean="0">
                <a:latin typeface="Courier New" pitchFamily="49" charset="0"/>
              </a:rPr>
              <a:t>sizeof</a:t>
            </a:r>
            <a:r>
              <a:rPr lang="en-US" sz="1800" dirty="0" smtClean="0">
                <a:latin typeface="Courier New" pitchFamily="49" charset="0"/>
              </a:rPr>
              <a:t>(float), </a:t>
            </a:r>
            <a:r>
              <a:rPr lang="en-US" sz="1800" dirty="0" err="1" smtClean="0">
                <a:solidFill>
                  <a:schemeClr val="accent2"/>
                </a:solidFill>
                <a:latin typeface="Courier New" pitchFamily="49" charset="0"/>
              </a:rPr>
              <a:t>cudaMemcpyHostToDevice</a:t>
            </a:r>
            <a:r>
              <a:rPr lang="en-US" sz="1800" dirty="0" smtClean="0">
                <a:latin typeface="Courier New" pitchFamily="49" charset="0"/>
              </a:rPr>
              <a:t>) );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smtClean="0">
                <a:solidFill>
                  <a:schemeClr val="hlink"/>
                </a:solidFill>
                <a:latin typeface="Courier New" pitchFamily="49" charset="0"/>
              </a:rPr>
              <a:t>// launch N/256 blocks of 256 threads each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800" dirty="0" err="1" smtClean="0">
                <a:latin typeface="Courier New" pitchFamily="49" charset="0"/>
              </a:rPr>
              <a:t>vector_add</a:t>
            </a:r>
            <a:r>
              <a:rPr lang="en-US" sz="1800" dirty="0" smtClean="0">
                <a:latin typeface="Courier New" pitchFamily="49" charset="0"/>
              </a:rPr>
              <a:t>&lt;&lt;&lt;N/256, 256&gt;&gt;&gt;(</a:t>
            </a:r>
            <a:r>
              <a:rPr lang="en-US" sz="1800" dirty="0" err="1" smtClean="0">
                <a:latin typeface="Courier New" pitchFamily="49" charset="0"/>
              </a:rPr>
              <a:t>d_A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d_B</a:t>
            </a:r>
            <a:r>
              <a:rPr lang="en-US" sz="1800" dirty="0" smtClean="0">
                <a:latin typeface="Courier New" pitchFamily="49" charset="0"/>
              </a:rPr>
              <a:t>, </a:t>
            </a:r>
            <a:r>
              <a:rPr lang="en-US" sz="1800" dirty="0" err="1" smtClean="0">
                <a:latin typeface="Courier New" pitchFamily="49" charset="0"/>
              </a:rPr>
              <a:t>d_C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CUDA Programming Model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Parallel code (kernel) is launched and executed on a device by many threads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Launches are hierarchical</a:t>
            </a:r>
          </a:p>
          <a:p>
            <a:pPr lvl="1" eaLnBrk="1" hangingPunct="1">
              <a:defRPr/>
            </a:pPr>
            <a:r>
              <a:rPr lang="en-US" dirty="0" smtClean="0"/>
              <a:t>Threads are grouped into blocks</a:t>
            </a:r>
          </a:p>
          <a:p>
            <a:pPr lvl="1" eaLnBrk="1" hangingPunct="1">
              <a:defRPr/>
            </a:pPr>
            <a:r>
              <a:rPr lang="en-US" dirty="0" smtClean="0"/>
              <a:t>Blocks are grouped into grids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Familiar serial code is written for a thread</a:t>
            </a:r>
          </a:p>
          <a:p>
            <a:pPr lvl="1" eaLnBrk="1" hangingPunct="1">
              <a:defRPr/>
            </a:pPr>
            <a:r>
              <a:rPr lang="en-US" dirty="0" smtClean="0"/>
              <a:t>Each thread is free to execute a unique code path</a:t>
            </a:r>
          </a:p>
          <a:p>
            <a:pPr lvl="1" eaLnBrk="1" hangingPunct="1">
              <a:defRPr/>
            </a:pPr>
            <a:r>
              <a:rPr lang="en-US" dirty="0" smtClean="0"/>
              <a:t>Built-in thread and block ID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DAXPY example in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584200"/>
          </a:xfrm>
        </p:spPr>
        <p:txBody>
          <a:bodyPr/>
          <a:lstStyle/>
          <a:p>
            <a:r>
              <a:rPr lang="en-US" altLang="en-US" smtClean="0"/>
              <a:t>High Level View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95400" y="2895600"/>
            <a:ext cx="4876800" cy="2209800"/>
          </a:xfrm>
          <a:prstGeom prst="roundRect">
            <a:avLst>
              <a:gd name="adj" fmla="val 5000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47800" y="3048000"/>
            <a:ext cx="838200" cy="990600"/>
          </a:xfrm>
          <a:prstGeom prst="rect">
            <a:avLst/>
          </a:prstGeom>
          <a:solidFill>
            <a:srgbClr val="FFD75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288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288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574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288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574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0" y="3124200"/>
            <a:ext cx="2286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SMEM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62200" y="3048000"/>
            <a:ext cx="838200" cy="990600"/>
          </a:xfrm>
          <a:prstGeom prst="rect">
            <a:avLst/>
          </a:prstGeom>
          <a:solidFill>
            <a:srgbClr val="FFD75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7432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718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432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9718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432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9718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7432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718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38400" y="3124200"/>
            <a:ext cx="2286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SMEM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76600" y="3048000"/>
            <a:ext cx="838200" cy="990600"/>
          </a:xfrm>
          <a:prstGeom prst="rect">
            <a:avLst/>
          </a:prstGeom>
          <a:solidFill>
            <a:srgbClr val="FFD75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6576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862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6576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862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6576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862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6576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862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352800" y="3124200"/>
            <a:ext cx="2286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SMEM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05400" y="3048000"/>
            <a:ext cx="838200" cy="990600"/>
          </a:xfrm>
          <a:prstGeom prst="rect">
            <a:avLst/>
          </a:prstGeom>
          <a:solidFill>
            <a:srgbClr val="FFD75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4864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715000" y="31242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4864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715000" y="33528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4864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715000" y="35814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4864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715000" y="3810000"/>
            <a:ext cx="152400" cy="152400"/>
          </a:xfrm>
          <a:prstGeom prst="rect">
            <a:avLst/>
          </a:prstGeom>
          <a:solidFill>
            <a:srgbClr val="4DA70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181600" y="3124200"/>
            <a:ext cx="228600" cy="838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SMEM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447800" y="4343400"/>
            <a:ext cx="4495800" cy="609600"/>
          </a:xfrm>
          <a:prstGeom prst="rect">
            <a:avLst/>
          </a:prstGeom>
          <a:solidFill>
            <a:srgbClr val="E37B4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1"/>
                </a:solidFill>
              </a:rPr>
              <a:t>Global Memory</a:t>
            </a:r>
          </a:p>
        </p:txBody>
      </p:sp>
      <p:cxnSp>
        <p:nvCxnSpPr>
          <p:cNvPr id="48" name="Elbow Connector 47"/>
          <p:cNvCxnSpPr>
            <a:stCxn id="7" idx="2"/>
            <a:endCxn id="47" idx="0"/>
          </p:cNvCxnSpPr>
          <p:nvPr/>
        </p:nvCxnSpPr>
        <p:spPr>
          <a:xfrm rot="16200000" flipH="1">
            <a:off x="2628900" y="3276600"/>
            <a:ext cx="304800" cy="1828800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17" idx="2"/>
            <a:endCxn id="47" idx="0"/>
          </p:cNvCxnSpPr>
          <p:nvPr/>
        </p:nvCxnSpPr>
        <p:spPr>
          <a:xfrm rot="16200000" flipH="1">
            <a:off x="3086100" y="3733800"/>
            <a:ext cx="304800" cy="914400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37" idx="2"/>
            <a:endCxn id="47" idx="0"/>
          </p:cNvCxnSpPr>
          <p:nvPr/>
        </p:nvCxnSpPr>
        <p:spPr>
          <a:xfrm rot="5400000">
            <a:off x="4457700" y="3276600"/>
            <a:ext cx="304800" cy="1828800"/>
          </a:xfrm>
          <a:prstGeom prst="bentConnector3">
            <a:avLst>
              <a:gd name="adj1" fmla="val 500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7" idx="2"/>
            <a:endCxn id="47" idx="0"/>
          </p:cNvCxnSpPr>
          <p:nvPr/>
        </p:nvCxnSpPr>
        <p:spPr>
          <a:xfrm rot="5400000">
            <a:off x="3543301" y="4191000"/>
            <a:ext cx="304800" cy="3175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4343400" y="3505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495800" y="3505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648200" y="3505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800600" y="35052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6" name="Straight Connector 55"/>
          <p:cNvCxnSpPr>
            <a:stCxn id="47" idx="3"/>
            <a:endCxn id="57" idx="1"/>
          </p:cNvCxnSpPr>
          <p:nvPr/>
        </p:nvCxnSpPr>
        <p:spPr>
          <a:xfrm>
            <a:off x="5943600" y="4648200"/>
            <a:ext cx="838200" cy="15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781800" y="4343400"/>
            <a:ext cx="14478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CPU Chipset</a:t>
            </a:r>
          </a:p>
        </p:txBody>
      </p:sp>
      <p:sp>
        <p:nvSpPr>
          <p:cNvPr id="30775" name="TextBox 96"/>
          <p:cNvSpPr txBox="1">
            <a:spLocks noChangeArrowheads="1"/>
          </p:cNvSpPr>
          <p:nvPr/>
        </p:nvSpPr>
        <p:spPr bwMode="auto">
          <a:xfrm>
            <a:off x="6172200" y="4324350"/>
            <a:ext cx="606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>
                <a:latin typeface="Calibri" pitchFamily="34" charset="0"/>
              </a:rPr>
              <a:t>PCIe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96200" cy="584200"/>
          </a:xfrm>
        </p:spPr>
        <p:txBody>
          <a:bodyPr/>
          <a:lstStyle/>
          <a:p>
            <a:pPr eaLnBrk="1" hangingPunct="1"/>
            <a:r>
              <a:rPr lang="en-US" altLang="en-US" smtClean="0"/>
              <a:t>Blocks of threads run on an SM</a:t>
            </a:r>
          </a:p>
        </p:txBody>
      </p:sp>
      <p:grpSp>
        <p:nvGrpSpPr>
          <p:cNvPr id="31747" name="Group 165"/>
          <p:cNvGrpSpPr>
            <a:grpSpLocks/>
          </p:cNvGrpSpPr>
          <p:nvPr/>
        </p:nvGrpSpPr>
        <p:grpSpPr bwMode="auto">
          <a:xfrm>
            <a:off x="1219200" y="2895600"/>
            <a:ext cx="3027363" cy="1157288"/>
            <a:chOff x="332" y="681"/>
            <a:chExt cx="1907" cy="729"/>
          </a:xfrm>
        </p:grpSpPr>
        <p:grpSp>
          <p:nvGrpSpPr>
            <p:cNvPr id="31789" name="Group 5"/>
            <p:cNvGrpSpPr>
              <a:grpSpLocks/>
            </p:cNvGrpSpPr>
            <p:nvPr/>
          </p:nvGrpSpPr>
          <p:grpSpPr bwMode="auto">
            <a:xfrm>
              <a:off x="332" y="681"/>
              <a:ext cx="596" cy="729"/>
              <a:chOff x="343" y="681"/>
              <a:chExt cx="596" cy="729"/>
            </a:xfrm>
          </p:grpSpPr>
          <p:sp>
            <p:nvSpPr>
              <p:cNvPr id="31792" name="Freeform 6"/>
              <p:cNvSpPr>
                <a:spLocks noChangeAspect="1"/>
              </p:cNvSpPr>
              <p:nvPr/>
            </p:nvSpPr>
            <p:spPr bwMode="auto">
              <a:xfrm>
                <a:off x="600" y="885"/>
                <a:ext cx="81" cy="525"/>
              </a:xfrm>
              <a:custGeom>
                <a:avLst/>
                <a:gdLst>
                  <a:gd name="T0" fmla="*/ 0 w 208"/>
                  <a:gd name="T1" fmla="*/ 0 h 1536"/>
                  <a:gd name="T2" fmla="*/ 0 w 208"/>
                  <a:gd name="T3" fmla="*/ 0 h 1536"/>
                  <a:gd name="T4" fmla="*/ 0 w 208"/>
                  <a:gd name="T5" fmla="*/ 0 h 1536"/>
                  <a:gd name="T6" fmla="*/ 0 w 208"/>
                  <a:gd name="T7" fmla="*/ 0 h 1536"/>
                  <a:gd name="T8" fmla="*/ 0 w 208"/>
                  <a:gd name="T9" fmla="*/ 0 h 1536"/>
                  <a:gd name="T10" fmla="*/ 0 w 208"/>
                  <a:gd name="T11" fmla="*/ 0 h 1536"/>
                  <a:gd name="T12" fmla="*/ 0 w 208"/>
                  <a:gd name="T13" fmla="*/ 0 h 1536"/>
                  <a:gd name="T14" fmla="*/ 0 w 208"/>
                  <a:gd name="T15" fmla="*/ 0 h 1536"/>
                  <a:gd name="T16" fmla="*/ 0 w 208"/>
                  <a:gd name="T17" fmla="*/ 0 h 1536"/>
                  <a:gd name="T18" fmla="*/ 0 w 208"/>
                  <a:gd name="T19" fmla="*/ 0 h 1536"/>
                  <a:gd name="T20" fmla="*/ 0 w 208"/>
                  <a:gd name="T21" fmla="*/ 0 h 1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08"/>
                  <a:gd name="T34" fmla="*/ 0 h 1536"/>
                  <a:gd name="T35" fmla="*/ 208 w 208"/>
                  <a:gd name="T36" fmla="*/ 1536 h 1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08" h="1536">
                    <a:moveTo>
                      <a:pt x="56" y="0"/>
                    </a:moveTo>
                    <a:cubicBezTo>
                      <a:pt x="132" y="68"/>
                      <a:pt x="208" y="136"/>
                      <a:pt x="200" y="192"/>
                    </a:cubicBezTo>
                    <a:cubicBezTo>
                      <a:pt x="192" y="248"/>
                      <a:pt x="16" y="280"/>
                      <a:pt x="8" y="336"/>
                    </a:cubicBezTo>
                    <a:cubicBezTo>
                      <a:pt x="0" y="392"/>
                      <a:pt x="152" y="464"/>
                      <a:pt x="152" y="528"/>
                    </a:cubicBezTo>
                    <a:cubicBezTo>
                      <a:pt x="152" y="592"/>
                      <a:pt x="8" y="672"/>
                      <a:pt x="8" y="720"/>
                    </a:cubicBezTo>
                    <a:cubicBezTo>
                      <a:pt x="8" y="768"/>
                      <a:pt x="144" y="776"/>
                      <a:pt x="152" y="816"/>
                    </a:cubicBezTo>
                    <a:cubicBezTo>
                      <a:pt x="160" y="856"/>
                      <a:pt x="56" y="912"/>
                      <a:pt x="56" y="960"/>
                    </a:cubicBezTo>
                    <a:cubicBezTo>
                      <a:pt x="56" y="1008"/>
                      <a:pt x="160" y="1056"/>
                      <a:pt x="152" y="1104"/>
                    </a:cubicBezTo>
                    <a:cubicBezTo>
                      <a:pt x="144" y="1152"/>
                      <a:pt x="16" y="1208"/>
                      <a:pt x="8" y="1248"/>
                    </a:cubicBezTo>
                    <a:cubicBezTo>
                      <a:pt x="0" y="1288"/>
                      <a:pt x="96" y="1296"/>
                      <a:pt x="104" y="1344"/>
                    </a:cubicBezTo>
                    <a:cubicBezTo>
                      <a:pt x="112" y="1392"/>
                      <a:pt x="40" y="1496"/>
                      <a:pt x="56" y="1536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93" name="Text Box 7"/>
              <p:cNvSpPr txBox="1">
                <a:spLocks noChangeArrowheads="1"/>
              </p:cNvSpPr>
              <p:nvPr/>
            </p:nvSpPr>
            <p:spPr bwMode="auto">
              <a:xfrm>
                <a:off x="343" y="681"/>
                <a:ext cx="5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>
                    <a:solidFill>
                      <a:srgbClr val="FFFF00"/>
                    </a:solidFill>
                    <a:latin typeface="Arial" pitchFamily="34" charset="0"/>
                  </a:rPr>
                  <a:t>Thread</a:t>
                </a:r>
              </a:p>
            </p:txBody>
          </p:sp>
        </p:grpSp>
        <p:sp>
          <p:nvSpPr>
            <p:cNvPr id="31790" name="Rectangle 8"/>
            <p:cNvSpPr>
              <a:spLocks noChangeArrowheads="1"/>
            </p:cNvSpPr>
            <p:nvPr/>
          </p:nvSpPr>
          <p:spPr bwMode="auto">
            <a:xfrm>
              <a:off x="1020" y="978"/>
              <a:ext cx="1219" cy="366"/>
            </a:xfrm>
            <a:prstGeom prst="rect">
              <a:avLst/>
            </a:prstGeom>
            <a:solidFill>
              <a:srgbClr val="0000FF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ct val="10000"/>
                </a:spcBef>
              </a:pPr>
              <a:r>
                <a:rPr lang="en-US" altLang="en-US"/>
                <a:t>Memory</a:t>
              </a:r>
            </a:p>
          </p:txBody>
        </p:sp>
        <p:sp>
          <p:nvSpPr>
            <p:cNvPr id="31791" name="Line 9"/>
            <p:cNvSpPr>
              <a:spLocks noChangeShapeType="1"/>
            </p:cNvSpPr>
            <p:nvPr/>
          </p:nvSpPr>
          <p:spPr bwMode="auto">
            <a:xfrm>
              <a:off x="653" y="1161"/>
              <a:ext cx="369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48" name="Group 163"/>
          <p:cNvGrpSpPr>
            <a:grpSpLocks/>
          </p:cNvGrpSpPr>
          <p:nvPr/>
        </p:nvGrpSpPr>
        <p:grpSpPr bwMode="auto">
          <a:xfrm>
            <a:off x="5114925" y="2708275"/>
            <a:ext cx="3343275" cy="1443038"/>
            <a:chOff x="172" y="1480"/>
            <a:chExt cx="2106" cy="909"/>
          </a:xfrm>
        </p:grpSpPr>
        <p:grpSp>
          <p:nvGrpSpPr>
            <p:cNvPr id="31765" name="Group 138"/>
            <p:cNvGrpSpPr>
              <a:grpSpLocks/>
            </p:cNvGrpSpPr>
            <p:nvPr/>
          </p:nvGrpSpPr>
          <p:grpSpPr bwMode="auto">
            <a:xfrm>
              <a:off x="286" y="1689"/>
              <a:ext cx="688" cy="700"/>
              <a:chOff x="967" y="1678"/>
              <a:chExt cx="688" cy="700"/>
            </a:xfrm>
          </p:grpSpPr>
          <p:sp>
            <p:nvSpPr>
              <p:cNvPr id="31776" name="Text Box 139"/>
              <p:cNvSpPr txBox="1">
                <a:spLocks noChangeArrowheads="1"/>
              </p:cNvSpPr>
              <p:nvPr/>
            </p:nvSpPr>
            <p:spPr bwMode="auto">
              <a:xfrm>
                <a:off x="967" y="1678"/>
                <a:ext cx="688" cy="7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CC00"/>
                </a:solidFill>
                <a:miter lim="800000"/>
                <a:headEnd/>
                <a:tailEnd/>
              </a:ln>
            </p:spPr>
            <p:txBody>
              <a:bodyPr lIns="0" rIns="0"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85000"/>
                  </a:lnSpc>
                  <a:spcBef>
                    <a:spcPct val="10000"/>
                  </a:spcBef>
                </a:pPr>
                <a:endParaRPr lang="en-US" altLang="en-US" sz="1200">
                  <a:latin typeface="Arial" pitchFamily="34" charset="0"/>
                </a:endParaRPr>
              </a:p>
            </p:txBody>
          </p:sp>
          <p:grpSp>
            <p:nvGrpSpPr>
              <p:cNvPr id="31777" name="Group 140"/>
              <p:cNvGrpSpPr>
                <a:grpSpLocks/>
              </p:cNvGrpSpPr>
              <p:nvPr/>
            </p:nvGrpSpPr>
            <p:grpSpPr bwMode="auto">
              <a:xfrm>
                <a:off x="1035" y="1764"/>
                <a:ext cx="552" cy="529"/>
                <a:chOff x="1045" y="1780"/>
                <a:chExt cx="806" cy="773"/>
              </a:xfrm>
            </p:grpSpPr>
            <p:sp>
              <p:nvSpPr>
                <p:cNvPr id="31778" name="Freeform 141"/>
                <p:cNvSpPr>
                  <a:spLocks/>
                </p:cNvSpPr>
                <p:nvPr/>
              </p:nvSpPr>
              <p:spPr bwMode="auto">
                <a:xfrm>
                  <a:off x="1045" y="1780"/>
                  <a:ext cx="147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79" name="Freeform 142"/>
                <p:cNvSpPr>
                  <a:spLocks/>
                </p:cNvSpPr>
                <p:nvPr/>
              </p:nvSpPr>
              <p:spPr bwMode="auto">
                <a:xfrm>
                  <a:off x="1116" y="1780"/>
                  <a:ext cx="147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0" name="Freeform 143"/>
                <p:cNvSpPr>
                  <a:spLocks/>
                </p:cNvSpPr>
                <p:nvPr/>
              </p:nvSpPr>
              <p:spPr bwMode="auto">
                <a:xfrm>
                  <a:off x="1181" y="1780"/>
                  <a:ext cx="147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1" name="Freeform 144"/>
                <p:cNvSpPr>
                  <a:spLocks/>
                </p:cNvSpPr>
                <p:nvPr/>
              </p:nvSpPr>
              <p:spPr bwMode="auto">
                <a:xfrm>
                  <a:off x="1247" y="1780"/>
                  <a:ext cx="147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2" name="Freeform 145"/>
                <p:cNvSpPr>
                  <a:spLocks/>
                </p:cNvSpPr>
                <p:nvPr/>
              </p:nvSpPr>
              <p:spPr bwMode="auto">
                <a:xfrm>
                  <a:off x="1312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3" name="Freeform 146"/>
                <p:cNvSpPr>
                  <a:spLocks/>
                </p:cNvSpPr>
                <p:nvPr/>
              </p:nvSpPr>
              <p:spPr bwMode="auto">
                <a:xfrm>
                  <a:off x="1378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4" name="Freeform 147"/>
                <p:cNvSpPr>
                  <a:spLocks/>
                </p:cNvSpPr>
                <p:nvPr/>
              </p:nvSpPr>
              <p:spPr bwMode="auto">
                <a:xfrm>
                  <a:off x="1443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5" name="Freeform 148"/>
                <p:cNvSpPr>
                  <a:spLocks/>
                </p:cNvSpPr>
                <p:nvPr/>
              </p:nvSpPr>
              <p:spPr bwMode="auto">
                <a:xfrm>
                  <a:off x="1509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6" name="Freeform 149"/>
                <p:cNvSpPr>
                  <a:spLocks/>
                </p:cNvSpPr>
                <p:nvPr/>
              </p:nvSpPr>
              <p:spPr bwMode="auto">
                <a:xfrm>
                  <a:off x="1574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7" name="Freeform 150"/>
                <p:cNvSpPr>
                  <a:spLocks/>
                </p:cNvSpPr>
                <p:nvPr/>
              </p:nvSpPr>
              <p:spPr bwMode="auto">
                <a:xfrm>
                  <a:off x="1640" y="1780"/>
                  <a:ext cx="145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788" name="Freeform 151"/>
                <p:cNvSpPr>
                  <a:spLocks/>
                </p:cNvSpPr>
                <p:nvPr/>
              </p:nvSpPr>
              <p:spPr bwMode="auto">
                <a:xfrm>
                  <a:off x="1705" y="1780"/>
                  <a:ext cx="146" cy="773"/>
                </a:xfrm>
                <a:custGeom>
                  <a:avLst/>
                  <a:gdLst>
                    <a:gd name="T0" fmla="*/ 1 w 208"/>
                    <a:gd name="T1" fmla="*/ 0 h 1536"/>
                    <a:gd name="T2" fmla="*/ 1 w 208"/>
                    <a:gd name="T3" fmla="*/ 1 h 1536"/>
                    <a:gd name="T4" fmla="*/ 1 w 208"/>
                    <a:gd name="T5" fmla="*/ 1 h 1536"/>
                    <a:gd name="T6" fmla="*/ 1 w 208"/>
                    <a:gd name="T7" fmla="*/ 1 h 1536"/>
                    <a:gd name="T8" fmla="*/ 1 w 208"/>
                    <a:gd name="T9" fmla="*/ 1 h 1536"/>
                    <a:gd name="T10" fmla="*/ 1 w 208"/>
                    <a:gd name="T11" fmla="*/ 1 h 1536"/>
                    <a:gd name="T12" fmla="*/ 1 w 208"/>
                    <a:gd name="T13" fmla="*/ 1 h 1536"/>
                    <a:gd name="T14" fmla="*/ 1 w 208"/>
                    <a:gd name="T15" fmla="*/ 1 h 1536"/>
                    <a:gd name="T16" fmla="*/ 1 w 208"/>
                    <a:gd name="T17" fmla="*/ 1 h 1536"/>
                    <a:gd name="T18" fmla="*/ 1 w 208"/>
                    <a:gd name="T19" fmla="*/ 1 h 1536"/>
                    <a:gd name="T20" fmla="*/ 1 w 208"/>
                    <a:gd name="T21" fmla="*/ 1 h 1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08"/>
                    <a:gd name="T34" fmla="*/ 0 h 1536"/>
                    <a:gd name="T35" fmla="*/ 208 w 208"/>
                    <a:gd name="T36" fmla="*/ 1536 h 1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08" h="1536">
                      <a:moveTo>
                        <a:pt x="56" y="0"/>
                      </a:moveTo>
                      <a:cubicBezTo>
                        <a:pt x="132" y="68"/>
                        <a:pt x="208" y="136"/>
                        <a:pt x="200" y="192"/>
                      </a:cubicBezTo>
                      <a:cubicBezTo>
                        <a:pt x="192" y="248"/>
                        <a:pt x="16" y="280"/>
                        <a:pt x="8" y="336"/>
                      </a:cubicBezTo>
                      <a:cubicBezTo>
                        <a:pt x="0" y="392"/>
                        <a:pt x="152" y="464"/>
                        <a:pt x="152" y="528"/>
                      </a:cubicBezTo>
                      <a:cubicBezTo>
                        <a:pt x="152" y="592"/>
                        <a:pt x="8" y="672"/>
                        <a:pt x="8" y="720"/>
                      </a:cubicBezTo>
                      <a:cubicBezTo>
                        <a:pt x="8" y="768"/>
                        <a:pt x="144" y="776"/>
                        <a:pt x="152" y="816"/>
                      </a:cubicBezTo>
                      <a:cubicBezTo>
                        <a:pt x="160" y="856"/>
                        <a:pt x="56" y="912"/>
                        <a:pt x="56" y="960"/>
                      </a:cubicBezTo>
                      <a:cubicBezTo>
                        <a:pt x="56" y="1008"/>
                        <a:pt x="160" y="1056"/>
                        <a:pt x="152" y="1104"/>
                      </a:cubicBezTo>
                      <a:cubicBezTo>
                        <a:pt x="144" y="1152"/>
                        <a:pt x="16" y="1208"/>
                        <a:pt x="8" y="1248"/>
                      </a:cubicBezTo>
                      <a:cubicBezTo>
                        <a:pt x="0" y="1288"/>
                        <a:pt x="96" y="1296"/>
                        <a:pt x="104" y="1344"/>
                      </a:cubicBezTo>
                      <a:cubicBezTo>
                        <a:pt x="112" y="1392"/>
                        <a:pt x="40" y="1496"/>
                        <a:pt x="56" y="1536"/>
                      </a:cubicBez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1766" name="Text Box 152"/>
            <p:cNvSpPr txBox="1">
              <a:spLocks noChangeArrowheads="1"/>
            </p:cNvSpPr>
            <p:nvPr/>
          </p:nvSpPr>
          <p:spPr bwMode="auto">
            <a:xfrm>
              <a:off x="172" y="1480"/>
              <a:ext cx="91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FFFF00"/>
                  </a:solidFill>
                  <a:latin typeface="Arial" pitchFamily="34" charset="0"/>
                </a:rPr>
                <a:t>Threadblock</a:t>
              </a:r>
            </a:p>
          </p:txBody>
        </p:sp>
        <p:sp>
          <p:nvSpPr>
            <p:cNvPr id="31767" name="Rectangle 153"/>
            <p:cNvSpPr>
              <a:spLocks noChangeArrowheads="1"/>
            </p:cNvSpPr>
            <p:nvPr/>
          </p:nvSpPr>
          <p:spPr bwMode="auto">
            <a:xfrm>
              <a:off x="1355" y="1774"/>
              <a:ext cx="923" cy="530"/>
            </a:xfrm>
            <a:prstGeom prst="rect">
              <a:avLst/>
            </a:prstGeom>
            <a:solidFill>
              <a:srgbClr val="0000FF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ct val="10000"/>
                </a:spcBef>
              </a:pPr>
              <a:r>
                <a:rPr lang="en-US" altLang="en-US"/>
                <a:t>Per-block</a:t>
              </a:r>
              <a:br>
                <a:rPr lang="en-US" altLang="en-US"/>
              </a:br>
              <a:r>
                <a:rPr lang="en-US" altLang="en-US"/>
                <a:t>Shared</a:t>
              </a:r>
            </a:p>
            <a:p>
              <a:pPr algn="ctr">
                <a:lnSpc>
                  <a:spcPct val="85000"/>
                </a:lnSpc>
                <a:spcBef>
                  <a:spcPct val="10000"/>
                </a:spcBef>
              </a:pPr>
              <a:r>
                <a:rPr lang="en-US" altLang="en-US"/>
                <a:t>Memory</a:t>
              </a:r>
            </a:p>
          </p:txBody>
        </p:sp>
        <p:grpSp>
          <p:nvGrpSpPr>
            <p:cNvPr id="31768" name="Group 162"/>
            <p:cNvGrpSpPr>
              <a:grpSpLocks/>
            </p:cNvGrpSpPr>
            <p:nvPr/>
          </p:nvGrpSpPr>
          <p:grpSpPr bwMode="auto">
            <a:xfrm>
              <a:off x="977" y="1849"/>
              <a:ext cx="369" cy="380"/>
              <a:chOff x="977" y="1849"/>
              <a:chExt cx="369" cy="380"/>
            </a:xfrm>
          </p:grpSpPr>
          <p:sp>
            <p:nvSpPr>
              <p:cNvPr id="31769" name="Line 155"/>
              <p:cNvSpPr>
                <a:spLocks noChangeShapeType="1"/>
              </p:cNvSpPr>
              <p:nvPr/>
            </p:nvSpPr>
            <p:spPr bwMode="auto">
              <a:xfrm>
                <a:off x="977" y="2039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0" name="Line 156"/>
              <p:cNvSpPr>
                <a:spLocks noChangeShapeType="1"/>
              </p:cNvSpPr>
              <p:nvPr/>
            </p:nvSpPr>
            <p:spPr bwMode="auto">
              <a:xfrm>
                <a:off x="977" y="1975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Line 157"/>
              <p:cNvSpPr>
                <a:spLocks noChangeShapeType="1"/>
              </p:cNvSpPr>
              <p:nvPr/>
            </p:nvSpPr>
            <p:spPr bwMode="auto">
              <a:xfrm>
                <a:off x="977" y="1912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158"/>
              <p:cNvSpPr>
                <a:spLocks noChangeShapeType="1"/>
              </p:cNvSpPr>
              <p:nvPr/>
            </p:nvSpPr>
            <p:spPr bwMode="auto">
              <a:xfrm>
                <a:off x="977" y="2102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159"/>
              <p:cNvSpPr>
                <a:spLocks noChangeShapeType="1"/>
              </p:cNvSpPr>
              <p:nvPr/>
            </p:nvSpPr>
            <p:spPr bwMode="auto">
              <a:xfrm>
                <a:off x="977" y="2165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160"/>
              <p:cNvSpPr>
                <a:spLocks noChangeShapeType="1"/>
              </p:cNvSpPr>
              <p:nvPr/>
            </p:nvSpPr>
            <p:spPr bwMode="auto">
              <a:xfrm>
                <a:off x="977" y="1849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161"/>
              <p:cNvSpPr>
                <a:spLocks noChangeShapeType="1"/>
              </p:cNvSpPr>
              <p:nvPr/>
            </p:nvSpPr>
            <p:spPr bwMode="auto">
              <a:xfrm>
                <a:off x="977" y="2229"/>
                <a:ext cx="369" cy="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" name="Rectangle 33"/>
          <p:cNvSpPr/>
          <p:nvPr/>
        </p:nvSpPr>
        <p:spPr>
          <a:xfrm>
            <a:off x="5486400" y="1676400"/>
            <a:ext cx="838200" cy="9906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867400" y="17526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96000" y="17526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867400" y="19812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096000" y="19812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67400" y="22098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096000" y="22098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867400" y="24384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096000" y="2438400"/>
            <a:ext cx="152400" cy="152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562600" y="1752600"/>
            <a:ext cx="228600" cy="8382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SMEM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209800" y="2057400"/>
            <a:ext cx="457200" cy="3810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31760" name="Text Box 7"/>
          <p:cNvSpPr txBox="1">
            <a:spLocks noChangeArrowheads="1"/>
          </p:cNvSpPr>
          <p:nvPr/>
        </p:nvSpPr>
        <p:spPr bwMode="auto">
          <a:xfrm>
            <a:off x="914400" y="1219200"/>
            <a:ext cx="23383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>
                <a:solidFill>
                  <a:srgbClr val="FFFF00"/>
                </a:solidFill>
                <a:latin typeface="Arial" pitchFamily="34" charset="0"/>
              </a:rPr>
              <a:t>Streaming Processor</a:t>
            </a:r>
          </a:p>
        </p:txBody>
      </p:sp>
      <p:sp>
        <p:nvSpPr>
          <p:cNvPr id="31761" name="Text Box 7"/>
          <p:cNvSpPr txBox="1">
            <a:spLocks noChangeArrowheads="1"/>
          </p:cNvSpPr>
          <p:nvPr/>
        </p:nvSpPr>
        <p:spPr bwMode="auto">
          <a:xfrm>
            <a:off x="4495800" y="1219200"/>
            <a:ext cx="2800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>
                <a:solidFill>
                  <a:srgbClr val="FFFF00"/>
                </a:solidFill>
                <a:latin typeface="Arial" pitchFamily="34" charset="0"/>
              </a:rPr>
              <a:t>Streaming Multiprocessor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28600" y="3429000"/>
            <a:ext cx="1219200" cy="3810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Registers</a:t>
            </a:r>
          </a:p>
        </p:txBody>
      </p:sp>
      <p:sp>
        <p:nvSpPr>
          <p:cNvPr id="31763" name="Rectangle 8"/>
          <p:cNvSpPr>
            <a:spLocks noChangeArrowheads="1"/>
          </p:cNvSpPr>
          <p:nvPr/>
        </p:nvSpPr>
        <p:spPr bwMode="auto">
          <a:xfrm>
            <a:off x="6705600" y="4419600"/>
            <a:ext cx="1935163" cy="581025"/>
          </a:xfrm>
          <a:prstGeom prst="rect">
            <a:avLst/>
          </a:prstGeom>
          <a:solidFill>
            <a:srgbClr val="0000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85000"/>
              </a:lnSpc>
              <a:spcBef>
                <a:spcPct val="10000"/>
              </a:spcBef>
            </a:pPr>
            <a:r>
              <a:rPr lang="en-US" altLang="en-US"/>
              <a:t>Memory</a:t>
            </a:r>
          </a:p>
        </p:txBody>
      </p:sp>
      <p:sp>
        <p:nvSpPr>
          <p:cNvPr id="31764" name="Line 9"/>
          <p:cNvSpPr>
            <a:spLocks noChangeShapeType="1"/>
          </p:cNvSpPr>
          <p:nvPr/>
        </p:nvSpPr>
        <p:spPr bwMode="auto">
          <a:xfrm>
            <a:off x="5715000" y="4191000"/>
            <a:ext cx="990600" cy="533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79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696200" cy="584200"/>
          </a:xfrm>
        </p:spPr>
        <p:txBody>
          <a:bodyPr/>
          <a:lstStyle/>
          <a:p>
            <a:pPr eaLnBrk="1" hangingPunct="1"/>
            <a:r>
              <a:rPr lang="en-US" altLang="en-US" smtClean="0"/>
              <a:t>Whole grid runs on GPU</a:t>
            </a:r>
          </a:p>
        </p:txBody>
      </p:sp>
      <p:grpSp>
        <p:nvGrpSpPr>
          <p:cNvPr id="33795" name="Group 2"/>
          <p:cNvGrpSpPr>
            <a:grpSpLocks/>
          </p:cNvGrpSpPr>
          <p:nvPr/>
        </p:nvGrpSpPr>
        <p:grpSpPr bwMode="auto">
          <a:xfrm>
            <a:off x="2608263" y="1600200"/>
            <a:ext cx="3927475" cy="1258888"/>
            <a:chOff x="1584" y="117"/>
            <a:chExt cx="2474" cy="793"/>
          </a:xfrm>
        </p:grpSpPr>
        <p:sp>
          <p:nvSpPr>
            <p:cNvPr id="33852" name="Text Box 3"/>
            <p:cNvSpPr txBox="1">
              <a:spLocks noChangeArrowheads="1"/>
            </p:cNvSpPr>
            <p:nvPr/>
          </p:nvSpPr>
          <p:spPr bwMode="auto">
            <a:xfrm>
              <a:off x="1984" y="117"/>
              <a:ext cx="1674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rIns="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00CC00"/>
                  </a:solidFill>
                  <a:latin typeface="Arial" pitchFamily="34" charset="0"/>
                </a:rPr>
                <a:t>Many blocks of threads</a:t>
              </a:r>
            </a:p>
          </p:txBody>
        </p:sp>
        <p:grpSp>
          <p:nvGrpSpPr>
            <p:cNvPr id="33853" name="Group 4"/>
            <p:cNvGrpSpPr>
              <a:grpSpLocks/>
            </p:cNvGrpSpPr>
            <p:nvPr/>
          </p:nvGrpSpPr>
          <p:grpSpPr bwMode="auto">
            <a:xfrm>
              <a:off x="1584" y="384"/>
              <a:ext cx="2474" cy="526"/>
              <a:chOff x="258" y="2682"/>
              <a:chExt cx="2474" cy="592"/>
            </a:xfrm>
          </p:grpSpPr>
          <p:sp>
            <p:nvSpPr>
              <p:cNvPr id="33854" name="Rectangle 5"/>
              <p:cNvSpPr>
                <a:spLocks noChangeArrowheads="1"/>
              </p:cNvSpPr>
              <p:nvPr/>
            </p:nvSpPr>
            <p:spPr bwMode="auto">
              <a:xfrm>
                <a:off x="258" y="2682"/>
                <a:ext cx="2474" cy="592"/>
              </a:xfrm>
              <a:prstGeom prst="rect">
                <a:avLst/>
              </a:prstGeom>
              <a:noFill/>
              <a:ln w="28575" algn="ctr">
                <a:solidFill>
                  <a:srgbClr val="00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endParaRPr lang="en-US" altLang="en-US"/>
              </a:p>
            </p:txBody>
          </p:sp>
          <p:sp>
            <p:nvSpPr>
              <p:cNvPr id="33855" name="Text Box 6"/>
              <p:cNvSpPr txBox="1">
                <a:spLocks noChangeArrowheads="1"/>
              </p:cNvSpPr>
              <p:nvPr/>
            </p:nvSpPr>
            <p:spPr bwMode="auto">
              <a:xfrm>
                <a:off x="1337" y="2909"/>
                <a:ext cx="316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>
                    <a:latin typeface="Arial" pitchFamily="34" charset="0"/>
                  </a:rPr>
                  <a:t>. . .</a:t>
                </a:r>
              </a:p>
            </p:txBody>
          </p:sp>
          <p:grpSp>
            <p:nvGrpSpPr>
              <p:cNvPr id="33856" name="Group 7"/>
              <p:cNvGrpSpPr>
                <a:grpSpLocks/>
              </p:cNvGrpSpPr>
              <p:nvPr/>
            </p:nvGrpSpPr>
            <p:grpSpPr bwMode="auto">
              <a:xfrm>
                <a:off x="313" y="2730"/>
                <a:ext cx="490" cy="497"/>
                <a:chOff x="967" y="1678"/>
                <a:chExt cx="688" cy="700"/>
              </a:xfrm>
            </p:grpSpPr>
            <p:sp>
              <p:nvSpPr>
                <p:cNvPr id="3389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noFill/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3900" name="Group 9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3901" name="Freeform 10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2" name="Freeform 11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3" name="Freeform 12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4" name="Freeform 13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5" name="Freeform 14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6" name="Freeform 15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7" name="Freeform 16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8" name="Freeform 17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09" name="Freeform 18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10" name="Freeform 19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911" name="Freeform 20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57" name="Group 21"/>
              <p:cNvGrpSpPr>
                <a:grpSpLocks/>
              </p:cNvGrpSpPr>
              <p:nvPr/>
            </p:nvGrpSpPr>
            <p:grpSpPr bwMode="auto">
              <a:xfrm>
                <a:off x="847" y="2730"/>
                <a:ext cx="490" cy="497"/>
                <a:chOff x="967" y="1678"/>
                <a:chExt cx="688" cy="700"/>
              </a:xfrm>
            </p:grpSpPr>
            <p:sp>
              <p:nvSpPr>
                <p:cNvPr id="3388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noFill/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3887" name="Group 23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3888" name="Freeform 24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9" name="Freeform 25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0" name="Freeform 26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1" name="Freeform 27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2" name="Freeform 28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3" name="Freeform 29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4" name="Freeform 30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5" name="Freeform 31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6" name="Freeform 32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7" name="Freeform 33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98" name="Freeform 34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58" name="Group 35"/>
              <p:cNvGrpSpPr>
                <a:grpSpLocks/>
              </p:cNvGrpSpPr>
              <p:nvPr/>
            </p:nvGrpSpPr>
            <p:grpSpPr bwMode="auto">
              <a:xfrm>
                <a:off x="2187" y="2730"/>
                <a:ext cx="490" cy="497"/>
                <a:chOff x="967" y="1678"/>
                <a:chExt cx="688" cy="700"/>
              </a:xfrm>
            </p:grpSpPr>
            <p:sp>
              <p:nvSpPr>
                <p:cNvPr id="33873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noFill/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3874" name="Group 37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3875" name="Freeform 38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6" name="Freeform 39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7" name="Freeform 40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8" name="Freeform 41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9" name="Freeform 42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0" name="Freeform 43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1" name="Freeform 44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2" name="Freeform 45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3" name="Freeform 46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4" name="Freeform 47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85" name="Freeform 48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3859" name="Group 49"/>
              <p:cNvGrpSpPr>
                <a:grpSpLocks/>
              </p:cNvGrpSpPr>
              <p:nvPr/>
            </p:nvGrpSpPr>
            <p:grpSpPr bwMode="auto">
              <a:xfrm>
                <a:off x="1383" y="2730"/>
                <a:ext cx="489" cy="497"/>
                <a:chOff x="967" y="1678"/>
                <a:chExt cx="688" cy="700"/>
              </a:xfrm>
            </p:grpSpPr>
            <p:sp>
              <p:nvSpPr>
                <p:cNvPr id="3386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noFill/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3861" name="Group 51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3862" name="Freeform 52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3" name="Freeform 53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4" name="Freeform 54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5" name="Freeform 55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6" name="Freeform 56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7" name="Freeform 57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8" name="Freeform 58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69" name="Freeform 59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0" name="Freeform 60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1" name="Freeform 61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872" name="Freeform 62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33796" name="Line 174"/>
          <p:cNvSpPr>
            <a:spLocks noChangeShapeType="1"/>
          </p:cNvSpPr>
          <p:nvPr/>
        </p:nvSpPr>
        <p:spPr bwMode="auto">
          <a:xfrm flipH="1">
            <a:off x="2247900" y="2971800"/>
            <a:ext cx="22860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175"/>
          <p:cNvSpPr>
            <a:spLocks noChangeShapeType="1"/>
          </p:cNvSpPr>
          <p:nvPr/>
        </p:nvSpPr>
        <p:spPr bwMode="auto">
          <a:xfrm flipH="1">
            <a:off x="3543300" y="2971800"/>
            <a:ext cx="9906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176"/>
          <p:cNvSpPr>
            <a:spLocks noChangeShapeType="1"/>
          </p:cNvSpPr>
          <p:nvPr/>
        </p:nvSpPr>
        <p:spPr bwMode="auto">
          <a:xfrm>
            <a:off x="4533900" y="2971800"/>
            <a:ext cx="22098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177"/>
          <p:cNvSpPr>
            <a:spLocks noChangeShapeType="1"/>
          </p:cNvSpPr>
          <p:nvPr/>
        </p:nvSpPr>
        <p:spPr bwMode="auto">
          <a:xfrm>
            <a:off x="4533900" y="2971800"/>
            <a:ext cx="9906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0" name="Line 178"/>
          <p:cNvSpPr>
            <a:spLocks noChangeShapeType="1"/>
          </p:cNvSpPr>
          <p:nvPr/>
        </p:nvSpPr>
        <p:spPr bwMode="auto">
          <a:xfrm>
            <a:off x="4533900" y="2971800"/>
            <a:ext cx="0" cy="114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1" name="Group 230"/>
          <p:cNvGrpSpPr>
            <a:grpSpLocks/>
          </p:cNvGrpSpPr>
          <p:nvPr/>
        </p:nvGrpSpPr>
        <p:grpSpPr bwMode="auto">
          <a:xfrm>
            <a:off x="1447800" y="4343400"/>
            <a:ext cx="6172200" cy="2209800"/>
            <a:chOff x="2133600" y="4343400"/>
            <a:chExt cx="4876800" cy="2209800"/>
          </a:xfrm>
        </p:grpSpPr>
        <p:sp>
          <p:nvSpPr>
            <p:cNvPr id="181" name="Rounded Rectangle 180"/>
            <p:cNvSpPr/>
            <p:nvPr/>
          </p:nvSpPr>
          <p:spPr>
            <a:xfrm>
              <a:off x="2133600" y="4343400"/>
              <a:ext cx="4876800" cy="2209800"/>
            </a:xfrm>
            <a:prstGeom prst="roundRect">
              <a:avLst>
                <a:gd name="adj" fmla="val 500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2286627" y="4572000"/>
              <a:ext cx="837886" cy="990600"/>
            </a:xfrm>
            <a:prstGeom prst="rect">
              <a:avLst/>
            </a:prstGeom>
            <a:solidFill>
              <a:srgbClr val="FFD75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2666687" y="46482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2896227" y="46482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2666687" y="48768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2896227" y="48768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2666687" y="51054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2896227" y="51054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9" name="Rectangle 188"/>
            <p:cNvSpPr/>
            <p:nvPr/>
          </p:nvSpPr>
          <p:spPr>
            <a:xfrm>
              <a:off x="2666687" y="53340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2896227" y="53340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2362200" y="4648200"/>
              <a:ext cx="228600" cy="838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SMEM</a:t>
              </a:r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3201028" y="4572000"/>
              <a:ext cx="837886" cy="990600"/>
            </a:xfrm>
            <a:prstGeom prst="rect">
              <a:avLst/>
            </a:prstGeom>
            <a:solidFill>
              <a:srgbClr val="FFD75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3581086" y="46482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3810628" y="4648200"/>
              <a:ext cx="151772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5" name="Rectangle 194"/>
            <p:cNvSpPr/>
            <p:nvPr/>
          </p:nvSpPr>
          <p:spPr>
            <a:xfrm>
              <a:off x="3581086" y="48768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3810628" y="4876800"/>
              <a:ext cx="151772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3581086" y="51054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8" name="Rectangle 197"/>
            <p:cNvSpPr/>
            <p:nvPr/>
          </p:nvSpPr>
          <p:spPr>
            <a:xfrm>
              <a:off x="3810628" y="5105400"/>
              <a:ext cx="151772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3581086" y="53340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810628" y="5334000"/>
              <a:ext cx="151772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1" name="Rectangle 200"/>
            <p:cNvSpPr/>
            <p:nvPr/>
          </p:nvSpPr>
          <p:spPr>
            <a:xfrm>
              <a:off x="3276600" y="4648200"/>
              <a:ext cx="228600" cy="838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SMEM</a:t>
              </a: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4115427" y="4572000"/>
              <a:ext cx="837886" cy="990600"/>
            </a:xfrm>
            <a:prstGeom prst="rect">
              <a:avLst/>
            </a:prstGeom>
            <a:solidFill>
              <a:srgbClr val="FFD75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4495487" y="46482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4725027" y="46482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4495487" y="48768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4725027" y="48768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4495487" y="51054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4725027" y="51054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4495487" y="53340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4725027" y="53340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4191000" y="4648200"/>
              <a:ext cx="228600" cy="838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SMEM</a:t>
              </a:r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5944227" y="4572000"/>
              <a:ext cx="837886" cy="990600"/>
            </a:xfrm>
            <a:prstGeom prst="rect">
              <a:avLst/>
            </a:prstGeom>
            <a:solidFill>
              <a:srgbClr val="FFD757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3" name="Rectangle 212"/>
            <p:cNvSpPr/>
            <p:nvPr/>
          </p:nvSpPr>
          <p:spPr>
            <a:xfrm>
              <a:off x="6324287" y="46482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553827" y="46482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6324287" y="48768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6" name="Rectangle 215"/>
            <p:cNvSpPr/>
            <p:nvPr/>
          </p:nvSpPr>
          <p:spPr>
            <a:xfrm>
              <a:off x="6553827" y="48768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6324287" y="51054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6553827" y="51054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9" name="Rectangle 218"/>
            <p:cNvSpPr/>
            <p:nvPr/>
          </p:nvSpPr>
          <p:spPr>
            <a:xfrm>
              <a:off x="6324287" y="5334000"/>
              <a:ext cx="153027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6553827" y="5334000"/>
              <a:ext cx="151773" cy="152400"/>
            </a:xfrm>
            <a:prstGeom prst="rect">
              <a:avLst/>
            </a:prstGeom>
            <a:solidFill>
              <a:srgbClr val="4DA70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6019800" y="4648200"/>
              <a:ext cx="228600" cy="8382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SMEM</a:t>
              </a:r>
            </a:p>
          </p:txBody>
        </p:sp>
        <p:sp>
          <p:nvSpPr>
            <p:cNvPr id="222" name="Rectangle 221"/>
            <p:cNvSpPr/>
            <p:nvPr/>
          </p:nvSpPr>
          <p:spPr>
            <a:xfrm>
              <a:off x="2286627" y="5867400"/>
              <a:ext cx="4495486" cy="609600"/>
            </a:xfrm>
            <a:prstGeom prst="rect">
              <a:avLst/>
            </a:prstGeom>
            <a:solidFill>
              <a:srgbClr val="E37B4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bg1"/>
                  </a:solidFill>
                </a:rPr>
                <a:t>Global Memory</a:t>
              </a:r>
            </a:p>
          </p:txBody>
        </p:sp>
        <p:cxnSp>
          <p:nvCxnSpPr>
            <p:cNvPr id="223" name="Elbow Connector 222"/>
            <p:cNvCxnSpPr>
              <a:stCxn id="182" idx="2"/>
              <a:endCxn id="222" idx="0"/>
            </p:cNvCxnSpPr>
            <p:nvPr/>
          </p:nvCxnSpPr>
          <p:spPr>
            <a:xfrm rot="16200000" flipH="1">
              <a:off x="3467571" y="4800600"/>
              <a:ext cx="304800" cy="182880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Elbow Connector 223"/>
            <p:cNvCxnSpPr>
              <a:stCxn id="192" idx="2"/>
              <a:endCxn id="222" idx="0"/>
            </p:cNvCxnSpPr>
            <p:nvPr/>
          </p:nvCxnSpPr>
          <p:spPr>
            <a:xfrm rot="16200000" flipH="1">
              <a:off x="3924771" y="5257800"/>
              <a:ext cx="304800" cy="91440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Elbow Connector 224"/>
            <p:cNvCxnSpPr>
              <a:stCxn id="212" idx="2"/>
              <a:endCxn id="222" idx="0"/>
            </p:cNvCxnSpPr>
            <p:nvPr/>
          </p:nvCxnSpPr>
          <p:spPr>
            <a:xfrm rot="5400000">
              <a:off x="5296371" y="4800600"/>
              <a:ext cx="304800" cy="1828800"/>
            </a:xfrm>
            <a:prstGeom prst="bentConnector3">
              <a:avLst>
                <a:gd name="adj1" fmla="val 5000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>
              <a:stCxn id="202" idx="2"/>
              <a:endCxn id="222" idx="0"/>
            </p:cNvCxnSpPr>
            <p:nvPr/>
          </p:nvCxnSpPr>
          <p:spPr>
            <a:xfrm rot="5400000">
              <a:off x="4381344" y="5714706"/>
              <a:ext cx="304800" cy="3763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7" name="Oval 226"/>
            <p:cNvSpPr/>
            <p:nvPr/>
          </p:nvSpPr>
          <p:spPr>
            <a:xfrm>
              <a:off x="5181600" y="5029200"/>
              <a:ext cx="76514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8" name="Oval 227"/>
            <p:cNvSpPr/>
            <p:nvPr/>
          </p:nvSpPr>
          <p:spPr>
            <a:xfrm>
              <a:off x="5334627" y="5029200"/>
              <a:ext cx="75259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9" name="Oval 228"/>
            <p:cNvSpPr/>
            <p:nvPr/>
          </p:nvSpPr>
          <p:spPr>
            <a:xfrm>
              <a:off x="5486400" y="5029200"/>
              <a:ext cx="76513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0" name="Oval 229"/>
            <p:cNvSpPr/>
            <p:nvPr/>
          </p:nvSpPr>
          <p:spPr>
            <a:xfrm>
              <a:off x="5639428" y="5029200"/>
              <a:ext cx="75259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Overview</a:t>
            </a:r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701087" cy="54546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Last Time</a:t>
            </a:r>
          </a:p>
          <a:p>
            <a:pPr lvl="1" eaLnBrk="1" hangingPunct="1">
              <a:defRPr/>
            </a:pPr>
            <a:r>
              <a:rPr lang="en-US" dirty="0" smtClean="0"/>
              <a:t>Intro to CUDA/GPU programming</a:t>
            </a:r>
            <a:endParaRPr lang="en-US" dirty="0"/>
          </a:p>
          <a:p>
            <a:pPr eaLnBrk="1" hangingPunct="1">
              <a:defRPr/>
            </a:pPr>
            <a:r>
              <a:rPr lang="en-US" dirty="0" smtClean="0"/>
              <a:t>Readings </a:t>
            </a:r>
            <a:r>
              <a:rPr lang="en-US" dirty="0"/>
              <a:t>for today</a:t>
            </a:r>
          </a:p>
          <a:p>
            <a:pPr lvl="1" eaLnBrk="1" hangingPunct="1">
              <a:defRPr/>
            </a:pPr>
            <a:r>
              <a:rPr lang="en-US" dirty="0"/>
              <a:t>Stanford </a:t>
            </a:r>
            <a:r>
              <a:rPr lang="en-US" sz="1800" dirty="0" smtClean="0"/>
              <a:t>– (</a:t>
            </a:r>
            <a:r>
              <a:rPr lang="en-US" sz="1800" dirty="0" err="1" smtClean="0"/>
              <a:t>Itunes</a:t>
            </a:r>
            <a:r>
              <a:rPr lang="en-US" sz="1800" dirty="0" smtClean="0"/>
              <a:t>)http</a:t>
            </a:r>
            <a:r>
              <a:rPr lang="en-US" sz="1800" dirty="0"/>
              <a:t>://code.google.com/p/stanford-cs193g-sp2010</a:t>
            </a:r>
            <a:r>
              <a:rPr lang="en-US" sz="1800" dirty="0" smtClean="0"/>
              <a:t>/</a:t>
            </a:r>
          </a:p>
          <a:p>
            <a:pPr lvl="1" eaLnBrk="1" hangingPunct="1">
              <a:defRPr/>
            </a:pPr>
            <a:r>
              <a:rPr lang="en-US" sz="1800" dirty="0"/>
              <a:t>http://code.google.com/p/stanford-cs193g-sp2010/wiki/ClassSchedule</a:t>
            </a:r>
            <a:endParaRPr lang="en-US" sz="1800" dirty="0" smtClean="0"/>
          </a:p>
          <a:p>
            <a:pPr lvl="1" eaLnBrk="1" hangingPunct="1">
              <a:defRPr/>
            </a:pPr>
            <a:r>
              <a:rPr lang="en-US" dirty="0" smtClean="0"/>
              <a:t>Book (</a:t>
            </a:r>
            <a:r>
              <a:rPr lang="en-US" dirty="0"/>
              <a:t>online) David Kirk/NVIDIA and Wen-</a:t>
            </a:r>
            <a:r>
              <a:rPr lang="en-US" dirty="0" err="1"/>
              <a:t>mei</a:t>
            </a:r>
            <a:r>
              <a:rPr lang="en-US" dirty="0"/>
              <a:t> W. </a:t>
            </a:r>
            <a:r>
              <a:rPr lang="en-US" dirty="0" err="1"/>
              <a:t>Hwu</a:t>
            </a:r>
            <a:r>
              <a:rPr lang="en-US" dirty="0"/>
              <a:t>, 2007-2009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courses.engr.illinois.edu/ece498/al/Syllabus.html</a:t>
            </a:r>
            <a:endParaRPr lang="en-US" dirty="0" smtClean="0"/>
          </a:p>
          <a:p>
            <a:pPr lvl="2" eaLnBrk="1" hangingPunct="1">
              <a:defRPr/>
            </a:pPr>
            <a:r>
              <a:rPr lang="en-US" dirty="0" smtClean="0"/>
              <a:t>Chapters 1-3</a:t>
            </a:r>
          </a:p>
          <a:p>
            <a:pPr eaLnBrk="1" hangingPunct="1">
              <a:defRPr/>
            </a:pPr>
            <a:r>
              <a:rPr lang="en-US" dirty="0" smtClean="0"/>
              <a:t>New</a:t>
            </a:r>
          </a:p>
          <a:p>
            <a:pPr lvl="1" eaLnBrk="1" hangingPunct="1">
              <a:defRPr/>
            </a:pPr>
            <a:r>
              <a:rPr lang="en-US" dirty="0" err="1" smtClean="0"/>
              <a:t>OpenMP</a:t>
            </a:r>
            <a:r>
              <a:rPr lang="en-US" dirty="0" smtClean="0"/>
              <a:t> Examples – SC 2008 (link emailed Tuesday)</a:t>
            </a:r>
          </a:p>
          <a:p>
            <a:pPr lvl="1" eaLnBrk="1" hangingPunct="1">
              <a:defRPr/>
            </a:pPr>
            <a:r>
              <a:rPr lang="en-US" dirty="0" err="1" smtClean="0"/>
              <a:t>Nvidia</a:t>
            </a:r>
            <a:r>
              <a:rPr lang="en-US" dirty="0" smtClean="0"/>
              <a:t> </a:t>
            </a:r>
          </a:p>
          <a:p>
            <a:pPr lvl="1" eaLnBrk="1" hangingPunct="1">
              <a:defRPr/>
            </a:pPr>
            <a:r>
              <a:rPr lang="en-US" dirty="0" smtClean="0"/>
              <a:t>CUDA - 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 Hierarchy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Threads launched for a parallel section are partitioned into thread blocks</a:t>
            </a:r>
          </a:p>
          <a:p>
            <a:pPr lvl="1" eaLnBrk="1" hangingPunct="1">
              <a:defRPr/>
            </a:pPr>
            <a:r>
              <a:rPr lang="en-US" dirty="0" smtClean="0"/>
              <a:t>Grid = all blocks for a given launch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Thread block is a group of threads that can:</a:t>
            </a:r>
          </a:p>
          <a:p>
            <a:pPr lvl="1" eaLnBrk="1" hangingPunct="1">
              <a:defRPr/>
            </a:pPr>
            <a:r>
              <a:rPr lang="en-US" dirty="0" smtClean="0"/>
              <a:t>Synchronize their execution</a:t>
            </a:r>
          </a:p>
          <a:p>
            <a:pPr lvl="1" eaLnBrk="1" hangingPunct="1">
              <a:defRPr/>
            </a:pPr>
            <a:r>
              <a:rPr lang="en-US" dirty="0" smtClean="0"/>
              <a:t>Communicate via shared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Model</a:t>
            </a:r>
          </a:p>
        </p:txBody>
      </p:sp>
      <p:grpSp>
        <p:nvGrpSpPr>
          <p:cNvPr id="35843" name="Group 289"/>
          <p:cNvGrpSpPr>
            <a:grpSpLocks/>
          </p:cNvGrpSpPr>
          <p:nvPr/>
        </p:nvGrpSpPr>
        <p:grpSpPr bwMode="auto">
          <a:xfrm>
            <a:off x="1066800" y="2366963"/>
            <a:ext cx="8243888" cy="2357437"/>
            <a:chOff x="375" y="771"/>
            <a:chExt cx="5193" cy="1485"/>
          </a:xfrm>
        </p:grpSpPr>
        <p:sp>
          <p:nvSpPr>
            <p:cNvPr id="35844" name="Text Box 10"/>
            <p:cNvSpPr txBox="1">
              <a:spLocks noChangeArrowheads="1"/>
            </p:cNvSpPr>
            <p:nvPr/>
          </p:nvSpPr>
          <p:spPr bwMode="auto">
            <a:xfrm>
              <a:off x="460" y="771"/>
              <a:ext cx="71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FFFF00"/>
                  </a:solidFill>
                  <a:latin typeface="Arial" pitchFamily="34" charset="0"/>
                </a:rPr>
                <a:t>Kernel 0</a:t>
              </a:r>
            </a:p>
          </p:txBody>
        </p:sp>
        <p:grpSp>
          <p:nvGrpSpPr>
            <p:cNvPr id="35845" name="Group 11"/>
            <p:cNvGrpSpPr>
              <a:grpSpLocks/>
            </p:cNvGrpSpPr>
            <p:nvPr/>
          </p:nvGrpSpPr>
          <p:grpSpPr bwMode="auto">
            <a:xfrm>
              <a:off x="375" y="965"/>
              <a:ext cx="2474" cy="526"/>
              <a:chOff x="258" y="2682"/>
              <a:chExt cx="2474" cy="592"/>
            </a:xfrm>
          </p:grpSpPr>
          <p:sp>
            <p:nvSpPr>
              <p:cNvPr id="35911" name="Rectangle 12"/>
              <p:cNvSpPr>
                <a:spLocks noChangeArrowheads="1"/>
              </p:cNvSpPr>
              <p:nvPr/>
            </p:nvSpPr>
            <p:spPr bwMode="auto">
              <a:xfrm>
                <a:off x="258" y="2682"/>
                <a:ext cx="2474" cy="592"/>
              </a:xfrm>
              <a:prstGeom prst="rect">
                <a:avLst/>
              </a:prstGeom>
              <a:noFill/>
              <a:ln w="28575" algn="ctr">
                <a:solidFill>
                  <a:srgbClr val="00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endParaRPr lang="en-US" altLang="en-US"/>
              </a:p>
            </p:txBody>
          </p:sp>
          <p:sp>
            <p:nvSpPr>
              <p:cNvPr id="35912" name="Text Box 13"/>
              <p:cNvSpPr txBox="1">
                <a:spLocks noChangeArrowheads="1"/>
              </p:cNvSpPr>
              <p:nvPr/>
            </p:nvSpPr>
            <p:spPr bwMode="auto">
              <a:xfrm>
                <a:off x="1872" y="2909"/>
                <a:ext cx="316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>
                    <a:latin typeface="Arial" pitchFamily="34" charset="0"/>
                  </a:rPr>
                  <a:t>. . .</a:t>
                </a:r>
              </a:p>
            </p:txBody>
          </p:sp>
          <p:grpSp>
            <p:nvGrpSpPr>
              <p:cNvPr id="35913" name="Group 14"/>
              <p:cNvGrpSpPr>
                <a:grpSpLocks/>
              </p:cNvGrpSpPr>
              <p:nvPr/>
            </p:nvGrpSpPr>
            <p:grpSpPr bwMode="auto">
              <a:xfrm>
                <a:off x="313" y="2730"/>
                <a:ext cx="490" cy="497"/>
                <a:chOff x="967" y="1678"/>
                <a:chExt cx="688" cy="700"/>
              </a:xfrm>
            </p:grpSpPr>
            <p:sp>
              <p:nvSpPr>
                <p:cNvPr id="35956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957" name="Group 16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958" name="Freeform 17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9" name="Freeform 18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0" name="Freeform 19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1" name="Freeform 20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2" name="Freeform 21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3" name="Freeform 22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4" name="Freeform 23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5" name="Freeform 24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6" name="Freeform 25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7" name="Freeform 26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68" name="Freeform 27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914" name="Group 28"/>
              <p:cNvGrpSpPr>
                <a:grpSpLocks/>
              </p:cNvGrpSpPr>
              <p:nvPr/>
            </p:nvGrpSpPr>
            <p:grpSpPr bwMode="auto">
              <a:xfrm>
                <a:off x="847" y="2730"/>
                <a:ext cx="490" cy="497"/>
                <a:chOff x="967" y="1678"/>
                <a:chExt cx="688" cy="700"/>
              </a:xfrm>
            </p:grpSpPr>
            <p:sp>
              <p:nvSpPr>
                <p:cNvPr id="3594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944" name="Group 30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945" name="Freeform 31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6" name="Freeform 32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7" name="Freeform 33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8" name="Freeform 34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9" name="Freeform 35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0" name="Freeform 36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1" name="Freeform 37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2" name="Freeform 38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3" name="Freeform 39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4" name="Freeform 40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55" name="Freeform 41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915" name="Group 42"/>
              <p:cNvGrpSpPr>
                <a:grpSpLocks/>
              </p:cNvGrpSpPr>
              <p:nvPr/>
            </p:nvGrpSpPr>
            <p:grpSpPr bwMode="auto">
              <a:xfrm>
                <a:off x="2187" y="2730"/>
                <a:ext cx="490" cy="497"/>
                <a:chOff x="967" y="1678"/>
                <a:chExt cx="688" cy="700"/>
              </a:xfrm>
            </p:grpSpPr>
            <p:sp>
              <p:nvSpPr>
                <p:cNvPr id="35930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931" name="Group 44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932" name="Freeform 45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3" name="Freeform 46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4" name="Freeform 47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5" name="Freeform 48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6" name="Freeform 49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7" name="Freeform 50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8" name="Freeform 51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39" name="Freeform 52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0" name="Freeform 53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1" name="Freeform 54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42" name="Freeform 55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916" name="Group 56"/>
              <p:cNvGrpSpPr>
                <a:grpSpLocks/>
              </p:cNvGrpSpPr>
              <p:nvPr/>
            </p:nvGrpSpPr>
            <p:grpSpPr bwMode="auto">
              <a:xfrm>
                <a:off x="1383" y="2730"/>
                <a:ext cx="489" cy="497"/>
                <a:chOff x="967" y="1678"/>
                <a:chExt cx="688" cy="700"/>
              </a:xfrm>
            </p:grpSpPr>
            <p:sp>
              <p:nvSpPr>
                <p:cNvPr id="3591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918" name="Group 58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919" name="Freeform 59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0" name="Freeform 60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1" name="Freeform 61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2" name="Freeform 62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3" name="Freeform 63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4" name="Freeform 64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5" name="Freeform 65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6" name="Freeform 66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7" name="Freeform 67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8" name="Freeform 68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29" name="Freeform 69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846" name="Rectangle 70"/>
            <p:cNvSpPr>
              <a:spLocks noChangeArrowheads="1"/>
            </p:cNvSpPr>
            <p:nvPr/>
          </p:nvSpPr>
          <p:spPr bwMode="auto">
            <a:xfrm>
              <a:off x="3235" y="947"/>
              <a:ext cx="1056" cy="1309"/>
            </a:xfrm>
            <a:prstGeom prst="rect">
              <a:avLst/>
            </a:prstGeom>
            <a:solidFill>
              <a:srgbClr val="0000FF"/>
            </a:solidFill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85000"/>
                </a:lnSpc>
                <a:spcBef>
                  <a:spcPct val="10000"/>
                </a:spcBef>
              </a:pPr>
              <a:r>
                <a:rPr lang="en-US" altLang="en-US"/>
                <a:t>Per-device</a:t>
              </a:r>
              <a:br>
                <a:rPr lang="en-US" altLang="en-US"/>
              </a:br>
              <a:r>
                <a:rPr lang="en-US" altLang="en-US"/>
                <a:t>Global</a:t>
              </a:r>
            </a:p>
            <a:p>
              <a:pPr algn="ctr">
                <a:lnSpc>
                  <a:spcPct val="85000"/>
                </a:lnSpc>
                <a:spcBef>
                  <a:spcPct val="10000"/>
                </a:spcBef>
              </a:pPr>
              <a:r>
                <a:rPr lang="en-US" altLang="en-US"/>
                <a:t>Memory</a:t>
              </a:r>
            </a:p>
          </p:txBody>
        </p:sp>
        <p:grpSp>
          <p:nvGrpSpPr>
            <p:cNvPr id="35847" name="Group 71"/>
            <p:cNvGrpSpPr>
              <a:grpSpLocks/>
            </p:cNvGrpSpPr>
            <p:nvPr/>
          </p:nvGrpSpPr>
          <p:grpSpPr bwMode="auto">
            <a:xfrm>
              <a:off x="375" y="1727"/>
              <a:ext cx="2474" cy="525"/>
              <a:chOff x="258" y="2682"/>
              <a:chExt cx="2474" cy="592"/>
            </a:xfrm>
          </p:grpSpPr>
          <p:sp>
            <p:nvSpPr>
              <p:cNvPr id="35853" name="Rectangle 72"/>
              <p:cNvSpPr>
                <a:spLocks noChangeArrowheads="1"/>
              </p:cNvSpPr>
              <p:nvPr/>
            </p:nvSpPr>
            <p:spPr bwMode="auto">
              <a:xfrm>
                <a:off x="258" y="2682"/>
                <a:ext cx="2474" cy="592"/>
              </a:xfrm>
              <a:prstGeom prst="rect">
                <a:avLst/>
              </a:prstGeom>
              <a:noFill/>
              <a:ln w="28575" algn="ctr">
                <a:solidFill>
                  <a:srgbClr val="00CC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>
                  <a:lnSpc>
                    <a:spcPct val="90000"/>
                  </a:lnSpc>
                </a:pPr>
                <a:endParaRPr lang="en-US" altLang="en-US"/>
              </a:p>
            </p:txBody>
          </p:sp>
          <p:sp>
            <p:nvSpPr>
              <p:cNvPr id="35854" name="Text Box 73"/>
              <p:cNvSpPr txBox="1">
                <a:spLocks noChangeArrowheads="1"/>
              </p:cNvSpPr>
              <p:nvPr/>
            </p:nvSpPr>
            <p:spPr bwMode="auto">
              <a:xfrm>
                <a:off x="1872" y="2910"/>
                <a:ext cx="316" cy="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>
                    <a:latin typeface="Arial" pitchFamily="34" charset="0"/>
                  </a:rPr>
                  <a:t>. . .</a:t>
                </a:r>
              </a:p>
            </p:txBody>
          </p:sp>
          <p:grpSp>
            <p:nvGrpSpPr>
              <p:cNvPr id="35855" name="Group 74"/>
              <p:cNvGrpSpPr>
                <a:grpSpLocks/>
              </p:cNvGrpSpPr>
              <p:nvPr/>
            </p:nvGrpSpPr>
            <p:grpSpPr bwMode="auto">
              <a:xfrm>
                <a:off x="313" y="2730"/>
                <a:ext cx="490" cy="497"/>
                <a:chOff x="967" y="1678"/>
                <a:chExt cx="688" cy="700"/>
              </a:xfrm>
            </p:grpSpPr>
            <p:sp>
              <p:nvSpPr>
                <p:cNvPr id="35898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899" name="Group 76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900" name="Freeform 77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1" name="Freeform 78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2" name="Freeform 79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3" name="Freeform 80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4" name="Freeform 81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5" name="Freeform 82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6" name="Freeform 83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7" name="Freeform 84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8" name="Freeform 85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09" name="Freeform 86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910" name="Freeform 87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856" name="Group 88"/>
              <p:cNvGrpSpPr>
                <a:grpSpLocks/>
              </p:cNvGrpSpPr>
              <p:nvPr/>
            </p:nvGrpSpPr>
            <p:grpSpPr bwMode="auto">
              <a:xfrm>
                <a:off x="847" y="2730"/>
                <a:ext cx="490" cy="497"/>
                <a:chOff x="967" y="1678"/>
                <a:chExt cx="688" cy="700"/>
              </a:xfrm>
            </p:grpSpPr>
            <p:sp>
              <p:nvSpPr>
                <p:cNvPr id="35885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886" name="Group 90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887" name="Freeform 91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8" name="Freeform 92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9" name="Freeform 93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0" name="Freeform 94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1" name="Freeform 95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2" name="Freeform 96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3" name="Freeform 97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4" name="Freeform 98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5" name="Freeform 99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6" name="Freeform 100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97" name="Freeform 101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857" name="Group 102"/>
              <p:cNvGrpSpPr>
                <a:grpSpLocks/>
              </p:cNvGrpSpPr>
              <p:nvPr/>
            </p:nvGrpSpPr>
            <p:grpSpPr bwMode="auto">
              <a:xfrm>
                <a:off x="2187" y="2730"/>
                <a:ext cx="490" cy="497"/>
                <a:chOff x="967" y="1678"/>
                <a:chExt cx="688" cy="700"/>
              </a:xfrm>
            </p:grpSpPr>
            <p:sp>
              <p:nvSpPr>
                <p:cNvPr id="35872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873" name="Group 104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874" name="Freeform 105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5" name="Freeform 106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6" name="Freeform 107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7" name="Freeform 108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8" name="Freeform 109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9" name="Freeform 110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0" name="Freeform 111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1" name="Freeform 112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2" name="Freeform 113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3" name="Freeform 114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84" name="Freeform 115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35858" name="Group 116"/>
              <p:cNvGrpSpPr>
                <a:grpSpLocks/>
              </p:cNvGrpSpPr>
              <p:nvPr/>
            </p:nvGrpSpPr>
            <p:grpSpPr bwMode="auto">
              <a:xfrm>
                <a:off x="1383" y="2730"/>
                <a:ext cx="489" cy="497"/>
                <a:chOff x="967" y="1678"/>
                <a:chExt cx="688" cy="700"/>
              </a:xfrm>
            </p:grpSpPr>
            <p:sp>
              <p:nvSpPr>
                <p:cNvPr id="35859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967" y="1678"/>
                  <a:ext cx="688" cy="700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00CC00"/>
                  </a:solidFill>
                  <a:miter lim="800000"/>
                  <a:headEnd/>
                  <a:tailEnd/>
                </a:ln>
              </p:spPr>
              <p:txBody>
                <a:bodyPr lIns="0" r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85000"/>
                    </a:lnSpc>
                    <a:spcBef>
                      <a:spcPct val="10000"/>
                    </a:spcBef>
                  </a:pPr>
                  <a:endParaRPr lang="en-US" altLang="en-US" sz="1200">
                    <a:latin typeface="Arial" pitchFamily="34" charset="0"/>
                  </a:endParaRPr>
                </a:p>
              </p:txBody>
            </p:sp>
            <p:grpSp>
              <p:nvGrpSpPr>
                <p:cNvPr id="35860" name="Group 118"/>
                <p:cNvGrpSpPr>
                  <a:grpSpLocks/>
                </p:cNvGrpSpPr>
                <p:nvPr/>
              </p:nvGrpSpPr>
              <p:grpSpPr bwMode="auto">
                <a:xfrm>
                  <a:off x="1035" y="1764"/>
                  <a:ext cx="552" cy="529"/>
                  <a:chOff x="1045" y="1780"/>
                  <a:chExt cx="806" cy="773"/>
                </a:xfrm>
              </p:grpSpPr>
              <p:sp>
                <p:nvSpPr>
                  <p:cNvPr id="35861" name="Freeform 119"/>
                  <p:cNvSpPr>
                    <a:spLocks/>
                  </p:cNvSpPr>
                  <p:nvPr/>
                </p:nvSpPr>
                <p:spPr bwMode="auto">
                  <a:xfrm>
                    <a:off x="1045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2" name="Freeform 120"/>
                  <p:cNvSpPr>
                    <a:spLocks/>
                  </p:cNvSpPr>
                  <p:nvPr/>
                </p:nvSpPr>
                <p:spPr bwMode="auto">
                  <a:xfrm>
                    <a:off x="1116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3" name="Freeform 121"/>
                  <p:cNvSpPr>
                    <a:spLocks/>
                  </p:cNvSpPr>
                  <p:nvPr/>
                </p:nvSpPr>
                <p:spPr bwMode="auto">
                  <a:xfrm>
                    <a:off x="1181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4" name="Freeform 122"/>
                  <p:cNvSpPr>
                    <a:spLocks/>
                  </p:cNvSpPr>
                  <p:nvPr/>
                </p:nvSpPr>
                <p:spPr bwMode="auto">
                  <a:xfrm>
                    <a:off x="1247" y="1780"/>
                    <a:ext cx="147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5" name="Freeform 123"/>
                  <p:cNvSpPr>
                    <a:spLocks/>
                  </p:cNvSpPr>
                  <p:nvPr/>
                </p:nvSpPr>
                <p:spPr bwMode="auto">
                  <a:xfrm>
                    <a:off x="1312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6" name="Freeform 124"/>
                  <p:cNvSpPr>
                    <a:spLocks/>
                  </p:cNvSpPr>
                  <p:nvPr/>
                </p:nvSpPr>
                <p:spPr bwMode="auto">
                  <a:xfrm>
                    <a:off x="1378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7" name="Freeform 125"/>
                  <p:cNvSpPr>
                    <a:spLocks/>
                  </p:cNvSpPr>
                  <p:nvPr/>
                </p:nvSpPr>
                <p:spPr bwMode="auto">
                  <a:xfrm>
                    <a:off x="1443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8" name="Freeform 126"/>
                  <p:cNvSpPr>
                    <a:spLocks/>
                  </p:cNvSpPr>
                  <p:nvPr/>
                </p:nvSpPr>
                <p:spPr bwMode="auto">
                  <a:xfrm>
                    <a:off x="1509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69" name="Freeform 127"/>
                  <p:cNvSpPr>
                    <a:spLocks/>
                  </p:cNvSpPr>
                  <p:nvPr/>
                </p:nvSpPr>
                <p:spPr bwMode="auto">
                  <a:xfrm>
                    <a:off x="1574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0" name="Freeform 128"/>
                  <p:cNvSpPr>
                    <a:spLocks/>
                  </p:cNvSpPr>
                  <p:nvPr/>
                </p:nvSpPr>
                <p:spPr bwMode="auto">
                  <a:xfrm>
                    <a:off x="1640" y="1780"/>
                    <a:ext cx="145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5871" name="Freeform 129"/>
                  <p:cNvSpPr>
                    <a:spLocks/>
                  </p:cNvSpPr>
                  <p:nvPr/>
                </p:nvSpPr>
                <p:spPr bwMode="auto">
                  <a:xfrm>
                    <a:off x="1705" y="1780"/>
                    <a:ext cx="146" cy="773"/>
                  </a:xfrm>
                  <a:custGeom>
                    <a:avLst/>
                    <a:gdLst>
                      <a:gd name="T0" fmla="*/ 1 w 208"/>
                      <a:gd name="T1" fmla="*/ 0 h 1536"/>
                      <a:gd name="T2" fmla="*/ 1 w 208"/>
                      <a:gd name="T3" fmla="*/ 1 h 1536"/>
                      <a:gd name="T4" fmla="*/ 1 w 208"/>
                      <a:gd name="T5" fmla="*/ 1 h 1536"/>
                      <a:gd name="T6" fmla="*/ 1 w 208"/>
                      <a:gd name="T7" fmla="*/ 1 h 1536"/>
                      <a:gd name="T8" fmla="*/ 1 w 208"/>
                      <a:gd name="T9" fmla="*/ 1 h 1536"/>
                      <a:gd name="T10" fmla="*/ 1 w 208"/>
                      <a:gd name="T11" fmla="*/ 1 h 1536"/>
                      <a:gd name="T12" fmla="*/ 1 w 208"/>
                      <a:gd name="T13" fmla="*/ 1 h 1536"/>
                      <a:gd name="T14" fmla="*/ 1 w 208"/>
                      <a:gd name="T15" fmla="*/ 1 h 1536"/>
                      <a:gd name="T16" fmla="*/ 1 w 208"/>
                      <a:gd name="T17" fmla="*/ 1 h 1536"/>
                      <a:gd name="T18" fmla="*/ 1 w 208"/>
                      <a:gd name="T19" fmla="*/ 1 h 1536"/>
                      <a:gd name="T20" fmla="*/ 1 w 208"/>
                      <a:gd name="T21" fmla="*/ 1 h 1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208"/>
                      <a:gd name="T34" fmla="*/ 0 h 1536"/>
                      <a:gd name="T35" fmla="*/ 208 w 208"/>
                      <a:gd name="T36" fmla="*/ 1536 h 1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208" h="1536">
                        <a:moveTo>
                          <a:pt x="56" y="0"/>
                        </a:moveTo>
                        <a:cubicBezTo>
                          <a:pt x="132" y="68"/>
                          <a:pt x="208" y="136"/>
                          <a:pt x="200" y="192"/>
                        </a:cubicBezTo>
                        <a:cubicBezTo>
                          <a:pt x="192" y="248"/>
                          <a:pt x="16" y="280"/>
                          <a:pt x="8" y="336"/>
                        </a:cubicBezTo>
                        <a:cubicBezTo>
                          <a:pt x="0" y="392"/>
                          <a:pt x="152" y="464"/>
                          <a:pt x="152" y="528"/>
                        </a:cubicBezTo>
                        <a:cubicBezTo>
                          <a:pt x="152" y="592"/>
                          <a:pt x="8" y="672"/>
                          <a:pt x="8" y="720"/>
                        </a:cubicBezTo>
                        <a:cubicBezTo>
                          <a:pt x="8" y="768"/>
                          <a:pt x="144" y="776"/>
                          <a:pt x="152" y="816"/>
                        </a:cubicBezTo>
                        <a:cubicBezTo>
                          <a:pt x="160" y="856"/>
                          <a:pt x="56" y="912"/>
                          <a:pt x="56" y="960"/>
                        </a:cubicBezTo>
                        <a:cubicBezTo>
                          <a:pt x="56" y="1008"/>
                          <a:pt x="160" y="1056"/>
                          <a:pt x="152" y="1104"/>
                        </a:cubicBezTo>
                        <a:cubicBezTo>
                          <a:pt x="144" y="1152"/>
                          <a:pt x="16" y="1208"/>
                          <a:pt x="8" y="1248"/>
                        </a:cubicBezTo>
                        <a:cubicBezTo>
                          <a:pt x="0" y="1288"/>
                          <a:pt x="96" y="1296"/>
                          <a:pt x="104" y="1344"/>
                        </a:cubicBezTo>
                        <a:cubicBezTo>
                          <a:pt x="112" y="1392"/>
                          <a:pt x="40" y="1496"/>
                          <a:pt x="56" y="1536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35848" name="Text Box 130"/>
            <p:cNvSpPr txBox="1">
              <a:spLocks noChangeArrowheads="1"/>
            </p:cNvSpPr>
            <p:nvPr/>
          </p:nvSpPr>
          <p:spPr bwMode="auto">
            <a:xfrm>
              <a:off x="460" y="1541"/>
              <a:ext cx="71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FFFF00"/>
                  </a:solidFill>
                  <a:latin typeface="Arial" pitchFamily="34" charset="0"/>
                </a:rPr>
                <a:t>Kernel 1</a:t>
              </a:r>
            </a:p>
          </p:txBody>
        </p:sp>
        <p:sp>
          <p:nvSpPr>
            <p:cNvPr id="35849" name="Line 131"/>
            <p:cNvSpPr>
              <a:spLocks noChangeShapeType="1"/>
            </p:cNvSpPr>
            <p:nvPr/>
          </p:nvSpPr>
          <p:spPr bwMode="auto">
            <a:xfrm>
              <a:off x="2861" y="1228"/>
              <a:ext cx="369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Line 132"/>
            <p:cNvSpPr>
              <a:spLocks noChangeShapeType="1"/>
            </p:cNvSpPr>
            <p:nvPr/>
          </p:nvSpPr>
          <p:spPr bwMode="auto">
            <a:xfrm>
              <a:off x="2861" y="1990"/>
              <a:ext cx="369" cy="0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Line 133"/>
            <p:cNvSpPr>
              <a:spLocks noChangeShapeType="1"/>
            </p:cNvSpPr>
            <p:nvPr/>
          </p:nvSpPr>
          <p:spPr bwMode="auto">
            <a:xfrm>
              <a:off x="4460" y="965"/>
              <a:ext cx="0" cy="12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Text Box 134"/>
            <p:cNvSpPr txBox="1">
              <a:spLocks noChangeArrowheads="1"/>
            </p:cNvSpPr>
            <p:nvPr/>
          </p:nvSpPr>
          <p:spPr bwMode="auto">
            <a:xfrm>
              <a:off x="4492" y="980"/>
              <a:ext cx="10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FFFF00"/>
                  </a:solidFill>
                  <a:latin typeface="Arial" pitchFamily="34" charset="0"/>
                </a:rPr>
                <a:t>Sequential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en-US">
                  <a:solidFill>
                    <a:srgbClr val="FFFF00"/>
                  </a:solidFill>
                  <a:latin typeface="Arial" pitchFamily="34" charset="0"/>
                </a:rPr>
                <a:t>Kernels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IDs and Dimensions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Threads:</a:t>
            </a:r>
          </a:p>
          <a:p>
            <a:pPr lvl="1" eaLnBrk="1" hangingPunct="1">
              <a:defRPr/>
            </a:pPr>
            <a:r>
              <a:rPr lang="en-US" dirty="0" smtClean="0"/>
              <a:t>3D IDs, unique within a block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Blocks:</a:t>
            </a:r>
          </a:p>
          <a:p>
            <a:pPr lvl="1" eaLnBrk="1" hangingPunct="1">
              <a:defRPr/>
            </a:pPr>
            <a:r>
              <a:rPr lang="en-US" dirty="0" smtClean="0"/>
              <a:t>2D IDs, unique within a grid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Dimensions set at launch </a:t>
            </a:r>
          </a:p>
          <a:p>
            <a:pPr lvl="1" eaLnBrk="1" hangingPunct="1">
              <a:defRPr/>
            </a:pPr>
            <a:r>
              <a:rPr lang="en-US" dirty="0" smtClean="0"/>
              <a:t>Can be unique for each grid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accent6"/>
                </a:solidFill>
              </a:rPr>
              <a:t>Built-in variables:</a:t>
            </a:r>
          </a:p>
          <a:p>
            <a:pPr lvl="1" eaLnBrk="1" hangingPunct="1">
              <a:defRPr/>
            </a:pPr>
            <a:r>
              <a:rPr lang="en-US" dirty="0" err="1" smtClean="0"/>
              <a:t>threadIdx</a:t>
            </a:r>
            <a:r>
              <a:rPr lang="en-US" dirty="0" smtClean="0"/>
              <a:t>, </a:t>
            </a:r>
            <a:r>
              <a:rPr lang="en-US" dirty="0" err="1" smtClean="0"/>
              <a:t>blockIdx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blockDim</a:t>
            </a:r>
            <a:r>
              <a:rPr lang="en-US" dirty="0" smtClean="0"/>
              <a:t>, </a:t>
            </a:r>
            <a:r>
              <a:rPr lang="en-US" dirty="0" err="1" smtClean="0"/>
              <a:t>gridDim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/>
          </a:p>
        </p:txBody>
      </p:sp>
      <p:grpSp>
        <p:nvGrpSpPr>
          <p:cNvPr id="37892" name="Group 49"/>
          <p:cNvGrpSpPr>
            <a:grpSpLocks/>
          </p:cNvGrpSpPr>
          <p:nvPr/>
        </p:nvGrpSpPr>
        <p:grpSpPr bwMode="auto">
          <a:xfrm>
            <a:off x="5410200" y="1905000"/>
            <a:ext cx="3521075" cy="4292600"/>
            <a:chOff x="3410" y="1469"/>
            <a:chExt cx="2218" cy="2704"/>
          </a:xfrm>
        </p:grpSpPr>
        <p:sp>
          <p:nvSpPr>
            <p:cNvPr id="37893" name="Text Box 48"/>
            <p:cNvSpPr txBox="1">
              <a:spLocks noChangeArrowheads="1"/>
            </p:cNvSpPr>
            <p:nvPr/>
          </p:nvSpPr>
          <p:spPr bwMode="auto">
            <a:xfrm>
              <a:off x="3410" y="1469"/>
              <a:ext cx="2218" cy="2093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969696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en-US" sz="1200">
                  <a:solidFill>
                    <a:srgbClr val="003300"/>
                  </a:solidFill>
                  <a:latin typeface="Arial" pitchFamily="34" charset="0"/>
                </a:rPr>
                <a:t>Device</a:t>
              </a:r>
              <a:endParaRPr lang="en-US" altLang="en-US">
                <a:solidFill>
                  <a:srgbClr val="003300"/>
                </a:solidFill>
                <a:latin typeface="Arial" pitchFamily="34" charset="0"/>
              </a:endParaRPr>
            </a:p>
          </p:txBody>
        </p:sp>
        <p:grpSp>
          <p:nvGrpSpPr>
            <p:cNvPr id="37894" name="Group 4"/>
            <p:cNvGrpSpPr>
              <a:grpSpLocks/>
            </p:cNvGrpSpPr>
            <p:nvPr/>
          </p:nvGrpSpPr>
          <p:grpSpPr bwMode="auto">
            <a:xfrm>
              <a:off x="4023" y="1647"/>
              <a:ext cx="1554" cy="1004"/>
              <a:chOff x="3820" y="4577"/>
              <a:chExt cx="4116" cy="2660"/>
            </a:xfrm>
          </p:grpSpPr>
          <p:sp>
            <p:nvSpPr>
              <p:cNvPr id="37928" name="Text Box 5"/>
              <p:cNvSpPr txBox="1">
                <a:spLocks noChangeArrowheads="1"/>
              </p:cNvSpPr>
              <p:nvPr/>
            </p:nvSpPr>
            <p:spPr bwMode="auto">
              <a:xfrm>
                <a:off x="3820" y="4577"/>
                <a:ext cx="4116" cy="2660"/>
              </a:xfrm>
              <a:prstGeom prst="rect">
                <a:avLst/>
              </a:prstGeom>
              <a:solidFill>
                <a:srgbClr val="99FF66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 sz="1200">
                    <a:solidFill>
                      <a:srgbClr val="003300"/>
                    </a:solidFill>
                    <a:latin typeface="Arial" pitchFamily="34" charset="0"/>
                  </a:rPr>
                  <a:t>Grid 1</a:t>
                </a:r>
                <a:endParaRPr lang="en-US" altLang="en-US">
                  <a:solidFill>
                    <a:srgbClr val="003300"/>
                  </a:solidFill>
                  <a:latin typeface="Arial" pitchFamily="34" charset="0"/>
                </a:endParaRPr>
              </a:p>
            </p:txBody>
          </p:sp>
          <p:grpSp>
            <p:nvGrpSpPr>
              <p:cNvPr id="37929" name="Group 6"/>
              <p:cNvGrpSpPr>
                <a:grpSpLocks/>
              </p:cNvGrpSpPr>
              <p:nvPr/>
            </p:nvGrpSpPr>
            <p:grpSpPr bwMode="auto">
              <a:xfrm>
                <a:off x="3985" y="5169"/>
                <a:ext cx="3785" cy="864"/>
                <a:chOff x="3997" y="5169"/>
                <a:chExt cx="3785" cy="864"/>
              </a:xfrm>
            </p:grpSpPr>
            <p:sp>
              <p:nvSpPr>
                <p:cNvPr id="37934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997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(0, 0)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3793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5299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(1, 0)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3793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6601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(2, 0)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</p:grpSp>
          <p:grpSp>
            <p:nvGrpSpPr>
              <p:cNvPr id="37930" name="Group 10"/>
              <p:cNvGrpSpPr>
                <a:grpSpLocks/>
              </p:cNvGrpSpPr>
              <p:nvPr/>
            </p:nvGrpSpPr>
            <p:grpSpPr bwMode="auto">
              <a:xfrm>
                <a:off x="3985" y="6187"/>
                <a:ext cx="3785" cy="864"/>
                <a:chOff x="3997" y="5169"/>
                <a:chExt cx="3785" cy="864"/>
              </a:xfrm>
            </p:grpSpPr>
            <p:sp>
              <p:nvSpPr>
                <p:cNvPr id="3793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997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(0, 1)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3793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5299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(1, 1)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3793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601" y="5169"/>
                  <a:ext cx="1181" cy="864"/>
                </a:xfrm>
                <a:prstGeom prst="rect">
                  <a:avLst/>
                </a:prstGeom>
                <a:solidFill>
                  <a:srgbClr val="FFCC00"/>
                </a:solidFill>
                <a:ln w="9525">
                  <a:solidFill>
                    <a:srgbClr val="969696"/>
                  </a:solidFill>
                  <a:miter lim="800000"/>
                  <a:headEnd/>
                  <a:tailEnd/>
                </a:ln>
              </p:spPr>
              <p:txBody>
                <a:bodyPr lIns="0" tIns="91440" rIns="0" bIns="0"/>
                <a:lstStyle>
                  <a:lvl1pPr>
                    <a:defRPr b="1">
                      <a:solidFill>
                        <a:schemeClr val="tx1"/>
                      </a:solidFill>
                      <a:latin typeface="Helvetica"/>
                    </a:defRPr>
                  </a:lvl1pPr>
                  <a:lvl2pPr marL="742950" indent="-285750">
                    <a:defRPr b="1">
                      <a:solidFill>
                        <a:schemeClr val="tx1"/>
                      </a:solidFill>
                      <a:latin typeface="Helvetica"/>
                    </a:defRPr>
                  </a:lvl2pPr>
                  <a:lvl3pPr marL="11430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3pPr>
                  <a:lvl4pPr marL="16002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4pPr>
                  <a:lvl5pPr marL="2057400" indent="-228600">
                    <a:defRPr b="1">
                      <a:solidFill>
                        <a:schemeClr val="tx1"/>
                      </a:solidFill>
                      <a:latin typeface="Helvetica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Helvetica"/>
                    </a:defRPr>
                  </a:lvl9pPr>
                </a:lstStyle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Block</a:t>
                  </a:r>
                </a:p>
                <a:p>
                  <a:pPr algn="ctr" eaLnBrk="1" hangingPunct="1">
                    <a:lnSpc>
                      <a:spcPct val="90000"/>
                    </a:lnSpc>
                  </a:pPr>
                  <a:r>
                    <a:rPr lang="en-US" altLang="en-US" sz="1200">
                      <a:solidFill>
                        <a:srgbClr val="003300"/>
                      </a:solidFill>
                      <a:latin typeface="Arial" pitchFamily="34" charset="0"/>
                    </a:rPr>
                    <a:t>(2, 1)</a:t>
                  </a:r>
                  <a:endParaRPr lang="en-US" altLang="en-US">
                    <a:solidFill>
                      <a:srgbClr val="003300"/>
                    </a:solidFill>
                    <a:latin typeface="Arial" pitchFamily="34" charset="0"/>
                  </a:endParaRPr>
                </a:p>
              </p:txBody>
            </p:sp>
          </p:grpSp>
        </p:grpSp>
        <p:grpSp>
          <p:nvGrpSpPr>
            <p:cNvPr id="37895" name="Group 14"/>
            <p:cNvGrpSpPr>
              <a:grpSpLocks/>
            </p:cNvGrpSpPr>
            <p:nvPr/>
          </p:nvGrpSpPr>
          <p:grpSpPr bwMode="auto">
            <a:xfrm>
              <a:off x="3510" y="2878"/>
              <a:ext cx="1765" cy="1295"/>
              <a:chOff x="1972" y="8931"/>
              <a:chExt cx="4676" cy="3430"/>
            </a:xfrm>
          </p:grpSpPr>
          <p:sp>
            <p:nvSpPr>
              <p:cNvPr id="37900" name="Text Box 15"/>
              <p:cNvSpPr txBox="1">
                <a:spLocks noChangeArrowheads="1"/>
              </p:cNvSpPr>
              <p:nvPr/>
            </p:nvSpPr>
            <p:spPr bwMode="auto">
              <a:xfrm>
                <a:off x="1972" y="8931"/>
                <a:ext cx="4676" cy="3430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rgbClr val="969696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b="1">
                    <a:solidFill>
                      <a:schemeClr val="tx1"/>
                    </a:solidFill>
                    <a:latin typeface="Helvetica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/>
                  </a:defRPr>
                </a:lvl9pPr>
              </a:lstStyle>
              <a:p>
                <a:pPr algn="ctr" eaLnBrk="1" hangingPunct="1">
                  <a:lnSpc>
                    <a:spcPct val="90000"/>
                  </a:lnSpc>
                </a:pPr>
                <a:r>
                  <a:rPr lang="en-US" altLang="en-US" sz="1200">
                    <a:solidFill>
                      <a:srgbClr val="003300"/>
                    </a:solidFill>
                    <a:latin typeface="Arial" pitchFamily="34" charset="0"/>
                  </a:rPr>
                  <a:t>Block (1, 1)</a:t>
                </a:r>
                <a:endParaRPr lang="en-US" altLang="en-US">
                  <a:solidFill>
                    <a:srgbClr val="003300"/>
                  </a:solidFill>
                  <a:latin typeface="Arial" pitchFamily="34" charset="0"/>
                </a:endParaRPr>
              </a:p>
            </p:txBody>
          </p:sp>
          <p:grpSp>
            <p:nvGrpSpPr>
              <p:cNvPr id="37901" name="Group 16"/>
              <p:cNvGrpSpPr>
                <a:grpSpLocks/>
              </p:cNvGrpSpPr>
              <p:nvPr/>
            </p:nvGrpSpPr>
            <p:grpSpPr bwMode="auto">
              <a:xfrm>
                <a:off x="2147" y="9559"/>
                <a:ext cx="4325" cy="2592"/>
                <a:chOff x="2630" y="11267"/>
                <a:chExt cx="4325" cy="2592"/>
              </a:xfrm>
            </p:grpSpPr>
            <p:grpSp>
              <p:nvGrpSpPr>
                <p:cNvPr id="37902" name="Group 17"/>
                <p:cNvGrpSpPr>
                  <a:grpSpLocks/>
                </p:cNvGrpSpPr>
                <p:nvPr/>
              </p:nvGrpSpPr>
              <p:grpSpPr bwMode="auto">
                <a:xfrm>
                  <a:off x="2630" y="11267"/>
                  <a:ext cx="4325" cy="2592"/>
                  <a:chOff x="2160" y="10769"/>
                  <a:chExt cx="4325" cy="2592"/>
                </a:xfrm>
              </p:grpSpPr>
              <p:sp>
                <p:nvSpPr>
                  <p:cNvPr id="37921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0769"/>
                    <a:ext cx="4320" cy="2592"/>
                  </a:xfrm>
                  <a:prstGeom prst="rect">
                    <a:avLst/>
                  </a:prstGeom>
                  <a:solidFill>
                    <a:srgbClr val="FF6600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>
                      <a:lnSpc>
                        <a:spcPct val="90000"/>
                      </a:lnSpc>
                    </a:pPr>
                    <a:endParaRPr lang="en-US" altLang="en-US"/>
                  </a:p>
                </p:txBody>
              </p:sp>
              <p:sp>
                <p:nvSpPr>
                  <p:cNvPr id="37922" name="Line 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160" y="11631"/>
                    <a:ext cx="4325" cy="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23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161" y="12497"/>
                    <a:ext cx="4324" cy="4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24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3024" y="10769"/>
                    <a:ext cx="1" cy="259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25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3888" y="10769"/>
                    <a:ext cx="1" cy="259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26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4752" y="10769"/>
                    <a:ext cx="1" cy="259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27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5616" y="10769"/>
                    <a:ext cx="1" cy="2592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7903" name="Group 25"/>
                <p:cNvGrpSpPr>
                  <a:grpSpLocks/>
                </p:cNvGrpSpPr>
                <p:nvPr/>
              </p:nvGrpSpPr>
              <p:grpSpPr bwMode="auto">
                <a:xfrm>
                  <a:off x="2756" y="12340"/>
                  <a:ext cx="4075" cy="448"/>
                  <a:chOff x="2364" y="10793"/>
                  <a:chExt cx="4075" cy="448"/>
                </a:xfrm>
              </p:grpSpPr>
              <p:sp>
                <p:nvSpPr>
                  <p:cNvPr id="37916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4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(0, 1)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7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8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(1, 1)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8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93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(2, 1)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9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57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(3, 1)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20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22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(4, 1)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</p:grpSp>
            <p:grpSp>
              <p:nvGrpSpPr>
                <p:cNvPr id="37904" name="Group 31"/>
                <p:cNvGrpSpPr>
                  <a:grpSpLocks/>
                </p:cNvGrpSpPr>
                <p:nvPr/>
              </p:nvGrpSpPr>
              <p:grpSpPr bwMode="auto">
                <a:xfrm>
                  <a:off x="2756" y="13201"/>
                  <a:ext cx="4075" cy="448"/>
                  <a:chOff x="2364" y="10793"/>
                  <a:chExt cx="4075" cy="448"/>
                </a:xfrm>
              </p:grpSpPr>
              <p:sp>
                <p:nvSpPr>
                  <p:cNvPr id="37911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4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(0, 2)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2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8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(1, 2)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3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93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(2, 2)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4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57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(3, 2)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5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22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(4, 2)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</p:grpSp>
            <p:grpSp>
              <p:nvGrpSpPr>
                <p:cNvPr id="37905" name="Group 37"/>
                <p:cNvGrpSpPr>
                  <a:grpSpLocks/>
                </p:cNvGrpSpPr>
                <p:nvPr/>
              </p:nvGrpSpPr>
              <p:grpSpPr bwMode="auto">
                <a:xfrm>
                  <a:off x="2755" y="11479"/>
                  <a:ext cx="4075" cy="448"/>
                  <a:chOff x="2364" y="10793"/>
                  <a:chExt cx="4075" cy="448"/>
                </a:xfrm>
              </p:grpSpPr>
              <p:sp>
                <p:nvSpPr>
                  <p:cNvPr id="37906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64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(0, 0)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07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28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(1, 0)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08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93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(2, 0)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09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57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(3, 0)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  <p:sp>
                <p:nvSpPr>
                  <p:cNvPr id="37910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22" y="10793"/>
                    <a:ext cx="617" cy="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/>
                  <a:lstStyle>
                    <a:lvl1pPr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1pPr>
                    <a:lvl2pPr marL="742950" indent="-28575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2pPr>
                    <a:lvl3pPr marL="11430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3pPr>
                    <a:lvl4pPr marL="16002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4pPr>
                    <a:lvl5pPr marL="2057400" indent="-228600"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b="1">
                        <a:solidFill>
                          <a:schemeClr val="tx1"/>
                        </a:solidFill>
                        <a:latin typeface="Helvetica"/>
                      </a:defRPr>
                    </a:lvl9pPr>
                  </a:lstStyle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Thread</a:t>
                    </a:r>
                  </a:p>
                  <a:p>
                    <a:pPr algn="ctr" eaLnBrk="1" hangingPunct="1">
                      <a:lnSpc>
                        <a:spcPct val="90000"/>
                      </a:lnSpc>
                    </a:pPr>
                    <a:r>
                      <a:rPr lang="en-US" altLang="en-US" sz="1000">
                        <a:solidFill>
                          <a:srgbClr val="003300"/>
                        </a:solidFill>
                        <a:latin typeface="Times New Roman" pitchFamily="18" charset="0"/>
                      </a:rPr>
                      <a:t>(4, 0)</a:t>
                    </a:r>
                    <a:endParaRPr lang="en-US" altLang="en-US">
                      <a:solidFill>
                        <a:srgbClr val="003300"/>
                      </a:solidFill>
                      <a:latin typeface="Arial" pitchFamily="34" charset="0"/>
                    </a:endParaRPr>
                  </a:p>
                </p:txBody>
              </p:sp>
            </p:grpSp>
          </p:grpSp>
        </p:grpSp>
        <p:sp>
          <p:nvSpPr>
            <p:cNvPr id="37896" name="Line 44"/>
            <p:cNvSpPr>
              <a:spLocks noChangeShapeType="1"/>
            </p:cNvSpPr>
            <p:nvPr/>
          </p:nvSpPr>
          <p:spPr bwMode="auto">
            <a:xfrm flipH="1">
              <a:off x="3510" y="2255"/>
              <a:ext cx="1067" cy="62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Line 45"/>
            <p:cNvSpPr>
              <a:spLocks noChangeShapeType="1"/>
            </p:cNvSpPr>
            <p:nvPr/>
          </p:nvSpPr>
          <p:spPr bwMode="auto">
            <a:xfrm>
              <a:off x="5022" y="2255"/>
              <a:ext cx="243" cy="61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Line 46"/>
            <p:cNvSpPr>
              <a:spLocks noChangeShapeType="1"/>
            </p:cNvSpPr>
            <p:nvPr/>
          </p:nvSpPr>
          <p:spPr bwMode="auto">
            <a:xfrm flipH="1">
              <a:off x="4144" y="2581"/>
              <a:ext cx="411" cy="287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47"/>
            <p:cNvSpPr>
              <a:spLocks noChangeShapeType="1"/>
            </p:cNvSpPr>
            <p:nvPr/>
          </p:nvSpPr>
          <p:spPr bwMode="auto">
            <a:xfrm>
              <a:off x="5022" y="2581"/>
              <a:ext cx="100" cy="30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ChangeArrowheads="1"/>
          </p:cNvSpPr>
          <p:nvPr/>
        </p:nvSpPr>
        <p:spPr bwMode="auto">
          <a:xfrm>
            <a:off x="1600200" y="2362200"/>
            <a:ext cx="59436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__global__</a:t>
            </a:r>
            <a:r>
              <a:rPr lang="en-US" altLang="en-US"/>
              <a:t> void kernel( int *a, int dimx, int dimy )</a:t>
            </a:r>
          </a:p>
          <a:p>
            <a:pPr>
              <a:lnSpc>
                <a:spcPct val="90000"/>
              </a:lnSpc>
            </a:pPr>
            <a:r>
              <a:rPr lang="en-US" altLang="en-US"/>
              <a:t>{</a:t>
            </a:r>
          </a:p>
          <a:p>
            <a:pPr>
              <a:lnSpc>
                <a:spcPct val="90000"/>
              </a:lnSpc>
            </a:pPr>
            <a:r>
              <a:rPr lang="en-US" altLang="en-US"/>
              <a:t>    int ix   = </a:t>
            </a:r>
            <a:r>
              <a:rPr lang="en-US" altLang="en-US">
                <a:solidFill>
                  <a:schemeClr val="accent2"/>
                </a:solidFill>
              </a:rPr>
              <a:t>blockIdx.x</a:t>
            </a:r>
            <a:r>
              <a:rPr lang="en-US" altLang="en-US"/>
              <a:t>*</a:t>
            </a:r>
            <a:r>
              <a:rPr lang="en-US" altLang="en-US">
                <a:solidFill>
                  <a:schemeClr val="accent2"/>
                </a:solidFill>
              </a:rPr>
              <a:t>blockDim.x</a:t>
            </a:r>
            <a:r>
              <a:rPr lang="en-US" altLang="en-US"/>
              <a:t> + </a:t>
            </a:r>
            <a:r>
              <a:rPr lang="en-US" altLang="en-US">
                <a:solidFill>
                  <a:schemeClr val="accent2"/>
                </a:solidFill>
              </a:rPr>
              <a:t>threadIdx.x</a:t>
            </a:r>
            <a:r>
              <a:rPr lang="en-US" altLang="en-US"/>
              <a:t>;</a:t>
            </a:r>
          </a:p>
          <a:p>
            <a:pPr>
              <a:lnSpc>
                <a:spcPct val="90000"/>
              </a:lnSpc>
            </a:pPr>
            <a:r>
              <a:rPr lang="en-US" altLang="en-US"/>
              <a:t>    int iy   = </a:t>
            </a:r>
            <a:r>
              <a:rPr lang="en-US" altLang="en-US">
                <a:solidFill>
                  <a:schemeClr val="accent2"/>
                </a:solidFill>
              </a:rPr>
              <a:t>blockIdx.y</a:t>
            </a:r>
            <a:r>
              <a:rPr lang="en-US" altLang="en-US"/>
              <a:t>*</a:t>
            </a:r>
            <a:r>
              <a:rPr lang="en-US" altLang="en-US">
                <a:solidFill>
                  <a:schemeClr val="accent2"/>
                </a:solidFill>
              </a:rPr>
              <a:t>blockDim.y</a:t>
            </a:r>
            <a:r>
              <a:rPr lang="en-US" altLang="en-US"/>
              <a:t> + </a:t>
            </a:r>
            <a:r>
              <a:rPr lang="en-US" altLang="en-US">
                <a:solidFill>
                  <a:schemeClr val="accent2"/>
                </a:solidFill>
              </a:rPr>
              <a:t>threadIdx.y</a:t>
            </a:r>
            <a:r>
              <a:rPr lang="en-US" altLang="en-US"/>
              <a:t>;</a:t>
            </a:r>
          </a:p>
          <a:p>
            <a:pPr>
              <a:lnSpc>
                <a:spcPct val="90000"/>
              </a:lnSpc>
            </a:pPr>
            <a:r>
              <a:rPr lang="en-US" altLang="en-US"/>
              <a:t>    int idx = </a:t>
            </a:r>
            <a:r>
              <a:rPr lang="en-US" altLang="en-US">
                <a:solidFill>
                  <a:schemeClr val="tx2"/>
                </a:solidFill>
              </a:rPr>
              <a:t>iy*dimx + ix</a:t>
            </a:r>
            <a:r>
              <a:rPr lang="en-US" altLang="en-US"/>
              <a:t>;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    a[idx]  = a[idx]+1;</a:t>
            </a:r>
          </a:p>
          <a:p>
            <a:pPr>
              <a:lnSpc>
                <a:spcPct val="90000"/>
              </a:lnSpc>
            </a:pPr>
            <a:r>
              <a:rPr lang="en-US" altLang="en-US"/>
              <a:t>}</a:t>
            </a:r>
          </a:p>
        </p:txBody>
      </p:sp>
      <p:sp>
        <p:nvSpPr>
          <p:cNvPr id="3993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Kernel with 2D Indexing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ChangeArrowheads="1"/>
          </p:cNvSpPr>
          <p:nvPr/>
        </p:nvSpPr>
        <p:spPr bwMode="auto">
          <a:xfrm>
            <a:off x="4800600" y="149225"/>
            <a:ext cx="4191000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int main()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</a:t>
            </a:r>
            <a:r>
              <a:rPr lang="en-US" altLang="en-US" sz="1000">
                <a:solidFill>
                  <a:schemeClr val="tx2"/>
                </a:solidFill>
              </a:rPr>
              <a:t>int dimx = 16;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int dimy = 16;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int num_bytes = dimx*dimy*sizeof(int);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int *d_a=0, *h_a=0; // device and host pointers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h_a = (int*)malloc(num_bytes);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</a:t>
            </a:r>
            <a:r>
              <a:rPr lang="en-US" altLang="en-US" sz="1000">
                <a:solidFill>
                  <a:schemeClr val="accent2"/>
                </a:solidFill>
              </a:rPr>
              <a:t>cudaMalloc</a:t>
            </a:r>
            <a:r>
              <a:rPr lang="en-US" altLang="en-US" sz="1000"/>
              <a:t>( (void**)&amp;d_a, num_bytes 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if( 0==h_a || 0==d_a )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{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    printf("couldn't allocate memory\n");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    return 1;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}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</a:t>
            </a:r>
            <a:r>
              <a:rPr lang="en-US" altLang="en-US" sz="1000">
                <a:solidFill>
                  <a:schemeClr val="accent2"/>
                </a:solidFill>
              </a:rPr>
              <a:t>cudaMemset</a:t>
            </a:r>
            <a:r>
              <a:rPr lang="en-US" altLang="en-US" sz="1000"/>
              <a:t>( d_a, 0, num_bytes 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</a:t>
            </a:r>
            <a:r>
              <a:rPr lang="en-US" altLang="en-US" sz="1000">
                <a:solidFill>
                  <a:schemeClr val="tx2"/>
                </a:solidFill>
              </a:rPr>
              <a:t>dim3 grid, block;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block.x = 4;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block.y = 4;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grid.x  = dimx / block.x;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grid.y  = dimy / block.y;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sv-SE" altLang="en-US" sz="1000"/>
              <a:t>    </a:t>
            </a:r>
            <a:r>
              <a:rPr lang="sv-SE" altLang="en-US" sz="1000">
                <a:solidFill>
                  <a:schemeClr val="tx2"/>
                </a:solidFill>
              </a:rPr>
              <a:t>kernel&lt;&lt;&lt;grid, block&gt;&gt;&gt;( d_a, dimx, dimy 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pt-BR" altLang="en-US" sz="1000"/>
              <a:t>    </a:t>
            </a:r>
            <a:r>
              <a:rPr lang="pt-BR" altLang="en-US" sz="1000">
                <a:solidFill>
                  <a:schemeClr val="accent2"/>
                </a:solidFill>
              </a:rPr>
              <a:t>cudaMemcpy</a:t>
            </a:r>
            <a:r>
              <a:rPr lang="pt-BR" altLang="en-US" sz="1000"/>
              <a:t>( h_a, d_a, num_bytes, cudaMemcpyDeviceToHost 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for(int row=0; row&lt;dimy; row++)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{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    for(int col=0; col&lt;dimx; col++)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        printf("%d ", h_a[row*dimx+col] );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    printf("\n");</a:t>
            </a:r>
          </a:p>
          <a:p>
            <a:pPr>
              <a:lnSpc>
                <a:spcPct val="90000"/>
              </a:lnSpc>
            </a:pPr>
            <a:r>
              <a:rPr lang="en-US" altLang="en-US" sz="1000">
                <a:solidFill>
                  <a:schemeClr val="tx2"/>
                </a:solidFill>
              </a:rPr>
              <a:t>    }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free( h_a );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    </a:t>
            </a:r>
            <a:r>
              <a:rPr lang="en-US" altLang="en-US" sz="1000">
                <a:solidFill>
                  <a:schemeClr val="accent2"/>
                </a:solidFill>
              </a:rPr>
              <a:t>cudaFree</a:t>
            </a:r>
            <a:r>
              <a:rPr lang="en-US" altLang="en-US" sz="1000"/>
              <a:t>( d_a );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 sz="1000"/>
              <a:t>    return 0;</a:t>
            </a:r>
          </a:p>
          <a:p>
            <a:pPr>
              <a:lnSpc>
                <a:spcPct val="90000"/>
              </a:lnSpc>
            </a:pPr>
            <a:r>
              <a:rPr lang="en-US" altLang="en-US" sz="1000"/>
              <a:t>}</a:t>
            </a:r>
          </a:p>
        </p:txBody>
      </p:sp>
      <p:sp>
        <p:nvSpPr>
          <p:cNvPr id="40963" name="Rectangle 6"/>
          <p:cNvSpPr>
            <a:spLocks noChangeArrowheads="1"/>
          </p:cNvSpPr>
          <p:nvPr/>
        </p:nvSpPr>
        <p:spPr bwMode="auto">
          <a:xfrm>
            <a:off x="228600" y="2716213"/>
            <a:ext cx="4419600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400">
                <a:solidFill>
                  <a:schemeClr val="accent2"/>
                </a:solidFill>
              </a:rPr>
              <a:t>__global__ </a:t>
            </a:r>
            <a:r>
              <a:rPr lang="en-US" altLang="en-US" sz="1400"/>
              <a:t>void kernel( int *a, int dimx, int dimy )</a:t>
            </a:r>
          </a:p>
          <a:p>
            <a:pPr>
              <a:lnSpc>
                <a:spcPct val="90000"/>
              </a:lnSpc>
            </a:pPr>
            <a:r>
              <a:rPr lang="en-US" altLang="en-US" sz="1400"/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1400"/>
              <a:t>    int ix   = </a:t>
            </a:r>
            <a:r>
              <a:rPr lang="en-US" altLang="en-US" sz="1400">
                <a:solidFill>
                  <a:schemeClr val="accent2"/>
                </a:solidFill>
              </a:rPr>
              <a:t>blockIdx.x</a:t>
            </a:r>
            <a:r>
              <a:rPr lang="en-US" altLang="en-US" sz="1400"/>
              <a:t>*</a:t>
            </a:r>
            <a:r>
              <a:rPr lang="en-US" altLang="en-US" sz="1400">
                <a:solidFill>
                  <a:schemeClr val="accent2"/>
                </a:solidFill>
              </a:rPr>
              <a:t>blockDim.x</a:t>
            </a:r>
            <a:r>
              <a:rPr lang="en-US" altLang="en-US" sz="1400"/>
              <a:t> + </a:t>
            </a:r>
            <a:r>
              <a:rPr lang="en-US" altLang="en-US" sz="1400">
                <a:solidFill>
                  <a:schemeClr val="accent2"/>
                </a:solidFill>
              </a:rPr>
              <a:t>threadIdx.x</a:t>
            </a:r>
            <a:r>
              <a:rPr lang="en-US" altLang="en-US" sz="1400"/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/>
              <a:t>    int iy   = </a:t>
            </a:r>
            <a:r>
              <a:rPr lang="en-US" altLang="en-US" sz="1400">
                <a:solidFill>
                  <a:schemeClr val="accent2"/>
                </a:solidFill>
              </a:rPr>
              <a:t>blockIdx.y</a:t>
            </a:r>
            <a:r>
              <a:rPr lang="en-US" altLang="en-US" sz="1400"/>
              <a:t>*</a:t>
            </a:r>
            <a:r>
              <a:rPr lang="en-US" altLang="en-US" sz="1400">
                <a:solidFill>
                  <a:schemeClr val="accent2"/>
                </a:solidFill>
              </a:rPr>
              <a:t>blockDim.y</a:t>
            </a:r>
            <a:r>
              <a:rPr lang="en-US" altLang="en-US" sz="1400"/>
              <a:t> + </a:t>
            </a:r>
            <a:r>
              <a:rPr lang="en-US" altLang="en-US" sz="1400">
                <a:solidFill>
                  <a:schemeClr val="accent2"/>
                </a:solidFill>
              </a:rPr>
              <a:t>threadIdx.y</a:t>
            </a:r>
            <a:r>
              <a:rPr lang="en-US" altLang="en-US" sz="1400"/>
              <a:t>;</a:t>
            </a:r>
          </a:p>
          <a:p>
            <a:pPr>
              <a:lnSpc>
                <a:spcPct val="90000"/>
              </a:lnSpc>
            </a:pPr>
            <a:r>
              <a:rPr lang="en-US" altLang="en-US" sz="1400"/>
              <a:t>    int idx = </a:t>
            </a:r>
            <a:r>
              <a:rPr lang="en-US" altLang="en-US" sz="1400">
                <a:solidFill>
                  <a:schemeClr val="tx2"/>
                </a:solidFill>
              </a:rPr>
              <a:t>iy*dimx + ix</a:t>
            </a:r>
            <a:r>
              <a:rPr lang="en-US" altLang="en-US" sz="1400"/>
              <a:t>;</a:t>
            </a:r>
          </a:p>
          <a:p>
            <a:pPr>
              <a:lnSpc>
                <a:spcPct val="90000"/>
              </a:lnSpc>
            </a:pPr>
            <a:endParaRPr lang="en-US" altLang="en-US" sz="1400"/>
          </a:p>
          <a:p>
            <a:pPr>
              <a:lnSpc>
                <a:spcPct val="90000"/>
              </a:lnSpc>
            </a:pPr>
            <a:r>
              <a:rPr lang="en-US" altLang="en-US" sz="1400"/>
              <a:t>    a[idx]  = a[idx]+1;</a:t>
            </a:r>
          </a:p>
          <a:p>
            <a:pPr>
              <a:lnSpc>
                <a:spcPct val="90000"/>
              </a:lnSpc>
            </a:pPr>
            <a:r>
              <a:rPr lang="en-US" altLang="en-US" sz="1400"/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1828800"/>
            <a:ext cx="9144000" cy="3657600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sp>
        <p:nvSpPr>
          <p:cNvPr id="28676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371600"/>
            <a:ext cx="8305800" cy="457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dirty="0" smtClean="0">
                <a:ea typeface="新細明體" pitchFamily="18" charset="-120"/>
              </a:rPr>
              <a:t>What happens if you have the following code?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u="sng" dirty="0" smtClean="0">
              <a:ea typeface="新細明體" pitchFamily="18" charset="-120"/>
            </a:endParaRPr>
          </a:p>
        </p:txBody>
      </p:sp>
      <p:sp>
        <p:nvSpPr>
          <p:cNvPr id="41989" name="Rectangle 22"/>
          <p:cNvSpPr>
            <a:spLocks noChangeArrowheads="1"/>
          </p:cNvSpPr>
          <p:nvPr/>
        </p:nvSpPr>
        <p:spPr bwMode="auto">
          <a:xfrm>
            <a:off x="2209800" y="1905000"/>
            <a:ext cx="5257800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(foo(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altLang="en-US" sz="2800">
                <a:latin typeface="Courier New" pitchFamily="49" charset="0"/>
                <a:cs typeface="Courier New" pitchFamily="49" charset="0"/>
              </a:rPr>
            </a:b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do_A();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do_B();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sp>
        <p:nvSpPr>
          <p:cNvPr id="29699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defRPr/>
            </a:pPr>
            <a:endParaRPr lang="en-US" dirty="0" smtClean="0"/>
          </a:p>
        </p:txBody>
      </p:sp>
      <p:sp>
        <p:nvSpPr>
          <p:cNvPr id="29700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defRPr/>
            </a:pPr>
            <a:endParaRPr lang="en-US" smtClean="0"/>
          </a:p>
        </p:txBody>
      </p:sp>
      <p:sp>
        <p:nvSpPr>
          <p:cNvPr id="43013" name="Date Placeholder 4"/>
          <p:cNvSpPr txBox="1">
            <a:spLocks/>
          </p:cNvSpPr>
          <p:nvPr/>
        </p:nvSpPr>
        <p:spPr bwMode="auto">
          <a:xfrm>
            <a:off x="457200" y="6324600"/>
            <a:ext cx="3271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ja-JP">
                <a:latin typeface="Arial" pitchFamily="34" charset="0"/>
                <a:ea typeface="MS PGothic" pitchFamily="34" charset="-128"/>
              </a:rPr>
              <a:t>From Fung et al. MICRO ‘07</a:t>
            </a:r>
            <a:endParaRPr lang="en-US" altLang="en-US">
              <a:latin typeface="Arial" pitchFamily="34" charset="0"/>
            </a:endParaRPr>
          </a:p>
        </p:txBody>
      </p:sp>
      <p:grpSp>
        <p:nvGrpSpPr>
          <p:cNvPr id="6" name="Group 94"/>
          <p:cNvGrpSpPr>
            <a:grpSpLocks/>
          </p:cNvGrpSpPr>
          <p:nvPr/>
        </p:nvGrpSpPr>
        <p:grpSpPr bwMode="auto">
          <a:xfrm>
            <a:off x="3124200" y="1776413"/>
            <a:ext cx="5403850" cy="576262"/>
            <a:chOff x="3944" y="1361"/>
            <a:chExt cx="1427" cy="363"/>
          </a:xfrm>
        </p:grpSpPr>
        <p:sp>
          <p:nvSpPr>
            <p:cNvPr id="43082" name="Rectangle 12"/>
            <p:cNvSpPr>
              <a:spLocks noChangeArrowheads="1"/>
            </p:cNvSpPr>
            <p:nvPr/>
          </p:nvSpPr>
          <p:spPr bwMode="auto">
            <a:xfrm>
              <a:off x="3944" y="1361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83" name="Line 4"/>
            <p:cNvSpPr>
              <a:spLocks noChangeShapeType="1"/>
            </p:cNvSpPr>
            <p:nvPr/>
          </p:nvSpPr>
          <p:spPr bwMode="auto">
            <a:xfrm>
              <a:off x="4065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4" name="Line 5"/>
            <p:cNvSpPr>
              <a:spLocks noChangeShapeType="1"/>
            </p:cNvSpPr>
            <p:nvPr/>
          </p:nvSpPr>
          <p:spPr bwMode="auto">
            <a:xfrm>
              <a:off x="4234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5" name="Line 6"/>
            <p:cNvSpPr>
              <a:spLocks noChangeShapeType="1"/>
            </p:cNvSpPr>
            <p:nvPr/>
          </p:nvSpPr>
          <p:spPr bwMode="auto">
            <a:xfrm>
              <a:off x="4404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6" name="Line 7"/>
            <p:cNvSpPr>
              <a:spLocks noChangeShapeType="1"/>
            </p:cNvSpPr>
            <p:nvPr/>
          </p:nvSpPr>
          <p:spPr bwMode="auto">
            <a:xfrm>
              <a:off x="4573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7" name="Line 8"/>
            <p:cNvSpPr>
              <a:spLocks noChangeShapeType="1"/>
            </p:cNvSpPr>
            <p:nvPr/>
          </p:nvSpPr>
          <p:spPr bwMode="auto">
            <a:xfrm>
              <a:off x="4742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8" name="Line 9"/>
            <p:cNvSpPr>
              <a:spLocks noChangeShapeType="1"/>
            </p:cNvSpPr>
            <p:nvPr/>
          </p:nvSpPr>
          <p:spPr bwMode="auto">
            <a:xfrm>
              <a:off x="4911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9" name="Line 10"/>
            <p:cNvSpPr>
              <a:spLocks noChangeShapeType="1"/>
            </p:cNvSpPr>
            <p:nvPr/>
          </p:nvSpPr>
          <p:spPr bwMode="auto">
            <a:xfrm>
              <a:off x="5081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90" name="Line 11"/>
            <p:cNvSpPr>
              <a:spLocks noChangeShapeType="1"/>
            </p:cNvSpPr>
            <p:nvPr/>
          </p:nvSpPr>
          <p:spPr bwMode="auto">
            <a:xfrm>
              <a:off x="5250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" name="Group 95"/>
          <p:cNvGrpSpPr>
            <a:grpSpLocks/>
          </p:cNvGrpSpPr>
          <p:nvPr/>
        </p:nvGrpSpPr>
        <p:grpSpPr bwMode="auto">
          <a:xfrm>
            <a:off x="3124200" y="2468563"/>
            <a:ext cx="5403850" cy="576262"/>
            <a:chOff x="3944" y="1797"/>
            <a:chExt cx="1427" cy="363"/>
          </a:xfrm>
        </p:grpSpPr>
        <p:sp>
          <p:nvSpPr>
            <p:cNvPr id="43073" name="Rectangle 13"/>
            <p:cNvSpPr>
              <a:spLocks noChangeArrowheads="1"/>
            </p:cNvSpPr>
            <p:nvPr/>
          </p:nvSpPr>
          <p:spPr bwMode="auto">
            <a:xfrm>
              <a:off x="3944" y="1797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74" name="Line 14"/>
            <p:cNvSpPr>
              <a:spLocks noChangeShapeType="1"/>
            </p:cNvSpPr>
            <p:nvPr/>
          </p:nvSpPr>
          <p:spPr bwMode="auto">
            <a:xfrm>
              <a:off x="4065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5" name="Line 15"/>
            <p:cNvSpPr>
              <a:spLocks noChangeShapeType="1"/>
            </p:cNvSpPr>
            <p:nvPr/>
          </p:nvSpPr>
          <p:spPr bwMode="auto">
            <a:xfrm>
              <a:off x="4234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6" name="Line 16"/>
            <p:cNvSpPr>
              <a:spLocks noChangeShapeType="1"/>
            </p:cNvSpPr>
            <p:nvPr/>
          </p:nvSpPr>
          <p:spPr bwMode="auto">
            <a:xfrm>
              <a:off x="4404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7" name="Line 17"/>
            <p:cNvSpPr>
              <a:spLocks noChangeShapeType="1"/>
            </p:cNvSpPr>
            <p:nvPr/>
          </p:nvSpPr>
          <p:spPr bwMode="auto">
            <a:xfrm>
              <a:off x="4573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8" name="Line 18"/>
            <p:cNvSpPr>
              <a:spLocks noChangeShapeType="1"/>
            </p:cNvSpPr>
            <p:nvPr/>
          </p:nvSpPr>
          <p:spPr bwMode="auto">
            <a:xfrm>
              <a:off x="4742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9" name="Line 19"/>
            <p:cNvSpPr>
              <a:spLocks noChangeShapeType="1"/>
            </p:cNvSpPr>
            <p:nvPr/>
          </p:nvSpPr>
          <p:spPr bwMode="auto">
            <a:xfrm>
              <a:off x="4911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0" name="Line 20"/>
            <p:cNvSpPr>
              <a:spLocks noChangeShapeType="1"/>
            </p:cNvSpPr>
            <p:nvPr/>
          </p:nvSpPr>
          <p:spPr bwMode="auto">
            <a:xfrm>
              <a:off x="5081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81" name="Line 21"/>
            <p:cNvSpPr>
              <a:spLocks noChangeShapeType="1"/>
            </p:cNvSpPr>
            <p:nvPr/>
          </p:nvSpPr>
          <p:spPr bwMode="auto">
            <a:xfrm>
              <a:off x="5250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" name="Group 96"/>
          <p:cNvGrpSpPr>
            <a:grpSpLocks/>
          </p:cNvGrpSpPr>
          <p:nvPr/>
        </p:nvGrpSpPr>
        <p:grpSpPr bwMode="auto">
          <a:xfrm>
            <a:off x="3124200" y="3159125"/>
            <a:ext cx="5403850" cy="576263"/>
            <a:chOff x="3944" y="2232"/>
            <a:chExt cx="1427" cy="363"/>
          </a:xfrm>
        </p:grpSpPr>
        <p:sp>
          <p:nvSpPr>
            <p:cNvPr id="43068" name="Rectangle 31"/>
            <p:cNvSpPr>
              <a:spLocks noChangeArrowheads="1"/>
            </p:cNvSpPr>
            <p:nvPr/>
          </p:nvSpPr>
          <p:spPr bwMode="auto">
            <a:xfrm>
              <a:off x="3944" y="2232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69" name="Line 32"/>
            <p:cNvSpPr>
              <a:spLocks noChangeShapeType="1"/>
            </p:cNvSpPr>
            <p:nvPr/>
          </p:nvSpPr>
          <p:spPr bwMode="auto">
            <a:xfrm>
              <a:off x="4065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0" name="Line 34"/>
            <p:cNvSpPr>
              <a:spLocks noChangeShapeType="1"/>
            </p:cNvSpPr>
            <p:nvPr/>
          </p:nvSpPr>
          <p:spPr bwMode="auto">
            <a:xfrm>
              <a:off x="4404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1" name="Line 35"/>
            <p:cNvSpPr>
              <a:spLocks noChangeShapeType="1"/>
            </p:cNvSpPr>
            <p:nvPr/>
          </p:nvSpPr>
          <p:spPr bwMode="auto">
            <a:xfrm>
              <a:off x="4573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72" name="Line 39"/>
            <p:cNvSpPr>
              <a:spLocks noChangeShapeType="1"/>
            </p:cNvSpPr>
            <p:nvPr/>
          </p:nvSpPr>
          <p:spPr bwMode="auto">
            <a:xfrm>
              <a:off x="5250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" name="Group 97"/>
          <p:cNvGrpSpPr>
            <a:grpSpLocks/>
          </p:cNvGrpSpPr>
          <p:nvPr/>
        </p:nvGrpSpPr>
        <p:grpSpPr bwMode="auto">
          <a:xfrm>
            <a:off x="3124200" y="3851275"/>
            <a:ext cx="5403850" cy="576263"/>
            <a:chOff x="3944" y="2668"/>
            <a:chExt cx="1427" cy="363"/>
          </a:xfrm>
        </p:grpSpPr>
        <p:sp>
          <p:nvSpPr>
            <p:cNvPr id="43063" name="Rectangle 40"/>
            <p:cNvSpPr>
              <a:spLocks noChangeArrowheads="1"/>
            </p:cNvSpPr>
            <p:nvPr/>
          </p:nvSpPr>
          <p:spPr bwMode="auto">
            <a:xfrm>
              <a:off x="3944" y="2668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64" name="Line 42"/>
            <p:cNvSpPr>
              <a:spLocks noChangeShapeType="1"/>
            </p:cNvSpPr>
            <p:nvPr/>
          </p:nvSpPr>
          <p:spPr bwMode="auto">
            <a:xfrm>
              <a:off x="4234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5" name="Line 45"/>
            <p:cNvSpPr>
              <a:spLocks noChangeShapeType="1"/>
            </p:cNvSpPr>
            <p:nvPr/>
          </p:nvSpPr>
          <p:spPr bwMode="auto">
            <a:xfrm>
              <a:off x="4742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6" name="Line 46"/>
            <p:cNvSpPr>
              <a:spLocks noChangeShapeType="1"/>
            </p:cNvSpPr>
            <p:nvPr/>
          </p:nvSpPr>
          <p:spPr bwMode="auto">
            <a:xfrm>
              <a:off x="4911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7" name="Line 47"/>
            <p:cNvSpPr>
              <a:spLocks noChangeShapeType="1"/>
            </p:cNvSpPr>
            <p:nvPr/>
          </p:nvSpPr>
          <p:spPr bwMode="auto">
            <a:xfrm>
              <a:off x="5081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" name="Group 98"/>
          <p:cNvGrpSpPr>
            <a:grpSpLocks/>
          </p:cNvGrpSpPr>
          <p:nvPr/>
        </p:nvGrpSpPr>
        <p:grpSpPr bwMode="auto">
          <a:xfrm>
            <a:off x="3124200" y="4541838"/>
            <a:ext cx="5403850" cy="576262"/>
            <a:chOff x="3944" y="3103"/>
            <a:chExt cx="1427" cy="363"/>
          </a:xfrm>
        </p:grpSpPr>
        <p:sp>
          <p:nvSpPr>
            <p:cNvPr id="43054" name="Rectangle 49"/>
            <p:cNvSpPr>
              <a:spLocks noChangeArrowheads="1"/>
            </p:cNvSpPr>
            <p:nvPr/>
          </p:nvSpPr>
          <p:spPr bwMode="auto">
            <a:xfrm>
              <a:off x="3944" y="3103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55" name="Line 50"/>
            <p:cNvSpPr>
              <a:spLocks noChangeShapeType="1"/>
            </p:cNvSpPr>
            <p:nvPr/>
          </p:nvSpPr>
          <p:spPr bwMode="auto">
            <a:xfrm>
              <a:off x="4065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6" name="Line 51"/>
            <p:cNvSpPr>
              <a:spLocks noChangeShapeType="1"/>
            </p:cNvSpPr>
            <p:nvPr/>
          </p:nvSpPr>
          <p:spPr bwMode="auto">
            <a:xfrm>
              <a:off x="4234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7" name="Line 52"/>
            <p:cNvSpPr>
              <a:spLocks noChangeShapeType="1"/>
            </p:cNvSpPr>
            <p:nvPr/>
          </p:nvSpPr>
          <p:spPr bwMode="auto">
            <a:xfrm>
              <a:off x="4404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8" name="Line 53"/>
            <p:cNvSpPr>
              <a:spLocks noChangeShapeType="1"/>
            </p:cNvSpPr>
            <p:nvPr/>
          </p:nvSpPr>
          <p:spPr bwMode="auto">
            <a:xfrm>
              <a:off x="4573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9" name="Line 54"/>
            <p:cNvSpPr>
              <a:spLocks noChangeShapeType="1"/>
            </p:cNvSpPr>
            <p:nvPr/>
          </p:nvSpPr>
          <p:spPr bwMode="auto">
            <a:xfrm>
              <a:off x="4742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0" name="Line 55"/>
            <p:cNvSpPr>
              <a:spLocks noChangeShapeType="1"/>
            </p:cNvSpPr>
            <p:nvPr/>
          </p:nvSpPr>
          <p:spPr bwMode="auto">
            <a:xfrm>
              <a:off x="4911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1" name="Line 56"/>
            <p:cNvSpPr>
              <a:spLocks noChangeShapeType="1"/>
            </p:cNvSpPr>
            <p:nvPr/>
          </p:nvSpPr>
          <p:spPr bwMode="auto">
            <a:xfrm>
              <a:off x="5081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2" name="Line 57"/>
            <p:cNvSpPr>
              <a:spLocks noChangeShapeType="1"/>
            </p:cNvSpPr>
            <p:nvPr/>
          </p:nvSpPr>
          <p:spPr bwMode="auto">
            <a:xfrm>
              <a:off x="5250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19" name="Group 79"/>
          <p:cNvGrpSpPr>
            <a:grpSpLocks/>
          </p:cNvGrpSpPr>
          <p:nvPr/>
        </p:nvGrpSpPr>
        <p:grpSpPr bwMode="auto">
          <a:xfrm>
            <a:off x="533400" y="1905000"/>
            <a:ext cx="1343025" cy="3073400"/>
            <a:chOff x="3001" y="1193"/>
            <a:chExt cx="846" cy="1936"/>
          </a:xfrm>
        </p:grpSpPr>
        <p:sp>
          <p:nvSpPr>
            <p:cNvPr id="43044" name="Rectangle 59"/>
            <p:cNvSpPr>
              <a:spLocks noChangeArrowheads="1"/>
            </p:cNvSpPr>
            <p:nvPr/>
          </p:nvSpPr>
          <p:spPr bwMode="auto">
            <a:xfrm>
              <a:off x="3170" y="1193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45" name="Rectangle 64"/>
            <p:cNvSpPr>
              <a:spLocks noChangeArrowheads="1"/>
            </p:cNvSpPr>
            <p:nvPr/>
          </p:nvSpPr>
          <p:spPr bwMode="auto">
            <a:xfrm>
              <a:off x="3170" y="1629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altLang="en-US"/>
                <a:t>Branch</a:t>
              </a:r>
            </a:p>
          </p:txBody>
        </p:sp>
        <p:sp>
          <p:nvSpPr>
            <p:cNvPr id="43046" name="Rectangle 65"/>
            <p:cNvSpPr>
              <a:spLocks noChangeArrowheads="1"/>
            </p:cNvSpPr>
            <p:nvPr/>
          </p:nvSpPr>
          <p:spPr bwMode="auto">
            <a:xfrm>
              <a:off x="3339" y="2064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altLang="en-US"/>
                <a:t>Path A</a:t>
              </a:r>
            </a:p>
          </p:txBody>
        </p:sp>
        <p:sp>
          <p:nvSpPr>
            <p:cNvPr id="43047" name="Rectangle 66"/>
            <p:cNvSpPr>
              <a:spLocks noChangeArrowheads="1"/>
            </p:cNvSpPr>
            <p:nvPr/>
          </p:nvSpPr>
          <p:spPr bwMode="auto">
            <a:xfrm>
              <a:off x="3001" y="2499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altLang="en-US"/>
                <a:t>Path B</a:t>
              </a:r>
            </a:p>
          </p:txBody>
        </p:sp>
        <p:sp>
          <p:nvSpPr>
            <p:cNvPr id="43048" name="Rectangle 67"/>
            <p:cNvSpPr>
              <a:spLocks noChangeArrowheads="1"/>
            </p:cNvSpPr>
            <p:nvPr/>
          </p:nvSpPr>
          <p:spPr bwMode="auto">
            <a:xfrm>
              <a:off x="3170" y="2935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cxnSp>
          <p:nvCxnSpPr>
            <p:cNvPr id="43049" name="AutoShape 68"/>
            <p:cNvCxnSpPr>
              <a:cxnSpLocks noChangeShapeType="1"/>
              <a:stCxn id="43044" idx="2"/>
              <a:endCxn id="43045" idx="0"/>
            </p:cNvCxnSpPr>
            <p:nvPr/>
          </p:nvCxnSpPr>
          <p:spPr bwMode="auto">
            <a:xfrm rot="5400000">
              <a:off x="3312" y="1508"/>
              <a:ext cx="22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50" name="AutoShape 75"/>
            <p:cNvCxnSpPr>
              <a:cxnSpLocks noChangeShapeType="1"/>
              <a:stCxn id="43045" idx="2"/>
              <a:endCxn id="43047" idx="0"/>
            </p:cNvCxnSpPr>
            <p:nvPr/>
          </p:nvCxnSpPr>
          <p:spPr bwMode="auto">
            <a:xfrm rot="5400000">
              <a:off x="3011" y="2076"/>
              <a:ext cx="658" cy="169"/>
            </a:xfrm>
            <a:prstGeom prst="curvedConnector3">
              <a:avLst>
                <a:gd name="adj1" fmla="val 2006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51" name="AutoShape 76"/>
            <p:cNvCxnSpPr>
              <a:cxnSpLocks noChangeShapeType="1"/>
              <a:stCxn id="43045" idx="2"/>
              <a:endCxn id="43046" idx="0"/>
            </p:cNvCxnSpPr>
            <p:nvPr/>
          </p:nvCxnSpPr>
          <p:spPr bwMode="auto">
            <a:xfrm rot="16200000" flipH="1">
              <a:off x="3397" y="1859"/>
              <a:ext cx="223" cy="169"/>
            </a:xfrm>
            <a:prstGeom prst="curvedConnector3">
              <a:avLst>
                <a:gd name="adj1" fmla="val 4977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52" name="AutoShape 77"/>
            <p:cNvCxnSpPr>
              <a:cxnSpLocks noChangeShapeType="1"/>
              <a:stCxn id="43046" idx="2"/>
              <a:endCxn id="43048" idx="0"/>
            </p:cNvCxnSpPr>
            <p:nvPr/>
          </p:nvCxnSpPr>
          <p:spPr bwMode="auto">
            <a:xfrm rot="5400000">
              <a:off x="3179" y="2512"/>
              <a:ext cx="659" cy="169"/>
            </a:xfrm>
            <a:prstGeom prst="curvedConnector3">
              <a:avLst>
                <a:gd name="adj1" fmla="val 82852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53" name="AutoShape 78"/>
            <p:cNvCxnSpPr>
              <a:cxnSpLocks noChangeShapeType="1"/>
              <a:stCxn id="43047" idx="2"/>
              <a:endCxn id="43048" idx="0"/>
            </p:cNvCxnSpPr>
            <p:nvPr/>
          </p:nvCxnSpPr>
          <p:spPr bwMode="auto">
            <a:xfrm rot="16200000" flipH="1">
              <a:off x="3228" y="2729"/>
              <a:ext cx="224" cy="169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9" name="Rectangle 84"/>
          <p:cNvSpPr>
            <a:spLocks noChangeArrowheads="1"/>
          </p:cNvSpPr>
          <p:nvPr/>
        </p:nvSpPr>
        <p:spPr bwMode="auto">
          <a:xfrm>
            <a:off x="801688" y="190500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60" name="Rectangle 85"/>
          <p:cNvSpPr>
            <a:spLocks noChangeArrowheads="1"/>
          </p:cNvSpPr>
          <p:nvPr/>
        </p:nvSpPr>
        <p:spPr bwMode="auto">
          <a:xfrm>
            <a:off x="801688" y="259715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Branch</a:t>
            </a:r>
          </a:p>
        </p:txBody>
      </p:sp>
      <p:sp>
        <p:nvSpPr>
          <p:cNvPr id="61" name="Rectangle 86"/>
          <p:cNvSpPr>
            <a:spLocks noChangeArrowheads="1"/>
          </p:cNvSpPr>
          <p:nvPr/>
        </p:nvSpPr>
        <p:spPr bwMode="auto">
          <a:xfrm>
            <a:off x="1069975" y="3287713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Path A</a:t>
            </a:r>
          </a:p>
        </p:txBody>
      </p:sp>
      <p:sp>
        <p:nvSpPr>
          <p:cNvPr id="62" name="Rectangle 87"/>
          <p:cNvSpPr>
            <a:spLocks noChangeArrowheads="1"/>
          </p:cNvSpPr>
          <p:nvPr/>
        </p:nvSpPr>
        <p:spPr bwMode="auto">
          <a:xfrm>
            <a:off x="533400" y="3978275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Path B</a:t>
            </a:r>
          </a:p>
        </p:txBody>
      </p:sp>
      <p:sp>
        <p:nvSpPr>
          <p:cNvPr id="63" name="Rectangle 88"/>
          <p:cNvSpPr>
            <a:spLocks noChangeArrowheads="1"/>
          </p:cNvSpPr>
          <p:nvPr/>
        </p:nvSpPr>
        <p:spPr bwMode="auto">
          <a:xfrm>
            <a:off x="801688" y="4670425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grpSp>
        <p:nvGrpSpPr>
          <p:cNvPr id="64" name="Group 102"/>
          <p:cNvGrpSpPr>
            <a:grpSpLocks/>
          </p:cNvGrpSpPr>
          <p:nvPr/>
        </p:nvGrpSpPr>
        <p:grpSpPr bwMode="auto">
          <a:xfrm>
            <a:off x="841375" y="2827338"/>
            <a:ext cx="690563" cy="384175"/>
            <a:chOff x="3195" y="2015"/>
            <a:chExt cx="435" cy="242"/>
          </a:xfrm>
        </p:grpSpPr>
        <p:sp>
          <p:nvSpPr>
            <p:cNvPr id="43042" name="AutoShape 100"/>
            <p:cNvSpPr>
              <a:spLocks noChangeArrowheads="1"/>
            </p:cNvSpPr>
            <p:nvPr/>
          </p:nvSpPr>
          <p:spPr bwMode="auto">
            <a:xfrm>
              <a:off x="3195" y="2015"/>
              <a:ext cx="435" cy="242"/>
            </a:xfrm>
            <a:prstGeom prst="irregularSeal1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3043" name="AutoShape 101"/>
            <p:cNvSpPr>
              <a:spLocks noChangeArrowheads="1"/>
            </p:cNvSpPr>
            <p:nvPr/>
          </p:nvSpPr>
          <p:spPr bwMode="auto">
            <a:xfrm>
              <a:off x="3267" y="2087"/>
              <a:ext cx="290" cy="97"/>
            </a:xfrm>
            <a:prstGeom prst="irregularSeal1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</p:grpSp>
      <p:sp>
        <p:nvSpPr>
          <p:cNvPr id="43026" name="TextBox 66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  <p:grpSp>
        <p:nvGrpSpPr>
          <p:cNvPr id="43027" name="SMARTInkShape-Group134"/>
          <p:cNvGrpSpPr>
            <a:grpSpLocks/>
          </p:cNvGrpSpPr>
          <p:nvPr/>
        </p:nvGrpSpPr>
        <p:grpSpPr bwMode="auto">
          <a:xfrm>
            <a:off x="4070350" y="3300413"/>
            <a:ext cx="450850" cy="352425"/>
            <a:chOff x="4070350" y="3300298"/>
            <a:chExt cx="450851" cy="352210"/>
          </a:xfrm>
        </p:grpSpPr>
        <p:sp>
          <p:nvSpPr>
            <p:cNvPr id="43037" name="SMARTInkShape-516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4390829" y="3418518"/>
              <a:ext cx="130372" cy="158511"/>
            </a:xfrm>
            <a:custGeom>
              <a:avLst/>
              <a:gdLst>
                <a:gd name="T0" fmla="*/ 3371 w 130372"/>
                <a:gd name="T1" fmla="*/ 105732 h 158511"/>
                <a:gd name="T2" fmla="*/ 3371 w 130372"/>
                <a:gd name="T3" fmla="*/ 105732 h 158511"/>
                <a:gd name="T4" fmla="*/ 0 w 130372"/>
                <a:gd name="T5" fmla="*/ 112474 h 158511"/>
                <a:gd name="T6" fmla="*/ 418 w 130372"/>
                <a:gd name="T7" fmla="*/ 114460 h 158511"/>
                <a:gd name="T8" fmla="*/ 2108 w 130372"/>
                <a:gd name="T9" fmla="*/ 115784 h 158511"/>
                <a:gd name="T10" fmla="*/ 4646 w 130372"/>
                <a:gd name="T11" fmla="*/ 116667 h 158511"/>
                <a:gd name="T12" fmla="*/ 28443 w 130372"/>
                <a:gd name="T13" fmla="*/ 107796 h 158511"/>
                <a:gd name="T14" fmla="*/ 69263 w 130372"/>
                <a:gd name="T15" fmla="*/ 80348 h 158511"/>
                <a:gd name="T16" fmla="*/ 83258 w 130372"/>
                <a:gd name="T17" fmla="*/ 62384 h 158511"/>
                <a:gd name="T18" fmla="*/ 89601 w 130372"/>
                <a:gd name="T19" fmla="*/ 35817 h 158511"/>
                <a:gd name="T20" fmla="*/ 87321 w 130372"/>
                <a:gd name="T21" fmla="*/ 17744 h 158511"/>
                <a:gd name="T22" fmla="*/ 84737 w 130372"/>
                <a:gd name="T23" fmla="*/ 8973 h 158511"/>
                <a:gd name="T24" fmla="*/ 79488 w 130372"/>
                <a:gd name="T25" fmla="*/ 3832 h 158511"/>
                <a:gd name="T26" fmla="*/ 72460 w 130372"/>
                <a:gd name="T27" fmla="*/ 1109 h 158511"/>
                <a:gd name="T28" fmla="*/ 64247 w 130372"/>
                <a:gd name="T29" fmla="*/ 0 h 158511"/>
                <a:gd name="T30" fmla="*/ 57361 w 130372"/>
                <a:gd name="T31" fmla="*/ 2789 h 158511"/>
                <a:gd name="T32" fmla="*/ 45946 w 130372"/>
                <a:gd name="T33" fmla="*/ 15294 h 158511"/>
                <a:gd name="T34" fmla="*/ 39932 w 130372"/>
                <a:gd name="T35" fmla="*/ 36375 h 158511"/>
                <a:gd name="T36" fmla="*/ 38429 w 130372"/>
                <a:gd name="T37" fmla="*/ 70365 h 158511"/>
                <a:gd name="T38" fmla="*/ 42235 w 130372"/>
                <a:gd name="T39" fmla="*/ 90719 h 158511"/>
                <a:gd name="T40" fmla="*/ 61926 w 130372"/>
                <a:gd name="T41" fmla="*/ 134517 h 158511"/>
                <a:gd name="T42" fmla="*/ 76225 w 130372"/>
                <a:gd name="T43" fmla="*/ 154477 h 158511"/>
                <a:gd name="T44" fmla="*/ 79457 w 130372"/>
                <a:gd name="T45" fmla="*/ 157279 h 158511"/>
                <a:gd name="T46" fmla="*/ 90574 w 130372"/>
                <a:gd name="T47" fmla="*/ 158510 h 158511"/>
                <a:gd name="T48" fmla="*/ 97489 w 130372"/>
                <a:gd name="T49" fmla="*/ 157851 h 158511"/>
                <a:gd name="T50" fmla="*/ 130371 w 130372"/>
                <a:gd name="T51" fmla="*/ 131132 h 15851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0372"/>
                <a:gd name="T79" fmla="*/ 0 h 158511"/>
                <a:gd name="T80" fmla="*/ 130372 w 130372"/>
                <a:gd name="T81" fmla="*/ 158511 h 15851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0372" h="158511">
                  <a:moveTo>
                    <a:pt x="3371" y="105732"/>
                  </a:moveTo>
                  <a:lnTo>
                    <a:pt x="3371" y="105732"/>
                  </a:lnTo>
                  <a:lnTo>
                    <a:pt x="0" y="112474"/>
                  </a:lnTo>
                  <a:lnTo>
                    <a:pt x="418" y="114460"/>
                  </a:lnTo>
                  <a:lnTo>
                    <a:pt x="2108" y="115784"/>
                  </a:lnTo>
                  <a:lnTo>
                    <a:pt x="4646" y="116667"/>
                  </a:lnTo>
                  <a:lnTo>
                    <a:pt x="28443" y="107796"/>
                  </a:lnTo>
                  <a:lnTo>
                    <a:pt x="69263" y="80348"/>
                  </a:lnTo>
                  <a:lnTo>
                    <a:pt x="83258" y="62384"/>
                  </a:lnTo>
                  <a:lnTo>
                    <a:pt x="89601" y="35817"/>
                  </a:lnTo>
                  <a:lnTo>
                    <a:pt x="87321" y="17744"/>
                  </a:lnTo>
                  <a:lnTo>
                    <a:pt x="84737" y="8973"/>
                  </a:lnTo>
                  <a:lnTo>
                    <a:pt x="79488" y="3832"/>
                  </a:lnTo>
                  <a:lnTo>
                    <a:pt x="72460" y="1109"/>
                  </a:lnTo>
                  <a:lnTo>
                    <a:pt x="64247" y="0"/>
                  </a:lnTo>
                  <a:lnTo>
                    <a:pt x="57361" y="2789"/>
                  </a:lnTo>
                  <a:lnTo>
                    <a:pt x="45946" y="15294"/>
                  </a:lnTo>
                  <a:lnTo>
                    <a:pt x="39932" y="36375"/>
                  </a:lnTo>
                  <a:lnTo>
                    <a:pt x="38429" y="70365"/>
                  </a:lnTo>
                  <a:lnTo>
                    <a:pt x="42235" y="90719"/>
                  </a:lnTo>
                  <a:lnTo>
                    <a:pt x="61926" y="134517"/>
                  </a:lnTo>
                  <a:lnTo>
                    <a:pt x="76225" y="154477"/>
                  </a:lnTo>
                  <a:lnTo>
                    <a:pt x="79457" y="157279"/>
                  </a:lnTo>
                  <a:lnTo>
                    <a:pt x="90574" y="158510"/>
                  </a:lnTo>
                  <a:lnTo>
                    <a:pt x="97489" y="157851"/>
                  </a:lnTo>
                  <a:lnTo>
                    <a:pt x="130371" y="13113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8" name="SMARTInkShape-517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4331223" y="3302000"/>
              <a:ext cx="69328" cy="311151"/>
            </a:xfrm>
            <a:custGeom>
              <a:avLst/>
              <a:gdLst>
                <a:gd name="T0" fmla="*/ 12177 w 69328"/>
                <a:gd name="T1" fmla="*/ 0 h 311151"/>
                <a:gd name="T2" fmla="*/ 12177 w 69328"/>
                <a:gd name="T3" fmla="*/ 0 h 311151"/>
                <a:gd name="T4" fmla="*/ 5435 w 69328"/>
                <a:gd name="T5" fmla="*/ 0 h 311151"/>
                <a:gd name="T6" fmla="*/ 3449 w 69328"/>
                <a:gd name="T7" fmla="*/ 706 h 311151"/>
                <a:gd name="T8" fmla="*/ 2125 w 69328"/>
                <a:gd name="T9" fmla="*/ 1881 h 311151"/>
                <a:gd name="T10" fmla="*/ 654 w 69328"/>
                <a:gd name="T11" fmla="*/ 5069 h 311151"/>
                <a:gd name="T12" fmla="*/ 0 w 69328"/>
                <a:gd name="T13" fmla="*/ 8838 h 311151"/>
                <a:gd name="T14" fmla="*/ 10425 w 69328"/>
                <a:gd name="T15" fmla="*/ 43766 h 311151"/>
                <a:gd name="T16" fmla="*/ 24829 w 69328"/>
                <a:gd name="T17" fmla="*/ 85483 h 311151"/>
                <a:gd name="T18" fmla="*/ 34897 w 69328"/>
                <a:gd name="T19" fmla="*/ 124655 h 311151"/>
                <a:gd name="T20" fmla="*/ 42501 w 69328"/>
                <a:gd name="T21" fmla="*/ 160060 h 311151"/>
                <a:gd name="T22" fmla="*/ 46821 w 69328"/>
                <a:gd name="T23" fmla="*/ 197432 h 311151"/>
                <a:gd name="T24" fmla="*/ 51134 w 69328"/>
                <a:gd name="T25" fmla="*/ 244765 h 311151"/>
                <a:gd name="T26" fmla="*/ 55543 w 69328"/>
                <a:gd name="T27" fmla="*/ 286042 h 311151"/>
                <a:gd name="T28" fmla="*/ 69327 w 69328"/>
                <a:gd name="T29" fmla="*/ 311150 h 31115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328"/>
                <a:gd name="T46" fmla="*/ 0 h 311151"/>
                <a:gd name="T47" fmla="*/ 69328 w 69328"/>
                <a:gd name="T48" fmla="*/ 311151 h 31115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328" h="311151">
                  <a:moveTo>
                    <a:pt x="12177" y="0"/>
                  </a:moveTo>
                  <a:lnTo>
                    <a:pt x="12177" y="0"/>
                  </a:lnTo>
                  <a:lnTo>
                    <a:pt x="5435" y="0"/>
                  </a:lnTo>
                  <a:lnTo>
                    <a:pt x="3449" y="706"/>
                  </a:lnTo>
                  <a:lnTo>
                    <a:pt x="2125" y="1881"/>
                  </a:lnTo>
                  <a:lnTo>
                    <a:pt x="654" y="5069"/>
                  </a:lnTo>
                  <a:lnTo>
                    <a:pt x="0" y="8838"/>
                  </a:lnTo>
                  <a:lnTo>
                    <a:pt x="10425" y="43766"/>
                  </a:lnTo>
                  <a:lnTo>
                    <a:pt x="24829" y="85483"/>
                  </a:lnTo>
                  <a:lnTo>
                    <a:pt x="34897" y="124655"/>
                  </a:lnTo>
                  <a:lnTo>
                    <a:pt x="42501" y="160060"/>
                  </a:lnTo>
                  <a:lnTo>
                    <a:pt x="46821" y="197432"/>
                  </a:lnTo>
                  <a:lnTo>
                    <a:pt x="51134" y="244765"/>
                  </a:lnTo>
                  <a:lnTo>
                    <a:pt x="55543" y="286042"/>
                  </a:lnTo>
                  <a:lnTo>
                    <a:pt x="69327" y="3111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9" name="SMARTInkShape-518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4218067" y="3300298"/>
              <a:ext cx="144384" cy="327994"/>
            </a:xfrm>
            <a:custGeom>
              <a:avLst/>
              <a:gdLst>
                <a:gd name="T0" fmla="*/ 61833 w 144384"/>
                <a:gd name="T1" fmla="*/ 122352 h 327994"/>
                <a:gd name="T2" fmla="*/ 61833 w 144384"/>
                <a:gd name="T3" fmla="*/ 122352 h 327994"/>
                <a:gd name="T4" fmla="*/ 33704 w 144384"/>
                <a:gd name="T5" fmla="*/ 95633 h 327994"/>
                <a:gd name="T6" fmla="*/ 22520 w 144384"/>
                <a:gd name="T7" fmla="*/ 89781 h 327994"/>
                <a:gd name="T8" fmla="*/ 17985 w 144384"/>
                <a:gd name="T9" fmla="*/ 90760 h 327994"/>
                <a:gd name="T10" fmla="*/ 14257 w 144384"/>
                <a:gd name="T11" fmla="*/ 94235 h 327994"/>
                <a:gd name="T12" fmla="*/ 11066 w 144384"/>
                <a:gd name="T13" fmla="*/ 99374 h 327994"/>
                <a:gd name="T14" fmla="*/ 1579 w 144384"/>
                <a:gd name="T15" fmla="*/ 145356 h 327994"/>
                <a:gd name="T16" fmla="*/ 0 w 144384"/>
                <a:gd name="T17" fmla="*/ 179654 h 327994"/>
                <a:gd name="T18" fmla="*/ 2132 w 144384"/>
                <a:gd name="T19" fmla="*/ 213672 h 327994"/>
                <a:gd name="T20" fmla="*/ 5430 w 144384"/>
                <a:gd name="T21" fmla="*/ 248546 h 327994"/>
                <a:gd name="T22" fmla="*/ 11255 w 144384"/>
                <a:gd name="T23" fmla="*/ 288624 h 327994"/>
                <a:gd name="T24" fmla="*/ 16070 w 144384"/>
                <a:gd name="T25" fmla="*/ 303495 h 327994"/>
                <a:gd name="T26" fmla="*/ 22914 w 144384"/>
                <a:gd name="T27" fmla="*/ 314808 h 327994"/>
                <a:gd name="T28" fmla="*/ 26715 w 144384"/>
                <a:gd name="T29" fmla="*/ 317684 h 327994"/>
                <a:gd name="T30" fmla="*/ 30660 w 144384"/>
                <a:gd name="T31" fmla="*/ 318896 h 327994"/>
                <a:gd name="T32" fmla="*/ 34701 w 144384"/>
                <a:gd name="T33" fmla="*/ 318998 h 327994"/>
                <a:gd name="T34" fmla="*/ 38806 w 144384"/>
                <a:gd name="T35" fmla="*/ 314127 h 327994"/>
                <a:gd name="T36" fmla="*/ 55534 w 144384"/>
                <a:gd name="T37" fmla="*/ 267060 h 327994"/>
                <a:gd name="T38" fmla="*/ 64435 w 144384"/>
                <a:gd name="T39" fmla="*/ 222849 h 327994"/>
                <a:gd name="T40" fmla="*/ 67073 w 144384"/>
                <a:gd name="T41" fmla="*/ 176117 h 327994"/>
                <a:gd name="T42" fmla="*/ 66278 w 144384"/>
                <a:gd name="T43" fmla="*/ 138487 h 327994"/>
                <a:gd name="T44" fmla="*/ 61222 w 144384"/>
                <a:gd name="T45" fmla="*/ 107651 h 327994"/>
                <a:gd name="T46" fmla="*/ 54270 w 144384"/>
                <a:gd name="T47" fmla="*/ 72309 h 327994"/>
                <a:gd name="T48" fmla="*/ 47183 w 144384"/>
                <a:gd name="T49" fmla="*/ 36611 h 327994"/>
                <a:gd name="T50" fmla="*/ 41681 w 144384"/>
                <a:gd name="T51" fmla="*/ 8986 h 327994"/>
                <a:gd name="T52" fmla="*/ 38520 w 144384"/>
                <a:gd name="T53" fmla="*/ 2324 h 327994"/>
                <a:gd name="T54" fmla="*/ 35002 w 144384"/>
                <a:gd name="T55" fmla="*/ 0 h 327994"/>
                <a:gd name="T56" fmla="*/ 31246 w 144384"/>
                <a:gd name="T57" fmla="*/ 568 h 327994"/>
                <a:gd name="T58" fmla="*/ 27072 w 144384"/>
                <a:gd name="T59" fmla="*/ 16250 h 327994"/>
                <a:gd name="T60" fmla="*/ 24723 w 144384"/>
                <a:gd name="T61" fmla="*/ 53050 h 327994"/>
                <a:gd name="T62" fmla="*/ 25908 w 144384"/>
                <a:gd name="T63" fmla="*/ 90764 h 327994"/>
                <a:gd name="T64" fmla="*/ 30727 w 144384"/>
                <a:gd name="T65" fmla="*/ 130631 h 327994"/>
                <a:gd name="T66" fmla="*/ 38506 w 144384"/>
                <a:gd name="T67" fmla="*/ 173724 h 327994"/>
                <a:gd name="T68" fmla="*/ 49748 w 144384"/>
                <a:gd name="T69" fmla="*/ 215890 h 327994"/>
                <a:gd name="T70" fmla="*/ 60133 w 144384"/>
                <a:gd name="T71" fmla="*/ 253314 h 327994"/>
                <a:gd name="T72" fmla="*/ 73324 w 144384"/>
                <a:gd name="T73" fmla="*/ 290507 h 327994"/>
                <a:gd name="T74" fmla="*/ 87401 w 144384"/>
                <a:gd name="T75" fmla="*/ 314210 h 327994"/>
                <a:gd name="T76" fmla="*/ 103065 w 144384"/>
                <a:gd name="T77" fmla="*/ 327096 h 327994"/>
                <a:gd name="T78" fmla="*/ 110488 w 144384"/>
                <a:gd name="T79" fmla="*/ 327993 h 327994"/>
                <a:gd name="T80" fmla="*/ 144383 w 144384"/>
                <a:gd name="T81" fmla="*/ 287452 h 32799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44384"/>
                <a:gd name="T124" fmla="*/ 0 h 327994"/>
                <a:gd name="T125" fmla="*/ 144384 w 144384"/>
                <a:gd name="T126" fmla="*/ 327994 h 32799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44384" h="327994">
                  <a:moveTo>
                    <a:pt x="61833" y="122352"/>
                  </a:moveTo>
                  <a:lnTo>
                    <a:pt x="61833" y="122352"/>
                  </a:lnTo>
                  <a:lnTo>
                    <a:pt x="33704" y="95633"/>
                  </a:lnTo>
                  <a:lnTo>
                    <a:pt x="22520" y="89781"/>
                  </a:lnTo>
                  <a:lnTo>
                    <a:pt x="17985" y="90760"/>
                  </a:lnTo>
                  <a:lnTo>
                    <a:pt x="14257" y="94235"/>
                  </a:lnTo>
                  <a:lnTo>
                    <a:pt x="11066" y="99374"/>
                  </a:lnTo>
                  <a:lnTo>
                    <a:pt x="1579" y="145356"/>
                  </a:lnTo>
                  <a:lnTo>
                    <a:pt x="0" y="179654"/>
                  </a:lnTo>
                  <a:lnTo>
                    <a:pt x="2132" y="213672"/>
                  </a:lnTo>
                  <a:lnTo>
                    <a:pt x="5430" y="248546"/>
                  </a:lnTo>
                  <a:lnTo>
                    <a:pt x="11255" y="288624"/>
                  </a:lnTo>
                  <a:lnTo>
                    <a:pt x="16070" y="303495"/>
                  </a:lnTo>
                  <a:lnTo>
                    <a:pt x="22914" y="314808"/>
                  </a:lnTo>
                  <a:lnTo>
                    <a:pt x="26715" y="317684"/>
                  </a:lnTo>
                  <a:lnTo>
                    <a:pt x="30660" y="318896"/>
                  </a:lnTo>
                  <a:lnTo>
                    <a:pt x="34701" y="318998"/>
                  </a:lnTo>
                  <a:lnTo>
                    <a:pt x="38806" y="314127"/>
                  </a:lnTo>
                  <a:lnTo>
                    <a:pt x="55534" y="267060"/>
                  </a:lnTo>
                  <a:lnTo>
                    <a:pt x="64435" y="222849"/>
                  </a:lnTo>
                  <a:lnTo>
                    <a:pt x="67073" y="176117"/>
                  </a:lnTo>
                  <a:lnTo>
                    <a:pt x="66278" y="138487"/>
                  </a:lnTo>
                  <a:lnTo>
                    <a:pt x="61222" y="107651"/>
                  </a:lnTo>
                  <a:lnTo>
                    <a:pt x="54270" y="72309"/>
                  </a:lnTo>
                  <a:lnTo>
                    <a:pt x="47183" y="36611"/>
                  </a:lnTo>
                  <a:lnTo>
                    <a:pt x="41681" y="8986"/>
                  </a:lnTo>
                  <a:lnTo>
                    <a:pt x="38520" y="2324"/>
                  </a:lnTo>
                  <a:lnTo>
                    <a:pt x="35002" y="0"/>
                  </a:lnTo>
                  <a:lnTo>
                    <a:pt x="31246" y="568"/>
                  </a:lnTo>
                  <a:lnTo>
                    <a:pt x="27072" y="16250"/>
                  </a:lnTo>
                  <a:lnTo>
                    <a:pt x="24723" y="53050"/>
                  </a:lnTo>
                  <a:lnTo>
                    <a:pt x="25908" y="90764"/>
                  </a:lnTo>
                  <a:lnTo>
                    <a:pt x="30727" y="130631"/>
                  </a:lnTo>
                  <a:lnTo>
                    <a:pt x="38506" y="173724"/>
                  </a:lnTo>
                  <a:lnTo>
                    <a:pt x="49748" y="215890"/>
                  </a:lnTo>
                  <a:lnTo>
                    <a:pt x="60133" y="253314"/>
                  </a:lnTo>
                  <a:lnTo>
                    <a:pt x="73324" y="290507"/>
                  </a:lnTo>
                  <a:lnTo>
                    <a:pt x="87401" y="314210"/>
                  </a:lnTo>
                  <a:lnTo>
                    <a:pt x="103065" y="327096"/>
                  </a:lnTo>
                  <a:lnTo>
                    <a:pt x="110488" y="327993"/>
                  </a:lnTo>
                  <a:lnTo>
                    <a:pt x="144383" y="28745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40" name="SMARTInkShape-519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4070350" y="3359150"/>
              <a:ext cx="38101" cy="19051"/>
            </a:xfrm>
            <a:custGeom>
              <a:avLst/>
              <a:gdLst>
                <a:gd name="T0" fmla="*/ 0 w 38101"/>
                <a:gd name="T1" fmla="*/ 19050 h 19051"/>
                <a:gd name="T2" fmla="*/ 0 w 38101"/>
                <a:gd name="T3" fmla="*/ 19050 h 19051"/>
                <a:gd name="T4" fmla="*/ 0 w 38101"/>
                <a:gd name="T5" fmla="*/ 15679 h 19051"/>
                <a:gd name="T6" fmla="*/ 5645 w 38101"/>
                <a:gd name="T7" fmla="*/ 12143 h 19051"/>
                <a:gd name="T8" fmla="*/ 38100 w 38101"/>
                <a:gd name="T9" fmla="*/ 0 h 190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101"/>
                <a:gd name="T16" fmla="*/ 0 h 19051"/>
                <a:gd name="T17" fmla="*/ 38101 w 38101"/>
                <a:gd name="T18" fmla="*/ 19051 h 190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101" h="19051">
                  <a:moveTo>
                    <a:pt x="0" y="19050"/>
                  </a:moveTo>
                  <a:lnTo>
                    <a:pt x="0" y="19050"/>
                  </a:lnTo>
                  <a:lnTo>
                    <a:pt x="0" y="15679"/>
                  </a:lnTo>
                  <a:lnTo>
                    <a:pt x="5645" y="12143"/>
                  </a:lnTo>
                  <a:lnTo>
                    <a:pt x="3810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41" name="SMARTInkShape-520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4096856" y="3431979"/>
              <a:ext cx="81750" cy="220529"/>
            </a:xfrm>
            <a:custGeom>
              <a:avLst/>
              <a:gdLst>
                <a:gd name="T0" fmla="*/ 17944 w 81750"/>
                <a:gd name="T1" fmla="*/ 3371 h 220529"/>
                <a:gd name="T2" fmla="*/ 17944 w 81750"/>
                <a:gd name="T3" fmla="*/ 3371 h 220529"/>
                <a:gd name="T4" fmla="*/ 14573 w 81750"/>
                <a:gd name="T5" fmla="*/ 0 h 220529"/>
                <a:gd name="T6" fmla="*/ 12169 w 81750"/>
                <a:gd name="T7" fmla="*/ 1124 h 220529"/>
                <a:gd name="T8" fmla="*/ 5735 w 81750"/>
                <a:gd name="T9" fmla="*/ 8017 h 220529"/>
                <a:gd name="T10" fmla="*/ 921 w 81750"/>
                <a:gd name="T11" fmla="*/ 33910 h 220529"/>
                <a:gd name="T12" fmla="*/ 0 w 81750"/>
                <a:gd name="T13" fmla="*/ 74680 h 220529"/>
                <a:gd name="T14" fmla="*/ 2443 w 81750"/>
                <a:gd name="T15" fmla="*/ 107972 h 220529"/>
                <a:gd name="T16" fmla="*/ 9644 w 81750"/>
                <a:gd name="T17" fmla="*/ 144404 h 220529"/>
                <a:gd name="T18" fmla="*/ 19952 w 81750"/>
                <a:gd name="T19" fmla="*/ 189327 h 220529"/>
                <a:gd name="T20" fmla="*/ 24482 w 81750"/>
                <a:gd name="T21" fmla="*/ 207374 h 220529"/>
                <a:gd name="T22" fmla="*/ 33549 w 81750"/>
                <a:gd name="T23" fmla="*/ 220098 h 220529"/>
                <a:gd name="T24" fmla="*/ 39637 w 81750"/>
                <a:gd name="T25" fmla="*/ 220528 h 220529"/>
                <a:gd name="T26" fmla="*/ 53926 w 81750"/>
                <a:gd name="T27" fmla="*/ 211598 h 220529"/>
                <a:gd name="T28" fmla="*/ 71095 w 81750"/>
                <a:gd name="T29" fmla="*/ 183366 h 220529"/>
                <a:gd name="T30" fmla="*/ 81749 w 81750"/>
                <a:gd name="T31" fmla="*/ 138077 h 220529"/>
                <a:gd name="T32" fmla="*/ 81444 w 81750"/>
                <a:gd name="T33" fmla="*/ 79571 h 2205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1750"/>
                <a:gd name="T52" fmla="*/ 0 h 220529"/>
                <a:gd name="T53" fmla="*/ 81750 w 81750"/>
                <a:gd name="T54" fmla="*/ 220529 h 2205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1750" h="220529">
                  <a:moveTo>
                    <a:pt x="17944" y="3371"/>
                  </a:moveTo>
                  <a:lnTo>
                    <a:pt x="17944" y="3371"/>
                  </a:lnTo>
                  <a:lnTo>
                    <a:pt x="14573" y="0"/>
                  </a:lnTo>
                  <a:lnTo>
                    <a:pt x="12169" y="1124"/>
                  </a:lnTo>
                  <a:lnTo>
                    <a:pt x="5735" y="8017"/>
                  </a:lnTo>
                  <a:lnTo>
                    <a:pt x="921" y="33910"/>
                  </a:lnTo>
                  <a:lnTo>
                    <a:pt x="0" y="74680"/>
                  </a:lnTo>
                  <a:lnTo>
                    <a:pt x="2443" y="107972"/>
                  </a:lnTo>
                  <a:lnTo>
                    <a:pt x="9644" y="144404"/>
                  </a:lnTo>
                  <a:lnTo>
                    <a:pt x="19952" y="189327"/>
                  </a:lnTo>
                  <a:lnTo>
                    <a:pt x="24482" y="207374"/>
                  </a:lnTo>
                  <a:lnTo>
                    <a:pt x="33549" y="220098"/>
                  </a:lnTo>
                  <a:lnTo>
                    <a:pt x="39637" y="220528"/>
                  </a:lnTo>
                  <a:lnTo>
                    <a:pt x="53926" y="211598"/>
                  </a:lnTo>
                  <a:lnTo>
                    <a:pt x="71095" y="183366"/>
                  </a:lnTo>
                  <a:lnTo>
                    <a:pt x="81749" y="138077"/>
                  </a:lnTo>
                  <a:lnTo>
                    <a:pt x="81444" y="7957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3028" name="SMARTInkShape-Group135"/>
          <p:cNvGrpSpPr>
            <a:grpSpLocks/>
          </p:cNvGrpSpPr>
          <p:nvPr/>
        </p:nvGrpSpPr>
        <p:grpSpPr bwMode="auto">
          <a:xfrm>
            <a:off x="2630488" y="3243263"/>
            <a:ext cx="328612" cy="412750"/>
            <a:chOff x="2630877" y="3242985"/>
            <a:chExt cx="328224" cy="412538"/>
          </a:xfrm>
        </p:grpSpPr>
        <p:sp>
          <p:nvSpPr>
            <p:cNvPr id="43034" name="SMARTInkShape-521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2719244" y="3242985"/>
              <a:ext cx="239857" cy="412538"/>
            </a:xfrm>
            <a:custGeom>
              <a:avLst/>
              <a:gdLst>
                <a:gd name="T0" fmla="*/ 125556 w 239857"/>
                <a:gd name="T1" fmla="*/ 71715 h 412538"/>
                <a:gd name="T2" fmla="*/ 125556 w 239857"/>
                <a:gd name="T3" fmla="*/ 71715 h 412538"/>
                <a:gd name="T4" fmla="*/ 78486 w 239857"/>
                <a:gd name="T5" fmla="*/ 25337 h 412538"/>
                <a:gd name="T6" fmla="*/ 61985 w 239857"/>
                <a:gd name="T7" fmla="*/ 5605 h 412538"/>
                <a:gd name="T8" fmla="*/ 52382 w 239857"/>
                <a:gd name="T9" fmla="*/ 0 h 412538"/>
                <a:gd name="T10" fmla="*/ 47846 w 239857"/>
                <a:gd name="T11" fmla="*/ 622 h 412538"/>
                <a:gd name="T12" fmla="*/ 39042 w 239857"/>
                <a:gd name="T13" fmla="*/ 6957 h 412538"/>
                <a:gd name="T14" fmla="*/ 14497 w 239857"/>
                <a:gd name="T15" fmla="*/ 49364 h 412538"/>
                <a:gd name="T16" fmla="*/ 8463 w 239857"/>
                <a:gd name="T17" fmla="*/ 68837 h 412538"/>
                <a:gd name="T18" fmla="*/ 3429 w 239857"/>
                <a:gd name="T19" fmla="*/ 101010 h 412538"/>
                <a:gd name="T20" fmla="*/ 0 w 239857"/>
                <a:gd name="T21" fmla="*/ 145307 h 412538"/>
                <a:gd name="T22" fmla="*/ 5726 w 239857"/>
                <a:gd name="T23" fmla="*/ 181871 h 412538"/>
                <a:gd name="T24" fmla="*/ 25372 w 239857"/>
                <a:gd name="T25" fmla="*/ 225126 h 412538"/>
                <a:gd name="T26" fmla="*/ 51517 w 239857"/>
                <a:gd name="T27" fmla="*/ 259697 h 412538"/>
                <a:gd name="T28" fmla="*/ 91974 w 239857"/>
                <a:gd name="T29" fmla="*/ 293633 h 412538"/>
                <a:gd name="T30" fmla="*/ 138151 w 239857"/>
                <a:gd name="T31" fmla="*/ 333447 h 412538"/>
                <a:gd name="T32" fmla="*/ 168624 w 239857"/>
                <a:gd name="T33" fmla="*/ 371375 h 412538"/>
                <a:gd name="T34" fmla="*/ 171038 w 239857"/>
                <a:gd name="T35" fmla="*/ 385284 h 412538"/>
                <a:gd name="T36" fmla="*/ 170694 w 239857"/>
                <a:gd name="T37" fmla="*/ 392945 h 412538"/>
                <a:gd name="T38" fmla="*/ 165526 w 239857"/>
                <a:gd name="T39" fmla="*/ 399462 h 412538"/>
                <a:gd name="T40" fmla="*/ 146613 w 239857"/>
                <a:gd name="T41" fmla="*/ 410468 h 412538"/>
                <a:gd name="T42" fmla="*/ 121744 w 239857"/>
                <a:gd name="T43" fmla="*/ 412537 h 412538"/>
                <a:gd name="T44" fmla="*/ 96345 w 239857"/>
                <a:gd name="T45" fmla="*/ 408047 h 412538"/>
                <a:gd name="T46" fmla="*/ 75649 w 239857"/>
                <a:gd name="T47" fmla="*/ 398996 h 412538"/>
                <a:gd name="T48" fmla="*/ 51502 w 239857"/>
                <a:gd name="T49" fmla="*/ 375258 h 412538"/>
                <a:gd name="T50" fmla="*/ 37684 w 239857"/>
                <a:gd name="T51" fmla="*/ 352624 h 412538"/>
                <a:gd name="T52" fmla="*/ 39229 w 239857"/>
                <a:gd name="T53" fmla="*/ 333441 h 412538"/>
                <a:gd name="T54" fmla="*/ 46972 w 239857"/>
                <a:gd name="T55" fmla="*/ 312921 h 412538"/>
                <a:gd name="T56" fmla="*/ 75278 w 239857"/>
                <a:gd name="T57" fmla="*/ 275739 h 412538"/>
                <a:gd name="T58" fmla="*/ 121740 w 239857"/>
                <a:gd name="T59" fmla="*/ 242355 h 412538"/>
                <a:gd name="T60" fmla="*/ 160341 w 239857"/>
                <a:gd name="T61" fmla="*/ 222674 h 412538"/>
                <a:gd name="T62" fmla="*/ 239856 w 239857"/>
                <a:gd name="T63" fmla="*/ 186015 h 41253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39857"/>
                <a:gd name="T97" fmla="*/ 0 h 412538"/>
                <a:gd name="T98" fmla="*/ 239857 w 239857"/>
                <a:gd name="T99" fmla="*/ 412538 h 41253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39857" h="412538">
                  <a:moveTo>
                    <a:pt x="125556" y="71715"/>
                  </a:moveTo>
                  <a:lnTo>
                    <a:pt x="125556" y="71715"/>
                  </a:lnTo>
                  <a:lnTo>
                    <a:pt x="78486" y="25337"/>
                  </a:lnTo>
                  <a:lnTo>
                    <a:pt x="61985" y="5605"/>
                  </a:lnTo>
                  <a:lnTo>
                    <a:pt x="52382" y="0"/>
                  </a:lnTo>
                  <a:lnTo>
                    <a:pt x="47846" y="622"/>
                  </a:lnTo>
                  <a:lnTo>
                    <a:pt x="39042" y="6957"/>
                  </a:lnTo>
                  <a:lnTo>
                    <a:pt x="14497" y="49364"/>
                  </a:lnTo>
                  <a:lnTo>
                    <a:pt x="8463" y="68837"/>
                  </a:lnTo>
                  <a:lnTo>
                    <a:pt x="3429" y="101010"/>
                  </a:lnTo>
                  <a:lnTo>
                    <a:pt x="0" y="145307"/>
                  </a:lnTo>
                  <a:lnTo>
                    <a:pt x="5726" y="181871"/>
                  </a:lnTo>
                  <a:lnTo>
                    <a:pt x="25372" y="225126"/>
                  </a:lnTo>
                  <a:lnTo>
                    <a:pt x="51517" y="259697"/>
                  </a:lnTo>
                  <a:lnTo>
                    <a:pt x="91974" y="293633"/>
                  </a:lnTo>
                  <a:lnTo>
                    <a:pt x="138151" y="333447"/>
                  </a:lnTo>
                  <a:lnTo>
                    <a:pt x="168624" y="371375"/>
                  </a:lnTo>
                  <a:lnTo>
                    <a:pt x="171038" y="385284"/>
                  </a:lnTo>
                  <a:lnTo>
                    <a:pt x="170694" y="392945"/>
                  </a:lnTo>
                  <a:lnTo>
                    <a:pt x="165526" y="399462"/>
                  </a:lnTo>
                  <a:lnTo>
                    <a:pt x="146613" y="410468"/>
                  </a:lnTo>
                  <a:lnTo>
                    <a:pt x="121744" y="412537"/>
                  </a:lnTo>
                  <a:lnTo>
                    <a:pt x="96345" y="408047"/>
                  </a:lnTo>
                  <a:lnTo>
                    <a:pt x="75649" y="398996"/>
                  </a:lnTo>
                  <a:lnTo>
                    <a:pt x="51502" y="375258"/>
                  </a:lnTo>
                  <a:lnTo>
                    <a:pt x="37684" y="352624"/>
                  </a:lnTo>
                  <a:lnTo>
                    <a:pt x="39229" y="333441"/>
                  </a:lnTo>
                  <a:lnTo>
                    <a:pt x="46972" y="312921"/>
                  </a:lnTo>
                  <a:lnTo>
                    <a:pt x="75278" y="275739"/>
                  </a:lnTo>
                  <a:lnTo>
                    <a:pt x="121740" y="242355"/>
                  </a:lnTo>
                  <a:lnTo>
                    <a:pt x="160341" y="222674"/>
                  </a:lnTo>
                  <a:lnTo>
                    <a:pt x="239856" y="186015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5" name="SMARTInkShape-522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2630877" y="3282950"/>
              <a:ext cx="48824" cy="76201"/>
            </a:xfrm>
            <a:custGeom>
              <a:avLst/>
              <a:gdLst>
                <a:gd name="T0" fmla="*/ 48823 w 48824"/>
                <a:gd name="T1" fmla="*/ 76200 h 76201"/>
                <a:gd name="T2" fmla="*/ 48823 w 48824"/>
                <a:gd name="T3" fmla="*/ 76200 h 76201"/>
                <a:gd name="T4" fmla="*/ 11980 w 48824"/>
                <a:gd name="T5" fmla="*/ 44412 h 76201"/>
                <a:gd name="T6" fmla="*/ 4696 w 48824"/>
                <a:gd name="T7" fmla="*/ 34791 h 76201"/>
                <a:gd name="T8" fmla="*/ 989 w 48824"/>
                <a:gd name="T9" fmla="*/ 23929 h 76201"/>
                <a:gd name="T10" fmla="*/ 0 w 48824"/>
                <a:gd name="T11" fmla="*/ 18069 h 76201"/>
                <a:gd name="T12" fmla="*/ 1458 w 48824"/>
                <a:gd name="T13" fmla="*/ 13457 h 76201"/>
                <a:gd name="T14" fmla="*/ 4546 w 48824"/>
                <a:gd name="T15" fmla="*/ 9677 h 76201"/>
                <a:gd name="T16" fmla="*/ 23423 w 48824"/>
                <a:gd name="T17" fmla="*/ 0 h 762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824"/>
                <a:gd name="T28" fmla="*/ 0 h 76201"/>
                <a:gd name="T29" fmla="*/ 48824 w 48824"/>
                <a:gd name="T30" fmla="*/ 76201 h 7620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824" h="76201">
                  <a:moveTo>
                    <a:pt x="48823" y="76200"/>
                  </a:moveTo>
                  <a:lnTo>
                    <a:pt x="48823" y="76200"/>
                  </a:lnTo>
                  <a:lnTo>
                    <a:pt x="11980" y="44412"/>
                  </a:lnTo>
                  <a:lnTo>
                    <a:pt x="4696" y="34791"/>
                  </a:lnTo>
                  <a:lnTo>
                    <a:pt x="989" y="23929"/>
                  </a:lnTo>
                  <a:lnTo>
                    <a:pt x="0" y="18069"/>
                  </a:lnTo>
                  <a:lnTo>
                    <a:pt x="1458" y="13457"/>
                  </a:lnTo>
                  <a:lnTo>
                    <a:pt x="4546" y="9677"/>
                  </a:lnTo>
                  <a:lnTo>
                    <a:pt x="23423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6" name="SMARTInkShape-523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2662579" y="3473450"/>
              <a:ext cx="51251" cy="158751"/>
            </a:xfrm>
            <a:custGeom>
              <a:avLst/>
              <a:gdLst>
                <a:gd name="T0" fmla="*/ 29821 w 51251"/>
                <a:gd name="T1" fmla="*/ 0 h 158751"/>
                <a:gd name="T2" fmla="*/ 29821 w 51251"/>
                <a:gd name="T3" fmla="*/ 0 h 158751"/>
                <a:gd name="T4" fmla="*/ 7836 w 51251"/>
                <a:gd name="T5" fmla="*/ 18841 h 158751"/>
                <a:gd name="T6" fmla="*/ 4581 w 51251"/>
                <a:gd name="T7" fmla="*/ 23144 h 158751"/>
                <a:gd name="T8" fmla="*/ 0 w 51251"/>
                <a:gd name="T9" fmla="*/ 46055 h 158751"/>
                <a:gd name="T10" fmla="*/ 2014 w 51251"/>
                <a:gd name="T11" fmla="*/ 75186 h 158751"/>
                <a:gd name="T12" fmla="*/ 8996 w 51251"/>
                <a:gd name="T13" fmla="*/ 91977 h 158751"/>
                <a:gd name="T14" fmla="*/ 45261 w 51251"/>
                <a:gd name="T15" fmla="*/ 136489 h 158751"/>
                <a:gd name="T16" fmla="*/ 50324 w 51251"/>
                <a:gd name="T17" fmla="*/ 144387 h 158751"/>
                <a:gd name="T18" fmla="*/ 51250 w 51251"/>
                <a:gd name="T19" fmla="*/ 147764 h 158751"/>
                <a:gd name="T20" fmla="*/ 48871 w 51251"/>
                <a:gd name="T21" fmla="*/ 158750 h 1587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1251"/>
                <a:gd name="T34" fmla="*/ 0 h 158751"/>
                <a:gd name="T35" fmla="*/ 51251 w 51251"/>
                <a:gd name="T36" fmla="*/ 158751 h 15875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1251" h="158751">
                  <a:moveTo>
                    <a:pt x="29821" y="0"/>
                  </a:moveTo>
                  <a:lnTo>
                    <a:pt x="29821" y="0"/>
                  </a:lnTo>
                  <a:lnTo>
                    <a:pt x="7836" y="18841"/>
                  </a:lnTo>
                  <a:lnTo>
                    <a:pt x="4581" y="23144"/>
                  </a:lnTo>
                  <a:lnTo>
                    <a:pt x="0" y="46055"/>
                  </a:lnTo>
                  <a:lnTo>
                    <a:pt x="2014" y="75186"/>
                  </a:lnTo>
                  <a:lnTo>
                    <a:pt x="8996" y="91977"/>
                  </a:lnTo>
                  <a:lnTo>
                    <a:pt x="45261" y="136489"/>
                  </a:lnTo>
                  <a:lnTo>
                    <a:pt x="50324" y="144387"/>
                  </a:lnTo>
                  <a:lnTo>
                    <a:pt x="51250" y="147764"/>
                  </a:lnTo>
                  <a:lnTo>
                    <a:pt x="48871" y="1587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3029" name="SMARTInkShape-Group136"/>
          <p:cNvGrpSpPr>
            <a:grpSpLocks/>
          </p:cNvGrpSpPr>
          <p:nvPr/>
        </p:nvGrpSpPr>
        <p:grpSpPr bwMode="auto">
          <a:xfrm>
            <a:off x="2628900" y="3987800"/>
            <a:ext cx="450850" cy="327025"/>
            <a:chOff x="2629162" y="3987800"/>
            <a:chExt cx="450589" cy="327116"/>
          </a:xfrm>
        </p:grpSpPr>
        <p:sp>
          <p:nvSpPr>
            <p:cNvPr id="43030" name="SMARTInkShape-524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2949948" y="4041747"/>
              <a:ext cx="129803" cy="210906"/>
            </a:xfrm>
            <a:custGeom>
              <a:avLst/>
              <a:gdLst>
                <a:gd name="T0" fmla="*/ 15502 w 129803"/>
                <a:gd name="T1" fmla="*/ 54003 h 210906"/>
                <a:gd name="T2" fmla="*/ 15502 w 129803"/>
                <a:gd name="T3" fmla="*/ 54003 h 210906"/>
                <a:gd name="T4" fmla="*/ 12131 w 129803"/>
                <a:gd name="T5" fmla="*/ 57374 h 210906"/>
                <a:gd name="T6" fmla="*/ 10035 w 129803"/>
                <a:gd name="T7" fmla="*/ 69583 h 210906"/>
                <a:gd name="T8" fmla="*/ 12785 w 129803"/>
                <a:gd name="T9" fmla="*/ 86606 h 210906"/>
                <a:gd name="T10" fmla="*/ 16512 w 129803"/>
                <a:gd name="T11" fmla="*/ 91260 h 210906"/>
                <a:gd name="T12" fmla="*/ 28181 w 129803"/>
                <a:gd name="T13" fmla="*/ 98314 h 210906"/>
                <a:gd name="T14" fmla="*/ 47246 w 129803"/>
                <a:gd name="T15" fmla="*/ 102880 h 210906"/>
                <a:gd name="T16" fmla="*/ 53598 w 129803"/>
                <a:gd name="T17" fmla="*/ 101405 h 210906"/>
                <a:gd name="T18" fmla="*/ 75238 w 129803"/>
                <a:gd name="T19" fmla="*/ 87590 h 210906"/>
                <a:gd name="T20" fmla="*/ 86119 w 129803"/>
                <a:gd name="T21" fmla="*/ 76185 h 210906"/>
                <a:gd name="T22" fmla="*/ 90096 w 129803"/>
                <a:gd name="T23" fmla="*/ 70907 h 210906"/>
                <a:gd name="T24" fmla="*/ 94516 w 129803"/>
                <a:gd name="T25" fmla="*/ 55637 h 210906"/>
                <a:gd name="T26" fmla="*/ 95069 w 129803"/>
                <a:gd name="T27" fmla="*/ 37795 h 210906"/>
                <a:gd name="T28" fmla="*/ 90612 w 129803"/>
                <a:gd name="T29" fmla="*/ 20459 h 210906"/>
                <a:gd name="T30" fmla="*/ 78282 w 129803"/>
                <a:gd name="T31" fmla="*/ 7109 h 210906"/>
                <a:gd name="T32" fmla="*/ 70055 w 129803"/>
                <a:gd name="T33" fmla="*/ 1574 h 210906"/>
                <a:gd name="T34" fmla="*/ 61749 w 129803"/>
                <a:gd name="T35" fmla="*/ 0 h 210906"/>
                <a:gd name="T36" fmla="*/ 44993 w 129803"/>
                <a:gd name="T37" fmla="*/ 3896 h 210906"/>
                <a:gd name="T38" fmla="*/ 28139 w 129803"/>
                <a:gd name="T39" fmla="*/ 22091 h 210906"/>
                <a:gd name="T40" fmla="*/ 8428 w 129803"/>
                <a:gd name="T41" fmla="*/ 58423 h 210906"/>
                <a:gd name="T42" fmla="*/ 0 w 129803"/>
                <a:gd name="T43" fmla="*/ 97176 h 210906"/>
                <a:gd name="T44" fmla="*/ 1266 w 129803"/>
                <a:gd name="T45" fmla="*/ 142524 h 210906"/>
                <a:gd name="T46" fmla="*/ 7058 w 129803"/>
                <a:gd name="T47" fmla="*/ 168135 h 210906"/>
                <a:gd name="T48" fmla="*/ 14336 w 129803"/>
                <a:gd name="T49" fmla="*/ 181869 h 210906"/>
                <a:gd name="T50" fmla="*/ 29801 w 129803"/>
                <a:gd name="T51" fmla="*/ 192207 h 210906"/>
                <a:gd name="T52" fmla="*/ 74222 w 129803"/>
                <a:gd name="T53" fmla="*/ 206970 h 210906"/>
                <a:gd name="T54" fmla="*/ 107848 w 129803"/>
                <a:gd name="T55" fmla="*/ 210905 h 210906"/>
                <a:gd name="T56" fmla="*/ 129802 w 129803"/>
                <a:gd name="T57" fmla="*/ 206403 h 21090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29803"/>
                <a:gd name="T88" fmla="*/ 0 h 210906"/>
                <a:gd name="T89" fmla="*/ 129803 w 129803"/>
                <a:gd name="T90" fmla="*/ 210906 h 21090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29803" h="210906">
                  <a:moveTo>
                    <a:pt x="15502" y="54003"/>
                  </a:moveTo>
                  <a:lnTo>
                    <a:pt x="15502" y="54003"/>
                  </a:lnTo>
                  <a:lnTo>
                    <a:pt x="12131" y="57374"/>
                  </a:lnTo>
                  <a:lnTo>
                    <a:pt x="10035" y="69583"/>
                  </a:lnTo>
                  <a:lnTo>
                    <a:pt x="12785" y="86606"/>
                  </a:lnTo>
                  <a:lnTo>
                    <a:pt x="16512" y="91260"/>
                  </a:lnTo>
                  <a:lnTo>
                    <a:pt x="28181" y="98314"/>
                  </a:lnTo>
                  <a:lnTo>
                    <a:pt x="47246" y="102880"/>
                  </a:lnTo>
                  <a:lnTo>
                    <a:pt x="53598" y="101405"/>
                  </a:lnTo>
                  <a:lnTo>
                    <a:pt x="75238" y="87590"/>
                  </a:lnTo>
                  <a:lnTo>
                    <a:pt x="86119" y="76185"/>
                  </a:lnTo>
                  <a:lnTo>
                    <a:pt x="90096" y="70907"/>
                  </a:lnTo>
                  <a:lnTo>
                    <a:pt x="94516" y="55637"/>
                  </a:lnTo>
                  <a:lnTo>
                    <a:pt x="95069" y="37795"/>
                  </a:lnTo>
                  <a:lnTo>
                    <a:pt x="90612" y="20459"/>
                  </a:lnTo>
                  <a:lnTo>
                    <a:pt x="78282" y="7109"/>
                  </a:lnTo>
                  <a:lnTo>
                    <a:pt x="70055" y="1574"/>
                  </a:lnTo>
                  <a:lnTo>
                    <a:pt x="61749" y="0"/>
                  </a:lnTo>
                  <a:lnTo>
                    <a:pt x="44993" y="3896"/>
                  </a:lnTo>
                  <a:lnTo>
                    <a:pt x="28139" y="22091"/>
                  </a:lnTo>
                  <a:lnTo>
                    <a:pt x="8428" y="58423"/>
                  </a:lnTo>
                  <a:lnTo>
                    <a:pt x="0" y="97176"/>
                  </a:lnTo>
                  <a:lnTo>
                    <a:pt x="1266" y="142524"/>
                  </a:lnTo>
                  <a:lnTo>
                    <a:pt x="7058" y="168135"/>
                  </a:lnTo>
                  <a:lnTo>
                    <a:pt x="14336" y="181869"/>
                  </a:lnTo>
                  <a:lnTo>
                    <a:pt x="29801" y="192207"/>
                  </a:lnTo>
                  <a:lnTo>
                    <a:pt x="74222" y="206970"/>
                  </a:lnTo>
                  <a:lnTo>
                    <a:pt x="107848" y="210905"/>
                  </a:lnTo>
                  <a:lnTo>
                    <a:pt x="129802" y="206403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1" name="SMARTInkShape-525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2858302" y="4064000"/>
              <a:ext cx="98341" cy="197765"/>
            </a:xfrm>
            <a:custGeom>
              <a:avLst/>
              <a:gdLst>
                <a:gd name="T0" fmla="*/ 43648 w 98341"/>
                <a:gd name="T1" fmla="*/ 0 h 197765"/>
                <a:gd name="T2" fmla="*/ 43648 w 98341"/>
                <a:gd name="T3" fmla="*/ 0 h 197765"/>
                <a:gd name="T4" fmla="*/ 17622 w 98341"/>
                <a:gd name="T5" fmla="*/ 706 h 197765"/>
                <a:gd name="T6" fmla="*/ 8327 w 98341"/>
                <a:gd name="T7" fmla="*/ 3371 h 197765"/>
                <a:gd name="T8" fmla="*/ 5284 w 98341"/>
                <a:gd name="T9" fmla="*/ 5069 h 197765"/>
                <a:gd name="T10" fmla="*/ 1903 w 98341"/>
                <a:gd name="T11" fmla="*/ 8838 h 197765"/>
                <a:gd name="T12" fmla="*/ 0 w 98341"/>
                <a:gd name="T13" fmla="*/ 18298 h 197765"/>
                <a:gd name="T14" fmla="*/ 9549 w 98341"/>
                <a:gd name="T15" fmla="*/ 40151 h 197765"/>
                <a:gd name="T16" fmla="*/ 25784 w 98341"/>
                <a:gd name="T17" fmla="*/ 58855 h 197765"/>
                <a:gd name="T18" fmla="*/ 68437 w 98341"/>
                <a:gd name="T19" fmla="*/ 89124 h 197765"/>
                <a:gd name="T20" fmla="*/ 84299 w 98341"/>
                <a:gd name="T21" fmla="*/ 102405 h 197765"/>
                <a:gd name="T22" fmla="*/ 96052 w 98341"/>
                <a:gd name="T23" fmla="*/ 117715 h 197765"/>
                <a:gd name="T24" fmla="*/ 98340 w 98341"/>
                <a:gd name="T25" fmla="*/ 126455 h 197765"/>
                <a:gd name="T26" fmla="*/ 97118 w 98341"/>
                <a:gd name="T27" fmla="*/ 145573 h 197765"/>
                <a:gd name="T28" fmla="*/ 88109 w 98341"/>
                <a:gd name="T29" fmla="*/ 162066 h 197765"/>
                <a:gd name="T30" fmla="*/ 66071 w 98341"/>
                <a:gd name="T31" fmla="*/ 186530 h 197765"/>
                <a:gd name="T32" fmla="*/ 45745 w 98341"/>
                <a:gd name="T33" fmla="*/ 197163 h 197765"/>
                <a:gd name="T34" fmla="*/ 38696 w 98341"/>
                <a:gd name="T35" fmla="*/ 197764 h 197765"/>
                <a:gd name="T36" fmla="*/ 25219 w 98341"/>
                <a:gd name="T37" fmla="*/ 194669 h 197765"/>
                <a:gd name="T38" fmla="*/ 21484 w 98341"/>
                <a:gd name="T39" fmla="*/ 190457 h 197765"/>
                <a:gd name="T40" fmla="*/ 18248 w 98341"/>
                <a:gd name="T41" fmla="*/ 165100 h 1977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8341"/>
                <a:gd name="T64" fmla="*/ 0 h 197765"/>
                <a:gd name="T65" fmla="*/ 98341 w 98341"/>
                <a:gd name="T66" fmla="*/ 197765 h 1977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8341" h="197765">
                  <a:moveTo>
                    <a:pt x="43648" y="0"/>
                  </a:moveTo>
                  <a:lnTo>
                    <a:pt x="43648" y="0"/>
                  </a:lnTo>
                  <a:lnTo>
                    <a:pt x="17622" y="706"/>
                  </a:lnTo>
                  <a:lnTo>
                    <a:pt x="8327" y="3371"/>
                  </a:lnTo>
                  <a:lnTo>
                    <a:pt x="5284" y="5069"/>
                  </a:lnTo>
                  <a:lnTo>
                    <a:pt x="1903" y="8838"/>
                  </a:lnTo>
                  <a:lnTo>
                    <a:pt x="0" y="18298"/>
                  </a:lnTo>
                  <a:lnTo>
                    <a:pt x="9549" y="40151"/>
                  </a:lnTo>
                  <a:lnTo>
                    <a:pt x="25784" y="58855"/>
                  </a:lnTo>
                  <a:lnTo>
                    <a:pt x="68437" y="89124"/>
                  </a:lnTo>
                  <a:lnTo>
                    <a:pt x="84299" y="102405"/>
                  </a:lnTo>
                  <a:lnTo>
                    <a:pt x="96052" y="117715"/>
                  </a:lnTo>
                  <a:lnTo>
                    <a:pt x="98340" y="126455"/>
                  </a:lnTo>
                  <a:lnTo>
                    <a:pt x="97118" y="145573"/>
                  </a:lnTo>
                  <a:lnTo>
                    <a:pt x="88109" y="162066"/>
                  </a:lnTo>
                  <a:lnTo>
                    <a:pt x="66071" y="186530"/>
                  </a:lnTo>
                  <a:lnTo>
                    <a:pt x="45745" y="197163"/>
                  </a:lnTo>
                  <a:lnTo>
                    <a:pt x="38696" y="197764"/>
                  </a:lnTo>
                  <a:lnTo>
                    <a:pt x="25219" y="194669"/>
                  </a:lnTo>
                  <a:lnTo>
                    <a:pt x="21484" y="190457"/>
                  </a:lnTo>
                  <a:lnTo>
                    <a:pt x="18248" y="1651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2" name="SMARTInkShape-526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2791773" y="3987800"/>
              <a:ext cx="65728" cy="272744"/>
            </a:xfrm>
            <a:custGeom>
              <a:avLst/>
              <a:gdLst>
                <a:gd name="T0" fmla="*/ 14927 w 65728"/>
                <a:gd name="T1" fmla="*/ 0 h 272744"/>
                <a:gd name="T2" fmla="*/ 14927 w 65728"/>
                <a:gd name="T3" fmla="*/ 0 h 272744"/>
                <a:gd name="T4" fmla="*/ 11556 w 65728"/>
                <a:gd name="T5" fmla="*/ 0 h 272744"/>
                <a:gd name="T6" fmla="*/ 8020 w 65728"/>
                <a:gd name="T7" fmla="*/ 1881 h 272744"/>
                <a:gd name="T8" fmla="*/ 6089 w 65728"/>
                <a:gd name="T9" fmla="*/ 3371 h 272744"/>
                <a:gd name="T10" fmla="*/ 0 w 65728"/>
                <a:gd name="T11" fmla="*/ 18951 h 272744"/>
                <a:gd name="T12" fmla="*/ 470 w 65728"/>
                <a:gd name="T13" fmla="*/ 51555 h 272744"/>
                <a:gd name="T14" fmla="*/ 5209 w 65728"/>
                <a:gd name="T15" fmla="*/ 84062 h 272744"/>
                <a:gd name="T16" fmla="*/ 11313 w 65728"/>
                <a:gd name="T17" fmla="*/ 118499 h 272744"/>
                <a:gd name="T18" fmla="*/ 19422 w 65728"/>
                <a:gd name="T19" fmla="*/ 157721 h 272744"/>
                <a:gd name="T20" fmla="*/ 31154 w 65728"/>
                <a:gd name="T21" fmla="*/ 193096 h 272744"/>
                <a:gd name="T22" fmla="*/ 47017 w 65728"/>
                <a:gd name="T23" fmla="*/ 232113 h 272744"/>
                <a:gd name="T24" fmla="*/ 63899 w 65728"/>
                <a:gd name="T25" fmla="*/ 272743 h 272744"/>
                <a:gd name="T26" fmla="*/ 65727 w 65728"/>
                <a:gd name="T27" fmla="*/ 260350 h 27274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728"/>
                <a:gd name="T43" fmla="*/ 0 h 272744"/>
                <a:gd name="T44" fmla="*/ 65728 w 65728"/>
                <a:gd name="T45" fmla="*/ 272744 h 27274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728" h="272744">
                  <a:moveTo>
                    <a:pt x="14927" y="0"/>
                  </a:moveTo>
                  <a:lnTo>
                    <a:pt x="14927" y="0"/>
                  </a:lnTo>
                  <a:lnTo>
                    <a:pt x="11556" y="0"/>
                  </a:lnTo>
                  <a:lnTo>
                    <a:pt x="8020" y="1881"/>
                  </a:lnTo>
                  <a:lnTo>
                    <a:pt x="6089" y="3371"/>
                  </a:lnTo>
                  <a:lnTo>
                    <a:pt x="0" y="18951"/>
                  </a:lnTo>
                  <a:lnTo>
                    <a:pt x="470" y="51555"/>
                  </a:lnTo>
                  <a:lnTo>
                    <a:pt x="5209" y="84062"/>
                  </a:lnTo>
                  <a:lnTo>
                    <a:pt x="11313" y="118499"/>
                  </a:lnTo>
                  <a:lnTo>
                    <a:pt x="19422" y="157721"/>
                  </a:lnTo>
                  <a:lnTo>
                    <a:pt x="31154" y="193096"/>
                  </a:lnTo>
                  <a:lnTo>
                    <a:pt x="47017" y="232113"/>
                  </a:lnTo>
                  <a:lnTo>
                    <a:pt x="63899" y="272743"/>
                  </a:lnTo>
                  <a:lnTo>
                    <a:pt x="65727" y="26035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3033" name="SMARTInkShape-527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2629162" y="4110324"/>
              <a:ext cx="177539" cy="204592"/>
            </a:xfrm>
            <a:custGeom>
              <a:avLst/>
              <a:gdLst>
                <a:gd name="T0" fmla="*/ 6088 w 177539"/>
                <a:gd name="T1" fmla="*/ 48926 h 204592"/>
                <a:gd name="T2" fmla="*/ 6088 w 177539"/>
                <a:gd name="T3" fmla="*/ 48926 h 204592"/>
                <a:gd name="T4" fmla="*/ 0 w 177539"/>
                <a:gd name="T5" fmla="*/ 48926 h 204592"/>
                <a:gd name="T6" fmla="*/ 3187 w 177539"/>
                <a:gd name="T7" fmla="*/ 52297 h 204592"/>
                <a:gd name="T8" fmla="*/ 22083 w 177539"/>
                <a:gd name="T9" fmla="*/ 54393 h 204592"/>
                <a:gd name="T10" fmla="*/ 43283 w 177539"/>
                <a:gd name="T11" fmla="*/ 51644 h 204592"/>
                <a:gd name="T12" fmla="*/ 62970 w 177539"/>
                <a:gd name="T13" fmla="*/ 42989 h 204592"/>
                <a:gd name="T14" fmla="*/ 72056 w 177539"/>
                <a:gd name="T15" fmla="*/ 35469 h 204592"/>
                <a:gd name="T16" fmla="*/ 75467 w 177539"/>
                <a:gd name="T17" fmla="*/ 31488 h 204592"/>
                <a:gd name="T18" fmla="*/ 77035 w 177539"/>
                <a:gd name="T19" fmla="*/ 26718 h 204592"/>
                <a:gd name="T20" fmla="*/ 76896 w 177539"/>
                <a:gd name="T21" fmla="*/ 15772 h 204592"/>
                <a:gd name="T22" fmla="*/ 75165 w 177539"/>
                <a:gd name="T23" fmla="*/ 11302 h 204592"/>
                <a:gd name="T24" fmla="*/ 69480 w 177539"/>
                <a:gd name="T25" fmla="*/ 4452 h 204592"/>
                <a:gd name="T26" fmla="*/ 58486 w 177539"/>
                <a:gd name="T27" fmla="*/ 937 h 204592"/>
                <a:gd name="T28" fmla="*/ 51603 w 177539"/>
                <a:gd name="T29" fmla="*/ 0 h 204592"/>
                <a:gd name="T30" fmla="*/ 38311 w 177539"/>
                <a:gd name="T31" fmla="*/ 2722 h 204592"/>
                <a:gd name="T32" fmla="*/ 31803 w 177539"/>
                <a:gd name="T33" fmla="*/ 5423 h 204592"/>
                <a:gd name="T34" fmla="*/ 18928 w 177539"/>
                <a:gd name="T35" fmla="*/ 19714 h 204592"/>
                <a:gd name="T36" fmla="*/ 8267 w 177539"/>
                <a:gd name="T37" fmla="*/ 39471 h 204592"/>
                <a:gd name="T38" fmla="*/ 2265 w 177539"/>
                <a:gd name="T39" fmla="*/ 73249 h 204592"/>
                <a:gd name="T40" fmla="*/ 2604 w 177539"/>
                <a:gd name="T41" fmla="*/ 120809 h 204592"/>
                <a:gd name="T42" fmla="*/ 15168 w 177539"/>
                <a:gd name="T43" fmla="*/ 163279 h 204592"/>
                <a:gd name="T44" fmla="*/ 26351 w 177539"/>
                <a:gd name="T45" fmla="*/ 179948 h 204592"/>
                <a:gd name="T46" fmla="*/ 51290 w 177539"/>
                <a:gd name="T47" fmla="*/ 197265 h 204592"/>
                <a:gd name="T48" fmla="*/ 77650 w 177539"/>
                <a:gd name="T49" fmla="*/ 204591 h 204592"/>
                <a:gd name="T50" fmla="*/ 98571 w 177539"/>
                <a:gd name="T51" fmla="*/ 200661 h 204592"/>
                <a:gd name="T52" fmla="*/ 121275 w 177539"/>
                <a:gd name="T53" fmla="*/ 190447 h 204592"/>
                <a:gd name="T54" fmla="*/ 151068 w 177539"/>
                <a:gd name="T55" fmla="*/ 165569 h 204592"/>
                <a:gd name="T56" fmla="*/ 161775 w 177539"/>
                <a:gd name="T57" fmla="*/ 148510 h 204592"/>
                <a:gd name="T58" fmla="*/ 177538 w 177539"/>
                <a:gd name="T59" fmla="*/ 87026 h 20459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77539"/>
                <a:gd name="T91" fmla="*/ 0 h 204592"/>
                <a:gd name="T92" fmla="*/ 177539 w 177539"/>
                <a:gd name="T93" fmla="*/ 204592 h 20459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77539" h="204592">
                  <a:moveTo>
                    <a:pt x="6088" y="48926"/>
                  </a:moveTo>
                  <a:lnTo>
                    <a:pt x="6088" y="48926"/>
                  </a:lnTo>
                  <a:lnTo>
                    <a:pt x="0" y="48926"/>
                  </a:lnTo>
                  <a:lnTo>
                    <a:pt x="3187" y="52297"/>
                  </a:lnTo>
                  <a:lnTo>
                    <a:pt x="22083" y="54393"/>
                  </a:lnTo>
                  <a:lnTo>
                    <a:pt x="43283" y="51644"/>
                  </a:lnTo>
                  <a:lnTo>
                    <a:pt x="62970" y="42989"/>
                  </a:lnTo>
                  <a:lnTo>
                    <a:pt x="72056" y="35469"/>
                  </a:lnTo>
                  <a:lnTo>
                    <a:pt x="75467" y="31488"/>
                  </a:lnTo>
                  <a:lnTo>
                    <a:pt x="77035" y="26718"/>
                  </a:lnTo>
                  <a:lnTo>
                    <a:pt x="76896" y="15772"/>
                  </a:lnTo>
                  <a:lnTo>
                    <a:pt x="75165" y="11302"/>
                  </a:lnTo>
                  <a:lnTo>
                    <a:pt x="69480" y="4452"/>
                  </a:lnTo>
                  <a:lnTo>
                    <a:pt x="58486" y="937"/>
                  </a:lnTo>
                  <a:lnTo>
                    <a:pt x="51603" y="0"/>
                  </a:lnTo>
                  <a:lnTo>
                    <a:pt x="38311" y="2722"/>
                  </a:lnTo>
                  <a:lnTo>
                    <a:pt x="31803" y="5423"/>
                  </a:lnTo>
                  <a:lnTo>
                    <a:pt x="18928" y="19714"/>
                  </a:lnTo>
                  <a:lnTo>
                    <a:pt x="8267" y="39471"/>
                  </a:lnTo>
                  <a:lnTo>
                    <a:pt x="2265" y="73249"/>
                  </a:lnTo>
                  <a:lnTo>
                    <a:pt x="2604" y="120809"/>
                  </a:lnTo>
                  <a:lnTo>
                    <a:pt x="15168" y="163279"/>
                  </a:lnTo>
                  <a:lnTo>
                    <a:pt x="26351" y="179948"/>
                  </a:lnTo>
                  <a:lnTo>
                    <a:pt x="51290" y="197265"/>
                  </a:lnTo>
                  <a:lnTo>
                    <a:pt x="77650" y="204591"/>
                  </a:lnTo>
                  <a:lnTo>
                    <a:pt x="98571" y="200661"/>
                  </a:lnTo>
                  <a:lnTo>
                    <a:pt x="121275" y="190447"/>
                  </a:lnTo>
                  <a:lnTo>
                    <a:pt x="151068" y="165569"/>
                  </a:lnTo>
                  <a:lnTo>
                    <a:pt x="161775" y="148510"/>
                  </a:lnTo>
                  <a:lnTo>
                    <a:pt x="177538" y="87026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1828800"/>
            <a:ext cx="9144000" cy="4114800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440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sp>
        <p:nvSpPr>
          <p:cNvPr id="30724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305800" cy="3505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Nested branches are handled as well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44037" name="Rectangle 22"/>
          <p:cNvSpPr>
            <a:spLocks noChangeArrowheads="1"/>
          </p:cNvSpPr>
          <p:nvPr/>
        </p:nvSpPr>
        <p:spPr bwMode="auto">
          <a:xfrm>
            <a:off x="533400" y="1905000"/>
            <a:ext cx="8305800" cy="359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(foo(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(bar(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))</a:t>
            </a:r>
            <a:br>
              <a:rPr lang="en-US" altLang="en-US" sz="2800">
                <a:latin typeface="Courier New" pitchFamily="49" charset="0"/>
                <a:cs typeface="Courier New" pitchFamily="49" charset="0"/>
              </a:rPr>
            </a:b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  do_A();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  do_B();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else</a:t>
            </a:r>
            <a:endParaRPr lang="en-US" altLang="en-US" sz="280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do_C();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grpSp>
        <p:nvGrpSpPr>
          <p:cNvPr id="45059" name="Group 94"/>
          <p:cNvGrpSpPr>
            <a:grpSpLocks/>
          </p:cNvGrpSpPr>
          <p:nvPr/>
        </p:nvGrpSpPr>
        <p:grpSpPr bwMode="auto">
          <a:xfrm>
            <a:off x="3124200" y="990600"/>
            <a:ext cx="5403850" cy="576263"/>
            <a:chOff x="3944" y="1361"/>
            <a:chExt cx="1427" cy="363"/>
          </a:xfrm>
        </p:grpSpPr>
        <p:sp>
          <p:nvSpPr>
            <p:cNvPr id="45120" name="Rectangle 12"/>
            <p:cNvSpPr>
              <a:spLocks noChangeArrowheads="1"/>
            </p:cNvSpPr>
            <p:nvPr/>
          </p:nvSpPr>
          <p:spPr bwMode="auto">
            <a:xfrm>
              <a:off x="3944" y="1361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121" name="Line 4"/>
            <p:cNvSpPr>
              <a:spLocks noChangeShapeType="1"/>
            </p:cNvSpPr>
            <p:nvPr/>
          </p:nvSpPr>
          <p:spPr bwMode="auto">
            <a:xfrm>
              <a:off x="4065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2" name="Line 5"/>
            <p:cNvSpPr>
              <a:spLocks noChangeShapeType="1"/>
            </p:cNvSpPr>
            <p:nvPr/>
          </p:nvSpPr>
          <p:spPr bwMode="auto">
            <a:xfrm>
              <a:off x="4234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3" name="Line 6"/>
            <p:cNvSpPr>
              <a:spLocks noChangeShapeType="1"/>
            </p:cNvSpPr>
            <p:nvPr/>
          </p:nvSpPr>
          <p:spPr bwMode="auto">
            <a:xfrm>
              <a:off x="4404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4" name="Line 7"/>
            <p:cNvSpPr>
              <a:spLocks noChangeShapeType="1"/>
            </p:cNvSpPr>
            <p:nvPr/>
          </p:nvSpPr>
          <p:spPr bwMode="auto">
            <a:xfrm>
              <a:off x="4573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5" name="Line 8"/>
            <p:cNvSpPr>
              <a:spLocks noChangeShapeType="1"/>
            </p:cNvSpPr>
            <p:nvPr/>
          </p:nvSpPr>
          <p:spPr bwMode="auto">
            <a:xfrm>
              <a:off x="4742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6" name="Line 9"/>
            <p:cNvSpPr>
              <a:spLocks noChangeShapeType="1"/>
            </p:cNvSpPr>
            <p:nvPr/>
          </p:nvSpPr>
          <p:spPr bwMode="auto">
            <a:xfrm>
              <a:off x="4911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7" name="Line 10"/>
            <p:cNvSpPr>
              <a:spLocks noChangeShapeType="1"/>
            </p:cNvSpPr>
            <p:nvPr/>
          </p:nvSpPr>
          <p:spPr bwMode="auto">
            <a:xfrm>
              <a:off x="5081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28" name="Line 11"/>
            <p:cNvSpPr>
              <a:spLocks noChangeShapeType="1"/>
            </p:cNvSpPr>
            <p:nvPr/>
          </p:nvSpPr>
          <p:spPr bwMode="auto">
            <a:xfrm>
              <a:off x="5250" y="1410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0" name="Group 95"/>
          <p:cNvGrpSpPr>
            <a:grpSpLocks/>
          </p:cNvGrpSpPr>
          <p:nvPr/>
        </p:nvGrpSpPr>
        <p:grpSpPr bwMode="auto">
          <a:xfrm>
            <a:off x="3124200" y="1682750"/>
            <a:ext cx="5403850" cy="576263"/>
            <a:chOff x="3944" y="1797"/>
            <a:chExt cx="1427" cy="363"/>
          </a:xfrm>
        </p:grpSpPr>
        <p:sp>
          <p:nvSpPr>
            <p:cNvPr id="45111" name="Rectangle 13"/>
            <p:cNvSpPr>
              <a:spLocks noChangeArrowheads="1"/>
            </p:cNvSpPr>
            <p:nvPr/>
          </p:nvSpPr>
          <p:spPr bwMode="auto">
            <a:xfrm>
              <a:off x="3944" y="1797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112" name="Line 14"/>
            <p:cNvSpPr>
              <a:spLocks noChangeShapeType="1"/>
            </p:cNvSpPr>
            <p:nvPr/>
          </p:nvSpPr>
          <p:spPr bwMode="auto">
            <a:xfrm>
              <a:off x="4065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3" name="Line 15"/>
            <p:cNvSpPr>
              <a:spLocks noChangeShapeType="1"/>
            </p:cNvSpPr>
            <p:nvPr/>
          </p:nvSpPr>
          <p:spPr bwMode="auto">
            <a:xfrm>
              <a:off x="4234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4" name="Line 16"/>
            <p:cNvSpPr>
              <a:spLocks noChangeShapeType="1"/>
            </p:cNvSpPr>
            <p:nvPr/>
          </p:nvSpPr>
          <p:spPr bwMode="auto">
            <a:xfrm>
              <a:off x="4404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5" name="Line 17"/>
            <p:cNvSpPr>
              <a:spLocks noChangeShapeType="1"/>
            </p:cNvSpPr>
            <p:nvPr/>
          </p:nvSpPr>
          <p:spPr bwMode="auto">
            <a:xfrm>
              <a:off x="4573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6" name="Line 18"/>
            <p:cNvSpPr>
              <a:spLocks noChangeShapeType="1"/>
            </p:cNvSpPr>
            <p:nvPr/>
          </p:nvSpPr>
          <p:spPr bwMode="auto">
            <a:xfrm>
              <a:off x="4742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7" name="Line 19"/>
            <p:cNvSpPr>
              <a:spLocks noChangeShapeType="1"/>
            </p:cNvSpPr>
            <p:nvPr/>
          </p:nvSpPr>
          <p:spPr bwMode="auto">
            <a:xfrm>
              <a:off x="4911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8" name="Line 20"/>
            <p:cNvSpPr>
              <a:spLocks noChangeShapeType="1"/>
            </p:cNvSpPr>
            <p:nvPr/>
          </p:nvSpPr>
          <p:spPr bwMode="auto">
            <a:xfrm>
              <a:off x="5081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9" name="Line 21"/>
            <p:cNvSpPr>
              <a:spLocks noChangeShapeType="1"/>
            </p:cNvSpPr>
            <p:nvPr/>
          </p:nvSpPr>
          <p:spPr bwMode="auto">
            <a:xfrm>
              <a:off x="5250" y="1846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1" name="Group 96"/>
          <p:cNvGrpSpPr>
            <a:grpSpLocks/>
          </p:cNvGrpSpPr>
          <p:nvPr/>
        </p:nvGrpSpPr>
        <p:grpSpPr bwMode="auto">
          <a:xfrm>
            <a:off x="3124200" y="3733800"/>
            <a:ext cx="5403850" cy="576263"/>
            <a:chOff x="3944" y="2232"/>
            <a:chExt cx="1427" cy="363"/>
          </a:xfrm>
        </p:grpSpPr>
        <p:sp>
          <p:nvSpPr>
            <p:cNvPr id="45108" name="Rectangle 31"/>
            <p:cNvSpPr>
              <a:spLocks noChangeArrowheads="1"/>
            </p:cNvSpPr>
            <p:nvPr/>
          </p:nvSpPr>
          <p:spPr bwMode="auto">
            <a:xfrm>
              <a:off x="3944" y="2232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109" name="Line 34"/>
            <p:cNvSpPr>
              <a:spLocks noChangeShapeType="1"/>
            </p:cNvSpPr>
            <p:nvPr/>
          </p:nvSpPr>
          <p:spPr bwMode="auto">
            <a:xfrm>
              <a:off x="4404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10" name="Line 39"/>
            <p:cNvSpPr>
              <a:spLocks noChangeShapeType="1"/>
            </p:cNvSpPr>
            <p:nvPr/>
          </p:nvSpPr>
          <p:spPr bwMode="auto">
            <a:xfrm>
              <a:off x="5250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2" name="Group 97"/>
          <p:cNvGrpSpPr>
            <a:grpSpLocks/>
          </p:cNvGrpSpPr>
          <p:nvPr/>
        </p:nvGrpSpPr>
        <p:grpSpPr bwMode="auto">
          <a:xfrm>
            <a:off x="3124200" y="4471988"/>
            <a:ext cx="5403850" cy="576262"/>
            <a:chOff x="3944" y="2668"/>
            <a:chExt cx="1427" cy="363"/>
          </a:xfrm>
        </p:grpSpPr>
        <p:sp>
          <p:nvSpPr>
            <p:cNvPr id="45103" name="Rectangle 40"/>
            <p:cNvSpPr>
              <a:spLocks noChangeArrowheads="1"/>
            </p:cNvSpPr>
            <p:nvPr/>
          </p:nvSpPr>
          <p:spPr bwMode="auto">
            <a:xfrm>
              <a:off x="3944" y="2668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104" name="Line 42"/>
            <p:cNvSpPr>
              <a:spLocks noChangeShapeType="1"/>
            </p:cNvSpPr>
            <p:nvPr/>
          </p:nvSpPr>
          <p:spPr bwMode="auto">
            <a:xfrm>
              <a:off x="4234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5" name="Line 45"/>
            <p:cNvSpPr>
              <a:spLocks noChangeShapeType="1"/>
            </p:cNvSpPr>
            <p:nvPr/>
          </p:nvSpPr>
          <p:spPr bwMode="auto">
            <a:xfrm>
              <a:off x="4742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6" name="Line 46"/>
            <p:cNvSpPr>
              <a:spLocks noChangeShapeType="1"/>
            </p:cNvSpPr>
            <p:nvPr/>
          </p:nvSpPr>
          <p:spPr bwMode="auto">
            <a:xfrm>
              <a:off x="4911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7" name="Line 47"/>
            <p:cNvSpPr>
              <a:spLocks noChangeShapeType="1"/>
            </p:cNvSpPr>
            <p:nvPr/>
          </p:nvSpPr>
          <p:spPr bwMode="auto">
            <a:xfrm>
              <a:off x="5081" y="2717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3" name="Group 98"/>
          <p:cNvGrpSpPr>
            <a:grpSpLocks/>
          </p:cNvGrpSpPr>
          <p:nvPr/>
        </p:nvGrpSpPr>
        <p:grpSpPr bwMode="auto">
          <a:xfrm>
            <a:off x="3124200" y="5162550"/>
            <a:ext cx="5403850" cy="576263"/>
            <a:chOff x="3944" y="3103"/>
            <a:chExt cx="1427" cy="363"/>
          </a:xfrm>
        </p:grpSpPr>
        <p:sp>
          <p:nvSpPr>
            <p:cNvPr id="45094" name="Rectangle 49"/>
            <p:cNvSpPr>
              <a:spLocks noChangeArrowheads="1"/>
            </p:cNvSpPr>
            <p:nvPr/>
          </p:nvSpPr>
          <p:spPr bwMode="auto">
            <a:xfrm>
              <a:off x="3944" y="3103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095" name="Line 50"/>
            <p:cNvSpPr>
              <a:spLocks noChangeShapeType="1"/>
            </p:cNvSpPr>
            <p:nvPr/>
          </p:nvSpPr>
          <p:spPr bwMode="auto">
            <a:xfrm>
              <a:off x="4065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96" name="Line 51"/>
            <p:cNvSpPr>
              <a:spLocks noChangeShapeType="1"/>
            </p:cNvSpPr>
            <p:nvPr/>
          </p:nvSpPr>
          <p:spPr bwMode="auto">
            <a:xfrm>
              <a:off x="4234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97" name="Line 52"/>
            <p:cNvSpPr>
              <a:spLocks noChangeShapeType="1"/>
            </p:cNvSpPr>
            <p:nvPr/>
          </p:nvSpPr>
          <p:spPr bwMode="auto">
            <a:xfrm>
              <a:off x="4404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98" name="Line 53"/>
            <p:cNvSpPr>
              <a:spLocks noChangeShapeType="1"/>
            </p:cNvSpPr>
            <p:nvPr/>
          </p:nvSpPr>
          <p:spPr bwMode="auto">
            <a:xfrm>
              <a:off x="4573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99" name="Line 54"/>
            <p:cNvSpPr>
              <a:spLocks noChangeShapeType="1"/>
            </p:cNvSpPr>
            <p:nvPr/>
          </p:nvSpPr>
          <p:spPr bwMode="auto">
            <a:xfrm>
              <a:off x="4742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0" name="Line 55"/>
            <p:cNvSpPr>
              <a:spLocks noChangeShapeType="1"/>
            </p:cNvSpPr>
            <p:nvPr/>
          </p:nvSpPr>
          <p:spPr bwMode="auto">
            <a:xfrm>
              <a:off x="4911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1" name="Line 56"/>
            <p:cNvSpPr>
              <a:spLocks noChangeShapeType="1"/>
            </p:cNvSpPr>
            <p:nvPr/>
          </p:nvSpPr>
          <p:spPr bwMode="auto">
            <a:xfrm>
              <a:off x="5081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102" name="Line 57"/>
            <p:cNvSpPr>
              <a:spLocks noChangeShapeType="1"/>
            </p:cNvSpPr>
            <p:nvPr/>
          </p:nvSpPr>
          <p:spPr bwMode="auto">
            <a:xfrm>
              <a:off x="5250" y="3152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64" name="Group 79"/>
          <p:cNvGrpSpPr>
            <a:grpSpLocks/>
          </p:cNvGrpSpPr>
          <p:nvPr/>
        </p:nvGrpSpPr>
        <p:grpSpPr bwMode="auto">
          <a:xfrm>
            <a:off x="555625" y="1119188"/>
            <a:ext cx="1600200" cy="5053012"/>
            <a:chOff x="3015" y="1193"/>
            <a:chExt cx="1008" cy="3183"/>
          </a:xfrm>
        </p:grpSpPr>
        <p:sp>
          <p:nvSpPr>
            <p:cNvPr id="45087" name="Rectangle 59"/>
            <p:cNvSpPr>
              <a:spLocks noChangeArrowheads="1"/>
            </p:cNvSpPr>
            <p:nvPr/>
          </p:nvSpPr>
          <p:spPr bwMode="auto">
            <a:xfrm>
              <a:off x="3170" y="1193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088" name="Rectangle 64"/>
            <p:cNvSpPr>
              <a:spLocks noChangeArrowheads="1"/>
            </p:cNvSpPr>
            <p:nvPr/>
          </p:nvSpPr>
          <p:spPr bwMode="auto">
            <a:xfrm>
              <a:off x="3170" y="1629"/>
              <a:ext cx="508" cy="194"/>
            </a:xfrm>
            <a:prstGeom prst="rect">
              <a:avLst/>
            </a:prstGeom>
            <a:solidFill>
              <a:srgbClr val="CC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US" altLang="en-US"/>
                <a:t>Branch</a:t>
              </a:r>
            </a:p>
          </p:txBody>
        </p:sp>
        <p:cxnSp>
          <p:nvCxnSpPr>
            <p:cNvPr id="45089" name="AutoShape 68"/>
            <p:cNvCxnSpPr>
              <a:cxnSpLocks noChangeShapeType="1"/>
              <a:stCxn id="45087" idx="2"/>
              <a:endCxn id="45088" idx="0"/>
            </p:cNvCxnSpPr>
            <p:nvPr/>
          </p:nvCxnSpPr>
          <p:spPr bwMode="auto">
            <a:xfrm rot="5400000">
              <a:off x="3312" y="1508"/>
              <a:ext cx="224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0" name="AutoShape 75"/>
            <p:cNvCxnSpPr>
              <a:cxnSpLocks noChangeShapeType="1"/>
              <a:stCxn id="45088" idx="2"/>
              <a:endCxn id="45068" idx="0"/>
            </p:cNvCxnSpPr>
            <p:nvPr/>
          </p:nvCxnSpPr>
          <p:spPr bwMode="auto">
            <a:xfrm rot="5400000">
              <a:off x="2423" y="2415"/>
              <a:ext cx="1593" cy="409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1" name="AutoShape 76"/>
            <p:cNvCxnSpPr>
              <a:cxnSpLocks noChangeShapeType="1"/>
              <a:stCxn id="45088" idx="2"/>
              <a:endCxn id="45070" idx="0"/>
            </p:cNvCxnSpPr>
            <p:nvPr/>
          </p:nvCxnSpPr>
          <p:spPr bwMode="auto">
            <a:xfrm rot="16200000" flipH="1">
              <a:off x="3510" y="1737"/>
              <a:ext cx="186" cy="359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2" name="AutoShape 77"/>
            <p:cNvCxnSpPr>
              <a:cxnSpLocks noChangeShapeType="1"/>
              <a:stCxn id="45076" idx="2"/>
              <a:endCxn id="45069" idx="0"/>
            </p:cNvCxnSpPr>
            <p:nvPr/>
          </p:nvCxnSpPr>
          <p:spPr bwMode="auto">
            <a:xfrm rot="5400000">
              <a:off x="3208" y="3561"/>
              <a:ext cx="958" cy="672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093" name="AutoShape 78"/>
            <p:cNvCxnSpPr>
              <a:cxnSpLocks noChangeShapeType="1"/>
              <a:stCxn id="45068" idx="2"/>
            </p:cNvCxnSpPr>
            <p:nvPr/>
          </p:nvCxnSpPr>
          <p:spPr bwMode="auto">
            <a:xfrm rot="16200000" flipH="1">
              <a:off x="2776" y="3849"/>
              <a:ext cx="766" cy="288"/>
            </a:xfrm>
            <a:prstGeom prst="curved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065" name="Rectangle 84"/>
          <p:cNvSpPr>
            <a:spLocks noChangeArrowheads="1"/>
          </p:cNvSpPr>
          <p:nvPr/>
        </p:nvSpPr>
        <p:spPr bwMode="auto">
          <a:xfrm>
            <a:off x="801688" y="1119188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45066" name="Rectangle 85"/>
          <p:cNvSpPr>
            <a:spLocks noChangeArrowheads="1"/>
          </p:cNvSpPr>
          <p:nvPr/>
        </p:nvSpPr>
        <p:spPr bwMode="auto">
          <a:xfrm>
            <a:off x="801688" y="1811338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Branch</a:t>
            </a:r>
          </a:p>
        </p:txBody>
      </p:sp>
      <p:sp>
        <p:nvSpPr>
          <p:cNvPr id="45067" name="Rectangle 86"/>
          <p:cNvSpPr>
            <a:spLocks noChangeArrowheads="1"/>
          </p:cNvSpPr>
          <p:nvPr/>
        </p:nvSpPr>
        <p:spPr bwMode="auto">
          <a:xfrm>
            <a:off x="2133600" y="3176588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Path A</a:t>
            </a:r>
          </a:p>
        </p:txBody>
      </p:sp>
      <p:sp>
        <p:nvSpPr>
          <p:cNvPr id="45068" name="Rectangle 87"/>
          <p:cNvSpPr>
            <a:spLocks noChangeArrowheads="1"/>
          </p:cNvSpPr>
          <p:nvPr/>
        </p:nvSpPr>
        <p:spPr bwMode="auto">
          <a:xfrm>
            <a:off x="152400" y="464820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Path C</a:t>
            </a:r>
          </a:p>
        </p:txBody>
      </p:sp>
      <p:sp>
        <p:nvSpPr>
          <p:cNvPr id="45069" name="Rectangle 88"/>
          <p:cNvSpPr>
            <a:spLocks noChangeArrowheads="1"/>
          </p:cNvSpPr>
          <p:nvPr/>
        </p:nvSpPr>
        <p:spPr bwMode="auto">
          <a:xfrm>
            <a:off x="685800" y="617220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45070" name="Rectangle 85"/>
          <p:cNvSpPr>
            <a:spLocks noChangeArrowheads="1"/>
          </p:cNvSpPr>
          <p:nvPr/>
        </p:nvSpPr>
        <p:spPr bwMode="auto">
          <a:xfrm>
            <a:off x="1371600" y="2414588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Branch</a:t>
            </a:r>
          </a:p>
        </p:txBody>
      </p:sp>
      <p:sp>
        <p:nvSpPr>
          <p:cNvPr id="45071" name="Rectangle 86"/>
          <p:cNvSpPr>
            <a:spLocks noChangeArrowheads="1"/>
          </p:cNvSpPr>
          <p:nvPr/>
        </p:nvSpPr>
        <p:spPr bwMode="auto">
          <a:xfrm>
            <a:off x="1066800" y="381000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/>
              <a:t>Path B</a:t>
            </a:r>
          </a:p>
        </p:txBody>
      </p:sp>
      <p:cxnSp>
        <p:nvCxnSpPr>
          <p:cNvPr id="45072" name="AutoShape 76"/>
          <p:cNvCxnSpPr>
            <a:cxnSpLocks noChangeShapeType="1"/>
            <a:endCxn id="45067" idx="0"/>
          </p:cNvCxnSpPr>
          <p:nvPr/>
        </p:nvCxnSpPr>
        <p:spPr bwMode="auto">
          <a:xfrm>
            <a:off x="1828800" y="2719388"/>
            <a:ext cx="708025" cy="4572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3" name="AutoShape 75"/>
          <p:cNvCxnSpPr>
            <a:cxnSpLocks noChangeShapeType="1"/>
            <a:stCxn id="45070" idx="2"/>
            <a:endCxn id="45071" idx="0"/>
          </p:cNvCxnSpPr>
          <p:nvPr/>
        </p:nvCxnSpPr>
        <p:spPr bwMode="auto">
          <a:xfrm rot="5400000">
            <a:off x="1078706" y="3113882"/>
            <a:ext cx="1087437" cy="30480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5074" name="Group 96"/>
          <p:cNvGrpSpPr>
            <a:grpSpLocks/>
          </p:cNvGrpSpPr>
          <p:nvPr/>
        </p:nvGrpSpPr>
        <p:grpSpPr bwMode="auto">
          <a:xfrm>
            <a:off x="3124200" y="3048000"/>
            <a:ext cx="5403850" cy="576263"/>
            <a:chOff x="3944" y="2232"/>
            <a:chExt cx="1427" cy="363"/>
          </a:xfrm>
        </p:grpSpPr>
        <p:sp>
          <p:nvSpPr>
            <p:cNvPr id="45084" name="Rectangle 31"/>
            <p:cNvSpPr>
              <a:spLocks noChangeArrowheads="1"/>
            </p:cNvSpPr>
            <p:nvPr/>
          </p:nvSpPr>
          <p:spPr bwMode="auto">
            <a:xfrm>
              <a:off x="3944" y="2232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085" name="Line 32"/>
            <p:cNvSpPr>
              <a:spLocks noChangeShapeType="1"/>
            </p:cNvSpPr>
            <p:nvPr/>
          </p:nvSpPr>
          <p:spPr bwMode="auto">
            <a:xfrm>
              <a:off x="4065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6" name="Line 35"/>
            <p:cNvSpPr>
              <a:spLocks noChangeShapeType="1"/>
            </p:cNvSpPr>
            <p:nvPr/>
          </p:nvSpPr>
          <p:spPr bwMode="auto">
            <a:xfrm>
              <a:off x="4573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5" name="Group 96"/>
          <p:cNvGrpSpPr>
            <a:grpSpLocks/>
          </p:cNvGrpSpPr>
          <p:nvPr/>
        </p:nvGrpSpPr>
        <p:grpSpPr bwMode="auto">
          <a:xfrm>
            <a:off x="3124200" y="2362200"/>
            <a:ext cx="5403850" cy="576263"/>
            <a:chOff x="3944" y="2232"/>
            <a:chExt cx="1427" cy="363"/>
          </a:xfrm>
        </p:grpSpPr>
        <p:sp>
          <p:nvSpPr>
            <p:cNvPr id="45079" name="Rectangle 31"/>
            <p:cNvSpPr>
              <a:spLocks noChangeArrowheads="1"/>
            </p:cNvSpPr>
            <p:nvPr/>
          </p:nvSpPr>
          <p:spPr bwMode="auto">
            <a:xfrm>
              <a:off x="3944" y="2232"/>
              <a:ext cx="1427" cy="363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Helvetica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/>
                </a:defRPr>
              </a:lvl9pPr>
            </a:lstStyle>
            <a:p>
              <a:pPr algn="ctr">
                <a:lnSpc>
                  <a:spcPct val="90000"/>
                </a:lnSpc>
              </a:pPr>
              <a:endParaRPr lang="en-US" altLang="en-US"/>
            </a:p>
          </p:txBody>
        </p:sp>
        <p:sp>
          <p:nvSpPr>
            <p:cNvPr id="45080" name="Line 32"/>
            <p:cNvSpPr>
              <a:spLocks noChangeShapeType="1"/>
            </p:cNvSpPr>
            <p:nvPr/>
          </p:nvSpPr>
          <p:spPr bwMode="auto">
            <a:xfrm>
              <a:off x="4065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1" name="Line 34"/>
            <p:cNvSpPr>
              <a:spLocks noChangeShapeType="1"/>
            </p:cNvSpPr>
            <p:nvPr/>
          </p:nvSpPr>
          <p:spPr bwMode="auto">
            <a:xfrm>
              <a:off x="4404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2" name="Line 35"/>
            <p:cNvSpPr>
              <a:spLocks noChangeShapeType="1"/>
            </p:cNvSpPr>
            <p:nvPr/>
          </p:nvSpPr>
          <p:spPr bwMode="auto">
            <a:xfrm>
              <a:off x="4573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83" name="Line 39"/>
            <p:cNvSpPr>
              <a:spLocks noChangeShapeType="1"/>
            </p:cNvSpPr>
            <p:nvPr/>
          </p:nvSpPr>
          <p:spPr bwMode="auto">
            <a:xfrm>
              <a:off x="5250" y="2281"/>
              <a:ext cx="0" cy="266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76" name="Rectangle 88"/>
          <p:cNvSpPr>
            <a:spLocks noChangeArrowheads="1"/>
          </p:cNvSpPr>
          <p:nvPr/>
        </p:nvSpPr>
        <p:spPr bwMode="auto">
          <a:xfrm>
            <a:off x="1752600" y="4343400"/>
            <a:ext cx="806450" cy="307975"/>
          </a:xfrm>
          <a:prstGeom prst="rect">
            <a:avLst/>
          </a:prstGeom>
          <a:solidFill>
            <a:srgbClr val="FF66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cxnSp>
        <p:nvCxnSpPr>
          <p:cNvPr id="45077" name="AutoShape 78"/>
          <p:cNvCxnSpPr>
            <a:cxnSpLocks noChangeShapeType="1"/>
            <a:endCxn id="45076" idx="0"/>
          </p:cNvCxnSpPr>
          <p:nvPr/>
        </p:nvCxnSpPr>
        <p:spPr bwMode="auto">
          <a:xfrm>
            <a:off x="1447800" y="4114800"/>
            <a:ext cx="708025" cy="228600"/>
          </a:xfrm>
          <a:prstGeom prst="curvedConnector2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078" name="AutoShape 77"/>
          <p:cNvCxnSpPr>
            <a:cxnSpLocks noChangeShapeType="1"/>
            <a:endCxn id="45076" idx="0"/>
          </p:cNvCxnSpPr>
          <p:nvPr/>
        </p:nvCxnSpPr>
        <p:spPr bwMode="auto">
          <a:xfrm rot="5400000">
            <a:off x="1916113" y="3744912"/>
            <a:ext cx="838200" cy="358775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8305800" cy="3505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You don’t have to worry about divergence for correctness (*)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You might have to think about it for performance</a:t>
            </a:r>
          </a:p>
          <a:p>
            <a:pPr lvl="1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Depends on your branch conditions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46084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Nvidia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NVIDIA Developer Zone - </a:t>
            </a:r>
            <a:r>
              <a:rPr lang="en-US" dirty="0" smtClean="0">
                <a:hlinkClick r:id="rId2"/>
              </a:rPr>
              <a:t>http://developer.nvidia.com/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>
                <a:hlinkClick r:id="rId3"/>
              </a:rPr>
              <a:t>h</a:t>
            </a:r>
            <a:r>
              <a:rPr lang="en-US" dirty="0" smtClean="0">
                <a:hlinkClick r:id="rId3"/>
              </a:rPr>
              <a:t>ttp://developer.nvidia.com/cuda-toolkit-41</a:t>
            </a: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CUDA Toolkit Downloads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C/C++ compiler, CUDA-GDB, Visual Profiler, CUDA </a:t>
            </a:r>
            <a:r>
              <a:rPr lang="en-US" dirty="0" err="1" smtClean="0"/>
              <a:t>Memcheck</a:t>
            </a:r>
            <a:r>
              <a:rPr lang="en-US" dirty="0" smtClean="0"/>
              <a:t>,  GPU-accelerated libraries, Other tools &amp; Documentation</a:t>
            </a: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Developer Drivers </a:t>
            </a:r>
            <a:r>
              <a:rPr lang="en-US" dirty="0" smtClean="0"/>
              <a:t>Downloads</a:t>
            </a:r>
          </a:p>
          <a:p>
            <a:pPr>
              <a:defRPr/>
            </a:pPr>
            <a:r>
              <a:rPr lang="en-US" dirty="0" smtClean="0"/>
              <a:t>GPU </a:t>
            </a:r>
            <a:r>
              <a:rPr lang="en-US" dirty="0"/>
              <a:t>Computing SDK Downloads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2590800"/>
            <a:ext cx="9144000" cy="3124200"/>
          </a:xfrm>
          <a:prstGeom prst="rect">
            <a:avLst/>
          </a:prstGeom>
          <a:solidFill>
            <a:srgbClr val="33CCCC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Control Flow Divergence</a:t>
            </a:r>
          </a:p>
        </p:txBody>
      </p:sp>
      <p:sp>
        <p:nvSpPr>
          <p:cNvPr id="33796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305800" cy="3505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dirty="0" smtClean="0">
                <a:ea typeface="新細明體" pitchFamily="18" charset="-120"/>
              </a:rPr>
              <a:t>Performance drops off with the degree of divergence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8133" name="Rectangle 22"/>
          <p:cNvSpPr>
            <a:spLocks noChangeArrowheads="1"/>
          </p:cNvSpPr>
          <p:nvPr/>
        </p:nvSpPr>
        <p:spPr bwMode="auto">
          <a:xfrm>
            <a:off x="1143000" y="2590800"/>
            <a:ext cx="6934200" cy="281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threadIdx.x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% N)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0: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80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case</a:t>
            </a: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1: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Divergence</a:t>
            </a:r>
          </a:p>
        </p:txBody>
      </p:sp>
      <p:sp>
        <p:nvSpPr>
          <p:cNvPr id="34819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143000"/>
            <a:ext cx="8229600" cy="914400"/>
          </a:xfrm>
        </p:spPr>
        <p:txBody>
          <a:bodyPr/>
          <a:lstStyle/>
          <a:p>
            <a:pPr marL="0" indent="0">
              <a:defRPr/>
            </a:pPr>
            <a:endParaRPr lang="en-US" smtClean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228600" y="1447800"/>
          <a:ext cx="8679606" cy="5128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9157" name="TextBox 5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Problem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How do you do global communication?</a:t>
            </a:r>
          </a:p>
          <a:p>
            <a:pPr eaLnBrk="1" hangingPunct="1">
              <a:defRPr/>
            </a:pPr>
            <a:r>
              <a:rPr lang="en-US" smtClean="0"/>
              <a:t>Finish a grid and start a new one</a:t>
            </a:r>
          </a:p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50180" name="TextBox 1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Communication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8305800" cy="3505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Finish a kernel and start a new one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All writes from all threads complete before a kernel finishes</a:t>
            </a: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  <a:p>
            <a:pPr marL="0" indent="0" eaLnBrk="1" hangingPunct="1">
              <a:spcBef>
                <a:spcPct val="10000"/>
              </a:spcBef>
              <a:defRPr/>
            </a:pPr>
            <a:endParaRPr lang="en-US" altLang="zh-TW" smtClean="0">
              <a:ea typeface="新細明體" pitchFamily="18" charset="-120"/>
            </a:endParaRPr>
          </a:p>
        </p:txBody>
      </p:sp>
      <p:sp>
        <p:nvSpPr>
          <p:cNvPr id="51204" name="Rectangle 22"/>
          <p:cNvSpPr>
            <a:spLocks noChangeArrowheads="1"/>
          </p:cNvSpPr>
          <p:nvPr/>
        </p:nvSpPr>
        <p:spPr bwMode="auto">
          <a:xfrm>
            <a:off x="1066800" y="2971800"/>
            <a:ext cx="693420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step1&lt;&lt;&lt;grid1,blk1&gt;&gt;&gt;(...);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hlink"/>
                </a:solidFill>
                <a:latin typeface="Courier New" pitchFamily="49" charset="0"/>
              </a:rPr>
              <a:t>// The system ensures that all        // writes from step1 complete.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Courier New" pitchFamily="49" charset="0"/>
                <a:cs typeface="Courier New" pitchFamily="49" charset="0"/>
              </a:rPr>
              <a:t>step2&lt;&lt;&lt;grid2,blk2&gt;&gt;&gt;(...);</a:t>
            </a:r>
          </a:p>
        </p:txBody>
      </p:sp>
      <p:sp>
        <p:nvSpPr>
          <p:cNvPr id="51205" name="TextBox 4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Communication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en-US" smtClean="0"/>
              <a:t>Would need to decompose kernels into before and after parts</a:t>
            </a:r>
          </a:p>
        </p:txBody>
      </p:sp>
      <p:sp>
        <p:nvSpPr>
          <p:cNvPr id="8196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defRPr/>
            </a:pPr>
            <a:endParaRPr lang="en-US" smtClean="0"/>
          </a:p>
        </p:txBody>
      </p:sp>
      <p:sp>
        <p:nvSpPr>
          <p:cNvPr id="52229" name="TextBox 4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Race Conditions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Or, write to a predefined memory location</a:t>
            </a:r>
          </a:p>
          <a:p>
            <a:pPr lvl="1" eaLnBrk="1" hangingPunct="1">
              <a:defRPr/>
            </a:pPr>
            <a:r>
              <a:rPr lang="en-US" smtClean="0"/>
              <a:t>Race condition! Updates can be lost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53252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Race Conditions</a:t>
            </a:r>
          </a:p>
        </p:txBody>
      </p:sp>
      <p:sp>
        <p:nvSpPr>
          <p:cNvPr id="54275" name="Rectangle 22"/>
          <p:cNvSpPr>
            <a:spLocks noChangeArrowheads="1"/>
          </p:cNvSpPr>
          <p:nvPr/>
        </p:nvSpPr>
        <p:spPr bwMode="auto">
          <a:xfrm>
            <a:off x="457200" y="1524000"/>
            <a:ext cx="83820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400">
                <a:latin typeface="Courier New" pitchFamily="49" charset="0"/>
                <a:cs typeface="Courier New" pitchFamily="49" charset="0"/>
              </a:rPr>
              <a:t>threadId:0	                   threadId:1917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99CCFF"/>
                </a:solidFill>
                <a:latin typeface="Courier New" pitchFamily="49" charset="0"/>
                <a:cs typeface="Courier New" pitchFamily="49" charset="0"/>
              </a:rPr>
              <a:t>// vector[0] was equal to 0</a:t>
            </a:r>
          </a:p>
          <a:p>
            <a:pPr>
              <a:lnSpc>
                <a:spcPct val="90000"/>
              </a:lnSpc>
            </a:pPr>
            <a:endParaRPr lang="en-US" altLang="en-US" sz="2400">
              <a:solidFill>
                <a:srgbClr val="99CC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Courier New" pitchFamily="49" charset="0"/>
                <a:cs typeface="Courier New" pitchFamily="49" charset="0"/>
              </a:rPr>
              <a:t>vector[0] += 5;	              vector[0] += 1;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Courier New" pitchFamily="49" charset="0"/>
                <a:cs typeface="Courier New" pitchFamily="49" charset="0"/>
              </a:rPr>
              <a:t>...                          ...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latin typeface="Courier New" pitchFamily="49" charset="0"/>
                <a:cs typeface="Courier New" pitchFamily="49" charset="0"/>
              </a:rPr>
              <a:t>a = vector[0];               a = vector[0];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What is the value of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mtClean="0"/>
              <a:t> in thread 0?</a:t>
            </a:r>
          </a:p>
          <a:p>
            <a:pPr eaLnBrk="1" hangingPunct="1">
              <a:defRPr/>
            </a:pPr>
            <a:r>
              <a:rPr lang="en-US" smtClean="0"/>
              <a:t>What is the value of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mtClean="0"/>
              <a:t> in thread 1917?</a:t>
            </a:r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Race Conditions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Thread 0 could have finished execution before 1917 started</a:t>
            </a:r>
          </a:p>
          <a:p>
            <a:pPr>
              <a:defRPr/>
            </a:pPr>
            <a:r>
              <a:rPr lang="en-US" dirty="0" smtClean="0"/>
              <a:t>Or the other way around</a:t>
            </a:r>
          </a:p>
          <a:p>
            <a:pPr>
              <a:defRPr/>
            </a:pPr>
            <a:r>
              <a:rPr lang="en-US" dirty="0" smtClean="0"/>
              <a:t>Or both are executing at the same time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Answer: not defined by the programming model, can be arbitrary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55300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Atomics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CUDA provides </a:t>
            </a:r>
            <a:r>
              <a:rPr lang="en-US" smtClean="0">
                <a:solidFill>
                  <a:schemeClr val="accent2"/>
                </a:solidFill>
              </a:rPr>
              <a:t>atomic</a:t>
            </a:r>
            <a:r>
              <a:rPr lang="en-US" smtClean="0"/>
              <a:t> operations to deal with this problem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56324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Atomics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72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An atomic operation guarantees that only a single thread has access to a piece of memory while an operation completes</a:t>
            </a:r>
          </a:p>
          <a:p>
            <a:pPr>
              <a:defRPr/>
            </a:pPr>
            <a:r>
              <a:rPr lang="en-US" smtClean="0"/>
              <a:t>The name atomic comes from the fact that it is uninterruptable </a:t>
            </a:r>
          </a:p>
          <a:p>
            <a:pPr>
              <a:defRPr/>
            </a:pPr>
            <a:r>
              <a:rPr lang="en-US" smtClean="0"/>
              <a:t>No dropped data, but ordering is still arbitrary</a:t>
            </a:r>
          </a:p>
          <a:p>
            <a:pPr>
              <a:defRPr/>
            </a:pPr>
            <a:r>
              <a:rPr lang="en-US" smtClean="0"/>
              <a:t>Different types of atomic instructions</a:t>
            </a:r>
          </a:p>
          <a:p>
            <a:pPr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atomic{Add, Sub, Exch, Min, Max, Inc, Dec, CAS, And, Or, Xor}</a:t>
            </a:r>
          </a:p>
          <a:p>
            <a:pPr>
              <a:defRPr/>
            </a:pPr>
            <a:r>
              <a:rPr lang="en-US" smtClean="0"/>
              <a:t>More types in fermi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57348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Stanford CS 193G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hlinkClick r:id="rId2"/>
              </a:rPr>
              <a:t>http://code.google.com/p/stanford-cs193g-sp2010/wiki/TutorialPrerequisites</a:t>
            </a: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Vincent </a:t>
            </a:r>
            <a:r>
              <a:rPr lang="en-US" dirty="0" err="1"/>
              <a:t>Natol</a:t>
            </a:r>
            <a:r>
              <a:rPr lang="en-US" dirty="0"/>
              <a:t> “Kudos for CUDA,” HPC Wire (2010)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Patterson, David A.; Hennessy, John L. (2011-08-01). Computer Architecture: A Quantitative Approach (The Morgan Kaufmann Series in Computer Architecture and Design) (Kindle Locations 7530-7532). Elsevier Science (reference). Kindle Edition.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Example: Histogram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38200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Determine frequency of colors in a picture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colors have already been converted into ints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Each thread looks at one pixel and increments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a counter atomically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  <a:r>
              <a:rPr lang="en-US" smtClean="0">
                <a:latin typeface="Courier New" pitchFamily="49" charset="0"/>
              </a:rPr>
              <a:t>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void</a:t>
            </a:r>
            <a:r>
              <a:rPr lang="en-US" smtClean="0">
                <a:latin typeface="Courier New" pitchFamily="49" charset="0"/>
              </a:rPr>
              <a:t> histogram(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color,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                          int</a:t>
            </a:r>
            <a:r>
              <a:rPr lang="en-US" smtClean="0">
                <a:latin typeface="Courier New" pitchFamily="49" charset="0"/>
              </a:rPr>
              <a:t>* buckets)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i =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threadIdx.x</a:t>
            </a:r>
            <a:endParaRPr lang="en-US" smtClean="0">
              <a:latin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      +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blockDim.x</a:t>
            </a:r>
            <a:r>
              <a:rPr lang="en-US" smtClean="0">
                <a:latin typeface="Courier New" pitchFamily="49" charset="0"/>
              </a:rPr>
              <a:t> *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blockIdx.x</a:t>
            </a:r>
            <a:r>
              <a:rPr lang="en-US" smtClean="0">
                <a:latin typeface="Courier New" pitchFamily="49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c = colors[i];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atomicAdd</a:t>
            </a:r>
            <a:r>
              <a:rPr lang="en-US" smtClean="0">
                <a:latin typeface="Courier New" pitchFamily="49" charset="0"/>
              </a:rPr>
              <a:t>(&amp;buckets[c], 1);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}</a:t>
            </a:r>
            <a:r>
              <a:rPr lang="en-US" sz="2000" smtClean="0">
                <a:latin typeface="Courier New" pitchFamily="49" charset="0"/>
              </a:rPr>
              <a:t/>
            </a:r>
            <a:br>
              <a:rPr lang="en-US" sz="2000" smtClean="0">
                <a:latin typeface="Courier New" pitchFamily="49" charset="0"/>
              </a:rPr>
            </a:br>
            <a:endParaRPr lang="en-US" sz="2000" smtClean="0">
              <a:latin typeface="Courier New" pitchFamily="49" charset="0"/>
            </a:endParaRPr>
          </a:p>
        </p:txBody>
      </p:sp>
      <p:sp>
        <p:nvSpPr>
          <p:cNvPr id="58372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Example: Workqueue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For algorithms where the amount of work per item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is highly non-uniform, it often makes sense for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to continuously grab work from a queue 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void</a:t>
            </a:r>
            <a:r>
              <a:rPr lang="en-US" smtClean="0">
                <a:latin typeface="Courier New" pitchFamily="49" charset="0"/>
              </a:rPr>
              <a:t> workq(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work_q,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q_counter,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           int</a:t>
            </a:r>
            <a:r>
              <a:rPr lang="en-US" smtClean="0">
                <a:latin typeface="Courier New" pitchFamily="49" charset="0"/>
              </a:rPr>
              <a:t>* output,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queue_max)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i =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threadIdx.x</a:t>
            </a:r>
            <a:endParaRPr lang="en-US" smtClean="0">
              <a:latin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      +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blockDim.x</a:t>
            </a:r>
            <a:r>
              <a:rPr lang="en-US" smtClean="0">
                <a:latin typeface="Courier New" pitchFamily="49" charset="0"/>
              </a:rPr>
              <a:t> *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blockIdx.x</a:t>
            </a:r>
            <a:r>
              <a:rPr lang="en-US" smtClean="0">
                <a:latin typeface="Courier New" pitchFamily="49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q_index =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    atomicInc</a:t>
            </a:r>
            <a:r>
              <a:rPr lang="en-US" smtClean="0">
                <a:latin typeface="Courier New" pitchFamily="49" charset="0"/>
              </a:rPr>
              <a:t>(q_counter, queue_max);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result = do_work(work_q[q_index]);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output[i] = result;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}</a:t>
            </a:r>
            <a:r>
              <a:rPr lang="en-US" sz="2000" smtClean="0">
                <a:latin typeface="Courier New" pitchFamily="49" charset="0"/>
              </a:rPr>
              <a:t/>
            </a:r>
            <a:br>
              <a:rPr lang="en-US" sz="2000" smtClean="0">
                <a:latin typeface="Courier New" pitchFamily="49" charset="0"/>
              </a:rPr>
            </a:br>
            <a:endParaRPr lang="en-US" sz="2000" smtClean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Atomics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Atomics are slower than normal load/store</a:t>
            </a:r>
          </a:p>
          <a:p>
            <a:pPr>
              <a:defRPr/>
            </a:pPr>
            <a:r>
              <a:rPr lang="en-US" smtClean="0"/>
              <a:t>You can have the whole machine queuing on a single location in memory</a:t>
            </a:r>
          </a:p>
          <a:p>
            <a:pPr>
              <a:defRPr/>
            </a:pPr>
            <a:r>
              <a:rPr lang="en-US" smtClean="0"/>
              <a:t>Atomics unavailable on G80!</a:t>
            </a:r>
          </a:p>
        </p:txBody>
      </p:sp>
      <p:sp>
        <p:nvSpPr>
          <p:cNvPr id="60420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Example: Global Min/Max (Naive)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If you require the maximum across all threads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in a grid, you could do it with a single global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maximum value, but it will be VERY slow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void</a:t>
            </a:r>
            <a:r>
              <a:rPr lang="en-US" smtClean="0">
                <a:latin typeface="Courier New" pitchFamily="49" charset="0"/>
              </a:rPr>
              <a:t> global_max(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values,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gl_max)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i =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threadIdx.x</a:t>
            </a:r>
            <a:endParaRPr lang="en-US" smtClean="0">
              <a:latin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      +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blockDim.x</a:t>
            </a:r>
            <a:r>
              <a:rPr lang="en-US" smtClean="0">
                <a:latin typeface="Courier New" pitchFamily="49" charset="0"/>
              </a:rPr>
              <a:t> *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blockIdx.x</a:t>
            </a:r>
            <a:r>
              <a:rPr lang="en-US" smtClean="0">
                <a:latin typeface="Courier New" pitchFamily="49" charset="0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val = values[i];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atomicMax</a:t>
            </a:r>
            <a:r>
              <a:rPr lang="en-US" smtClean="0">
                <a:latin typeface="Courier New" pitchFamily="49" charset="0"/>
              </a:rPr>
              <a:t>(gl_max,val);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}</a:t>
            </a:r>
            <a:r>
              <a:rPr lang="en-US" sz="2000" smtClean="0">
                <a:latin typeface="Courier New" pitchFamily="49" charset="0"/>
              </a:rPr>
              <a:t/>
            </a:r>
            <a:br>
              <a:rPr lang="en-US" sz="2000" smtClean="0">
                <a:latin typeface="Courier New" pitchFamily="49" charset="0"/>
              </a:rPr>
            </a:br>
            <a:endParaRPr lang="en-US" sz="2000" smtClean="0">
              <a:latin typeface="Courier New" pitchFamily="49" charset="0"/>
            </a:endParaRPr>
          </a:p>
        </p:txBody>
      </p:sp>
      <p:sp>
        <p:nvSpPr>
          <p:cNvPr id="61444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Example: Global Min/Max (Better)</a:t>
            </a: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introduce intermediate maximum results, so that </a:t>
            </a:r>
          </a:p>
          <a:p>
            <a:pPr>
              <a:buFontTx/>
              <a:buNone/>
              <a:defRPr/>
            </a:pPr>
            <a:r>
              <a:rPr lang="en-US" sz="2000" smtClean="0">
                <a:solidFill>
                  <a:schemeClr val="hlink"/>
                </a:solidFill>
                <a:latin typeface="Courier New" pitchFamily="49" charset="0"/>
              </a:rPr>
              <a:t>// most threads do not try to update the global max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__global__</a:t>
            </a:r>
            <a:endParaRPr lang="en-US" smtClean="0">
              <a:latin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void</a:t>
            </a:r>
            <a:r>
              <a:rPr lang="en-US" smtClean="0">
                <a:latin typeface="Courier New" pitchFamily="49" charset="0"/>
              </a:rPr>
              <a:t> global_max(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values,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* max,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            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*regional_maxes,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                int</a:t>
            </a:r>
            <a:r>
              <a:rPr lang="en-US" smtClean="0">
                <a:latin typeface="Courier New" pitchFamily="49" charset="0"/>
              </a:rPr>
              <a:t> num_regions)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{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hlink"/>
                </a:solidFill>
                <a:latin typeface="Courier New" pitchFamily="49" charset="0"/>
              </a:rPr>
              <a:t>  // i and val as before …</a:t>
            </a:r>
            <a:endParaRPr lang="en-US" smtClean="0">
              <a:latin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</a:rPr>
              <a:t> region = i % num_regions;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mtClean="0">
                <a:latin typeface="Courier New" pitchFamily="49" charset="0"/>
              </a:rPr>
              <a:t>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atomicMax</a:t>
            </a:r>
            <a:r>
              <a:rPr lang="en-US" smtClean="0">
                <a:latin typeface="Courier New" pitchFamily="49" charset="0"/>
              </a:rPr>
              <a:t>(&amp;reg_max[region],val) &lt; val)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{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 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atomicMax</a:t>
            </a:r>
            <a:r>
              <a:rPr lang="en-US" smtClean="0">
                <a:latin typeface="Courier New" pitchFamily="49" charset="0"/>
              </a:rPr>
              <a:t>(max,val);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</a:rPr>
              <a:t>}</a:t>
            </a:r>
            <a:r>
              <a:rPr lang="en-US" sz="2000" smtClean="0">
                <a:latin typeface="Courier New" pitchFamily="49" charset="0"/>
              </a:rPr>
              <a:t/>
            </a:r>
            <a:br>
              <a:rPr lang="en-US" sz="2000" smtClean="0">
                <a:latin typeface="Courier New" pitchFamily="49" charset="0"/>
              </a:rPr>
            </a:br>
            <a:endParaRPr lang="en-US" sz="2000" smtClean="0">
              <a:latin typeface="Courier New" pitchFamily="49" charset="0"/>
            </a:endParaRPr>
          </a:p>
        </p:txBody>
      </p:sp>
      <p:sp>
        <p:nvSpPr>
          <p:cNvPr id="62468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Global Min/Max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Single value causes serial bottleneck</a:t>
            </a:r>
          </a:p>
          <a:p>
            <a:pPr>
              <a:defRPr/>
            </a:pPr>
            <a:r>
              <a:rPr lang="en-US" smtClean="0"/>
              <a:t>Create hierarchy of values for more parallelism</a:t>
            </a:r>
          </a:p>
          <a:p>
            <a:pPr>
              <a:defRPr/>
            </a:pPr>
            <a:r>
              <a:rPr lang="en-US" smtClean="0"/>
              <a:t>Performance will still be slow, so use judiciously</a:t>
            </a:r>
          </a:p>
          <a:p>
            <a:pPr>
              <a:defRPr/>
            </a:pPr>
            <a:r>
              <a:rPr lang="en-US" smtClean="0"/>
              <a:t>See next lecture for even better version!</a:t>
            </a:r>
          </a:p>
        </p:txBody>
      </p:sp>
      <p:sp>
        <p:nvSpPr>
          <p:cNvPr id="63492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Summary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724400"/>
          </a:xfrm>
        </p:spPr>
        <p:txBody>
          <a:bodyPr/>
          <a:lstStyle/>
          <a:p>
            <a:pPr>
              <a:defRPr/>
            </a:pPr>
            <a:r>
              <a:rPr lang="en-US" smtClean="0"/>
              <a:t>Can’t use normal load/store for inter-thread communication because of </a:t>
            </a:r>
            <a:r>
              <a:rPr lang="en-US" smtClean="0">
                <a:solidFill>
                  <a:srgbClr val="FF0000"/>
                </a:solidFill>
              </a:rPr>
              <a:t>race conditions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Use atomic instructions for sparse and/or unpredictable global communication</a:t>
            </a:r>
          </a:p>
          <a:p>
            <a:pPr lvl="1">
              <a:defRPr/>
            </a:pPr>
            <a:r>
              <a:rPr lang="en-US" smtClean="0"/>
              <a:t>See next lectures for shared memory and scan for other communication patterns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Decompose data (very limited use of single global sum/max/min/etc.) for more parallelism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64516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an SM executes threads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E78A2D"/>
                </a:solidFill>
              </a:rPr>
              <a:t>Overview of how a Stream Multiprocessor works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E78A2D"/>
                </a:solidFill>
              </a:rPr>
              <a:t>SIMT Execution</a:t>
            </a:r>
          </a:p>
          <a:p>
            <a:pPr eaLnBrk="1" hangingPunct="1">
              <a:defRPr/>
            </a:pPr>
            <a:r>
              <a:rPr lang="en-US" smtClean="0">
                <a:solidFill>
                  <a:srgbClr val="E78A2D"/>
                </a:solidFill>
              </a:rPr>
              <a:t>Divergence</a:t>
            </a:r>
          </a:p>
          <a:p>
            <a:pPr lvl="1" eaLnBrk="1" hangingPunct="1">
              <a:buFontTx/>
              <a:buNone/>
              <a:defRPr/>
            </a:pPr>
            <a:endParaRPr lang="en-US" sz="800" smtClean="0"/>
          </a:p>
        </p:txBody>
      </p:sp>
      <p:sp>
        <p:nvSpPr>
          <p:cNvPr id="65540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Scheduling Blocks onto SMs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1676400"/>
            <a:ext cx="2819400" cy="2590800"/>
          </a:xfrm>
          <a:prstGeom prst="rect">
            <a:avLst/>
          </a:prstGeom>
          <a:solidFill>
            <a:srgbClr val="FFD75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410200" y="1676400"/>
            <a:ext cx="2514600" cy="6096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Thread Block 5</a:t>
            </a:r>
          </a:p>
        </p:txBody>
      </p:sp>
      <p:sp>
        <p:nvSpPr>
          <p:cNvPr id="6" name="Rectangle 5"/>
          <p:cNvSpPr/>
          <p:nvPr/>
        </p:nvSpPr>
        <p:spPr>
          <a:xfrm>
            <a:off x="5410200" y="2438400"/>
            <a:ext cx="25146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Thread Block 27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3200400"/>
            <a:ext cx="2514600" cy="60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Thread Block 61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838200" y="1219200"/>
            <a:ext cx="2800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>
                <a:solidFill>
                  <a:srgbClr val="FFFF00"/>
                </a:solidFill>
                <a:latin typeface="Arial" pitchFamily="34" charset="0"/>
              </a:rPr>
              <a:t>Streaming Multiprocessor</a:t>
            </a:r>
          </a:p>
        </p:txBody>
      </p:sp>
      <p:sp>
        <p:nvSpPr>
          <p:cNvPr id="9" name="Rectangle 8"/>
          <p:cNvSpPr/>
          <p:nvPr/>
        </p:nvSpPr>
        <p:spPr>
          <a:xfrm>
            <a:off x="5410200" y="4191000"/>
            <a:ext cx="2514600" cy="609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Thread Block 2001</a:t>
            </a: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 bwMode="auto">
          <a:xfrm>
            <a:off x="304800" y="5105400"/>
            <a:ext cx="8305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spcBef>
                <a:spcPct val="10000"/>
              </a:spcBef>
              <a:buSzPct val="180000"/>
              <a:buFontTx/>
              <a:buBlip>
                <a:blip r:embed="rId2"/>
              </a:buBlip>
              <a:defRPr/>
            </a:pPr>
            <a:r>
              <a:rPr lang="en-US" altLang="zh-TW" sz="2400" kern="0" dirty="0">
                <a:latin typeface="+mn-lt"/>
                <a:ea typeface="新細明體" charset="-120"/>
              </a:rPr>
              <a:t>HW Schedules t</a:t>
            </a:r>
            <a:r>
              <a:rPr lang="en-US" altLang="zh-TW" sz="2400" kern="0" dirty="0" err="1">
                <a:latin typeface="+mn-lt"/>
                <a:ea typeface="新細明體" charset="-120"/>
              </a:rPr>
              <a:t>hread</a:t>
            </a:r>
            <a:r>
              <a:rPr lang="en-US" altLang="zh-TW" sz="2400" kern="0" dirty="0">
                <a:latin typeface="+mn-lt"/>
                <a:ea typeface="新細明體" charset="-120"/>
              </a:rPr>
              <a:t> blocks onto available SMs</a:t>
            </a:r>
          </a:p>
          <a:p>
            <a:pPr marL="974725" lvl="1" indent="-403225">
              <a:lnSpc>
                <a:spcPct val="90000"/>
              </a:lnSpc>
              <a:spcBef>
                <a:spcPct val="10000"/>
              </a:spcBef>
              <a:buSzPct val="180000"/>
              <a:buFontTx/>
              <a:buBlip>
                <a:blip r:embed="rId2"/>
              </a:buBlip>
              <a:defRPr/>
            </a:pPr>
            <a:r>
              <a:rPr lang="en-US" altLang="zh-TW" sz="2000" kern="0" dirty="0">
                <a:latin typeface="+mn-lt"/>
                <a:ea typeface="新細明體" charset="-120"/>
              </a:rPr>
              <a:t>No guarantee of ordering among thread blocks</a:t>
            </a:r>
          </a:p>
          <a:p>
            <a:pPr marL="974725" lvl="1" indent="-403225">
              <a:lnSpc>
                <a:spcPct val="90000"/>
              </a:lnSpc>
              <a:spcBef>
                <a:spcPct val="10000"/>
              </a:spcBef>
              <a:buSzPct val="180000"/>
              <a:buFontTx/>
              <a:buBlip>
                <a:blip r:embed="rId2"/>
              </a:buBlip>
              <a:defRPr/>
            </a:pPr>
            <a:r>
              <a:rPr lang="en-US" altLang="zh-TW" sz="2000" kern="0" dirty="0">
                <a:latin typeface="+mn-lt"/>
                <a:ea typeface="新細明體" charset="-120"/>
              </a:rPr>
              <a:t>HW will schedule thread blocks as soon as a previous thread block finishes</a:t>
            </a:r>
          </a:p>
        </p:txBody>
      </p:sp>
      <p:sp>
        <p:nvSpPr>
          <p:cNvPr id="67594" name="TextBox 9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1.11111E-6 L -0.47917 0.0111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47917 0.01111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47917 0.01111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00" y="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4.44444E-6 L -0.47917 -0.3555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-1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Warps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6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7" name="Rectangle 6"/>
          <p:cNvSpPr/>
          <p:nvPr/>
        </p:nvSpPr>
        <p:spPr>
          <a:xfrm>
            <a:off x="1676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8" name="Rectangle 7"/>
          <p:cNvSpPr/>
          <p:nvPr/>
        </p:nvSpPr>
        <p:spPr>
          <a:xfrm>
            <a:off x="2819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9" name="Rectangle 8"/>
          <p:cNvSpPr/>
          <p:nvPr/>
        </p:nvSpPr>
        <p:spPr>
          <a:xfrm>
            <a:off x="2819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62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05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05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48400" y="28956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48400" y="22860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52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95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429000" y="3581400"/>
            <a:ext cx="990600" cy="2825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Control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38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81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24600" y="4648200"/>
            <a:ext cx="990600" cy="354013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ALU</a:t>
            </a:r>
          </a:p>
        </p:txBody>
      </p:sp>
      <p:sp>
        <p:nvSpPr>
          <p:cNvPr id="68630" name="Line 174"/>
          <p:cNvSpPr>
            <a:spLocks noChangeShapeType="1"/>
          </p:cNvSpPr>
          <p:nvPr/>
        </p:nvSpPr>
        <p:spPr bwMode="auto">
          <a:xfrm flipH="1">
            <a:off x="1066800" y="3886200"/>
            <a:ext cx="23622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1" name="Line 174"/>
          <p:cNvSpPr>
            <a:spLocks noChangeShapeType="1"/>
          </p:cNvSpPr>
          <p:nvPr/>
        </p:nvSpPr>
        <p:spPr bwMode="auto">
          <a:xfrm flipH="1">
            <a:off x="2209800" y="3886200"/>
            <a:ext cx="13716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174"/>
          <p:cNvSpPr>
            <a:spLocks noChangeShapeType="1"/>
          </p:cNvSpPr>
          <p:nvPr/>
        </p:nvSpPr>
        <p:spPr bwMode="auto">
          <a:xfrm flipH="1">
            <a:off x="3352800" y="3886200"/>
            <a:ext cx="3810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174"/>
          <p:cNvSpPr>
            <a:spLocks noChangeShapeType="1"/>
          </p:cNvSpPr>
          <p:nvPr/>
        </p:nvSpPr>
        <p:spPr bwMode="auto">
          <a:xfrm>
            <a:off x="4038600" y="3886200"/>
            <a:ext cx="4572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174"/>
          <p:cNvSpPr>
            <a:spLocks noChangeShapeType="1"/>
          </p:cNvSpPr>
          <p:nvPr/>
        </p:nvSpPr>
        <p:spPr bwMode="auto">
          <a:xfrm>
            <a:off x="4419600" y="3886200"/>
            <a:ext cx="24384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174"/>
          <p:cNvSpPr>
            <a:spLocks noChangeShapeType="1"/>
          </p:cNvSpPr>
          <p:nvPr/>
        </p:nvSpPr>
        <p:spPr bwMode="auto">
          <a:xfrm>
            <a:off x="4191000" y="3886200"/>
            <a:ext cx="1447800" cy="708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Content Placeholder 2"/>
          <p:cNvSpPr txBox="1">
            <a:spLocks/>
          </p:cNvSpPr>
          <p:nvPr/>
        </p:nvSpPr>
        <p:spPr bwMode="auto">
          <a:xfrm>
            <a:off x="304800" y="51816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lnSpc>
                <a:spcPct val="90000"/>
              </a:lnSpc>
              <a:spcBef>
                <a:spcPct val="20000"/>
              </a:spcBef>
              <a:buSzPct val="180000"/>
              <a:buFontTx/>
              <a:buBlip>
                <a:blip r:embed="rId2"/>
              </a:buBlip>
              <a:defRPr/>
            </a:pPr>
            <a:r>
              <a:rPr lang="en-US" sz="2400" kern="0" dirty="0">
                <a:latin typeface="+mn-lt"/>
              </a:rPr>
              <a:t>A </a:t>
            </a:r>
            <a:r>
              <a:rPr lang="en-US" sz="2400" kern="0" dirty="0">
                <a:solidFill>
                  <a:schemeClr val="accent2"/>
                </a:solidFill>
                <a:latin typeface="+mn-lt"/>
              </a:rPr>
              <a:t>warp </a:t>
            </a:r>
            <a:r>
              <a:rPr lang="en-US" sz="2400" kern="0" dirty="0">
                <a:latin typeface="+mn-lt"/>
              </a:rPr>
              <a:t>= 32 threads launched together</a:t>
            </a:r>
          </a:p>
          <a:p>
            <a:pPr marL="914400" lvl="1" indent="-457200" algn="ctr">
              <a:lnSpc>
                <a:spcPct val="90000"/>
              </a:lnSpc>
              <a:spcBef>
                <a:spcPct val="20000"/>
              </a:spcBef>
              <a:buSzPct val="180000"/>
              <a:buFontTx/>
              <a:buBlip>
                <a:blip r:embed="rId2"/>
              </a:buBlip>
              <a:defRPr/>
            </a:pPr>
            <a:r>
              <a:rPr lang="en-US" sz="2400" kern="0" dirty="0">
                <a:latin typeface="+mn-lt"/>
              </a:rPr>
              <a:t>Usually, execute together as well</a:t>
            </a:r>
          </a:p>
        </p:txBody>
      </p:sp>
      <p:sp>
        <p:nvSpPr>
          <p:cNvPr id="68637" name="TextBox 29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Lessons from Graphics Pipeline</a:t>
            </a:r>
          </a:p>
        </p:txBody>
      </p:sp>
      <p:sp>
        <p:nvSpPr>
          <p:cNvPr id="5325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2"/>
                </a:solidFill>
              </a:rPr>
              <a:t>Throughput</a:t>
            </a:r>
            <a:r>
              <a:rPr lang="en-US" dirty="0" smtClean="0"/>
              <a:t> is paramount</a:t>
            </a:r>
          </a:p>
          <a:p>
            <a:pPr lvl="1" eaLnBrk="1" hangingPunct="1">
              <a:defRPr/>
            </a:pPr>
            <a:r>
              <a:rPr lang="en-US" dirty="0" smtClean="0"/>
              <a:t>must paint every pixel within frame time</a:t>
            </a:r>
          </a:p>
          <a:p>
            <a:pPr lvl="1" eaLnBrk="1" hangingPunct="1">
              <a:defRPr/>
            </a:pPr>
            <a:r>
              <a:rPr lang="en-US" dirty="0" smtClean="0"/>
              <a:t>scalability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Create, run, &amp; retire </a:t>
            </a:r>
            <a:r>
              <a:rPr lang="en-US" dirty="0" smtClean="0">
                <a:solidFill>
                  <a:schemeClr val="accent2"/>
                </a:solidFill>
              </a:rPr>
              <a:t>lots of threads </a:t>
            </a:r>
            <a:r>
              <a:rPr lang="en-US" dirty="0" smtClean="0"/>
              <a:t>very rapidly</a:t>
            </a:r>
          </a:p>
          <a:p>
            <a:pPr lvl="1" eaLnBrk="1" hangingPunct="1">
              <a:defRPr/>
            </a:pPr>
            <a:r>
              <a:rPr lang="en-US" dirty="0" smtClean="0"/>
              <a:t>measured 14.8 </a:t>
            </a:r>
            <a:r>
              <a:rPr lang="en-US" dirty="0" err="1" smtClean="0"/>
              <a:t>Gthread</a:t>
            </a:r>
            <a:r>
              <a:rPr lang="en-US" dirty="0" smtClean="0"/>
              <a:t>/s 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increment()</a:t>
            </a:r>
            <a:r>
              <a:rPr lang="en-US" dirty="0" smtClean="0"/>
              <a:t> kernel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Use </a:t>
            </a:r>
            <a:r>
              <a:rPr lang="en-US" dirty="0" smtClean="0">
                <a:solidFill>
                  <a:schemeClr val="accent2"/>
                </a:solidFill>
              </a:rPr>
              <a:t>multithreading</a:t>
            </a:r>
            <a:r>
              <a:rPr lang="en-US" dirty="0" smtClean="0"/>
              <a:t> to hide latency</a:t>
            </a:r>
          </a:p>
          <a:p>
            <a:pPr lvl="1" eaLnBrk="1" hangingPunct="1">
              <a:defRPr/>
            </a:pPr>
            <a:r>
              <a:rPr lang="en-US" dirty="0" smtClean="0"/>
              <a:t>1 stalled thread is OK if 100 are ready to run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Mapping of Thread Blocks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Each thread block is mapped to one or more warps</a:t>
            </a:r>
          </a:p>
          <a:p>
            <a:pPr>
              <a:defRPr/>
            </a:pPr>
            <a:r>
              <a:rPr lang="en-US" smtClean="0"/>
              <a:t>The hardware schedules each warp independently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038600"/>
            <a:ext cx="2514600" cy="14478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Thread Block N (128 threads)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0" y="4038600"/>
            <a:ext cx="2514600" cy="3048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TB N W1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0" y="4419600"/>
            <a:ext cx="2514600" cy="3048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TB N W2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0" y="4800600"/>
            <a:ext cx="2514600" cy="3048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TB N W3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0" y="5181600"/>
            <a:ext cx="2514600" cy="30480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bg2"/>
                </a:solidFill>
              </a:rPr>
              <a:t>TB N W4</a:t>
            </a:r>
          </a:p>
        </p:txBody>
      </p:sp>
      <p:sp>
        <p:nvSpPr>
          <p:cNvPr id="69641" name="Line 174"/>
          <p:cNvSpPr>
            <a:spLocks noChangeShapeType="1"/>
          </p:cNvSpPr>
          <p:nvPr/>
        </p:nvSpPr>
        <p:spPr bwMode="auto">
          <a:xfrm flipV="1">
            <a:off x="3352800" y="47244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2" name="TextBox 9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1143000" y="5181600"/>
            <a:ext cx="6705600" cy="12954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en-US"/>
          </a:p>
        </p:txBody>
      </p:sp>
      <p:sp>
        <p:nvSpPr>
          <p:cNvPr id="70659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fld id="{7653C519-E6F2-4351-B3E4-4CEABD595072}" type="slidenum">
              <a:rPr lang="zh-TW" altLang="en-US">
                <a:latin typeface="Arial" pitchFamily="34" charset="0"/>
                <a:ea typeface="PMingLiU" pitchFamily="18" charset="-120"/>
              </a:rPr>
              <a:pPr algn="ctr" eaLnBrk="1" hangingPunct="1">
                <a:lnSpc>
                  <a:spcPct val="90000"/>
                </a:lnSpc>
              </a:pPr>
              <a:t>51</a:t>
            </a:fld>
            <a:endParaRPr lang="en-US" altLang="zh-TW">
              <a:latin typeface="Arial" pitchFamily="34" charset="0"/>
              <a:ea typeface="PMingLiU" pitchFamily="18" charset="-120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305800" cy="646113"/>
          </a:xfrm>
        </p:spPr>
        <p:txBody>
          <a:bodyPr/>
          <a:lstStyle/>
          <a:p>
            <a:pPr eaLnBrk="1" hangingPunct="1"/>
            <a:r>
              <a:rPr lang="en-US" altLang="zh-TW" sz="3600" smtClean="0">
                <a:ea typeface="PMingLiU" pitchFamily="18" charset="-120"/>
              </a:rPr>
              <a:t>Thread Scheduling Example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14400"/>
            <a:ext cx="8305800" cy="3505200"/>
          </a:xfrm>
        </p:spPr>
        <p:txBody>
          <a:bodyPr/>
          <a:lstStyle/>
          <a:p>
            <a:pPr marL="0" indent="0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SM implements zero-overhead warp scheduling</a:t>
            </a:r>
          </a:p>
          <a:p>
            <a:pPr lvl="1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At any time, only one of the warps is executed by SM *</a:t>
            </a:r>
          </a:p>
          <a:p>
            <a:pPr lvl="1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Warps whose next instruction has its inputs ready for consumption are eligible for execution</a:t>
            </a:r>
          </a:p>
          <a:p>
            <a:pPr lvl="1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Eligible Warps are selected for execution on a prioritized scheduling policy</a:t>
            </a:r>
          </a:p>
          <a:p>
            <a:pPr lvl="1" eaLnBrk="1" hangingPunct="1">
              <a:spcBef>
                <a:spcPct val="10000"/>
              </a:spcBef>
              <a:defRPr/>
            </a:pPr>
            <a:r>
              <a:rPr lang="en-US" altLang="zh-TW" smtClean="0">
                <a:ea typeface="新細明體" pitchFamily="18" charset="-120"/>
              </a:rPr>
              <a:t>All threads in a warp execute the same instruction when selected</a:t>
            </a:r>
          </a:p>
        </p:txBody>
      </p:sp>
      <p:graphicFrame>
        <p:nvGraphicFramePr>
          <p:cNvPr id="70662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1219200" y="5257800"/>
          <a:ext cx="6426200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6" name="Visio" r:id="rId3" imgW="5892336" imgH="1066133" progId="">
                  <p:embed/>
                </p:oleObj>
              </mc:Choice>
              <mc:Fallback>
                <p:oleObj name="Visio" r:id="rId3" imgW="5892336" imgH="1066133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257800"/>
                        <a:ext cx="6426200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3" name="Rectangle 6"/>
          <p:cNvSpPr>
            <a:spLocks noChangeArrowheads="1"/>
          </p:cNvSpPr>
          <p:nvPr/>
        </p:nvSpPr>
        <p:spPr bwMode="auto">
          <a:xfrm>
            <a:off x="3505200" y="1219200"/>
            <a:ext cx="5348288" cy="531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  <a:spcBef>
                <a:spcPct val="10000"/>
              </a:spcBef>
              <a:buFontTx/>
              <a:buChar char="•"/>
            </a:pPr>
            <a:endParaRPr lang="zh-TW" altLang="en-US">
              <a:ea typeface="PMingLiU" pitchFamily="18" charset="-120"/>
            </a:endParaRPr>
          </a:p>
        </p:txBody>
      </p:sp>
      <p:sp>
        <p:nvSpPr>
          <p:cNvPr id="70664" name="TextBox 7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Atomics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</a:rPr>
              <a:t>atomicAdd</a:t>
            </a:r>
            <a:r>
              <a:rPr lang="en-US" smtClean="0">
                <a:latin typeface="Courier New" pitchFamily="49" charset="0"/>
              </a:rPr>
              <a:t> </a:t>
            </a:r>
            <a:r>
              <a:rPr lang="en-US" smtClean="0"/>
              <a:t>returns the previous value at a certain address</a:t>
            </a:r>
          </a:p>
          <a:p>
            <a:pPr>
              <a:defRPr/>
            </a:pPr>
            <a:r>
              <a:rPr lang="en-US" smtClean="0"/>
              <a:t>Useful for grabbing variable amounts of data from a list</a:t>
            </a:r>
          </a:p>
        </p:txBody>
      </p:sp>
      <p:sp>
        <p:nvSpPr>
          <p:cNvPr id="71684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Compare and Swap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compare_and_swap(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* register,</a:t>
            </a:r>
          </a:p>
          <a:p>
            <a:pPr>
              <a:buFontTx/>
              <a:buNone/>
              <a:defRPr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 int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oldval, 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newval)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{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old_reg_val = *register;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(old_reg_val == oldval)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	*register = newval; </a:t>
            </a:r>
          </a:p>
          <a:p>
            <a:pPr>
              <a:buFontTx/>
              <a:buNone/>
              <a:defRPr/>
            </a:pP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 old_reg_val; </a:t>
            </a:r>
          </a:p>
          <a:p>
            <a:pPr>
              <a:buFontTx/>
              <a:buNone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} </a:t>
            </a:r>
            <a:r>
              <a:rPr lang="en-US" sz="2000" smtClean="0">
                <a:latin typeface="Courier New" pitchFamily="49" charset="0"/>
              </a:rPr>
              <a:t/>
            </a:r>
            <a:br>
              <a:rPr lang="en-US" sz="2000" smtClean="0">
                <a:latin typeface="Courier New" pitchFamily="49" charset="0"/>
              </a:rPr>
            </a:br>
            <a:endParaRPr lang="en-US" sz="2000" smtClean="0">
              <a:latin typeface="Courier New" pitchFamily="49" charset="0"/>
            </a:endParaRPr>
          </a:p>
        </p:txBody>
      </p:sp>
      <p:sp>
        <p:nvSpPr>
          <p:cNvPr id="72708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Compare and Swap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Most general type of atomic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Can emulate all others with CAS</a:t>
            </a:r>
          </a:p>
        </p:txBody>
      </p:sp>
      <p:sp>
        <p:nvSpPr>
          <p:cNvPr id="73732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Locks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Use very judiciously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Always include a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max_iter</a:t>
            </a:r>
            <a:r>
              <a:rPr lang="en-US" smtClean="0"/>
              <a:t> in your spinloop!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Decompose your data and your locks</a:t>
            </a:r>
          </a:p>
        </p:txBody>
      </p:sp>
      <p:sp>
        <p:nvSpPr>
          <p:cNvPr id="74756" name="TextBox 3"/>
          <p:cNvSpPr txBox="1">
            <a:spLocks noChangeArrowheads="1"/>
          </p:cNvSpPr>
          <p:nvPr/>
        </p:nvSpPr>
        <p:spPr bwMode="auto">
          <a:xfrm>
            <a:off x="0" y="6543675"/>
            <a:ext cx="69929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600"/>
              <a:t>http://code.google.com/p/stanford-cs193g-sp2010/wiki/ClassSchedule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Why is this different from a CPU?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Different goals produce different designs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GPU assumes work load is highly parallel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CPU must be good at everything, parallel or not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CPU: </a:t>
            </a:r>
            <a:r>
              <a:rPr lang="en-US" smtClean="0">
                <a:solidFill>
                  <a:schemeClr val="accent2"/>
                </a:solidFill>
              </a:rPr>
              <a:t>minimize latency</a:t>
            </a:r>
            <a:r>
              <a:rPr lang="en-US" smtClean="0"/>
              <a:t> experienced by 1 thread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big on-chip caches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sophisticated control logic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GPU: </a:t>
            </a:r>
            <a:r>
              <a:rPr lang="en-US" smtClean="0">
                <a:solidFill>
                  <a:schemeClr val="accent2"/>
                </a:solidFill>
              </a:rPr>
              <a:t>maximize throughput</a:t>
            </a:r>
            <a:r>
              <a:rPr lang="en-US" smtClean="0"/>
              <a:t> of all threads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# threads in flight limited by resources =&gt; lots of resources (registers, bandwidth, etc.)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multithreading can hide latency =&gt; skip the big caches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share control logic across many threads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584200"/>
          </a:xfrm>
        </p:spPr>
        <p:txBody>
          <a:bodyPr/>
          <a:lstStyle/>
          <a:p>
            <a:pPr eaLnBrk="1" hangingPunct="1"/>
            <a:r>
              <a:rPr lang="en-US" altLang="en-US" smtClean="0"/>
              <a:t>NVIDIA GPU Architecture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3435350" y="1000125"/>
            <a:ext cx="2362200" cy="523875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Helvetica" panose="020B0604020202020204" pitchFamily="34" charset="0"/>
              </a:rPr>
              <a:t>Fermi GF100</a:t>
            </a:r>
          </a:p>
        </p:txBody>
      </p:sp>
      <p:grpSp>
        <p:nvGrpSpPr>
          <p:cNvPr id="15364" name="Group 62"/>
          <p:cNvGrpSpPr>
            <a:grpSpLocks/>
          </p:cNvGrpSpPr>
          <p:nvPr/>
        </p:nvGrpSpPr>
        <p:grpSpPr bwMode="auto">
          <a:xfrm>
            <a:off x="1828800" y="1600200"/>
            <a:ext cx="5362575" cy="4602163"/>
            <a:chOff x="4985798" y="1004243"/>
            <a:chExt cx="5363117" cy="4602287"/>
          </a:xfrm>
        </p:grpSpPr>
        <p:pic>
          <p:nvPicPr>
            <p:cNvPr id="15375" name="Picture 313" descr="Cores_4orangeBoxes.pn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443" t="41333" r="22890" b="38667"/>
            <a:stretch>
              <a:fillRect/>
            </a:stretch>
          </p:blipFill>
          <p:spPr bwMode="auto">
            <a:xfrm rot="-5400000">
              <a:off x="4611843" y="3704530"/>
              <a:ext cx="1126067" cy="378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5" name="Picture 2"/>
            <p:cNvPicPr>
              <a:picLocks noChangeAspect="1" noChangeArrowheads="1"/>
            </p:cNvPicPr>
            <p:nvPr/>
          </p:nvPicPr>
          <p:blipFill>
            <a:blip r:embed="rId13" cstate="print"/>
            <a:srcRect t="75090"/>
            <a:stretch>
              <a:fillRect/>
            </a:stretch>
          </p:blipFill>
          <p:spPr bwMode="auto">
            <a:xfrm>
              <a:off x="4995863" y="4462463"/>
              <a:ext cx="5353052" cy="11440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reflection blurRad="6350" stA="52000" endA="300" endPos="35000" dir="5400000" sy="-100000" algn="bl" rotWithShape="0"/>
            </a:effectLst>
          </p:spPr>
        </p:pic>
        <p:grpSp>
          <p:nvGrpSpPr>
            <p:cNvPr id="15377" name="Group 20"/>
            <p:cNvGrpSpPr>
              <a:grpSpLocks/>
            </p:cNvGrpSpPr>
            <p:nvPr/>
          </p:nvGrpSpPr>
          <p:grpSpPr bwMode="auto">
            <a:xfrm>
              <a:off x="5413047" y="1035388"/>
              <a:ext cx="4514904" cy="2017130"/>
              <a:chOff x="4885125" y="1178896"/>
              <a:chExt cx="4695249" cy="2097704"/>
            </a:xfrm>
          </p:grpSpPr>
          <p:pic>
            <p:nvPicPr>
              <p:cNvPr id="15405" name="Picture 355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73929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6" name="Picture 356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85125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7" name="Picture 357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62733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8" name="Picture 358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51537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9" name="Picture 359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40341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10" name="Picture 360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9145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11" name="Picture 361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17949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12" name="Picture 362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06750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5378" name="Group 29"/>
            <p:cNvGrpSpPr>
              <a:grpSpLocks/>
            </p:cNvGrpSpPr>
            <p:nvPr/>
          </p:nvGrpSpPr>
          <p:grpSpPr bwMode="auto">
            <a:xfrm flipV="1">
              <a:off x="5413047" y="3546579"/>
              <a:ext cx="4514904" cy="2017130"/>
              <a:chOff x="4885125" y="1178896"/>
              <a:chExt cx="4695249" cy="2097704"/>
            </a:xfrm>
          </p:grpSpPr>
          <p:pic>
            <p:nvPicPr>
              <p:cNvPr id="15397" name="Picture 345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73929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8" name="Picture 346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85125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399" name="Picture 349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62733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0" name="Picture 350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51537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1" name="Picture 351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40341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2" name="Picture 352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9145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3" name="Picture 353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17949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404" name="Picture 354" descr="Cores_3.png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06750" y="1178896"/>
                <a:ext cx="573624" cy="2097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5379" name="Picture 317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628843" y="1401089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0" name="Picture 318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628843" y="4854388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1" name="Picture 319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4628843" y="2552189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2" name="Picture 320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9621153" y="1401090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3" name="Picture 321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9621153" y="4854389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4" name="Picture 322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9621153" y="2552190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5" name="Picture 323" descr="Cores_4blue.pn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9621153" y="3703290"/>
              <a:ext cx="1091602" cy="358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6" name="Picture 324" descr="Cores_4longblue.png"/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255" r="3709" b="41501"/>
            <a:stretch>
              <a:fillRect/>
            </a:stretch>
          </p:blipFill>
          <p:spPr bwMode="auto">
            <a:xfrm>
              <a:off x="5371173" y="3065649"/>
              <a:ext cx="4579583" cy="472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7" name="Picture 325" descr="Half_Gloss.png"/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443" t="17332" r="20778" b="17482"/>
            <a:stretch>
              <a:fillRect/>
            </a:stretch>
          </p:blipFill>
          <p:spPr bwMode="auto">
            <a:xfrm>
              <a:off x="5347886" y="1004243"/>
              <a:ext cx="4587341" cy="4505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" name="TextBox 326"/>
            <p:cNvSpPr txBox="1"/>
            <p:nvPr/>
          </p:nvSpPr>
          <p:spPr>
            <a:xfrm rot="16200000">
              <a:off x="4623059" y="1420962"/>
              <a:ext cx="1093816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28" name="TextBox 327"/>
            <p:cNvSpPr txBox="1"/>
            <p:nvPr/>
          </p:nvSpPr>
          <p:spPr>
            <a:xfrm rot="16200000">
              <a:off x="4623059" y="2595743"/>
              <a:ext cx="1093816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HOST I/F</a:t>
              </a:r>
            </a:p>
          </p:txBody>
        </p:sp>
        <p:sp>
          <p:nvSpPr>
            <p:cNvPr id="329" name="TextBox 328"/>
            <p:cNvSpPr txBox="1"/>
            <p:nvPr/>
          </p:nvSpPr>
          <p:spPr>
            <a:xfrm rot="16200000">
              <a:off x="4438109" y="3757033"/>
              <a:ext cx="1463714" cy="2857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kern="1100" spc="-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Giga Thread</a:t>
              </a:r>
            </a:p>
          </p:txBody>
        </p:sp>
        <p:sp>
          <p:nvSpPr>
            <p:cNvPr id="330" name="TextBox 329"/>
            <p:cNvSpPr txBox="1"/>
            <p:nvPr/>
          </p:nvSpPr>
          <p:spPr>
            <a:xfrm rot="16200000">
              <a:off x="4623059" y="4896092"/>
              <a:ext cx="1093817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31" name="TextBox 330"/>
            <p:cNvSpPr txBox="1"/>
            <p:nvPr/>
          </p:nvSpPr>
          <p:spPr>
            <a:xfrm rot="5400000">
              <a:off x="9600374" y="4886567"/>
              <a:ext cx="1093817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32" name="TextBox 331"/>
            <p:cNvSpPr txBox="1"/>
            <p:nvPr/>
          </p:nvSpPr>
          <p:spPr>
            <a:xfrm rot="5400000">
              <a:off x="9600374" y="3745124"/>
              <a:ext cx="1093816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33" name="TextBox 332"/>
            <p:cNvSpPr txBox="1"/>
            <p:nvPr/>
          </p:nvSpPr>
          <p:spPr>
            <a:xfrm rot="5400000">
              <a:off x="9600374" y="2579868"/>
              <a:ext cx="1093816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40" name="TextBox 339"/>
            <p:cNvSpPr txBox="1"/>
            <p:nvPr/>
          </p:nvSpPr>
          <p:spPr>
            <a:xfrm rot="5400000">
              <a:off x="9600374" y="1428899"/>
              <a:ext cx="1093817" cy="3080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DRAM I/F</a:t>
              </a: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5414466" y="3150601"/>
              <a:ext cx="4510544" cy="30798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en-US" sz="1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L2</a:t>
              </a:r>
            </a:p>
          </p:txBody>
        </p:sp>
      </p:grpSp>
      <p:sp>
        <p:nvSpPr>
          <p:cNvPr id="15365" name="SMARTInkShape-286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3084513" y="2914650"/>
            <a:ext cx="7937" cy="12700"/>
          </a:xfrm>
          <a:custGeom>
            <a:avLst/>
            <a:gdLst>
              <a:gd name="T0" fmla="*/ 7936 w 7318"/>
              <a:gd name="T1" fmla="*/ 12699 h 12701"/>
              <a:gd name="T2" fmla="*/ 7936 w 7318"/>
              <a:gd name="T3" fmla="*/ 12699 h 12701"/>
              <a:gd name="T4" fmla="*/ 624 w 7318"/>
              <a:gd name="T5" fmla="*/ 2587 h 12701"/>
              <a:gd name="T6" fmla="*/ 0 w 7318"/>
              <a:gd name="T7" fmla="*/ 314 h 12701"/>
              <a:gd name="T8" fmla="*/ 7936 w 7318"/>
              <a:gd name="T9" fmla="*/ 0 h 127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18"/>
              <a:gd name="T16" fmla="*/ 0 h 12701"/>
              <a:gd name="T17" fmla="*/ 7318 w 7318"/>
              <a:gd name="T18" fmla="*/ 12701 h 1270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18" h="12701">
                <a:moveTo>
                  <a:pt x="7317" y="12700"/>
                </a:moveTo>
                <a:lnTo>
                  <a:pt x="7317" y="12700"/>
                </a:lnTo>
                <a:lnTo>
                  <a:pt x="575" y="2587"/>
                </a:lnTo>
                <a:lnTo>
                  <a:pt x="0" y="314"/>
                </a:lnTo>
                <a:lnTo>
                  <a:pt x="7317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5366" name="SMARTInkShape-287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3714750" y="2943225"/>
            <a:ext cx="25400" cy="34925"/>
          </a:xfrm>
          <a:custGeom>
            <a:avLst/>
            <a:gdLst>
              <a:gd name="T0" fmla="*/ 25399 w 25401"/>
              <a:gd name="T1" fmla="*/ 34924 h 35107"/>
              <a:gd name="T2" fmla="*/ 25399 w 25401"/>
              <a:gd name="T3" fmla="*/ 34924 h 35107"/>
              <a:gd name="T4" fmla="*/ 22028 w 25401"/>
              <a:gd name="T5" fmla="*/ 24863 h 35107"/>
              <a:gd name="T6" fmla="*/ 2910 w 25401"/>
              <a:gd name="T7" fmla="*/ 437 h 35107"/>
              <a:gd name="T8" fmla="*/ 1940 w 25401"/>
              <a:gd name="T9" fmla="*/ 0 h 35107"/>
              <a:gd name="T10" fmla="*/ 0 w 25401"/>
              <a:gd name="T11" fmla="*/ 3339 h 3510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5401"/>
              <a:gd name="T19" fmla="*/ 0 h 35107"/>
              <a:gd name="T20" fmla="*/ 25401 w 25401"/>
              <a:gd name="T21" fmla="*/ 35107 h 3510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5401" h="35107">
                <a:moveTo>
                  <a:pt x="25400" y="35106"/>
                </a:moveTo>
                <a:lnTo>
                  <a:pt x="25400" y="35106"/>
                </a:lnTo>
                <a:lnTo>
                  <a:pt x="22029" y="24993"/>
                </a:lnTo>
                <a:lnTo>
                  <a:pt x="2910" y="439"/>
                </a:lnTo>
                <a:lnTo>
                  <a:pt x="1940" y="0"/>
                </a:lnTo>
                <a:lnTo>
                  <a:pt x="0" y="3356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5367" name="SMARTInkShape-288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4235450" y="3054350"/>
            <a:ext cx="0" cy="25400"/>
          </a:xfrm>
          <a:custGeom>
            <a:avLst/>
            <a:gdLst>
              <a:gd name="T0" fmla="*/ 0 w 1"/>
              <a:gd name="T1" fmla="*/ 25399 h 25401"/>
              <a:gd name="T2" fmla="*/ 0 w 1"/>
              <a:gd name="T3" fmla="*/ 25399 h 25401"/>
              <a:gd name="T4" fmla="*/ 0 w 1"/>
              <a:gd name="T5" fmla="*/ 0 h 25401"/>
              <a:gd name="T6" fmla="*/ 0 60000 65536"/>
              <a:gd name="T7" fmla="*/ 0 60000 65536"/>
              <a:gd name="T8" fmla="*/ 0 60000 65536"/>
              <a:gd name="T9" fmla="*/ 0 w 1"/>
              <a:gd name="T10" fmla="*/ 0 h 25401"/>
              <a:gd name="T11" fmla="*/ 0 w 1"/>
              <a:gd name="T12" fmla="*/ 25401 h 254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25401">
                <a:moveTo>
                  <a:pt x="0" y="25400"/>
                </a:moveTo>
                <a:lnTo>
                  <a:pt x="0" y="2540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5368" name="SMARTInkShape-289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813300" y="3067050"/>
            <a:ext cx="6350" cy="19050"/>
          </a:xfrm>
          <a:custGeom>
            <a:avLst/>
            <a:gdLst>
              <a:gd name="T0" fmla="*/ 6349 w 6351"/>
              <a:gd name="T1" fmla="*/ 19049 h 18841"/>
              <a:gd name="T2" fmla="*/ 6349 w 6351"/>
              <a:gd name="T3" fmla="*/ 19049 h 18841"/>
              <a:gd name="T4" fmla="*/ 6349 w 6351"/>
              <a:gd name="T5" fmla="*/ 1176 h 18841"/>
              <a:gd name="T6" fmla="*/ 5643 w 6351"/>
              <a:gd name="T7" fmla="*/ 0 h 18841"/>
              <a:gd name="T8" fmla="*/ 0 w 6351"/>
              <a:gd name="T9" fmla="*/ 6208 h 188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51"/>
              <a:gd name="T16" fmla="*/ 0 h 18841"/>
              <a:gd name="T17" fmla="*/ 6351 w 6351"/>
              <a:gd name="T18" fmla="*/ 18841 h 1884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51" h="18841">
                <a:moveTo>
                  <a:pt x="6350" y="18840"/>
                </a:moveTo>
                <a:lnTo>
                  <a:pt x="6350" y="18840"/>
                </a:lnTo>
                <a:lnTo>
                  <a:pt x="6350" y="1163"/>
                </a:lnTo>
                <a:lnTo>
                  <a:pt x="5644" y="0"/>
                </a:lnTo>
                <a:lnTo>
                  <a:pt x="0" y="614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5369" name="SMARTInkShape-293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2387600" y="5213350"/>
            <a:ext cx="38100" cy="19050"/>
          </a:xfrm>
          <a:custGeom>
            <a:avLst/>
            <a:gdLst>
              <a:gd name="T0" fmla="*/ 38099 w 38101"/>
              <a:gd name="T1" fmla="*/ 19049 h 19051"/>
              <a:gd name="T2" fmla="*/ 38099 w 38101"/>
              <a:gd name="T3" fmla="*/ 19049 h 19051"/>
              <a:gd name="T4" fmla="*/ 34728 w 38101"/>
              <a:gd name="T5" fmla="*/ 12307 h 19051"/>
              <a:gd name="T6" fmla="*/ 27429 w 38101"/>
              <a:gd name="T7" fmla="*/ 7117 h 19051"/>
              <a:gd name="T8" fmla="*/ 13302 w 38101"/>
              <a:gd name="T9" fmla="*/ 2110 h 19051"/>
              <a:gd name="T10" fmla="*/ 0 w 38101"/>
              <a:gd name="T11" fmla="*/ 0 h 190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101"/>
              <a:gd name="T19" fmla="*/ 0 h 19051"/>
              <a:gd name="T20" fmla="*/ 38101 w 38101"/>
              <a:gd name="T21" fmla="*/ 19051 h 1905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101" h="19051">
                <a:moveTo>
                  <a:pt x="38100" y="19050"/>
                </a:moveTo>
                <a:lnTo>
                  <a:pt x="38100" y="19050"/>
                </a:lnTo>
                <a:lnTo>
                  <a:pt x="34729" y="12308"/>
                </a:lnTo>
                <a:lnTo>
                  <a:pt x="27430" y="7117"/>
                </a:lnTo>
                <a:lnTo>
                  <a:pt x="13302" y="2110"/>
                </a:lnTo>
                <a:lnTo>
                  <a:pt x="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15370" name="SMARTInkShape-Group83"/>
          <p:cNvGrpSpPr>
            <a:grpSpLocks/>
          </p:cNvGrpSpPr>
          <p:nvPr/>
        </p:nvGrpSpPr>
        <p:grpSpPr bwMode="auto">
          <a:xfrm>
            <a:off x="3213100" y="5219700"/>
            <a:ext cx="476250" cy="57150"/>
            <a:chOff x="3213100" y="5219700"/>
            <a:chExt cx="476251" cy="57151"/>
          </a:xfrm>
        </p:grpSpPr>
        <p:sp>
          <p:nvSpPr>
            <p:cNvPr id="15373" name="SMARTInkShape-294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3669112" y="5251450"/>
              <a:ext cx="20239" cy="25401"/>
            </a:xfrm>
            <a:custGeom>
              <a:avLst/>
              <a:gdLst>
                <a:gd name="T0" fmla="*/ 20238 w 20239"/>
                <a:gd name="T1" fmla="*/ 25400 h 25401"/>
                <a:gd name="T2" fmla="*/ 20238 w 20239"/>
                <a:gd name="T3" fmla="*/ 25400 h 25401"/>
                <a:gd name="T4" fmla="*/ 6440 w 20239"/>
                <a:gd name="T5" fmla="*/ 15261 h 25401"/>
                <a:gd name="T6" fmla="*/ 465 w 20239"/>
                <a:gd name="T7" fmla="*/ 7724 h 25401"/>
                <a:gd name="T8" fmla="*/ 0 w 20239"/>
                <a:gd name="T9" fmla="*/ 5149 h 25401"/>
                <a:gd name="T10" fmla="*/ 7538 w 20239"/>
                <a:gd name="T11" fmla="*/ 0 h 254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239"/>
                <a:gd name="T19" fmla="*/ 0 h 25401"/>
                <a:gd name="T20" fmla="*/ 20239 w 20239"/>
                <a:gd name="T21" fmla="*/ 25401 h 2540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239" h="25401">
                  <a:moveTo>
                    <a:pt x="20238" y="25400"/>
                  </a:moveTo>
                  <a:lnTo>
                    <a:pt x="20238" y="25400"/>
                  </a:lnTo>
                  <a:lnTo>
                    <a:pt x="6440" y="15261"/>
                  </a:lnTo>
                  <a:lnTo>
                    <a:pt x="465" y="7724"/>
                  </a:lnTo>
                  <a:lnTo>
                    <a:pt x="0" y="5149"/>
                  </a:lnTo>
                  <a:lnTo>
                    <a:pt x="7538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5374" name="SMARTInkShape-295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3213100" y="5219700"/>
              <a:ext cx="31751" cy="19051"/>
            </a:xfrm>
            <a:custGeom>
              <a:avLst/>
              <a:gdLst>
                <a:gd name="T0" fmla="*/ 31750 w 31751"/>
                <a:gd name="T1" fmla="*/ 19050 h 19051"/>
                <a:gd name="T2" fmla="*/ 31750 w 31751"/>
                <a:gd name="T3" fmla="*/ 19050 h 19051"/>
                <a:gd name="T4" fmla="*/ 0 w 31751"/>
                <a:gd name="T5" fmla="*/ 0 h 19051"/>
                <a:gd name="T6" fmla="*/ 0 60000 65536"/>
                <a:gd name="T7" fmla="*/ 0 60000 65536"/>
                <a:gd name="T8" fmla="*/ 0 60000 65536"/>
                <a:gd name="T9" fmla="*/ 0 w 31751"/>
                <a:gd name="T10" fmla="*/ 0 h 19051"/>
                <a:gd name="T11" fmla="*/ 31751 w 31751"/>
                <a:gd name="T12" fmla="*/ 19051 h 190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751" h="19051">
                  <a:moveTo>
                    <a:pt x="31750" y="19050"/>
                  </a:moveTo>
                  <a:lnTo>
                    <a:pt x="31750" y="19050"/>
                  </a:lnTo>
                  <a:lnTo>
                    <a:pt x="0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5371" name="SMARTInkShape-296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4262438" y="5238750"/>
            <a:ext cx="23812" cy="25400"/>
          </a:xfrm>
          <a:custGeom>
            <a:avLst/>
            <a:gdLst>
              <a:gd name="T0" fmla="*/ 11016 w 23636"/>
              <a:gd name="T1" fmla="*/ 25399 h 25401"/>
              <a:gd name="T2" fmla="*/ 11016 w 23636"/>
              <a:gd name="T3" fmla="*/ 25399 h 25401"/>
              <a:gd name="T4" fmla="*/ 891 w 23636"/>
              <a:gd name="T5" fmla="*/ 8441 h 25401"/>
              <a:gd name="T6" fmla="*/ 0 w 23636"/>
              <a:gd name="T7" fmla="*/ 5627 h 25401"/>
              <a:gd name="T8" fmla="*/ 2251 w 23636"/>
              <a:gd name="T9" fmla="*/ 3751 h 25401"/>
              <a:gd name="T10" fmla="*/ 23811 w 23636"/>
              <a:gd name="T11" fmla="*/ 0 h 254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636"/>
              <a:gd name="T19" fmla="*/ 0 h 25401"/>
              <a:gd name="T20" fmla="*/ 23636 w 23636"/>
              <a:gd name="T21" fmla="*/ 25401 h 2540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636" h="25401">
                <a:moveTo>
                  <a:pt x="10935" y="25400"/>
                </a:moveTo>
                <a:lnTo>
                  <a:pt x="10935" y="25400"/>
                </a:lnTo>
                <a:lnTo>
                  <a:pt x="884" y="8441"/>
                </a:lnTo>
                <a:lnTo>
                  <a:pt x="0" y="5627"/>
                </a:lnTo>
                <a:lnTo>
                  <a:pt x="2234" y="3751"/>
                </a:lnTo>
                <a:lnTo>
                  <a:pt x="23635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5372" name="SMARTInkShape-297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4775200" y="5172075"/>
            <a:ext cx="6350" cy="3175"/>
          </a:xfrm>
          <a:custGeom>
            <a:avLst/>
            <a:gdLst>
              <a:gd name="T0" fmla="*/ 0 w 6351"/>
              <a:gd name="T1" fmla="*/ 3174 h 3659"/>
              <a:gd name="T2" fmla="*/ 0 w 6351"/>
              <a:gd name="T3" fmla="*/ 3174 h 3659"/>
              <a:gd name="T4" fmla="*/ 0 w 6351"/>
              <a:gd name="T5" fmla="*/ 249 h 3659"/>
              <a:gd name="T6" fmla="*/ 705 w 6351"/>
              <a:gd name="T7" fmla="*/ 0 h 3659"/>
              <a:gd name="T8" fmla="*/ 6349 w 6351"/>
              <a:gd name="T9" fmla="*/ 3174 h 36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51"/>
              <a:gd name="T16" fmla="*/ 0 h 3659"/>
              <a:gd name="T17" fmla="*/ 6351 w 6351"/>
              <a:gd name="T18" fmla="*/ 3659 h 365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51" h="3659">
                <a:moveTo>
                  <a:pt x="0" y="3658"/>
                </a:moveTo>
                <a:lnTo>
                  <a:pt x="0" y="3658"/>
                </a:lnTo>
                <a:lnTo>
                  <a:pt x="0" y="287"/>
                </a:lnTo>
                <a:lnTo>
                  <a:pt x="705" y="0"/>
                </a:lnTo>
                <a:lnTo>
                  <a:pt x="6350" y="3658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09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91400" cy="584200"/>
          </a:xfrm>
        </p:spPr>
        <p:txBody>
          <a:bodyPr/>
          <a:lstStyle/>
          <a:p>
            <a:pPr eaLnBrk="1" hangingPunct="1"/>
            <a:r>
              <a:rPr lang="en-US" altLang="en-US" smtClean="0"/>
              <a:t>SM (Streaming Multiprocessor)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pic>
        <p:nvPicPr>
          <p:cNvPr id="17411" name="Picture 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263" y="2898775"/>
            <a:ext cx="22685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73"/>
          <p:cNvGrpSpPr>
            <a:grpSpLocks/>
          </p:cNvGrpSpPr>
          <p:nvPr/>
        </p:nvGrpSpPr>
        <p:grpSpPr bwMode="auto">
          <a:xfrm>
            <a:off x="7259638" y="1019175"/>
            <a:ext cx="1419225" cy="5221288"/>
            <a:chOff x="8566253" y="787401"/>
            <a:chExt cx="1301440" cy="4792132"/>
          </a:xfrm>
        </p:grpSpPr>
        <p:pic>
          <p:nvPicPr>
            <p:cNvPr id="54" name="Picture 53" descr="Cores_4blownupVersion.png"/>
            <p:cNvPicPr>
              <a:picLocks noChangeAspect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>
            <a:xfrm>
              <a:off x="8566253" y="4377267"/>
              <a:ext cx="1301440" cy="1202266"/>
            </a:xfrm>
            <a:prstGeom prst="rect">
              <a:avLst/>
            </a:prstGeom>
            <a:effectLst>
              <a:reflection blurRad="6350" stA="50000" endA="300" endPos="38500" dist="50800" dir="5400000" sy="-100000" algn="bl" rotWithShape="0"/>
            </a:effectLst>
          </p:spPr>
        </p:pic>
        <p:pic>
          <p:nvPicPr>
            <p:cNvPr id="17452" name="Picture 54" descr="Cores_4blownupVersion.png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11" t="5927" r="42223" b="2429"/>
            <a:stretch>
              <a:fillRect/>
            </a:stretch>
          </p:blipFill>
          <p:spPr bwMode="auto">
            <a:xfrm>
              <a:off x="8566253" y="787401"/>
              <a:ext cx="1301440" cy="4792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6" name="Trapezoid 55"/>
          <p:cNvSpPr/>
          <p:nvPr/>
        </p:nvSpPr>
        <p:spPr>
          <a:xfrm rot="16200000">
            <a:off x="4335463" y="3289300"/>
            <a:ext cx="5156200" cy="762000"/>
          </a:xfrm>
          <a:prstGeom prst="trapezoid">
            <a:avLst>
              <a:gd name="adj" fmla="val 268422"/>
            </a:avLst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bg2">
                  <a:alpha val="2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495800" y="2895600"/>
            <a:ext cx="1879600" cy="196373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367463" y="3776663"/>
            <a:ext cx="439737" cy="108267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654800" y="2895600"/>
            <a:ext cx="152400" cy="8890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61" name="Rounded Rectangle 60"/>
          <p:cNvSpPr>
            <a:spLocks noChangeArrowheads="1"/>
          </p:cNvSpPr>
          <p:nvPr/>
        </p:nvSpPr>
        <p:spPr bwMode="auto">
          <a:xfrm>
            <a:off x="6350000" y="2870200"/>
            <a:ext cx="296863" cy="922338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>
              <a:solidFill>
                <a:schemeClr val="lt1"/>
              </a:solidFill>
              <a:latin typeface="+mn-lt"/>
            </a:endParaRPr>
          </a:p>
        </p:txBody>
      </p:sp>
      <p:sp>
        <p:nvSpPr>
          <p:cNvPr id="17418" name="TextBox 66"/>
          <p:cNvSpPr txBox="1">
            <a:spLocks noChangeArrowheads="1"/>
          </p:cNvSpPr>
          <p:nvPr/>
        </p:nvSpPr>
        <p:spPr bwMode="auto">
          <a:xfrm>
            <a:off x="7277100" y="4906963"/>
            <a:ext cx="1363663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9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Load/Store Units x 16</a:t>
            </a:r>
          </a:p>
        </p:txBody>
      </p:sp>
      <p:sp>
        <p:nvSpPr>
          <p:cNvPr id="17419" name="TextBox 67"/>
          <p:cNvSpPr txBox="1">
            <a:spLocks noChangeArrowheads="1"/>
          </p:cNvSpPr>
          <p:nvPr/>
        </p:nvSpPr>
        <p:spPr bwMode="auto">
          <a:xfrm>
            <a:off x="7253288" y="5092700"/>
            <a:ext cx="14097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9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Special Func Units x 4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277100" y="5321300"/>
            <a:ext cx="1363663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Interconnect Network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334250" y="5618163"/>
            <a:ext cx="124936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64K Configurable</a:t>
            </a:r>
            <a:b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Cache/Shared </a:t>
            </a:r>
            <a:r>
              <a:rPr lang="en-US" sz="9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Mem</a:t>
            </a: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456488" y="6032500"/>
            <a:ext cx="1004887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Uniform Cache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7251700" y="3213100"/>
            <a:ext cx="46513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5739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9041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82343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7251700" y="3586163"/>
            <a:ext cx="465138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7251700" y="3924300"/>
            <a:ext cx="46513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7251700" y="4262438"/>
            <a:ext cx="465138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7251700" y="4602163"/>
            <a:ext cx="465138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75739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5739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75739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5739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79041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79041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79041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79041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2343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82343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82343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82343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9445" name="Content Placeholder 50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5181600" cy="4724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sz="2000" dirty="0" smtClean="0"/>
              <a:t>32 CUDA Cores per SM (512 total)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Each core executes identical instruction or sleeps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24 active warps limit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8x peak FP64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/>
              <a:t>50% of peak FP32 </a:t>
            </a:r>
            <a:r>
              <a:rPr lang="en-US" dirty="0" smtClean="0"/>
              <a:t>performance</a:t>
            </a:r>
          </a:p>
          <a:p>
            <a:pPr marL="0" indent="0" eaLnBrk="1" hangingPunct="1">
              <a:lnSpc>
                <a:spcPct val="90000"/>
              </a:lnSpc>
              <a:defRPr/>
            </a:pPr>
            <a:r>
              <a:rPr lang="en-US" sz="2000" dirty="0" smtClean="0"/>
              <a:t>Direct load/store to memory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Usual linear sequence of bytes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High bandwidth (Hundreds GB/sec)</a:t>
            </a:r>
          </a:p>
          <a:p>
            <a:pPr marL="0" indent="0" eaLnBrk="1" hangingPunct="1">
              <a:lnSpc>
                <a:spcPct val="90000"/>
              </a:lnSpc>
              <a:defRPr/>
            </a:pPr>
            <a:r>
              <a:rPr lang="en-US" sz="2000" dirty="0" smtClean="0"/>
              <a:t>64KB of fast, on-chip RAM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Software or hardware-managed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Shared amongst CUDA cores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Enables thread communication</a:t>
            </a:r>
          </a:p>
        </p:txBody>
      </p:sp>
      <p:grpSp>
        <p:nvGrpSpPr>
          <p:cNvPr id="17444" name="SMARTInkShape-Group102"/>
          <p:cNvGrpSpPr>
            <a:grpSpLocks/>
          </p:cNvGrpSpPr>
          <p:nvPr/>
        </p:nvGrpSpPr>
        <p:grpSpPr bwMode="auto">
          <a:xfrm>
            <a:off x="8643938" y="5029200"/>
            <a:ext cx="411162" cy="222250"/>
            <a:chOff x="8644195" y="5029200"/>
            <a:chExt cx="410906" cy="222194"/>
          </a:xfrm>
        </p:grpSpPr>
        <p:sp>
          <p:nvSpPr>
            <p:cNvPr id="17449" name="SMARTInkShape-362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8655932" y="5226050"/>
              <a:ext cx="399169" cy="25344"/>
            </a:xfrm>
            <a:custGeom>
              <a:avLst/>
              <a:gdLst>
                <a:gd name="T0" fmla="*/ 5468 w 399169"/>
                <a:gd name="T1" fmla="*/ 0 h 25344"/>
                <a:gd name="T2" fmla="*/ 5468 w 399169"/>
                <a:gd name="T3" fmla="*/ 0 h 25344"/>
                <a:gd name="T4" fmla="*/ 2098 w 399169"/>
                <a:gd name="T5" fmla="*/ 0 h 25344"/>
                <a:gd name="T6" fmla="*/ 1105 w 399169"/>
                <a:gd name="T7" fmla="*/ 705 h 25344"/>
                <a:gd name="T8" fmla="*/ 442 w 399169"/>
                <a:gd name="T9" fmla="*/ 1881 h 25344"/>
                <a:gd name="T10" fmla="*/ 0 w 399169"/>
                <a:gd name="T11" fmla="*/ 3371 h 25344"/>
                <a:gd name="T12" fmla="*/ 16234 w 399169"/>
                <a:gd name="T13" fmla="*/ 12209 h 25344"/>
                <a:gd name="T14" fmla="*/ 60241 w 399169"/>
                <a:gd name="T15" fmla="*/ 20394 h 25344"/>
                <a:gd name="T16" fmla="*/ 107854 w 399169"/>
                <a:gd name="T17" fmla="*/ 23917 h 25344"/>
                <a:gd name="T18" fmla="*/ 141989 w 399169"/>
                <a:gd name="T19" fmla="*/ 24741 h 25344"/>
                <a:gd name="T20" fmla="*/ 177622 w 399169"/>
                <a:gd name="T21" fmla="*/ 25107 h 25344"/>
                <a:gd name="T22" fmla="*/ 212273 w 399169"/>
                <a:gd name="T23" fmla="*/ 25270 h 25344"/>
                <a:gd name="T24" fmla="*/ 248369 w 399169"/>
                <a:gd name="T25" fmla="*/ 25343 h 25344"/>
                <a:gd name="T26" fmla="*/ 284874 w 399169"/>
                <a:gd name="T27" fmla="*/ 24668 h 25344"/>
                <a:gd name="T28" fmla="*/ 319913 w 399169"/>
                <a:gd name="T29" fmla="*/ 22017 h 25344"/>
                <a:gd name="T30" fmla="*/ 399168 w 399169"/>
                <a:gd name="T31" fmla="*/ 12700 h 2534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99169"/>
                <a:gd name="T49" fmla="*/ 0 h 25344"/>
                <a:gd name="T50" fmla="*/ 399169 w 399169"/>
                <a:gd name="T51" fmla="*/ 25344 h 253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99169" h="25344">
                  <a:moveTo>
                    <a:pt x="5468" y="0"/>
                  </a:moveTo>
                  <a:lnTo>
                    <a:pt x="5468" y="0"/>
                  </a:lnTo>
                  <a:lnTo>
                    <a:pt x="2098" y="0"/>
                  </a:lnTo>
                  <a:lnTo>
                    <a:pt x="1105" y="705"/>
                  </a:lnTo>
                  <a:lnTo>
                    <a:pt x="442" y="1881"/>
                  </a:lnTo>
                  <a:lnTo>
                    <a:pt x="0" y="3371"/>
                  </a:lnTo>
                  <a:lnTo>
                    <a:pt x="16234" y="12209"/>
                  </a:lnTo>
                  <a:lnTo>
                    <a:pt x="60241" y="20394"/>
                  </a:lnTo>
                  <a:lnTo>
                    <a:pt x="107854" y="23917"/>
                  </a:lnTo>
                  <a:lnTo>
                    <a:pt x="141989" y="24741"/>
                  </a:lnTo>
                  <a:lnTo>
                    <a:pt x="177622" y="25107"/>
                  </a:lnTo>
                  <a:lnTo>
                    <a:pt x="212273" y="25270"/>
                  </a:lnTo>
                  <a:lnTo>
                    <a:pt x="248369" y="25343"/>
                  </a:lnTo>
                  <a:lnTo>
                    <a:pt x="284874" y="24668"/>
                  </a:lnTo>
                  <a:lnTo>
                    <a:pt x="319913" y="22017"/>
                  </a:lnTo>
                  <a:lnTo>
                    <a:pt x="399168" y="1270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7450" name="SMARTInkShape-363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8644195" y="5029200"/>
              <a:ext cx="398206" cy="38101"/>
            </a:xfrm>
            <a:custGeom>
              <a:avLst/>
              <a:gdLst>
                <a:gd name="T0" fmla="*/ 87055 w 398206"/>
                <a:gd name="T1" fmla="*/ 38100 h 38101"/>
                <a:gd name="T2" fmla="*/ 87055 w 398206"/>
                <a:gd name="T3" fmla="*/ 38100 h 38101"/>
                <a:gd name="T4" fmla="*/ 86350 w 398206"/>
                <a:gd name="T5" fmla="*/ 27961 h 38101"/>
                <a:gd name="T6" fmla="*/ 81986 w 398206"/>
                <a:gd name="T7" fmla="*/ 17143 h 38101"/>
                <a:gd name="T8" fmla="*/ 78217 w 398206"/>
                <a:gd name="T9" fmla="*/ 11617 h 38101"/>
                <a:gd name="T10" fmla="*/ 70427 w 398206"/>
                <a:gd name="T11" fmla="*/ 8691 h 38101"/>
                <a:gd name="T12" fmla="*/ 58499 w 398206"/>
                <a:gd name="T13" fmla="*/ 8096 h 38101"/>
                <a:gd name="T14" fmla="*/ 33359 w 398206"/>
                <a:gd name="T15" fmla="*/ 12433 h 38101"/>
                <a:gd name="T16" fmla="*/ 0 w 398206"/>
                <a:gd name="T17" fmla="*/ 24076 h 38101"/>
                <a:gd name="T18" fmla="*/ 91 w 398206"/>
                <a:gd name="T19" fmla="*/ 24517 h 38101"/>
                <a:gd name="T20" fmla="*/ 1563 w 398206"/>
                <a:gd name="T21" fmla="*/ 24812 h 38101"/>
                <a:gd name="T22" fmla="*/ 42363 w 398206"/>
                <a:gd name="T23" fmla="*/ 20214 h 38101"/>
                <a:gd name="T24" fmla="*/ 77184 w 398206"/>
                <a:gd name="T25" fmla="*/ 15240 h 38101"/>
                <a:gd name="T26" fmla="*/ 118155 w 398206"/>
                <a:gd name="T27" fmla="*/ 12747 h 38101"/>
                <a:gd name="T28" fmla="*/ 162278 w 398206"/>
                <a:gd name="T29" fmla="*/ 8559 h 38101"/>
                <a:gd name="T30" fmla="*/ 194335 w 398206"/>
                <a:gd name="T31" fmla="*/ 7332 h 38101"/>
                <a:gd name="T32" fmla="*/ 240746 w 398206"/>
                <a:gd name="T33" fmla="*/ 6641 h 38101"/>
                <a:gd name="T34" fmla="*/ 272719 w 398206"/>
                <a:gd name="T35" fmla="*/ 6479 h 38101"/>
                <a:gd name="T36" fmla="*/ 318690 w 398206"/>
                <a:gd name="T37" fmla="*/ 4507 h 38101"/>
                <a:gd name="T38" fmla="*/ 398205 w 398206"/>
                <a:gd name="T39" fmla="*/ 0 h 3810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98206"/>
                <a:gd name="T61" fmla="*/ 0 h 38101"/>
                <a:gd name="T62" fmla="*/ 398206 w 398206"/>
                <a:gd name="T63" fmla="*/ 38101 h 3810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98206" h="38101">
                  <a:moveTo>
                    <a:pt x="87055" y="38100"/>
                  </a:moveTo>
                  <a:lnTo>
                    <a:pt x="87055" y="38100"/>
                  </a:lnTo>
                  <a:lnTo>
                    <a:pt x="86350" y="27961"/>
                  </a:lnTo>
                  <a:lnTo>
                    <a:pt x="81986" y="17143"/>
                  </a:lnTo>
                  <a:lnTo>
                    <a:pt x="78217" y="11617"/>
                  </a:lnTo>
                  <a:lnTo>
                    <a:pt x="70427" y="8691"/>
                  </a:lnTo>
                  <a:lnTo>
                    <a:pt x="58499" y="8096"/>
                  </a:lnTo>
                  <a:lnTo>
                    <a:pt x="33359" y="12433"/>
                  </a:lnTo>
                  <a:lnTo>
                    <a:pt x="0" y="24076"/>
                  </a:lnTo>
                  <a:lnTo>
                    <a:pt x="91" y="24517"/>
                  </a:lnTo>
                  <a:lnTo>
                    <a:pt x="1563" y="24812"/>
                  </a:lnTo>
                  <a:lnTo>
                    <a:pt x="42363" y="20214"/>
                  </a:lnTo>
                  <a:lnTo>
                    <a:pt x="77184" y="15240"/>
                  </a:lnTo>
                  <a:lnTo>
                    <a:pt x="118155" y="12747"/>
                  </a:lnTo>
                  <a:lnTo>
                    <a:pt x="162278" y="8559"/>
                  </a:lnTo>
                  <a:lnTo>
                    <a:pt x="194335" y="7332"/>
                  </a:lnTo>
                  <a:lnTo>
                    <a:pt x="240746" y="6641"/>
                  </a:lnTo>
                  <a:lnTo>
                    <a:pt x="272719" y="6479"/>
                  </a:lnTo>
                  <a:lnTo>
                    <a:pt x="318690" y="4507"/>
                  </a:lnTo>
                  <a:lnTo>
                    <a:pt x="398205" y="0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445" name="SMARTInkShape-Group103"/>
          <p:cNvGrpSpPr>
            <a:grpSpLocks/>
          </p:cNvGrpSpPr>
          <p:nvPr/>
        </p:nvGrpSpPr>
        <p:grpSpPr bwMode="auto">
          <a:xfrm>
            <a:off x="7475538" y="5919788"/>
            <a:ext cx="1008062" cy="46037"/>
            <a:chOff x="7475015" y="5920413"/>
            <a:chExt cx="1008586" cy="45609"/>
          </a:xfrm>
        </p:grpSpPr>
        <p:sp>
          <p:nvSpPr>
            <p:cNvPr id="17447" name="SMARTInkShape-364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7475015" y="5920413"/>
              <a:ext cx="1008586" cy="45609"/>
            </a:xfrm>
            <a:custGeom>
              <a:avLst/>
              <a:gdLst>
                <a:gd name="T0" fmla="*/ 786335 w 1008586"/>
                <a:gd name="T1" fmla="*/ 35887 h 45609"/>
                <a:gd name="T2" fmla="*/ 786335 w 1008586"/>
                <a:gd name="T3" fmla="*/ 35887 h 45609"/>
                <a:gd name="T4" fmla="*/ 748433 w 1008586"/>
                <a:gd name="T5" fmla="*/ 35887 h 45609"/>
                <a:gd name="T6" fmla="*/ 701132 w 1008586"/>
                <a:gd name="T7" fmla="*/ 36592 h 45609"/>
                <a:gd name="T8" fmla="*/ 662861 w 1008586"/>
                <a:gd name="T9" fmla="*/ 40251 h 45609"/>
                <a:gd name="T10" fmla="*/ 620128 w 1008586"/>
                <a:gd name="T11" fmla="*/ 41845 h 45609"/>
                <a:gd name="T12" fmla="*/ 576456 w 1008586"/>
                <a:gd name="T13" fmla="*/ 42121 h 45609"/>
                <a:gd name="T14" fmla="*/ 530937 w 1008586"/>
                <a:gd name="T15" fmla="*/ 42214 h 45609"/>
                <a:gd name="T16" fmla="*/ 491548 w 1008586"/>
                <a:gd name="T17" fmla="*/ 42230 h 45609"/>
                <a:gd name="T18" fmla="*/ 444128 w 1008586"/>
                <a:gd name="T19" fmla="*/ 42235 h 45609"/>
                <a:gd name="T20" fmla="*/ 407814 w 1008586"/>
                <a:gd name="T21" fmla="*/ 45608 h 45609"/>
                <a:gd name="T22" fmla="*/ 365696 w 1008586"/>
                <a:gd name="T23" fmla="*/ 44333 h 45609"/>
                <a:gd name="T24" fmla="*/ 331980 w 1008586"/>
                <a:gd name="T25" fmla="*/ 41287 h 45609"/>
                <a:gd name="T26" fmla="*/ 286703 w 1008586"/>
                <a:gd name="T27" fmla="*/ 35606 h 45609"/>
                <a:gd name="T28" fmla="*/ 247888 w 1008586"/>
                <a:gd name="T29" fmla="*/ 27572 h 45609"/>
                <a:gd name="T30" fmla="*/ 201059 w 1008586"/>
                <a:gd name="T31" fmla="*/ 15586 h 45609"/>
                <a:gd name="T32" fmla="*/ 164814 w 1008586"/>
                <a:gd name="T33" fmla="*/ 5256 h 45609"/>
                <a:gd name="T34" fmla="*/ 122795 w 1008586"/>
                <a:gd name="T35" fmla="*/ 0 h 45609"/>
                <a:gd name="T36" fmla="*/ 83217 w 1008586"/>
                <a:gd name="T37" fmla="*/ 3294 h 45609"/>
                <a:gd name="T38" fmla="*/ 42891 w 1008586"/>
                <a:gd name="T39" fmla="*/ 10739 h 45609"/>
                <a:gd name="T40" fmla="*/ 0 w 1008586"/>
                <a:gd name="T41" fmla="*/ 22819 h 45609"/>
                <a:gd name="T42" fmla="*/ 44053 w 1008586"/>
                <a:gd name="T43" fmla="*/ 25064 h 45609"/>
                <a:gd name="T44" fmla="*/ 91245 w 1008586"/>
                <a:gd name="T45" fmla="*/ 32646 h 45609"/>
                <a:gd name="T46" fmla="*/ 132026 w 1008586"/>
                <a:gd name="T47" fmla="*/ 41070 h 45609"/>
                <a:gd name="T48" fmla="*/ 169184 w 1008586"/>
                <a:gd name="T49" fmla="*/ 42006 h 45609"/>
                <a:gd name="T50" fmla="*/ 207110 w 1008586"/>
                <a:gd name="T51" fmla="*/ 41463 h 45609"/>
                <a:gd name="T52" fmla="*/ 243433 w 1008586"/>
                <a:gd name="T53" fmla="*/ 36442 h 45609"/>
                <a:gd name="T54" fmla="*/ 287593 w 1008586"/>
                <a:gd name="T55" fmla="*/ 27036 h 45609"/>
                <a:gd name="T56" fmla="*/ 328115 w 1008586"/>
                <a:gd name="T57" fmla="*/ 19468 h 45609"/>
                <a:gd name="T58" fmla="*/ 366933 w 1008586"/>
                <a:gd name="T59" fmla="*/ 12756 h 45609"/>
                <a:gd name="T60" fmla="*/ 405245 w 1008586"/>
                <a:gd name="T61" fmla="*/ 7004 h 45609"/>
                <a:gd name="T62" fmla="*/ 443409 w 1008586"/>
                <a:gd name="T63" fmla="*/ 5692 h 45609"/>
                <a:gd name="T64" fmla="*/ 482939 w 1008586"/>
                <a:gd name="T65" fmla="*/ 8752 h 45609"/>
                <a:gd name="T66" fmla="*/ 527655 w 1008586"/>
                <a:gd name="T67" fmla="*/ 9973 h 45609"/>
                <a:gd name="T68" fmla="*/ 565599 w 1008586"/>
                <a:gd name="T69" fmla="*/ 10334 h 45609"/>
                <a:gd name="T70" fmla="*/ 604672 w 1008586"/>
                <a:gd name="T71" fmla="*/ 10442 h 45609"/>
                <a:gd name="T72" fmla="*/ 652032 w 1008586"/>
                <a:gd name="T73" fmla="*/ 10482 h 45609"/>
                <a:gd name="T74" fmla="*/ 692005 w 1008586"/>
                <a:gd name="T75" fmla="*/ 12368 h 45609"/>
                <a:gd name="T76" fmla="*/ 736322 w 1008586"/>
                <a:gd name="T77" fmla="*/ 23352 h 45609"/>
                <a:gd name="T78" fmla="*/ 759122 w 1008586"/>
                <a:gd name="T79" fmla="*/ 34020 h 45609"/>
                <a:gd name="T80" fmla="*/ 805568 w 1008586"/>
                <a:gd name="T81" fmla="*/ 35864 h 45609"/>
                <a:gd name="T82" fmla="*/ 825934 w 1008586"/>
                <a:gd name="T83" fmla="*/ 37764 h 45609"/>
                <a:gd name="T84" fmla="*/ 846761 w 1008586"/>
                <a:gd name="T85" fmla="*/ 41354 h 45609"/>
                <a:gd name="T86" fmla="*/ 891093 w 1008586"/>
                <a:gd name="T87" fmla="*/ 32059 h 45609"/>
                <a:gd name="T88" fmla="*/ 932810 w 1008586"/>
                <a:gd name="T89" fmla="*/ 24689 h 45609"/>
                <a:gd name="T90" fmla="*/ 979174 w 1008586"/>
                <a:gd name="T91" fmla="*/ 17619 h 45609"/>
                <a:gd name="T92" fmla="*/ 1003052 w 1008586"/>
                <a:gd name="T93" fmla="*/ 16200 h 45609"/>
                <a:gd name="T94" fmla="*/ 1004897 w 1008586"/>
                <a:gd name="T95" fmla="*/ 15001 h 45609"/>
                <a:gd name="T96" fmla="*/ 1008585 w 1008586"/>
                <a:gd name="T97" fmla="*/ 10487 h 456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008586"/>
                <a:gd name="T148" fmla="*/ 0 h 45609"/>
                <a:gd name="T149" fmla="*/ 1008586 w 1008586"/>
                <a:gd name="T150" fmla="*/ 45609 h 4560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008586" h="45609">
                  <a:moveTo>
                    <a:pt x="786335" y="35887"/>
                  </a:moveTo>
                  <a:lnTo>
                    <a:pt x="786335" y="35887"/>
                  </a:lnTo>
                  <a:lnTo>
                    <a:pt x="748433" y="35887"/>
                  </a:lnTo>
                  <a:lnTo>
                    <a:pt x="701132" y="36592"/>
                  </a:lnTo>
                  <a:lnTo>
                    <a:pt x="662861" y="40251"/>
                  </a:lnTo>
                  <a:lnTo>
                    <a:pt x="620128" y="41845"/>
                  </a:lnTo>
                  <a:lnTo>
                    <a:pt x="576456" y="42121"/>
                  </a:lnTo>
                  <a:lnTo>
                    <a:pt x="530937" y="42214"/>
                  </a:lnTo>
                  <a:lnTo>
                    <a:pt x="491548" y="42230"/>
                  </a:lnTo>
                  <a:lnTo>
                    <a:pt x="444128" y="42235"/>
                  </a:lnTo>
                  <a:lnTo>
                    <a:pt x="407814" y="45608"/>
                  </a:lnTo>
                  <a:lnTo>
                    <a:pt x="365696" y="44333"/>
                  </a:lnTo>
                  <a:lnTo>
                    <a:pt x="331980" y="41287"/>
                  </a:lnTo>
                  <a:lnTo>
                    <a:pt x="286703" y="35606"/>
                  </a:lnTo>
                  <a:lnTo>
                    <a:pt x="247888" y="27572"/>
                  </a:lnTo>
                  <a:lnTo>
                    <a:pt x="201059" y="15586"/>
                  </a:lnTo>
                  <a:lnTo>
                    <a:pt x="164814" y="5256"/>
                  </a:lnTo>
                  <a:lnTo>
                    <a:pt x="122795" y="0"/>
                  </a:lnTo>
                  <a:lnTo>
                    <a:pt x="83217" y="3294"/>
                  </a:lnTo>
                  <a:lnTo>
                    <a:pt x="42891" y="10739"/>
                  </a:lnTo>
                  <a:lnTo>
                    <a:pt x="0" y="22819"/>
                  </a:lnTo>
                  <a:lnTo>
                    <a:pt x="44053" y="25064"/>
                  </a:lnTo>
                  <a:lnTo>
                    <a:pt x="91245" y="32646"/>
                  </a:lnTo>
                  <a:lnTo>
                    <a:pt x="132026" y="41070"/>
                  </a:lnTo>
                  <a:lnTo>
                    <a:pt x="169184" y="42006"/>
                  </a:lnTo>
                  <a:lnTo>
                    <a:pt x="207110" y="41463"/>
                  </a:lnTo>
                  <a:lnTo>
                    <a:pt x="243433" y="36442"/>
                  </a:lnTo>
                  <a:lnTo>
                    <a:pt x="287593" y="27036"/>
                  </a:lnTo>
                  <a:lnTo>
                    <a:pt x="328115" y="19468"/>
                  </a:lnTo>
                  <a:lnTo>
                    <a:pt x="366933" y="12756"/>
                  </a:lnTo>
                  <a:lnTo>
                    <a:pt x="405245" y="7004"/>
                  </a:lnTo>
                  <a:lnTo>
                    <a:pt x="443409" y="5692"/>
                  </a:lnTo>
                  <a:lnTo>
                    <a:pt x="482939" y="8752"/>
                  </a:lnTo>
                  <a:lnTo>
                    <a:pt x="527655" y="9973"/>
                  </a:lnTo>
                  <a:lnTo>
                    <a:pt x="565599" y="10334"/>
                  </a:lnTo>
                  <a:lnTo>
                    <a:pt x="604672" y="10442"/>
                  </a:lnTo>
                  <a:lnTo>
                    <a:pt x="652032" y="10482"/>
                  </a:lnTo>
                  <a:lnTo>
                    <a:pt x="692005" y="12368"/>
                  </a:lnTo>
                  <a:lnTo>
                    <a:pt x="736322" y="23352"/>
                  </a:lnTo>
                  <a:lnTo>
                    <a:pt x="759122" y="34020"/>
                  </a:lnTo>
                  <a:lnTo>
                    <a:pt x="805568" y="35864"/>
                  </a:lnTo>
                  <a:lnTo>
                    <a:pt x="825934" y="37764"/>
                  </a:lnTo>
                  <a:lnTo>
                    <a:pt x="846761" y="41354"/>
                  </a:lnTo>
                  <a:lnTo>
                    <a:pt x="891093" y="32059"/>
                  </a:lnTo>
                  <a:lnTo>
                    <a:pt x="932810" y="24689"/>
                  </a:lnTo>
                  <a:lnTo>
                    <a:pt x="979174" y="17619"/>
                  </a:lnTo>
                  <a:lnTo>
                    <a:pt x="1003052" y="16200"/>
                  </a:lnTo>
                  <a:lnTo>
                    <a:pt x="1004897" y="15001"/>
                  </a:lnTo>
                  <a:lnTo>
                    <a:pt x="1008585" y="10487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7448" name="SMARTInkShape-365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8045450" y="5951296"/>
              <a:ext cx="241301" cy="11355"/>
            </a:xfrm>
            <a:custGeom>
              <a:avLst/>
              <a:gdLst>
                <a:gd name="T0" fmla="*/ 0 w 241301"/>
                <a:gd name="T1" fmla="*/ 11354 h 11355"/>
                <a:gd name="T2" fmla="*/ 0 w 241301"/>
                <a:gd name="T3" fmla="*/ 11354 h 11355"/>
                <a:gd name="T4" fmla="*/ 38974 w 241301"/>
                <a:gd name="T5" fmla="*/ 11354 h 11355"/>
                <a:gd name="T6" fmla="*/ 76451 w 241301"/>
                <a:gd name="T7" fmla="*/ 9473 h 11355"/>
                <a:gd name="T8" fmla="*/ 121076 w 241301"/>
                <a:gd name="T9" fmla="*/ 4887 h 11355"/>
                <a:gd name="T10" fmla="*/ 168238 w 241301"/>
                <a:gd name="T11" fmla="*/ 0 h 11355"/>
                <a:gd name="T12" fmla="*/ 198867 w 241301"/>
                <a:gd name="T13" fmla="*/ 6779 h 11355"/>
                <a:gd name="T14" fmla="*/ 208266 w 241301"/>
                <a:gd name="T15" fmla="*/ 9998 h 11355"/>
                <a:gd name="T16" fmla="*/ 210811 w 241301"/>
                <a:gd name="T17" fmla="*/ 10450 h 11355"/>
                <a:gd name="T18" fmla="*/ 213213 w 241301"/>
                <a:gd name="T19" fmla="*/ 10046 h 11355"/>
                <a:gd name="T20" fmla="*/ 224019 w 241301"/>
                <a:gd name="T21" fmla="*/ 6209 h 11355"/>
                <a:gd name="T22" fmla="*/ 241300 w 241301"/>
                <a:gd name="T23" fmla="*/ 5004 h 113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1301"/>
                <a:gd name="T37" fmla="*/ 0 h 11355"/>
                <a:gd name="T38" fmla="*/ 241301 w 241301"/>
                <a:gd name="T39" fmla="*/ 11355 h 1135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1301" h="11355">
                  <a:moveTo>
                    <a:pt x="0" y="11354"/>
                  </a:moveTo>
                  <a:lnTo>
                    <a:pt x="0" y="11354"/>
                  </a:lnTo>
                  <a:lnTo>
                    <a:pt x="38974" y="11354"/>
                  </a:lnTo>
                  <a:lnTo>
                    <a:pt x="76451" y="9473"/>
                  </a:lnTo>
                  <a:lnTo>
                    <a:pt x="121076" y="4887"/>
                  </a:lnTo>
                  <a:lnTo>
                    <a:pt x="168238" y="0"/>
                  </a:lnTo>
                  <a:lnTo>
                    <a:pt x="198867" y="6779"/>
                  </a:lnTo>
                  <a:lnTo>
                    <a:pt x="208266" y="9998"/>
                  </a:lnTo>
                  <a:lnTo>
                    <a:pt x="210811" y="10450"/>
                  </a:lnTo>
                  <a:lnTo>
                    <a:pt x="213213" y="10046"/>
                  </a:lnTo>
                  <a:lnTo>
                    <a:pt x="224019" y="6209"/>
                  </a:lnTo>
                  <a:lnTo>
                    <a:pt x="241300" y="5004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7446" name="SMARTInkShape-366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467600" y="6330950"/>
            <a:ext cx="698500" cy="63500"/>
          </a:xfrm>
          <a:custGeom>
            <a:avLst/>
            <a:gdLst>
              <a:gd name="T0" fmla="*/ 0 w 698501"/>
              <a:gd name="T1" fmla="*/ 63499 h 63501"/>
              <a:gd name="T2" fmla="*/ 0 w 698501"/>
              <a:gd name="T3" fmla="*/ 63499 h 63501"/>
              <a:gd name="T4" fmla="*/ 3370 w 698501"/>
              <a:gd name="T5" fmla="*/ 60128 h 63501"/>
              <a:gd name="T6" fmla="*/ 38295 w 698501"/>
              <a:gd name="T7" fmla="*/ 57737 h 63501"/>
              <a:gd name="T8" fmla="*/ 84960 w 698501"/>
              <a:gd name="T9" fmla="*/ 57323 h 63501"/>
              <a:gd name="T10" fmla="*/ 130693 w 698501"/>
              <a:gd name="T11" fmla="*/ 57200 h 63501"/>
              <a:gd name="T12" fmla="*/ 176229 w 698501"/>
              <a:gd name="T13" fmla="*/ 57164 h 63501"/>
              <a:gd name="T14" fmla="*/ 208617 w 698501"/>
              <a:gd name="T15" fmla="*/ 57156 h 63501"/>
              <a:gd name="T16" fmla="*/ 243708 w 698501"/>
              <a:gd name="T17" fmla="*/ 55271 h 63501"/>
              <a:gd name="T18" fmla="*/ 280470 w 698501"/>
              <a:gd name="T19" fmla="*/ 52081 h 63501"/>
              <a:gd name="T20" fmla="*/ 317975 w 698501"/>
              <a:gd name="T21" fmla="*/ 48312 h 63501"/>
              <a:gd name="T22" fmla="*/ 357692 w 698501"/>
              <a:gd name="T23" fmla="*/ 44284 h 63501"/>
              <a:gd name="T24" fmla="*/ 398861 w 698501"/>
              <a:gd name="T25" fmla="*/ 40143 h 63501"/>
              <a:gd name="T26" fmla="*/ 440679 w 698501"/>
              <a:gd name="T27" fmla="*/ 35949 h 63501"/>
              <a:gd name="T28" fmla="*/ 480901 w 698501"/>
              <a:gd name="T29" fmla="*/ 31736 h 63501"/>
              <a:gd name="T30" fmla="*/ 519944 w 698501"/>
              <a:gd name="T31" fmla="*/ 27510 h 63501"/>
              <a:gd name="T32" fmla="*/ 558463 w 698501"/>
              <a:gd name="T33" fmla="*/ 23281 h 63501"/>
              <a:gd name="T34" fmla="*/ 594868 w 698501"/>
              <a:gd name="T35" fmla="*/ 19049 h 63501"/>
              <a:gd name="T36" fmla="*/ 629864 w 698501"/>
              <a:gd name="T37" fmla="*/ 14110 h 63501"/>
              <a:gd name="T38" fmla="*/ 698499 w 698501"/>
              <a:gd name="T39" fmla="*/ 0 h 6350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698501"/>
              <a:gd name="T61" fmla="*/ 0 h 63501"/>
              <a:gd name="T62" fmla="*/ 698501 w 698501"/>
              <a:gd name="T63" fmla="*/ 63501 h 6350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698501" h="63501">
                <a:moveTo>
                  <a:pt x="0" y="63500"/>
                </a:moveTo>
                <a:lnTo>
                  <a:pt x="0" y="63500"/>
                </a:lnTo>
                <a:lnTo>
                  <a:pt x="3370" y="60129"/>
                </a:lnTo>
                <a:lnTo>
                  <a:pt x="38295" y="57738"/>
                </a:lnTo>
                <a:lnTo>
                  <a:pt x="84960" y="57324"/>
                </a:lnTo>
                <a:lnTo>
                  <a:pt x="130693" y="57201"/>
                </a:lnTo>
                <a:lnTo>
                  <a:pt x="176229" y="57165"/>
                </a:lnTo>
                <a:lnTo>
                  <a:pt x="208617" y="57157"/>
                </a:lnTo>
                <a:lnTo>
                  <a:pt x="243708" y="55272"/>
                </a:lnTo>
                <a:lnTo>
                  <a:pt x="280470" y="52082"/>
                </a:lnTo>
                <a:lnTo>
                  <a:pt x="317975" y="48313"/>
                </a:lnTo>
                <a:lnTo>
                  <a:pt x="357693" y="44285"/>
                </a:lnTo>
                <a:lnTo>
                  <a:pt x="398862" y="40144"/>
                </a:lnTo>
                <a:lnTo>
                  <a:pt x="440680" y="35950"/>
                </a:lnTo>
                <a:lnTo>
                  <a:pt x="480902" y="31736"/>
                </a:lnTo>
                <a:lnTo>
                  <a:pt x="519945" y="27510"/>
                </a:lnTo>
                <a:lnTo>
                  <a:pt x="558464" y="23281"/>
                </a:lnTo>
                <a:lnTo>
                  <a:pt x="594869" y="19049"/>
                </a:lnTo>
                <a:lnTo>
                  <a:pt x="629865" y="14110"/>
                </a:lnTo>
                <a:lnTo>
                  <a:pt x="698500" y="0"/>
                </a:ln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391400" cy="584200"/>
          </a:xfrm>
        </p:spPr>
        <p:txBody>
          <a:bodyPr/>
          <a:lstStyle/>
          <a:p>
            <a:pPr eaLnBrk="1" hangingPunct="1"/>
            <a:r>
              <a:rPr lang="en-US" altLang="en-US" smtClean="0"/>
              <a:t>Key Architectural Ideas</a:t>
            </a:r>
            <a:endParaRPr lang="en-US" altLang="en-US" smtClean="0">
              <a:solidFill>
                <a:srgbClr val="FF0000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67818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SIMT (</a:t>
            </a:r>
            <a:r>
              <a:rPr lang="en-US" b="0" smtClean="0">
                <a:latin typeface="Arial Narrow" charset="0"/>
              </a:rPr>
              <a:t>Single Instruction Multiple Thread</a:t>
            </a:r>
            <a:r>
              <a:rPr lang="en-US" smtClean="0"/>
              <a:t>) execution</a:t>
            </a:r>
          </a:p>
          <a:p>
            <a:pPr lvl="1" eaLnBrk="1" hangingPunct="1">
              <a:defRPr/>
            </a:pPr>
            <a:r>
              <a:rPr lang="en-US" smtClean="0"/>
              <a:t>threads run in groups of 32 called </a:t>
            </a:r>
            <a:r>
              <a:rPr lang="en-US" smtClean="0">
                <a:solidFill>
                  <a:schemeClr val="tx2"/>
                </a:solidFill>
              </a:rPr>
              <a:t>warps</a:t>
            </a:r>
          </a:p>
          <a:p>
            <a:pPr lvl="1" eaLnBrk="1" hangingPunct="1">
              <a:defRPr/>
            </a:pPr>
            <a:r>
              <a:rPr lang="en-US" smtClean="0"/>
              <a:t>threads in a warp share instruction unit (IU)</a:t>
            </a:r>
          </a:p>
          <a:p>
            <a:pPr lvl="1" eaLnBrk="1" hangingPunct="1">
              <a:defRPr/>
            </a:pPr>
            <a:r>
              <a:rPr lang="en-US" smtClean="0"/>
              <a:t>HW automatically handles divergence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Hardware multithreading</a:t>
            </a:r>
          </a:p>
          <a:p>
            <a:pPr lvl="1" eaLnBrk="1" hangingPunct="1">
              <a:defRPr/>
            </a:pPr>
            <a:r>
              <a:rPr lang="en-US" smtClean="0"/>
              <a:t>HW resource allocation &amp; thread scheduling</a:t>
            </a:r>
          </a:p>
          <a:p>
            <a:pPr lvl="1" eaLnBrk="1" hangingPunct="1">
              <a:defRPr/>
            </a:pPr>
            <a:r>
              <a:rPr lang="en-US" smtClean="0"/>
              <a:t>HW relies on threads to hide latency</a:t>
            </a:r>
          </a:p>
          <a:p>
            <a:pPr lvl="1"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Threads have all resources needed to run</a:t>
            </a:r>
          </a:p>
          <a:p>
            <a:pPr lvl="1" eaLnBrk="1" hangingPunct="1">
              <a:defRPr/>
            </a:pPr>
            <a:r>
              <a:rPr lang="en-US" smtClean="0"/>
              <a:t>any warp not waiting for something can run</a:t>
            </a:r>
          </a:p>
          <a:p>
            <a:pPr lvl="1" eaLnBrk="1" hangingPunct="1">
              <a:defRPr/>
            </a:pPr>
            <a:r>
              <a:rPr lang="en-US" smtClean="0"/>
              <a:t>context switching is (basically) free</a:t>
            </a:r>
          </a:p>
        </p:txBody>
      </p:sp>
      <p:grpSp>
        <p:nvGrpSpPr>
          <p:cNvPr id="19460" name="Group 73"/>
          <p:cNvGrpSpPr>
            <a:grpSpLocks/>
          </p:cNvGrpSpPr>
          <p:nvPr/>
        </p:nvGrpSpPr>
        <p:grpSpPr bwMode="auto">
          <a:xfrm>
            <a:off x="7259638" y="1019175"/>
            <a:ext cx="1419225" cy="5221288"/>
            <a:chOff x="8566253" y="787401"/>
            <a:chExt cx="1301440" cy="4792132"/>
          </a:xfrm>
        </p:grpSpPr>
        <p:pic>
          <p:nvPicPr>
            <p:cNvPr id="23" name="Picture 22" descr="Cores_4blownupVersion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8566253" y="4377267"/>
              <a:ext cx="1301440" cy="1202266"/>
            </a:xfrm>
            <a:prstGeom prst="rect">
              <a:avLst/>
            </a:prstGeom>
            <a:effectLst>
              <a:reflection blurRad="6350" stA="50000" endA="300" endPos="38500" dist="50800" dir="5400000" sy="-100000" algn="bl" rotWithShape="0"/>
            </a:effectLst>
          </p:spPr>
        </p:pic>
        <p:pic>
          <p:nvPicPr>
            <p:cNvPr id="19505" name="Picture 23" descr="Cores_4blownupVersion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111" t="5927" r="42223" b="2429"/>
            <a:stretch>
              <a:fillRect/>
            </a:stretch>
          </p:blipFill>
          <p:spPr bwMode="auto">
            <a:xfrm>
              <a:off x="8566253" y="787401"/>
              <a:ext cx="1301440" cy="4792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TextBox 24"/>
          <p:cNvSpPr txBox="1"/>
          <p:nvPr/>
        </p:nvSpPr>
        <p:spPr>
          <a:xfrm>
            <a:off x="7527925" y="1892300"/>
            <a:ext cx="877888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Register File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18363" y="1287463"/>
            <a:ext cx="8128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Scheduler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218363" y="1633538"/>
            <a:ext cx="812800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Dispatch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9238" y="1287463"/>
            <a:ext cx="812800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Scheduler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78763" y="1633538"/>
            <a:ext cx="812800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Dispatch</a:t>
            </a:r>
          </a:p>
        </p:txBody>
      </p:sp>
      <p:sp>
        <p:nvSpPr>
          <p:cNvPr id="19466" name="TextBox 29"/>
          <p:cNvSpPr txBox="1">
            <a:spLocks noChangeArrowheads="1"/>
          </p:cNvSpPr>
          <p:nvPr/>
        </p:nvSpPr>
        <p:spPr bwMode="auto">
          <a:xfrm>
            <a:off x="7277100" y="4906963"/>
            <a:ext cx="1363663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9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Load/Store Units x 16</a:t>
            </a:r>
          </a:p>
        </p:txBody>
      </p:sp>
      <p:sp>
        <p:nvSpPr>
          <p:cNvPr id="19467" name="TextBox 30"/>
          <p:cNvSpPr txBox="1">
            <a:spLocks noChangeArrowheads="1"/>
          </p:cNvSpPr>
          <p:nvPr/>
        </p:nvSpPr>
        <p:spPr bwMode="auto">
          <a:xfrm>
            <a:off x="7253288" y="5092700"/>
            <a:ext cx="14097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en-US" sz="9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Special Func Units x 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277100" y="5321300"/>
            <a:ext cx="1363663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Interconnect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34250" y="5618163"/>
            <a:ext cx="124936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64K Configurable</a:t>
            </a:r>
            <a:b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Cache/Shared </a:t>
            </a:r>
            <a:r>
              <a:rPr lang="en-US" sz="9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Mem</a:t>
            </a:r>
            <a:endParaRPr 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56488" y="6032500"/>
            <a:ext cx="1004887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Uniform Cache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51700" y="2197100"/>
            <a:ext cx="46513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251700" y="2535238"/>
            <a:ext cx="465138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251700" y="2874963"/>
            <a:ext cx="465138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51700" y="3213100"/>
            <a:ext cx="46513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73963" y="2197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573963" y="25352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573963" y="28749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5739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904163" y="2197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904163" y="25352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904163" y="28749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041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34363" y="2197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234363" y="25352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234363" y="28749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234363" y="32131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51700" y="3586163"/>
            <a:ext cx="465138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51700" y="3924300"/>
            <a:ext cx="465138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251700" y="4262438"/>
            <a:ext cx="465138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51700" y="4602163"/>
            <a:ext cx="465138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739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739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739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5739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9041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9041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9041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9041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234363" y="3586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234363" y="3924300"/>
            <a:ext cx="465137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234363" y="4262438"/>
            <a:ext cx="465137" cy="231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234363" y="4602163"/>
            <a:ext cx="465137" cy="230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388225" y="1028700"/>
            <a:ext cx="1158875" cy="2301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Instruction Cache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66"/>
    </a:dk1>
    <a:lt1>
      <a:srgbClr val="FFFFFF"/>
    </a:lt1>
    <a:dk2>
      <a:srgbClr val="003300"/>
    </a:dk2>
    <a:lt2>
      <a:srgbClr val="00FF99"/>
    </a:lt2>
    <a:accent1>
      <a:srgbClr val="800000"/>
    </a:accent1>
    <a:accent2>
      <a:srgbClr val="33CCCC"/>
    </a:accent2>
    <a:accent3>
      <a:srgbClr val="FFFFFF"/>
    </a:accent3>
    <a:accent4>
      <a:srgbClr val="000056"/>
    </a:accent4>
    <a:accent5>
      <a:srgbClr val="C0AAAA"/>
    </a:accent5>
    <a:accent6>
      <a:srgbClr val="2DB9B9"/>
    </a:accent6>
    <a:hlink>
      <a:srgbClr val="660033"/>
    </a:hlink>
    <a:folHlink>
      <a:srgbClr val="000099"/>
    </a:folHlink>
  </a:clrScheme>
  <a:fontScheme name="white212">
    <a:majorFont>
      <a:latin typeface="Helvetica"/>
      <a:ea typeface=""/>
      <a:cs typeface=""/>
    </a:majorFont>
    <a:minorFont>
      <a:latin typeface="Helvetic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34815</TotalTime>
  <Pages>35</Pages>
  <Words>3409</Words>
  <Application>Microsoft Office PowerPoint</Application>
  <PresentationFormat>Letter Paper (8.5x11 in)</PresentationFormat>
  <Paragraphs>743</Paragraphs>
  <Slides>55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7" baseType="lpstr">
      <vt:lpstr>Helvetica</vt:lpstr>
      <vt:lpstr>Arial</vt:lpstr>
      <vt:lpstr>Wingdings</vt:lpstr>
      <vt:lpstr>Times New Roman</vt:lpstr>
      <vt:lpstr>Century Gothic</vt:lpstr>
      <vt:lpstr>Courier New</vt:lpstr>
      <vt:lpstr>Arial Narrow</vt:lpstr>
      <vt:lpstr>Calibri</vt:lpstr>
      <vt:lpstr>PMingLiU</vt:lpstr>
      <vt:lpstr>MS PGothic</vt:lpstr>
      <vt:lpstr>white212</vt:lpstr>
      <vt:lpstr>Visio</vt:lpstr>
      <vt:lpstr>Lecture 16 Revisiting Strides, CUDA Threads… </vt:lpstr>
      <vt:lpstr>Overview</vt:lpstr>
      <vt:lpstr>Nvidia</vt:lpstr>
      <vt:lpstr>Stanford CS 193G</vt:lpstr>
      <vt:lpstr>Lessons from Graphics Pipeline</vt:lpstr>
      <vt:lpstr>Why is this different from a CPU?</vt:lpstr>
      <vt:lpstr>NVIDIA GPU Architecture</vt:lpstr>
      <vt:lpstr>SM (Streaming Multiprocessor)</vt:lpstr>
      <vt:lpstr>Key Architectural Ideas</vt:lpstr>
      <vt:lpstr>C for CUDA</vt:lpstr>
      <vt:lpstr>Example: vector_addition</vt:lpstr>
      <vt:lpstr>Example: vector_addition</vt:lpstr>
      <vt:lpstr>Example: Initialization code for  vector_addition</vt:lpstr>
      <vt:lpstr>CUDA Programming Model</vt:lpstr>
      <vt:lpstr>DAXPY example in text</vt:lpstr>
      <vt:lpstr>PowerPoint Presentation</vt:lpstr>
      <vt:lpstr>High Level View</vt:lpstr>
      <vt:lpstr>Blocks of threads run on an SM</vt:lpstr>
      <vt:lpstr>Whole grid runs on GPU</vt:lpstr>
      <vt:lpstr>Thread Hierarchy</vt:lpstr>
      <vt:lpstr>Memory Model</vt:lpstr>
      <vt:lpstr>IDs and Dimensions</vt:lpstr>
      <vt:lpstr>Kernel with 2D Indexing</vt:lpstr>
      <vt:lpstr>PowerPoint Presentation</vt:lpstr>
      <vt:lpstr>Control Flow Divergence</vt:lpstr>
      <vt:lpstr>Control Flow Divergence</vt:lpstr>
      <vt:lpstr>Control Flow Divergence</vt:lpstr>
      <vt:lpstr>Control Flow Divergence</vt:lpstr>
      <vt:lpstr>Control Flow Divergence</vt:lpstr>
      <vt:lpstr>Control Flow Divergence</vt:lpstr>
      <vt:lpstr>Divergence</vt:lpstr>
      <vt:lpstr>The Problem</vt:lpstr>
      <vt:lpstr>Global Communication</vt:lpstr>
      <vt:lpstr>Global Communication</vt:lpstr>
      <vt:lpstr>Race Conditions</vt:lpstr>
      <vt:lpstr>Race Conditions</vt:lpstr>
      <vt:lpstr>Race Conditions</vt:lpstr>
      <vt:lpstr>Atomics</vt:lpstr>
      <vt:lpstr>Atomics</vt:lpstr>
      <vt:lpstr>Example: Histogram</vt:lpstr>
      <vt:lpstr>Example: Workqueue</vt:lpstr>
      <vt:lpstr>Atomics</vt:lpstr>
      <vt:lpstr>Example: Global Min/Max (Naive)</vt:lpstr>
      <vt:lpstr>Example: Global Min/Max (Better)</vt:lpstr>
      <vt:lpstr>Global Min/Max</vt:lpstr>
      <vt:lpstr>Summary</vt:lpstr>
      <vt:lpstr>How an SM executes threads</vt:lpstr>
      <vt:lpstr>Scheduling Blocks onto SMs</vt:lpstr>
      <vt:lpstr>Warps</vt:lpstr>
      <vt:lpstr>Mapping of Thread Blocks</vt:lpstr>
      <vt:lpstr>Thread Scheduling Example</vt:lpstr>
      <vt:lpstr>Atomics</vt:lpstr>
      <vt:lpstr>Compare and Swap</vt:lpstr>
      <vt:lpstr>Compare and Swap</vt:lpstr>
      <vt:lpstr>Locks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STUDIO</cp:lastModifiedBy>
  <cp:revision>288</cp:revision>
  <cp:lastPrinted>2012-11-05T17:16:55Z</cp:lastPrinted>
  <dcterms:created xsi:type="dcterms:W3CDTF">1998-08-11T09:19:24Z</dcterms:created>
  <dcterms:modified xsi:type="dcterms:W3CDTF">2017-11-06T13:05:13Z</dcterms:modified>
</cp:coreProperties>
</file>