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9"/>
  </p:notesMasterIdLst>
  <p:handoutMasterIdLst>
    <p:handoutMasterId r:id="rId40"/>
  </p:handoutMasterIdLst>
  <p:sldIdLst>
    <p:sldId id="453" r:id="rId2"/>
    <p:sldId id="600" r:id="rId3"/>
    <p:sldId id="594" r:id="rId4"/>
    <p:sldId id="516" r:id="rId5"/>
    <p:sldId id="586" r:id="rId6"/>
    <p:sldId id="590" r:id="rId7"/>
    <p:sldId id="554" r:id="rId8"/>
    <p:sldId id="592" r:id="rId9"/>
    <p:sldId id="593" r:id="rId10"/>
    <p:sldId id="608" r:id="rId11"/>
    <p:sldId id="609" r:id="rId12"/>
    <p:sldId id="615" r:id="rId13"/>
    <p:sldId id="616" r:id="rId14"/>
    <p:sldId id="617" r:id="rId15"/>
    <p:sldId id="618" r:id="rId16"/>
    <p:sldId id="619" r:id="rId17"/>
    <p:sldId id="620" r:id="rId18"/>
    <p:sldId id="625" r:id="rId19"/>
    <p:sldId id="627" r:id="rId20"/>
    <p:sldId id="628" r:id="rId21"/>
    <p:sldId id="631" r:id="rId22"/>
    <p:sldId id="588" r:id="rId23"/>
    <p:sldId id="587" r:id="rId24"/>
    <p:sldId id="574" r:id="rId25"/>
    <p:sldId id="585" r:id="rId26"/>
    <p:sldId id="523" r:id="rId27"/>
    <p:sldId id="524" r:id="rId28"/>
    <p:sldId id="589" r:id="rId29"/>
    <p:sldId id="525" r:id="rId30"/>
    <p:sldId id="526" r:id="rId31"/>
    <p:sldId id="527" r:id="rId32"/>
    <p:sldId id="629" r:id="rId33"/>
    <p:sldId id="476" r:id="rId34"/>
    <p:sldId id="596" r:id="rId35"/>
    <p:sldId id="597" r:id="rId36"/>
    <p:sldId id="595" r:id="rId37"/>
    <p:sldId id="630" r:id="rId38"/>
  </p:sldIdLst>
  <p:sldSz cx="9144000" cy="6858000" type="letter"/>
  <p:notesSz cx="9396413" cy="68453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15:clr>
            <a:srgbClr val="A4A3A4"/>
          </p15:clr>
        </p15:guide>
        <p15:guide id="2" pos="5568">
          <p15:clr>
            <a:srgbClr val="A4A3A4"/>
          </p15:clr>
        </p15:guide>
      </p15:sldGuideLst>
    </p:ext>
    <p:ext uri="{2D200454-40CA-4A62-9FC3-DE9A4176ACB9}">
      <p15:notesGuideLst xmlns:p15="http://schemas.microsoft.com/office/powerpoint/2012/main">
        <p15:guide id="1" orient="horz" pos="2156">
          <p15:clr>
            <a:srgbClr val="A4A3A4"/>
          </p15:clr>
        </p15:guide>
        <p15:guide id="2" pos="29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66" d="100"/>
          <a:sy n="66" d="100"/>
        </p:scale>
        <p:origin x="552" y="52"/>
      </p:cViewPr>
      <p:guideLst>
        <p:guide orient="horz"/>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653" y="-62"/>
      </p:cViewPr>
      <p:guideLst>
        <p:guide orient="horz" pos="2156"/>
        <p:guide pos="29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em:cpumemga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80015299171499"/>
          <c:y val="6.0185185185185203E-2"/>
          <c:w val="0.51180020900165302"/>
          <c:h val="0.80722222222222195"/>
        </c:manualLayout>
      </c:layout>
      <c:lineChart>
        <c:grouping val="standard"/>
        <c:varyColors val="0"/>
        <c:ser>
          <c:idx val="0"/>
          <c:order val="0"/>
          <c:tx>
            <c:strRef>
              <c:f>data!$B$1</c:f>
              <c:strCache>
                <c:ptCount val="1"/>
                <c:pt idx="0">
                  <c:v>Disk seek time</c:v>
                </c:pt>
              </c:strCache>
            </c:strRef>
          </c:tx>
          <c:spPr>
            <a:ln w="12700" cmpd="sng">
              <a:solidFill>
                <a:schemeClr val="tx1"/>
              </a:solidFill>
            </a:ln>
          </c:spPr>
          <c:marker>
            <c:symbol val="diamond"/>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data!$B$2:$B$9</c:f>
              <c:numCache>
                <c:formatCode>#,##0</c:formatCode>
                <c:ptCount val="8"/>
                <c:pt idx="0">
                  <c:v>75000000</c:v>
                </c:pt>
                <c:pt idx="1">
                  <c:v>28000000</c:v>
                </c:pt>
                <c:pt idx="2">
                  <c:v>10000000</c:v>
                </c:pt>
                <c:pt idx="3">
                  <c:v>8000000</c:v>
                </c:pt>
                <c:pt idx="4">
                  <c:v>6000000</c:v>
                </c:pt>
                <c:pt idx="5">
                  <c:v>5000000</c:v>
                </c:pt>
                <c:pt idx="6">
                  <c:v>3000000</c:v>
                </c:pt>
                <c:pt idx="7">
                  <c:v>3000000</c:v>
                </c:pt>
              </c:numCache>
            </c:numRef>
          </c:val>
          <c:smooth val="0"/>
        </c:ser>
        <c:ser>
          <c:idx val="1"/>
          <c:order val="1"/>
          <c:tx>
            <c:strRef>
              <c:f>data!$C$1</c:f>
              <c:strCache>
                <c:ptCount val="1"/>
                <c:pt idx="0">
                  <c:v>SSD access time</c:v>
                </c:pt>
              </c:strCache>
            </c:strRef>
          </c:tx>
          <c:spPr>
            <a:ln w="12700">
              <a:solidFill>
                <a:schemeClr val="tx1"/>
              </a:solidFill>
            </a:ln>
          </c:spPr>
          <c:marker>
            <c:symbol val="triang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data!$C$2:$C$9</c:f>
              <c:numCache>
                <c:formatCode>General</c:formatCode>
                <c:ptCount val="8"/>
                <c:pt idx="7" formatCode="#,##0">
                  <c:v>50000</c:v>
                </c:pt>
              </c:numCache>
            </c:numRef>
          </c:val>
          <c:smooth val="0"/>
        </c:ser>
        <c:ser>
          <c:idx val="3"/>
          <c:order val="2"/>
          <c:tx>
            <c:strRef>
              <c:f>data!$D$1</c:f>
              <c:strCache>
                <c:ptCount val="1"/>
                <c:pt idx="0">
                  <c:v>DRAM access time</c:v>
                </c:pt>
              </c:strCache>
            </c:strRef>
          </c:tx>
          <c:spPr>
            <a:ln w="12700">
              <a:solidFill>
                <a:schemeClr val="tx1"/>
              </a:solidFill>
            </a:ln>
          </c:spPr>
          <c:marker>
            <c:symbol val="squar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data!$D$2:$D$9</c:f>
              <c:numCache>
                <c:formatCode>#,##0</c:formatCode>
                <c:ptCount val="8"/>
                <c:pt idx="0" formatCode="General">
                  <c:v>200</c:v>
                </c:pt>
                <c:pt idx="1">
                  <c:v>100</c:v>
                </c:pt>
                <c:pt idx="2" formatCode="General">
                  <c:v>70</c:v>
                </c:pt>
                <c:pt idx="3" formatCode="General">
                  <c:v>60</c:v>
                </c:pt>
                <c:pt idx="4" formatCode="General">
                  <c:v>55</c:v>
                </c:pt>
                <c:pt idx="5" formatCode="General">
                  <c:v>50</c:v>
                </c:pt>
                <c:pt idx="6" formatCode="General">
                  <c:v>40</c:v>
                </c:pt>
                <c:pt idx="7" formatCode="General">
                  <c:v>20</c:v>
                </c:pt>
              </c:numCache>
            </c:numRef>
          </c:val>
          <c:smooth val="0"/>
        </c:ser>
        <c:ser>
          <c:idx val="4"/>
          <c:order val="3"/>
          <c:tx>
            <c:strRef>
              <c:f>data!$E$1</c:f>
              <c:strCache>
                <c:ptCount val="1"/>
                <c:pt idx="0">
                  <c:v>SRAM access time</c:v>
                </c:pt>
              </c:strCache>
            </c:strRef>
          </c:tx>
          <c:spPr>
            <a:ln w="12700">
              <a:solidFill>
                <a:schemeClr val="tx1"/>
              </a:solidFill>
            </a:ln>
          </c:spPr>
          <c:marker>
            <c:symbol val="circ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data!$E$2:$E$9</c:f>
              <c:numCache>
                <c:formatCode>General</c:formatCode>
                <c:ptCount val="8"/>
                <c:pt idx="0">
                  <c:v>150</c:v>
                </c:pt>
                <c:pt idx="1">
                  <c:v>35</c:v>
                </c:pt>
                <c:pt idx="2">
                  <c:v>15</c:v>
                </c:pt>
                <c:pt idx="3">
                  <c:v>3</c:v>
                </c:pt>
                <c:pt idx="4">
                  <c:v>2.5</c:v>
                </c:pt>
                <c:pt idx="5">
                  <c:v>2</c:v>
                </c:pt>
                <c:pt idx="6">
                  <c:v>1.5</c:v>
                </c:pt>
                <c:pt idx="7">
                  <c:v>1.3</c:v>
                </c:pt>
              </c:numCache>
            </c:numRef>
          </c:val>
          <c:smooth val="0"/>
        </c:ser>
        <c:ser>
          <c:idx val="5"/>
          <c:order val="4"/>
          <c:tx>
            <c:strRef>
              <c:f>data!$F$1</c:f>
              <c:strCache>
                <c:ptCount val="1"/>
                <c:pt idx="0">
                  <c:v>CPU cycle time</c:v>
                </c:pt>
              </c:strCache>
            </c:strRef>
          </c:tx>
          <c:spPr>
            <a:ln w="12700">
              <a:solidFill>
                <a:schemeClr val="tx1"/>
              </a:solidFill>
            </a:ln>
          </c:spPr>
          <c:marker>
            <c:symbol val="squar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data!$F$2:$F$9</c:f>
              <c:numCache>
                <c:formatCode>General</c:formatCode>
                <c:ptCount val="8"/>
                <c:pt idx="0">
                  <c:v>166</c:v>
                </c:pt>
                <c:pt idx="1">
                  <c:v>50</c:v>
                </c:pt>
                <c:pt idx="2">
                  <c:v>6</c:v>
                </c:pt>
                <c:pt idx="3">
                  <c:v>1.6</c:v>
                </c:pt>
                <c:pt idx="4">
                  <c:v>0.3</c:v>
                </c:pt>
                <c:pt idx="5">
                  <c:v>0.5</c:v>
                </c:pt>
                <c:pt idx="6">
                  <c:v>0.4</c:v>
                </c:pt>
                <c:pt idx="7">
                  <c:v>0.33</c:v>
                </c:pt>
              </c:numCache>
            </c:numRef>
          </c:val>
          <c:smooth val="0"/>
        </c:ser>
        <c:ser>
          <c:idx val="6"/>
          <c:order val="5"/>
          <c:tx>
            <c:strRef>
              <c:f>data!$G$1</c:f>
              <c:strCache>
                <c:ptCount val="1"/>
                <c:pt idx="0">
                  <c:v>Effective CPU cycle time</c:v>
                </c:pt>
              </c:strCache>
            </c:strRef>
          </c:tx>
          <c:spPr>
            <a:ln w="12700">
              <a:solidFill>
                <a:schemeClr val="tx1"/>
              </a:solidFill>
            </a:ln>
          </c:spPr>
          <c:marker>
            <c:symbol val="circl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data!$G$2:$G$9</c:f>
              <c:numCache>
                <c:formatCode>General</c:formatCode>
                <c:ptCount val="8"/>
                <c:pt idx="4">
                  <c:v>0.3</c:v>
                </c:pt>
                <c:pt idx="5">
                  <c:v>0.25</c:v>
                </c:pt>
                <c:pt idx="6">
                  <c:v>0.1</c:v>
                </c:pt>
                <c:pt idx="7">
                  <c:v>0.08</c:v>
                </c:pt>
              </c:numCache>
            </c:numRef>
          </c:val>
          <c:smooth val="0"/>
        </c:ser>
        <c:dLbls>
          <c:showLegendKey val="0"/>
          <c:showVal val="0"/>
          <c:showCatName val="0"/>
          <c:showSerName val="0"/>
          <c:showPercent val="0"/>
          <c:showBubbleSize val="0"/>
        </c:dLbls>
        <c:marker val="1"/>
        <c:smooth val="0"/>
        <c:axId val="462924112"/>
        <c:axId val="506760096"/>
      </c:lineChart>
      <c:catAx>
        <c:axId val="462924112"/>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txPr>
          <a:bodyPr rot="0" vert="horz" anchor="ctr" anchorCtr="1"/>
          <a:lstStyle/>
          <a:p>
            <a:pPr>
              <a:defRPr/>
            </a:pPr>
            <a:endParaRPr lang="en-US"/>
          </a:p>
        </c:txPr>
        <c:crossAx val="506760096"/>
        <c:crossesAt val="0"/>
        <c:auto val="1"/>
        <c:lblAlgn val="ctr"/>
        <c:lblOffset val="100"/>
        <c:noMultiLvlLbl val="0"/>
      </c:catAx>
      <c:valAx>
        <c:axId val="506760096"/>
        <c:scaling>
          <c:logBase val="10"/>
          <c:orientation val="minMax"/>
          <c:min val="0.01"/>
        </c:scaling>
        <c:delete val="0"/>
        <c:axPos val="l"/>
        <c:majorGridlines/>
        <c:title>
          <c:tx>
            <c:rich>
              <a:bodyPr rot="-5400000" vert="horz"/>
              <a:lstStyle/>
              <a:p>
                <a:pPr>
                  <a:defRPr/>
                </a:pPr>
                <a:r>
                  <a:rPr lang="en-US"/>
                  <a:t>Time (ns)</a:t>
                </a:r>
              </a:p>
            </c:rich>
          </c:tx>
          <c:layout/>
          <c:overlay val="0"/>
        </c:title>
        <c:numFmt formatCode="#,##0.0" sourceLinked="0"/>
        <c:majorTickMark val="out"/>
        <c:minorTickMark val="none"/>
        <c:tickLblPos val="nextTo"/>
        <c:crossAx val="462924112"/>
        <c:crosses val="autoZero"/>
        <c:crossBetween val="between"/>
        <c:minorUnit val="10"/>
      </c:valAx>
      <c:spPr>
        <a:ln>
          <a:noFill/>
        </a:ln>
      </c:spPr>
    </c:plotArea>
    <c:legend>
      <c:legendPos val="r"/>
      <c:layout/>
      <c:overlay val="0"/>
      <c:spPr>
        <a:ln>
          <a:solidFill>
            <a:schemeClr val="tx1"/>
          </a:solidFill>
        </a:ln>
      </c:spPr>
    </c:legend>
    <c:plotVisOnly val="1"/>
    <c:dispBlanksAs val="gap"/>
    <c:showDLblsOverMax val="0"/>
  </c:chart>
  <c:txPr>
    <a:bodyPr/>
    <a:lstStyle/>
    <a:p>
      <a:pPr>
        <a:defRPr sz="1200">
          <a:latin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321175" y="6519863"/>
            <a:ext cx="7572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eaLnBrk="0" hangingPunct="0">
              <a:defRPr b="1">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smtClean="0"/>
              <a:t>Page </a:t>
            </a:r>
            <a:fld id="{CD8D53C9-3CF8-4C09-9E67-CEDB556818D8}" type="slidenum">
              <a:rPr lang="en-US" altLang="en-US" sz="1200" b="0" smtClean="0"/>
              <a:pPr algn="ctr">
                <a:lnSpc>
                  <a:spcPct val="90000"/>
                </a:lnSpc>
                <a:defRPr/>
              </a:pPr>
              <a:t>‹#›</a:t>
            </a:fld>
            <a:endParaRPr lang="en-US" altLang="en-US" sz="1200" b="0" smtClean="0"/>
          </a:p>
        </p:txBody>
      </p:sp>
    </p:spTree>
    <p:extLst>
      <p:ext uri="{BB962C8B-B14F-4D97-AF65-F5344CB8AC3E}">
        <p14:creationId xmlns:p14="http://schemas.microsoft.com/office/powerpoint/2010/main" val="4053119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52538" y="3252788"/>
            <a:ext cx="6891337" cy="307975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7" name="Rectangle 3"/>
          <p:cNvSpPr>
            <a:spLocks noChangeArrowheads="1"/>
          </p:cNvSpPr>
          <p:nvPr/>
        </p:nvSpPr>
        <p:spPr bwMode="auto">
          <a:xfrm>
            <a:off x="4149725" y="6519863"/>
            <a:ext cx="10969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eaLnBrk="0" hangingPunct="0">
              <a:defRPr b="1">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3C392CC5-5D34-4ECB-8D89-1A5C98F7ECA4}"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92438" y="517525"/>
            <a:ext cx="3409950" cy="2557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6789905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163531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187709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243991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572000"/>
            <a:ext cx="5334000" cy="42672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4800" y="9144000"/>
            <a:ext cx="3200400" cy="457200"/>
          </a:xfrm>
          <a:prstGeom prst="rect">
            <a:avLst/>
          </a:prstGeom>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402142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205733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1" name="Rectangle 2"/>
          <p:cNvSpPr txBox="1">
            <a:spLocks noGrp="1" noChangeArrowheads="1"/>
          </p:cNvSpPr>
          <p:nvPr>
            <p:ph type="body"/>
          </p:nvPr>
        </p:nvSpPr>
        <p:spPr>
          <a:xfrm>
            <a:off x="974391" y="4554201"/>
            <a:ext cx="5354925" cy="4314943"/>
          </a:xfrm>
          <a:prstGeom prst="rect">
            <a:avLst/>
          </a:prstGeom>
          <a:noFill/>
          <a:ln/>
        </p:spPr>
        <p:txBody>
          <a:bodyPr wrap="none" lIns="95088" tIns="47544" rIns="95088" bIns="47544" anchor="ctr"/>
          <a:lstStyle/>
          <a:p>
            <a:endParaRPr lang="en-US" smtClean="0"/>
          </a:p>
        </p:txBody>
      </p:sp>
    </p:spTree>
    <p:extLst>
      <p:ext uri="{BB962C8B-B14F-4D97-AF65-F5344CB8AC3E}">
        <p14:creationId xmlns:p14="http://schemas.microsoft.com/office/powerpoint/2010/main" val="120627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90600" y="4572000"/>
            <a:ext cx="5334000" cy="4267200"/>
          </a:xfrm>
          <a:prstGeom prst="rect">
            <a:avLst/>
          </a:prstGeom>
        </p:spPr>
        <p:txBody>
          <a:bodyPr/>
          <a:lstStyle/>
          <a:p>
            <a:endParaRPr lang="en-US"/>
          </a:p>
        </p:txBody>
      </p:sp>
    </p:spTree>
    <p:extLst>
      <p:ext uri="{BB962C8B-B14F-4D97-AF65-F5344CB8AC3E}">
        <p14:creationId xmlns:p14="http://schemas.microsoft.com/office/powerpoint/2010/main" val="286423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1252538" y="3251200"/>
            <a:ext cx="6891337" cy="30813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16" tIns="45201" rIns="92016" bIns="45201"/>
          <a:lstStyle/>
          <a:p>
            <a:endParaRPr lang="en-US" altLang="en-US" smtClean="0"/>
          </a:p>
        </p:txBody>
      </p:sp>
      <p:sp>
        <p:nvSpPr>
          <p:cNvPr id="36867" name="Rectangle 3"/>
          <p:cNvSpPr>
            <a:spLocks noGrp="1" noRot="1" noChangeAspect="1" noChangeArrowheads="1" noTextEdit="1"/>
          </p:cNvSpPr>
          <p:nvPr>
            <p:ph type="sldImg"/>
          </p:nvPr>
        </p:nvSpPr>
        <p:spPr>
          <a:xfrm>
            <a:off x="2998788" y="517525"/>
            <a:ext cx="3411537" cy="2559050"/>
          </a:xfrm>
          <a:ln cap="flat"/>
        </p:spPr>
      </p:sp>
    </p:spTree>
    <p:extLst>
      <p:ext uri="{BB962C8B-B14F-4D97-AF65-F5344CB8AC3E}">
        <p14:creationId xmlns:p14="http://schemas.microsoft.com/office/powerpoint/2010/main" val="156652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00000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a:noFill/>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noFill/>
          <a:effectLst>
            <a:outerShdw dist="71842" dir="2700000" algn="ctr" rotWithShape="0">
              <a:schemeClr val="bg2"/>
            </a:outerShdw>
          </a:effectLst>
        </p:spPr>
        <p:txBody>
          <a:bodyPr lIns="92066" tIns="46033" rIns="92066" bIns="46033"/>
          <a:lstStyle>
            <a:lvl1pPr>
              <a:defRPr>
                <a:effectLst>
                  <a:outerShdw blurRad="38100" dist="38100" dir="2700000" algn="tl">
                    <a:srgbClr val="000000"/>
                  </a:outerShdw>
                </a:effectLst>
              </a:defRPr>
            </a:lvl1pPr>
          </a:lstStyle>
          <a:p>
            <a:r>
              <a:rPr lang="en-US"/>
              <a:t>Click to edit Master title style</a:t>
            </a:r>
          </a:p>
        </p:txBody>
      </p:sp>
    </p:spTree>
    <p:extLst>
      <p:ext uri="{BB962C8B-B14F-4D97-AF65-F5344CB8AC3E}">
        <p14:creationId xmlns:p14="http://schemas.microsoft.com/office/powerpoint/2010/main" val="199345575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10004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47650"/>
            <a:ext cx="2182813"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3960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632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8716963" cy="781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513" y="1220788"/>
            <a:ext cx="4273550"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220788"/>
            <a:ext cx="4275137"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3623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53456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3289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27355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220788"/>
            <a:ext cx="427513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2786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87615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219863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1863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290336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06251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63525" y="1279525"/>
            <a:ext cx="8701088" cy="5110163"/>
          </a:xfrm>
          <a:prstGeom prst="rect">
            <a:avLst/>
          </a:prstGeom>
          <a:solidFill>
            <a:schemeClr val="bg1"/>
          </a:solid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304800" y="247650"/>
            <a:ext cx="8716963" cy="781050"/>
          </a:xfrm>
          <a:prstGeom prst="rect">
            <a:avLst/>
          </a:prstGeom>
          <a:solidFill>
            <a:schemeClr val="bg1"/>
          </a:solidFill>
          <a:ln>
            <a:noFill/>
          </a:ln>
          <a:effectLst>
            <a:outerShdw dist="53882" dir="2700000" algn="ctr" rotWithShape="0">
              <a:srgbClr val="969696"/>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eaLnBrk="0" hangingPunct="0">
              <a:defRPr b="1">
                <a:solidFill>
                  <a:schemeClr val="tx1"/>
                </a:solidFill>
                <a:latin typeface="Helvetica" panose="020B0604020202020204" pitchFamily="34" charset="0"/>
                <a:cs typeface="Arial" panose="020B0604020202020204" pitchFamily="34" charset="0"/>
              </a:defRPr>
            </a:lvl1pPr>
            <a:lvl2pPr marL="742950" indent="-285750" eaLnBrk="0" hangingPunct="0">
              <a:defRPr b="1">
                <a:solidFill>
                  <a:schemeClr val="tx1"/>
                </a:solidFill>
                <a:latin typeface="Helvetica" panose="020B0604020202020204" pitchFamily="34" charset="0"/>
                <a:cs typeface="Arial" panose="020B0604020202020204" pitchFamily="34" charset="0"/>
              </a:defRPr>
            </a:lvl2pPr>
            <a:lvl3pPr marL="1143000" indent="-228600" eaLnBrk="0" hangingPunct="0">
              <a:defRPr b="1">
                <a:solidFill>
                  <a:schemeClr val="tx1"/>
                </a:solidFill>
                <a:latin typeface="Helvetica" panose="020B0604020202020204" pitchFamily="34" charset="0"/>
                <a:cs typeface="Arial" panose="020B0604020202020204" pitchFamily="34" charset="0"/>
              </a:defRPr>
            </a:lvl3pPr>
            <a:lvl4pPr marL="1600200" indent="-228600" eaLnBrk="0" hangingPunct="0">
              <a:defRPr b="1">
                <a:solidFill>
                  <a:schemeClr val="tx1"/>
                </a:solidFill>
                <a:latin typeface="Helvetica" panose="020B0604020202020204" pitchFamily="34" charset="0"/>
                <a:cs typeface="Arial" panose="020B0604020202020204" pitchFamily="34" charset="0"/>
              </a:defRPr>
            </a:lvl4pPr>
            <a:lvl5pPr marL="2057400" indent="-228600" eaLnBrk="0" hangingPunct="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400" b="0" smtClean="0">
                <a:solidFill>
                  <a:schemeClr val="hlink"/>
                </a:solidFill>
              </a:rPr>
              <a:t>– </a:t>
            </a:r>
            <a:fld id="{DE0A33B7-4389-44C1-A20E-A1466A2016C9}"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46058" y="6390245"/>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eaLnBrk="0" hangingPunct="0">
              <a:defRPr b="1">
                <a:solidFill>
                  <a:schemeClr val="tx1"/>
                </a:solidFill>
                <a:latin typeface="Helvetica" pitchFamily="34" charset="0"/>
                <a:cs typeface="Arial" pitchFamily="34" charset="0"/>
              </a:defRPr>
            </a:lvl1pPr>
            <a:lvl2pPr marL="742950" indent="-285750" eaLnBrk="0" hangingPunct="0">
              <a:defRPr b="1">
                <a:solidFill>
                  <a:schemeClr val="tx1"/>
                </a:solidFill>
                <a:latin typeface="Helvetica" pitchFamily="34" charset="0"/>
                <a:cs typeface="Arial" pitchFamily="34" charset="0"/>
              </a:defRPr>
            </a:lvl2pPr>
            <a:lvl3pPr marL="1143000" indent="-228600" eaLnBrk="0" hangingPunct="0">
              <a:defRPr b="1">
                <a:solidFill>
                  <a:schemeClr val="tx1"/>
                </a:solidFill>
                <a:latin typeface="Helvetica" pitchFamily="34" charset="0"/>
                <a:cs typeface="Arial" pitchFamily="34" charset="0"/>
              </a:defRPr>
            </a:lvl3pPr>
            <a:lvl4pPr marL="1600200" indent="-228600" eaLnBrk="0" hangingPunct="0">
              <a:defRPr b="1">
                <a:solidFill>
                  <a:schemeClr val="tx1"/>
                </a:solidFill>
                <a:latin typeface="Helvetica" pitchFamily="34" charset="0"/>
                <a:cs typeface="Arial" pitchFamily="34" charset="0"/>
              </a:defRPr>
            </a:lvl4pPr>
            <a:lvl5pPr marL="2057400" indent="-228600" eaLnBrk="0" hangingPunct="0">
              <a:defRPr b="1">
                <a:solidFill>
                  <a:schemeClr val="tx1"/>
                </a:solidFill>
                <a:latin typeface="Helvetica" pitchFamily="34" charset="0"/>
                <a:cs typeface="Arial" pitchFamily="34" charset="0"/>
              </a:defRPr>
            </a:lvl5pPr>
            <a:lvl6pPr marL="2514600" indent="-228600" eaLnBrk="0" fontAlgn="base" hangingPunct="0">
              <a:spcBef>
                <a:spcPct val="0"/>
              </a:spcBef>
              <a:spcAft>
                <a:spcPct val="0"/>
              </a:spcAft>
              <a:defRPr b="1">
                <a:solidFill>
                  <a:schemeClr val="tx1"/>
                </a:solidFill>
                <a:latin typeface="Helvetica" pitchFamily="34" charset="0"/>
                <a:cs typeface="Arial" pitchFamily="34" charset="0"/>
              </a:defRPr>
            </a:lvl6pPr>
            <a:lvl7pPr marL="2971800" indent="-228600" eaLnBrk="0" fontAlgn="base" hangingPunct="0">
              <a:spcBef>
                <a:spcPct val="0"/>
              </a:spcBef>
              <a:spcAft>
                <a:spcPct val="0"/>
              </a:spcAft>
              <a:defRPr b="1">
                <a:solidFill>
                  <a:schemeClr val="tx1"/>
                </a:solidFill>
                <a:latin typeface="Helvetica" pitchFamily="34" charset="0"/>
                <a:cs typeface="Arial" pitchFamily="34" charset="0"/>
              </a:defRPr>
            </a:lvl7pPr>
            <a:lvl8pPr marL="3429000" indent="-228600" eaLnBrk="0" fontAlgn="base" hangingPunct="0">
              <a:spcBef>
                <a:spcPct val="0"/>
              </a:spcBef>
              <a:spcAft>
                <a:spcPct val="0"/>
              </a:spcAft>
              <a:defRPr b="1">
                <a:solidFill>
                  <a:schemeClr val="tx1"/>
                </a:solidFill>
                <a:latin typeface="Helvetica" pitchFamily="34" charset="0"/>
                <a:cs typeface="Arial" pitchFamily="34" charset="0"/>
              </a:defRPr>
            </a:lvl8pPr>
            <a:lvl9pPr marL="3886200" indent="-228600" eaLnBrk="0" fontAlgn="base" hangingPunct="0">
              <a:spcBef>
                <a:spcPct val="0"/>
              </a:spcBef>
              <a:spcAft>
                <a:spcPct val="0"/>
              </a:spcAft>
              <a:defRPr b="1">
                <a:solidFill>
                  <a:schemeClr val="tx1"/>
                </a:solidFill>
                <a:latin typeface="Helvetica" pitchFamily="34" charset="0"/>
                <a:cs typeface="Arial" pitchFamily="34" charset="0"/>
              </a:defRPr>
            </a:lvl9pPr>
          </a:lstStyle>
          <a:p>
            <a:pPr algn="ctr">
              <a:lnSpc>
                <a:spcPct val="90000"/>
              </a:lnSpc>
              <a:defRPr/>
            </a:pPr>
            <a:r>
              <a:rPr lang="en-US" altLang="en-US" sz="1400" b="0" dirty="0" smtClean="0">
                <a:solidFill>
                  <a:schemeClr val="hlink"/>
                </a:solidFill>
              </a:rPr>
              <a:t>CSCE 513 Fall </a:t>
            </a:r>
            <a:r>
              <a:rPr lang="en-US" altLang="en-US" sz="1400" b="0" dirty="0" smtClean="0">
                <a:solidFill>
                  <a:schemeClr val="hlink"/>
                </a:solidFill>
              </a:rPr>
              <a:t>2017</a:t>
            </a:r>
            <a:endParaRPr lang="en-US" altLang="en-US" sz="1400" b="0" dirty="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83832"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spd="med"/>
  <p:txStyles>
    <p:titleStyle>
      <a:lvl1pPr algn="l" rtl="0" eaLnBrk="0" fontAlgn="base" hangingPunct="0">
        <a:lnSpc>
          <a:spcPct val="87000"/>
        </a:lnSpc>
        <a:spcBef>
          <a:spcPct val="0"/>
        </a:spcBef>
        <a:spcAft>
          <a:spcPct val="0"/>
        </a:spcAft>
        <a:defRPr sz="3800" b="1">
          <a:solidFill>
            <a:srgbClr val="FFFF99"/>
          </a:solidFill>
          <a:latin typeface="+mj-lt"/>
          <a:ea typeface="+mj-ea"/>
          <a:cs typeface="+mj-cs"/>
        </a:defRPr>
      </a:lvl1pPr>
      <a:lvl2pPr algn="l" rtl="0" eaLnBrk="0" fontAlgn="base" hangingPunct="0">
        <a:lnSpc>
          <a:spcPct val="87000"/>
        </a:lnSpc>
        <a:spcBef>
          <a:spcPct val="0"/>
        </a:spcBef>
        <a:spcAft>
          <a:spcPct val="0"/>
        </a:spcAft>
        <a:defRPr sz="3800" b="1">
          <a:solidFill>
            <a:srgbClr val="FFFF99"/>
          </a:solidFill>
          <a:latin typeface="Helvetica" pitchFamily="34" charset="0"/>
        </a:defRPr>
      </a:lvl2pPr>
      <a:lvl3pPr algn="l" rtl="0" eaLnBrk="0" fontAlgn="base" hangingPunct="0">
        <a:lnSpc>
          <a:spcPct val="87000"/>
        </a:lnSpc>
        <a:spcBef>
          <a:spcPct val="0"/>
        </a:spcBef>
        <a:spcAft>
          <a:spcPct val="0"/>
        </a:spcAft>
        <a:defRPr sz="3800" b="1">
          <a:solidFill>
            <a:srgbClr val="FFFF99"/>
          </a:solidFill>
          <a:latin typeface="Helvetica" pitchFamily="34" charset="0"/>
        </a:defRPr>
      </a:lvl3pPr>
      <a:lvl4pPr algn="l" rtl="0" eaLnBrk="0" fontAlgn="base" hangingPunct="0">
        <a:lnSpc>
          <a:spcPct val="87000"/>
        </a:lnSpc>
        <a:spcBef>
          <a:spcPct val="0"/>
        </a:spcBef>
        <a:spcAft>
          <a:spcPct val="0"/>
        </a:spcAft>
        <a:defRPr sz="3800" b="1">
          <a:solidFill>
            <a:srgbClr val="FFFF99"/>
          </a:solidFill>
          <a:latin typeface="Helvetica" pitchFamily="34" charset="0"/>
        </a:defRPr>
      </a:lvl4pPr>
      <a:lvl5pPr algn="l" rtl="0" eaLnBrk="0" fontAlgn="base" hangingPunct="0">
        <a:lnSpc>
          <a:spcPct val="87000"/>
        </a:lnSpc>
        <a:spcBef>
          <a:spcPct val="0"/>
        </a:spcBef>
        <a:spcAft>
          <a:spcPct val="0"/>
        </a:spcAft>
        <a:defRPr sz="3800" b="1">
          <a:solidFill>
            <a:srgbClr val="FFFF99"/>
          </a:solidFill>
          <a:latin typeface="Helvetica" pitchFamily="34" charset="0"/>
        </a:defRPr>
      </a:lvl5pPr>
      <a:lvl6pPr marL="457200" algn="l" rtl="0" fontAlgn="base">
        <a:lnSpc>
          <a:spcPct val="87000"/>
        </a:lnSpc>
        <a:spcBef>
          <a:spcPct val="0"/>
        </a:spcBef>
        <a:spcAft>
          <a:spcPct val="0"/>
        </a:spcAft>
        <a:defRPr sz="3800" b="1">
          <a:solidFill>
            <a:srgbClr val="FFFF99"/>
          </a:solidFill>
          <a:latin typeface="Helvetica" pitchFamily="34" charset="0"/>
        </a:defRPr>
      </a:lvl6pPr>
      <a:lvl7pPr marL="914400" algn="l" rtl="0" fontAlgn="base">
        <a:lnSpc>
          <a:spcPct val="87000"/>
        </a:lnSpc>
        <a:spcBef>
          <a:spcPct val="0"/>
        </a:spcBef>
        <a:spcAft>
          <a:spcPct val="0"/>
        </a:spcAft>
        <a:defRPr sz="3800" b="1">
          <a:solidFill>
            <a:srgbClr val="FFFF99"/>
          </a:solidFill>
          <a:latin typeface="Helvetica" pitchFamily="34" charset="0"/>
        </a:defRPr>
      </a:lvl7pPr>
      <a:lvl8pPr marL="1371600" algn="l" rtl="0" fontAlgn="base">
        <a:lnSpc>
          <a:spcPct val="87000"/>
        </a:lnSpc>
        <a:spcBef>
          <a:spcPct val="0"/>
        </a:spcBef>
        <a:spcAft>
          <a:spcPct val="0"/>
        </a:spcAft>
        <a:defRPr sz="3800" b="1">
          <a:solidFill>
            <a:srgbClr val="FFFF99"/>
          </a:solidFill>
          <a:latin typeface="Helvetica" pitchFamily="34" charset="0"/>
        </a:defRPr>
      </a:lvl8pPr>
      <a:lvl9pPr marL="1828800" algn="l" rtl="0" fontAlgn="base">
        <a:lnSpc>
          <a:spcPct val="87000"/>
        </a:lnSpc>
        <a:spcBef>
          <a:spcPct val="0"/>
        </a:spcBef>
        <a:spcAft>
          <a:spcPct val="0"/>
        </a:spcAft>
        <a:defRPr sz="3800" b="1">
          <a:solidFill>
            <a:srgbClr val="FFFF99"/>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rgbClr val="FFFF99"/>
          </a:solidFill>
          <a:effectLst>
            <a:outerShdw blurRad="38100" dist="38100" dir="2700000" algn="tl">
              <a:srgbClr val="00000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rgbClr val="FFFF99"/>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rgbClr val="FFFF99"/>
          </a:solidFill>
          <a:latin typeface="+mn-lt"/>
        </a:defRPr>
      </a:lvl3pPr>
      <a:lvl4pPr marL="1600200" indent="-228600" algn="l" rtl="0" eaLnBrk="0" fontAlgn="base" hangingPunct="0">
        <a:spcBef>
          <a:spcPct val="20000"/>
        </a:spcBef>
        <a:spcAft>
          <a:spcPct val="0"/>
        </a:spcAft>
        <a:buChar char="»"/>
        <a:defRPr b="1">
          <a:solidFill>
            <a:srgbClr val="FFFF99"/>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ENIAC" TargetMode="External"/><Relationship Id="rId2" Type="http://schemas.openxmlformats.org/officeDocument/2006/relationships/hyperlink" Target="http://en.wikipedia.org/wiki/Flowchart" TargetMode="External"/><Relationship Id="rId1" Type="http://schemas.openxmlformats.org/officeDocument/2006/relationships/slideLayout" Target="../slideLayouts/slideLayout2.xml"/><Relationship Id="rId4" Type="http://schemas.openxmlformats.org/officeDocument/2006/relationships/hyperlink" Target="http://en.wikipedia.org/wiki/Von_Neumann_architecture#cite_note-2"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228600" y="1836738"/>
            <a:ext cx="8458200" cy="1565275"/>
          </a:xfrm>
          <a:noFill/>
        </p:spPr>
        <p:txBody>
          <a:bodyPr/>
          <a:lstStyle/>
          <a:p>
            <a:pPr algn="ctr" eaLnBrk="1" hangingPunct="1">
              <a:defRPr/>
            </a:pPr>
            <a:r>
              <a:rPr lang="en-US" b="0" dirty="0" smtClean="0">
                <a:solidFill>
                  <a:srgbClr val="C00000"/>
                </a:solidFill>
                <a:effectLst>
                  <a:outerShdw blurRad="38100" dist="38100" dir="2700000" algn="tl">
                    <a:srgbClr val="000000"/>
                  </a:outerShdw>
                </a:effectLst>
              </a:rPr>
              <a:t>Lecture 6</a:t>
            </a:r>
            <a:br>
              <a:rPr lang="en-US" b="0" dirty="0" smtClean="0">
                <a:solidFill>
                  <a:srgbClr val="C00000"/>
                </a:solidFill>
                <a:effectLst>
                  <a:outerShdw blurRad="38100" dist="38100" dir="2700000" algn="tl">
                    <a:srgbClr val="000000"/>
                  </a:outerShdw>
                </a:effectLst>
              </a:rPr>
            </a:br>
            <a:r>
              <a:rPr lang="en-US" b="0" dirty="0" smtClean="0">
                <a:solidFill>
                  <a:srgbClr val="C00000"/>
                </a:solidFill>
                <a:effectLst>
                  <a:outerShdw blurRad="38100" dist="38100" dir="2700000" algn="tl">
                    <a:srgbClr val="000000"/>
                  </a:outerShdw>
                </a:effectLst>
              </a:rPr>
              <a:t>Memory Hierarchy</a:t>
            </a:r>
            <a:r>
              <a:rPr lang="en-US" dirty="0" smtClean="0">
                <a:solidFill>
                  <a:srgbClr val="C00000"/>
                </a:solidFill>
              </a:rPr>
              <a:t>       </a:t>
            </a:r>
          </a:p>
        </p:txBody>
      </p:sp>
      <p:sp>
        <p:nvSpPr>
          <p:cNvPr id="418819" name="Rectangle 3"/>
          <p:cNvSpPr>
            <a:spLocks noGrp="1" noChangeArrowheads="1"/>
          </p:cNvSpPr>
          <p:nvPr>
            <p:ph type="body" idx="1"/>
          </p:nvPr>
        </p:nvSpPr>
        <p:spPr>
          <a:xfrm>
            <a:off x="2217738" y="3719513"/>
            <a:ext cx="4592637" cy="2462212"/>
          </a:xfrm>
          <a:noFill/>
        </p:spPr>
        <p:txBody>
          <a:bodyPr lIns="90487" tIns="44450" rIns="90487" bIns="44450"/>
          <a:lstStyle/>
          <a:p>
            <a:pPr eaLnBrk="1" hangingPunct="1">
              <a:defRPr/>
            </a:pPr>
            <a:r>
              <a:rPr lang="en-US" dirty="0" smtClean="0"/>
              <a:t>Topics </a:t>
            </a:r>
          </a:p>
          <a:p>
            <a:pPr lvl="1" eaLnBrk="1" hangingPunct="1">
              <a:defRPr/>
            </a:pPr>
            <a:r>
              <a:rPr lang="en-US" dirty="0" smtClean="0"/>
              <a:t>Cache overview</a:t>
            </a:r>
          </a:p>
          <a:p>
            <a:pPr lvl="1" eaLnBrk="1" hangingPunct="1">
              <a:defRPr/>
            </a:pPr>
            <a:endParaRPr lang="en-US" dirty="0" smtClean="0"/>
          </a:p>
          <a:p>
            <a:pPr eaLnBrk="1" hangingPunct="1">
              <a:defRPr/>
            </a:pPr>
            <a:r>
              <a:rPr lang="en-US" dirty="0" smtClean="0"/>
              <a:t>Readings: Appendix B</a:t>
            </a:r>
          </a:p>
        </p:txBody>
      </p:sp>
      <p:sp>
        <p:nvSpPr>
          <p:cNvPr id="5124" name="Rectangle 4"/>
          <p:cNvSpPr>
            <a:spLocks noChangeArrowheads="1"/>
          </p:cNvSpPr>
          <p:nvPr/>
        </p:nvSpPr>
        <p:spPr bwMode="auto">
          <a:xfrm>
            <a:off x="747713" y="6500813"/>
            <a:ext cx="21159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dirty="0">
                <a:solidFill>
                  <a:schemeClr val="tx1"/>
                </a:solidFill>
                <a:latin typeface="Courier New" panose="02070309020205020404" pitchFamily="49" charset="0"/>
              </a:rPr>
              <a:t>September </a:t>
            </a:r>
            <a:r>
              <a:rPr lang="en-US" altLang="en-US" sz="1400" dirty="0" smtClean="0">
                <a:solidFill>
                  <a:schemeClr val="tx1"/>
                </a:solidFill>
                <a:latin typeface="Courier New" panose="02070309020205020404" pitchFamily="49" charset="0"/>
              </a:rPr>
              <a:t>20</a:t>
            </a:r>
            <a:r>
              <a:rPr lang="en-US" altLang="en-US" sz="1400" dirty="0" smtClean="0">
                <a:solidFill>
                  <a:schemeClr val="tx1"/>
                </a:solidFill>
                <a:latin typeface="Courier New" panose="02070309020205020404" pitchFamily="49" charset="0"/>
              </a:rPr>
              <a:t>, 2017</a:t>
            </a:r>
            <a:endParaRPr lang="en-US" altLang="en-US" sz="1400" dirty="0">
              <a:solidFill>
                <a:schemeClr val="tx1"/>
              </a:solidFill>
              <a:latin typeface="Courier New" panose="02070309020205020404" pitchFamily="49" charset="0"/>
            </a:endParaRPr>
          </a:p>
        </p:txBody>
      </p:sp>
      <p:sp>
        <p:nvSpPr>
          <p:cNvPr id="5125" name="Rectangle 5"/>
          <p:cNvSpPr>
            <a:spLocks noChangeArrowheads="1"/>
          </p:cNvSpPr>
          <p:nvPr/>
        </p:nvSpPr>
        <p:spPr bwMode="auto">
          <a:xfrm>
            <a:off x="722313" y="762000"/>
            <a:ext cx="79295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a:solidFill>
                  <a:schemeClr val="tx1"/>
                </a:solidFill>
              </a:rPr>
              <a:t>CSCE 513  Computer Architecture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1028"/>
          <p:cNvSpPr>
            <a:spLocks noGrp="1" noChangeArrowheads="1"/>
          </p:cNvSpPr>
          <p:nvPr>
            <p:ph type="title"/>
          </p:nvPr>
        </p:nvSpPr>
        <p:spPr/>
        <p:txBody>
          <a:bodyPr/>
          <a:lstStyle/>
          <a:p>
            <a:r>
              <a:rPr lang="en-US" dirty="0" smtClean="0"/>
              <a:t>Disk Access Time</a:t>
            </a:r>
            <a:endParaRPr lang="en-US" dirty="0"/>
          </a:p>
        </p:txBody>
      </p:sp>
      <p:sp>
        <p:nvSpPr>
          <p:cNvPr id="125957" name="Rectangle 1029"/>
          <p:cNvSpPr>
            <a:spLocks noGrp="1" noChangeArrowheads="1"/>
          </p:cNvSpPr>
          <p:nvPr>
            <p:ph type="body" idx="1"/>
          </p:nvPr>
        </p:nvSpPr>
        <p:spPr>
          <a:xfrm>
            <a:off x="304800" y="973855"/>
            <a:ext cx="8745189" cy="4969745"/>
          </a:xfrm>
        </p:spPr>
        <p:txBody>
          <a:bodyPr/>
          <a:lstStyle/>
          <a:p>
            <a:r>
              <a:rPr lang="en-US" dirty="0" smtClean="0"/>
              <a:t>Average time to access some target sector approximated by :</a:t>
            </a:r>
          </a:p>
          <a:p>
            <a:pPr lvl="1"/>
            <a:r>
              <a:rPr lang="en-US" dirty="0" err="1" smtClean="0"/>
              <a:t>Taccess</a:t>
            </a:r>
            <a:r>
              <a:rPr lang="en-US" dirty="0" smtClean="0"/>
              <a:t>  =  </a:t>
            </a:r>
            <a:r>
              <a:rPr lang="en-US" dirty="0" err="1" smtClean="0"/>
              <a:t>Tavg</a:t>
            </a:r>
            <a:r>
              <a:rPr lang="en-US" dirty="0" smtClean="0"/>
              <a:t> seek +  </a:t>
            </a:r>
            <a:r>
              <a:rPr lang="en-US" dirty="0" err="1" smtClean="0"/>
              <a:t>Tavg</a:t>
            </a:r>
            <a:r>
              <a:rPr lang="en-US" dirty="0" smtClean="0"/>
              <a:t> rotation + </a:t>
            </a:r>
            <a:r>
              <a:rPr lang="en-US" dirty="0" err="1" smtClean="0"/>
              <a:t>Tavg</a:t>
            </a:r>
            <a:r>
              <a:rPr lang="en-US" dirty="0" smtClean="0"/>
              <a:t> transfer </a:t>
            </a:r>
          </a:p>
          <a:p>
            <a:r>
              <a:rPr lang="en-US" dirty="0" smtClean="0">
                <a:solidFill>
                  <a:srgbClr val="FF0000"/>
                </a:solidFill>
              </a:rPr>
              <a:t>Seek time </a:t>
            </a:r>
            <a:r>
              <a:rPr lang="en-US" dirty="0" smtClean="0"/>
              <a:t>(</a:t>
            </a:r>
            <a:r>
              <a:rPr lang="en-US" dirty="0" err="1" smtClean="0"/>
              <a:t>Tavg</a:t>
            </a:r>
            <a:r>
              <a:rPr lang="en-US" dirty="0" smtClean="0"/>
              <a:t> seek)</a:t>
            </a:r>
          </a:p>
          <a:p>
            <a:pPr lvl="1"/>
            <a:r>
              <a:rPr lang="en-US" dirty="0" smtClean="0"/>
              <a:t>Time to position heads over cylinder containing target sector.</a:t>
            </a:r>
          </a:p>
          <a:p>
            <a:pPr lvl="1"/>
            <a:r>
              <a:rPr lang="en-US" dirty="0" smtClean="0"/>
              <a:t>Typical  </a:t>
            </a:r>
            <a:r>
              <a:rPr lang="en-US" dirty="0" err="1" smtClean="0"/>
              <a:t>Tavg</a:t>
            </a:r>
            <a:r>
              <a:rPr lang="en-US" dirty="0" smtClean="0"/>
              <a:t> seek is 3—9 ms</a:t>
            </a:r>
          </a:p>
          <a:p>
            <a:r>
              <a:rPr lang="en-US" dirty="0" smtClean="0">
                <a:solidFill>
                  <a:srgbClr val="FF0000"/>
                </a:solidFill>
              </a:rPr>
              <a:t>Rotational latency </a:t>
            </a:r>
            <a:r>
              <a:rPr lang="en-US" dirty="0" smtClean="0"/>
              <a:t>(</a:t>
            </a:r>
            <a:r>
              <a:rPr lang="en-US" dirty="0" err="1" smtClean="0"/>
              <a:t>Tavg</a:t>
            </a:r>
            <a:r>
              <a:rPr lang="en-US" dirty="0" smtClean="0"/>
              <a:t> rotation)</a:t>
            </a:r>
          </a:p>
          <a:p>
            <a:pPr lvl="1"/>
            <a:r>
              <a:rPr lang="en-US" dirty="0" smtClean="0"/>
              <a:t>Time waiting for first bit of target sector to pass under </a:t>
            </a:r>
            <a:r>
              <a:rPr lang="en-US" dirty="0" err="1" smtClean="0"/>
              <a:t>r/w</a:t>
            </a:r>
            <a:r>
              <a:rPr lang="en-US" dirty="0" smtClean="0"/>
              <a:t> head.</a:t>
            </a:r>
          </a:p>
          <a:p>
            <a:pPr lvl="1"/>
            <a:r>
              <a:rPr lang="en-US" dirty="0" err="1" smtClean="0"/>
              <a:t>Tavg</a:t>
            </a:r>
            <a:r>
              <a:rPr lang="en-US" dirty="0" smtClean="0"/>
              <a:t> rotation = 1/2 </a:t>
            </a:r>
            <a:r>
              <a:rPr lang="en-US" dirty="0" err="1" smtClean="0"/>
              <a:t>x</a:t>
            </a:r>
            <a:r>
              <a:rPr lang="en-US" dirty="0" smtClean="0"/>
              <a:t> 1/RPMs </a:t>
            </a:r>
            <a:r>
              <a:rPr lang="en-US" dirty="0" err="1" smtClean="0"/>
              <a:t>x</a:t>
            </a:r>
            <a:r>
              <a:rPr lang="en-US" dirty="0" smtClean="0"/>
              <a:t> 60 sec/1 min</a:t>
            </a:r>
          </a:p>
          <a:p>
            <a:pPr lvl="1"/>
            <a:r>
              <a:rPr lang="en-US" dirty="0" smtClean="0"/>
              <a:t>Typical </a:t>
            </a:r>
            <a:r>
              <a:rPr lang="en-US" dirty="0" err="1" smtClean="0"/>
              <a:t>Tavg</a:t>
            </a:r>
            <a:r>
              <a:rPr lang="en-US" dirty="0" smtClean="0"/>
              <a:t> rotation = 7200 </a:t>
            </a:r>
            <a:r>
              <a:rPr lang="en-US" dirty="0" err="1" smtClean="0"/>
              <a:t>RPMs</a:t>
            </a:r>
            <a:endParaRPr lang="en-US" dirty="0" smtClean="0"/>
          </a:p>
          <a:p>
            <a:r>
              <a:rPr lang="en-US" dirty="0" smtClean="0">
                <a:solidFill>
                  <a:srgbClr val="FF0000"/>
                </a:solidFill>
              </a:rPr>
              <a:t>Transfer time </a:t>
            </a:r>
            <a:r>
              <a:rPr lang="en-US" dirty="0" smtClean="0"/>
              <a:t>(</a:t>
            </a:r>
            <a:r>
              <a:rPr lang="en-US" dirty="0" err="1" smtClean="0"/>
              <a:t>Tavg</a:t>
            </a:r>
            <a:r>
              <a:rPr lang="en-US" dirty="0" smtClean="0"/>
              <a:t> transfer)	</a:t>
            </a:r>
          </a:p>
          <a:p>
            <a:pPr lvl="1"/>
            <a:r>
              <a:rPr lang="en-US" dirty="0" smtClean="0"/>
              <a:t>Time to read the bits in the target sector.</a:t>
            </a:r>
          </a:p>
          <a:p>
            <a:pPr lvl="1"/>
            <a:r>
              <a:rPr lang="en-US" dirty="0" err="1" smtClean="0"/>
              <a:t>Tavg</a:t>
            </a:r>
            <a:r>
              <a:rPr lang="en-US" dirty="0" smtClean="0"/>
              <a:t> transfer = 1/RPM </a:t>
            </a:r>
            <a:r>
              <a:rPr lang="en-US" dirty="0" err="1" smtClean="0"/>
              <a:t>x</a:t>
            </a:r>
            <a:r>
              <a:rPr lang="en-US" dirty="0" smtClean="0"/>
              <a:t> 1/(avg # sectors/track) </a:t>
            </a:r>
            <a:r>
              <a:rPr lang="en-US" dirty="0" err="1" smtClean="0"/>
              <a:t>x</a:t>
            </a:r>
            <a:r>
              <a:rPr lang="en-US" dirty="0" smtClean="0"/>
              <a:t> 60 secs/1 min.</a:t>
            </a:r>
            <a:endParaRPr lang="en-US" dirty="0"/>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32256622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1028"/>
          <p:cNvSpPr>
            <a:spLocks noGrp="1" noChangeArrowheads="1"/>
          </p:cNvSpPr>
          <p:nvPr>
            <p:ph type="title"/>
          </p:nvPr>
        </p:nvSpPr>
        <p:spPr>
          <a:xfrm>
            <a:off x="304800" y="0"/>
            <a:ext cx="8716963" cy="781050"/>
          </a:xfrm>
        </p:spPr>
        <p:txBody>
          <a:bodyPr/>
          <a:lstStyle/>
          <a:p>
            <a:r>
              <a:rPr lang="en-US" smtClean="0"/>
              <a:t>Disk Access Time Example</a:t>
            </a:r>
            <a:endParaRPr lang="en-US"/>
          </a:p>
        </p:txBody>
      </p:sp>
      <p:sp>
        <p:nvSpPr>
          <p:cNvPr id="126981" name="Rectangle 1029"/>
          <p:cNvSpPr>
            <a:spLocks noGrp="1" noChangeArrowheads="1"/>
          </p:cNvSpPr>
          <p:nvPr>
            <p:ph type="body" idx="1"/>
          </p:nvPr>
        </p:nvSpPr>
        <p:spPr>
          <a:xfrm>
            <a:off x="398811" y="1115383"/>
            <a:ext cx="8743070" cy="4969745"/>
          </a:xfrm>
        </p:spPr>
        <p:txBody>
          <a:bodyPr/>
          <a:lstStyle/>
          <a:p>
            <a:r>
              <a:rPr lang="en-US" dirty="0" smtClean="0"/>
              <a:t>Given:</a:t>
            </a:r>
          </a:p>
          <a:p>
            <a:pPr lvl="1"/>
            <a:r>
              <a:rPr lang="en-US" sz="1800" dirty="0" smtClean="0"/>
              <a:t>Rotational rate = 7,200 RPM</a:t>
            </a:r>
          </a:p>
          <a:p>
            <a:pPr lvl="1"/>
            <a:r>
              <a:rPr lang="en-US" sz="1800" dirty="0" smtClean="0"/>
              <a:t>Average seek time = 9 ms.</a:t>
            </a:r>
          </a:p>
          <a:p>
            <a:pPr lvl="1"/>
            <a:r>
              <a:rPr lang="en-US" sz="1800" dirty="0" err="1" smtClean="0"/>
              <a:t>Avg</a:t>
            </a:r>
            <a:r>
              <a:rPr lang="en-US" sz="1800" dirty="0" smtClean="0"/>
              <a:t> # sectors/track = 400</a:t>
            </a:r>
            <a:r>
              <a:rPr lang="en-US" dirty="0" smtClean="0"/>
              <a:t>.</a:t>
            </a:r>
          </a:p>
          <a:p>
            <a:r>
              <a:rPr lang="en-US" dirty="0" smtClean="0"/>
              <a:t>Derived:</a:t>
            </a:r>
          </a:p>
          <a:p>
            <a:pPr lvl="1"/>
            <a:r>
              <a:rPr lang="en-US" sz="1800" dirty="0" err="1" smtClean="0"/>
              <a:t>Tavg</a:t>
            </a:r>
            <a:r>
              <a:rPr lang="en-US" sz="1800" dirty="0" smtClean="0"/>
              <a:t> rotation = 1/2 </a:t>
            </a:r>
            <a:r>
              <a:rPr lang="en-US" sz="1800" dirty="0" err="1" smtClean="0"/>
              <a:t>x</a:t>
            </a:r>
            <a:r>
              <a:rPr lang="en-US" sz="1800" dirty="0" smtClean="0"/>
              <a:t> (60 secs/7200 RPM) </a:t>
            </a:r>
            <a:r>
              <a:rPr lang="en-US" sz="1800" dirty="0" err="1" smtClean="0"/>
              <a:t>x</a:t>
            </a:r>
            <a:r>
              <a:rPr lang="en-US" sz="1800" dirty="0" smtClean="0"/>
              <a:t> 1000 ms/sec = 4 ms.</a:t>
            </a:r>
          </a:p>
          <a:p>
            <a:pPr lvl="1"/>
            <a:r>
              <a:rPr lang="en-US" sz="1800" dirty="0" err="1" smtClean="0"/>
              <a:t>Tavg</a:t>
            </a:r>
            <a:r>
              <a:rPr lang="en-US" sz="1800" dirty="0" smtClean="0"/>
              <a:t> transfer = 60/7200 RPM </a:t>
            </a:r>
            <a:r>
              <a:rPr lang="en-US" sz="1800" dirty="0" err="1" smtClean="0"/>
              <a:t>x</a:t>
            </a:r>
            <a:r>
              <a:rPr lang="en-US" sz="1800" dirty="0" smtClean="0"/>
              <a:t> 1/400 </a:t>
            </a:r>
            <a:r>
              <a:rPr lang="en-US" sz="1800" dirty="0" err="1" smtClean="0"/>
              <a:t>secs</a:t>
            </a:r>
            <a:r>
              <a:rPr lang="en-US" sz="1800" dirty="0" smtClean="0"/>
              <a:t>/track </a:t>
            </a:r>
            <a:r>
              <a:rPr lang="en-US" sz="1800" dirty="0" err="1" smtClean="0"/>
              <a:t>x</a:t>
            </a:r>
            <a:r>
              <a:rPr lang="en-US" sz="1800" dirty="0" smtClean="0"/>
              <a:t> 1000 ms/sec = 0.02 ms</a:t>
            </a:r>
          </a:p>
          <a:p>
            <a:pPr lvl="1"/>
            <a:r>
              <a:rPr lang="en-US" sz="1800" dirty="0" err="1" smtClean="0"/>
              <a:t>Taccess</a:t>
            </a:r>
            <a:r>
              <a:rPr lang="en-US" sz="1800" dirty="0" smtClean="0"/>
              <a:t>  = 9 ms + 4 ms + 0.02 ms</a:t>
            </a:r>
          </a:p>
          <a:p>
            <a:r>
              <a:rPr lang="en-US" dirty="0" smtClean="0"/>
              <a:t>Important points:</a:t>
            </a:r>
          </a:p>
          <a:p>
            <a:pPr lvl="1"/>
            <a:r>
              <a:rPr lang="en-US" sz="1800" dirty="0" smtClean="0"/>
              <a:t>Access time dominated by seek time and rotational latency.</a:t>
            </a:r>
          </a:p>
          <a:p>
            <a:pPr lvl="1"/>
            <a:r>
              <a:rPr lang="en-US" sz="1800" dirty="0" smtClean="0"/>
              <a:t>First bit in a sector is the most expensive, the rest are free.</a:t>
            </a:r>
          </a:p>
          <a:p>
            <a:pPr lvl="1"/>
            <a:r>
              <a:rPr lang="en-US" sz="1800" dirty="0" smtClean="0"/>
              <a:t>SRAM access time is about  4 ns/</a:t>
            </a:r>
            <a:r>
              <a:rPr lang="en-US" sz="1800" dirty="0" err="1" smtClean="0"/>
              <a:t>doubleword</a:t>
            </a:r>
            <a:r>
              <a:rPr lang="en-US" sz="1800" dirty="0" smtClean="0"/>
              <a:t>, DRAM about  60 ns</a:t>
            </a:r>
          </a:p>
          <a:p>
            <a:pPr lvl="2"/>
            <a:r>
              <a:rPr lang="en-US" sz="1600" dirty="0" smtClean="0"/>
              <a:t>Disk is about 40,000 times slower than SRAM, </a:t>
            </a:r>
          </a:p>
          <a:p>
            <a:pPr lvl="2"/>
            <a:r>
              <a:rPr lang="en-US" sz="1600" dirty="0" smtClean="0"/>
              <a:t>2,500 times slower then DRAM.</a:t>
            </a:r>
          </a:p>
          <a:p>
            <a:pPr lvl="1"/>
            <a:endParaRPr lang="en-US" dirty="0"/>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386350641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992260" y="3352835"/>
            <a:ext cx="7159480" cy="990141"/>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2" name="Title 1"/>
          <p:cNvSpPr>
            <a:spLocks noGrp="1"/>
          </p:cNvSpPr>
          <p:nvPr>
            <p:ph type="title"/>
          </p:nvPr>
        </p:nvSpPr>
        <p:spPr/>
        <p:txBody>
          <a:bodyPr/>
          <a:lstStyle/>
          <a:p>
            <a:r>
              <a:rPr lang="en-US" dirty="0" smtClean="0"/>
              <a:t>Solid State Disks (</a:t>
            </a:r>
            <a:r>
              <a:rPr lang="en-US" dirty="0" err="1" smtClean="0"/>
              <a:t>SSDs</a:t>
            </a:r>
            <a:r>
              <a:rPr lang="en-US" dirty="0" smtClean="0"/>
              <a:t>)</a:t>
            </a:r>
            <a:endParaRPr lang="en-US" dirty="0"/>
          </a:p>
        </p:txBody>
      </p:sp>
      <p:sp>
        <p:nvSpPr>
          <p:cNvPr id="3" name="Content Placeholder 2"/>
          <p:cNvSpPr>
            <a:spLocks noGrp="1"/>
          </p:cNvSpPr>
          <p:nvPr>
            <p:ph idx="1"/>
          </p:nvPr>
        </p:nvSpPr>
        <p:spPr>
          <a:xfrm>
            <a:off x="398811" y="4723801"/>
            <a:ext cx="7892564" cy="1904116"/>
          </a:xfrm>
        </p:spPr>
        <p:txBody>
          <a:bodyPr/>
          <a:lstStyle/>
          <a:p>
            <a:r>
              <a:rPr lang="en-US" sz="2000" dirty="0" smtClean="0"/>
              <a:t>Pages: 512KB to 4KB, Blocks: 32 to 128 pages</a:t>
            </a:r>
          </a:p>
          <a:p>
            <a:r>
              <a:rPr lang="en-US" sz="2000" dirty="0" smtClean="0"/>
              <a:t>Data read/written in units of pages. </a:t>
            </a:r>
          </a:p>
          <a:p>
            <a:r>
              <a:rPr lang="en-US" sz="2000" dirty="0" smtClean="0"/>
              <a:t>Page can be written only after its block has been erased</a:t>
            </a:r>
          </a:p>
          <a:p>
            <a:r>
              <a:rPr lang="en-US" sz="2000" dirty="0" smtClean="0"/>
              <a:t>A block wears out after about 100,000 repeated writes.</a:t>
            </a:r>
            <a:endParaRPr lang="en-US" sz="2000" dirty="0"/>
          </a:p>
        </p:txBody>
      </p:sp>
      <p:sp>
        <p:nvSpPr>
          <p:cNvPr id="62" name="AutoShape 238"/>
          <p:cNvSpPr>
            <a:spLocks noChangeArrowheads="1"/>
          </p:cNvSpPr>
          <p:nvPr/>
        </p:nvSpPr>
        <p:spPr bwMode="auto">
          <a:xfrm flipV="1">
            <a:off x="4305424" y="1607395"/>
            <a:ext cx="495071" cy="685482"/>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63" name="Rectangle 239"/>
          <p:cNvSpPr>
            <a:spLocks noChangeArrowheads="1"/>
          </p:cNvSpPr>
          <p:nvPr/>
        </p:nvSpPr>
        <p:spPr bwMode="auto">
          <a:xfrm>
            <a:off x="3505695" y="2407124"/>
            <a:ext cx="2056446" cy="520459"/>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b="0" kern="0" dirty="0">
                <a:solidFill>
                  <a:sysClr val="windowText" lastClr="000000"/>
                </a:solidFill>
                <a:latin typeface="Arial" charset="0"/>
              </a:rPr>
              <a:t>Flash </a:t>
            </a:r>
          </a:p>
          <a:p>
            <a:pPr defTabSz="913941" eaLnBrk="1" fontAlgn="auto" hangingPunct="1">
              <a:spcBef>
                <a:spcPts val="0"/>
              </a:spcBef>
              <a:spcAft>
                <a:spcPts val="0"/>
              </a:spcAft>
              <a:defRPr/>
            </a:pPr>
            <a:r>
              <a:rPr lang="en-US" b="0" kern="0" dirty="0">
                <a:solidFill>
                  <a:sysClr val="windowText" lastClr="000000"/>
                </a:solidFill>
                <a:latin typeface="Arial" charset="0"/>
              </a:rPr>
              <a:t>translation layer</a:t>
            </a:r>
          </a:p>
        </p:txBody>
      </p:sp>
      <p:sp>
        <p:nvSpPr>
          <p:cNvPr id="64" name="Line 258"/>
          <p:cNvSpPr>
            <a:spLocks noChangeShapeType="1"/>
          </p:cNvSpPr>
          <p:nvPr/>
        </p:nvSpPr>
        <p:spPr bwMode="auto">
          <a:xfrm>
            <a:off x="4572000" y="2927583"/>
            <a:ext cx="0" cy="380823"/>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65" name="Rectangle 235"/>
          <p:cNvSpPr>
            <a:spLocks noChangeArrowheads="1"/>
          </p:cNvSpPr>
          <p:nvPr/>
        </p:nvSpPr>
        <p:spPr bwMode="auto">
          <a:xfrm>
            <a:off x="3429530" y="1391596"/>
            <a:ext cx="2208776" cy="241188"/>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dirty="0">
              <a:solidFill>
                <a:srgbClr val="CCFFCC"/>
              </a:solidFill>
            </a:endParaRPr>
          </a:p>
        </p:txBody>
      </p:sp>
      <p:sp>
        <p:nvSpPr>
          <p:cNvPr id="66" name="Rectangle 264"/>
          <p:cNvSpPr>
            <a:spLocks noChangeArrowheads="1"/>
          </p:cNvSpPr>
          <p:nvPr/>
        </p:nvSpPr>
        <p:spPr bwMode="auto">
          <a:xfrm>
            <a:off x="4476795" y="1542337"/>
            <a:ext cx="161850" cy="152330"/>
          </a:xfrm>
          <a:prstGeom prst="rect">
            <a:avLst/>
          </a:prstGeom>
          <a:solidFill>
            <a:srgbClr val="F7F5CD"/>
          </a:solidFill>
          <a:ln w="12700">
            <a:no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67" name="Text Box 265"/>
          <p:cNvSpPr txBox="1">
            <a:spLocks noChangeArrowheads="1"/>
          </p:cNvSpPr>
          <p:nvPr/>
        </p:nvSpPr>
        <p:spPr bwMode="auto">
          <a:xfrm>
            <a:off x="3386008" y="1051736"/>
            <a:ext cx="928030" cy="368713"/>
          </a:xfrm>
          <a:prstGeom prst="rect">
            <a:avLst/>
          </a:prstGeom>
          <a:noFill/>
          <a:ln w="12700">
            <a:noFill/>
            <a:miter lim="800000"/>
            <a:headEnd/>
            <a:tailEnd/>
          </a:ln>
          <a:effectLst/>
        </p:spPr>
        <p:txBody>
          <a:bodyPr wrap="none" anchor="ctr">
            <a:prstTxWarp prst="textNoShape">
              <a:avLst/>
            </a:prstTxWarp>
            <a:spAutoFit/>
          </a:bodyPr>
          <a:lstStyle/>
          <a:p>
            <a:pPr defTabSz="913941" eaLnBrk="1" fontAlgn="auto" hangingPunct="1">
              <a:spcBef>
                <a:spcPts val="0"/>
              </a:spcBef>
              <a:spcAft>
                <a:spcPts val="0"/>
              </a:spcAft>
              <a:defRPr/>
            </a:pPr>
            <a:r>
              <a:rPr lang="en-US" b="0" kern="0">
                <a:solidFill>
                  <a:sysClr val="windowText" lastClr="000000"/>
                </a:solidFill>
                <a:latin typeface="Arial" charset="0"/>
              </a:rPr>
              <a:t>I/O bus</a:t>
            </a:r>
          </a:p>
        </p:txBody>
      </p:sp>
      <p:sp>
        <p:nvSpPr>
          <p:cNvPr id="68" name="Rectangle 271"/>
          <p:cNvSpPr>
            <a:spLocks noChangeArrowheads="1"/>
          </p:cNvSpPr>
          <p:nvPr/>
        </p:nvSpPr>
        <p:spPr bwMode="auto">
          <a:xfrm>
            <a:off x="5562142" y="1175796"/>
            <a:ext cx="456988" cy="533152"/>
          </a:xfrm>
          <a:prstGeom prst="rect">
            <a:avLst/>
          </a:prstGeom>
          <a:solidFill>
            <a:srgbClr val="FFFFFF"/>
          </a:solidFill>
          <a:ln w="12700">
            <a:no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sz="2398" b="0" kern="0">
              <a:solidFill>
                <a:sysClr val="windowText" lastClr="000000"/>
              </a:solidFill>
              <a:latin typeface="Arial" charset="0"/>
            </a:endParaRPr>
          </a:p>
        </p:txBody>
      </p:sp>
      <p:sp>
        <p:nvSpPr>
          <p:cNvPr id="69" name="Rectangle 272"/>
          <p:cNvSpPr>
            <a:spLocks noChangeArrowheads="1"/>
          </p:cNvSpPr>
          <p:nvPr/>
        </p:nvSpPr>
        <p:spPr bwMode="auto">
          <a:xfrm>
            <a:off x="3048707" y="1220225"/>
            <a:ext cx="456988" cy="456988"/>
          </a:xfrm>
          <a:prstGeom prst="rect">
            <a:avLst/>
          </a:prstGeom>
          <a:solidFill>
            <a:srgbClr val="FFFFFF"/>
          </a:solidFill>
          <a:ln w="12700">
            <a:no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sz="2398" b="0" kern="0">
              <a:solidFill>
                <a:sysClr val="windowText" lastClr="000000"/>
              </a:solidFill>
              <a:latin typeface="Arial" charset="0"/>
            </a:endParaRPr>
          </a:p>
        </p:txBody>
      </p:sp>
      <p:sp>
        <p:nvSpPr>
          <p:cNvPr id="84" name="Rectangle 280"/>
          <p:cNvSpPr>
            <a:spLocks noChangeArrowheads="1"/>
          </p:cNvSpPr>
          <p:nvPr/>
        </p:nvSpPr>
        <p:spPr bwMode="auto">
          <a:xfrm>
            <a:off x="1155698" y="3689230"/>
            <a:ext cx="3122751" cy="456988"/>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85" name="Rectangle 274"/>
          <p:cNvSpPr>
            <a:spLocks noChangeArrowheads="1"/>
          </p:cNvSpPr>
          <p:nvPr/>
        </p:nvSpPr>
        <p:spPr bwMode="auto">
          <a:xfrm>
            <a:off x="1231862"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499" b="0" kern="0" dirty="0">
                <a:solidFill>
                  <a:sysClr val="windowText" lastClr="000000"/>
                </a:solidFill>
                <a:latin typeface="Arial" charset="0"/>
              </a:rPr>
              <a:t>Page 0</a:t>
            </a:r>
          </a:p>
        </p:txBody>
      </p:sp>
      <p:sp>
        <p:nvSpPr>
          <p:cNvPr id="86" name="Rectangle 277"/>
          <p:cNvSpPr>
            <a:spLocks noChangeArrowheads="1"/>
          </p:cNvSpPr>
          <p:nvPr/>
        </p:nvSpPr>
        <p:spPr bwMode="auto">
          <a:xfrm>
            <a:off x="2069673"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499" b="0" kern="0">
                <a:solidFill>
                  <a:sysClr val="windowText" lastClr="000000"/>
                </a:solidFill>
                <a:latin typeface="Arial" charset="0"/>
              </a:rPr>
              <a:t>Page 1</a:t>
            </a:r>
          </a:p>
        </p:txBody>
      </p:sp>
      <p:sp>
        <p:nvSpPr>
          <p:cNvPr id="87" name="Rectangle 278"/>
          <p:cNvSpPr>
            <a:spLocks noChangeArrowheads="1"/>
          </p:cNvSpPr>
          <p:nvPr/>
        </p:nvSpPr>
        <p:spPr bwMode="auto">
          <a:xfrm>
            <a:off x="3364473"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399" b="0" kern="0" dirty="0">
                <a:solidFill>
                  <a:sysClr val="windowText" lastClr="000000"/>
                </a:solidFill>
                <a:latin typeface="Arial" charset="0"/>
              </a:rPr>
              <a:t>Page P-1</a:t>
            </a:r>
          </a:p>
        </p:txBody>
      </p:sp>
      <p:sp>
        <p:nvSpPr>
          <p:cNvPr id="88" name="Text Box 279"/>
          <p:cNvSpPr txBox="1">
            <a:spLocks noChangeArrowheads="1"/>
          </p:cNvSpPr>
          <p:nvPr/>
        </p:nvSpPr>
        <p:spPr bwMode="auto">
          <a:xfrm>
            <a:off x="2905284" y="3613065"/>
            <a:ext cx="493128" cy="461536"/>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sz="2398" b="0" kern="0" dirty="0">
                <a:solidFill>
                  <a:sysClr val="windowText" lastClr="000000"/>
                </a:solidFill>
                <a:latin typeface="Arial" charset="0"/>
              </a:rPr>
              <a:t>…</a:t>
            </a:r>
          </a:p>
        </p:txBody>
      </p:sp>
      <p:sp>
        <p:nvSpPr>
          <p:cNvPr id="89" name="Text Box 281"/>
          <p:cNvSpPr txBox="1">
            <a:spLocks noChangeArrowheads="1"/>
          </p:cNvSpPr>
          <p:nvPr/>
        </p:nvSpPr>
        <p:spPr bwMode="auto">
          <a:xfrm>
            <a:off x="1022462" y="3321101"/>
            <a:ext cx="940847" cy="368713"/>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b="0" kern="0" dirty="0">
                <a:solidFill>
                  <a:sysClr val="windowText" lastClr="000000"/>
                </a:solidFill>
                <a:latin typeface="Arial" charset="0"/>
              </a:rPr>
              <a:t>Block 0</a:t>
            </a:r>
          </a:p>
        </p:txBody>
      </p:sp>
      <p:sp>
        <p:nvSpPr>
          <p:cNvPr id="71" name="Text Box 282"/>
          <p:cNvSpPr txBox="1">
            <a:spLocks noChangeArrowheads="1"/>
          </p:cNvSpPr>
          <p:nvPr/>
        </p:nvSpPr>
        <p:spPr bwMode="auto">
          <a:xfrm>
            <a:off x="4309569" y="3657495"/>
            <a:ext cx="493128" cy="461536"/>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sz="2398" b="0" kern="0">
                <a:solidFill>
                  <a:sysClr val="windowText" lastClr="000000"/>
                </a:solidFill>
                <a:latin typeface="Arial" charset="0"/>
              </a:rPr>
              <a:t>…</a:t>
            </a:r>
          </a:p>
        </p:txBody>
      </p:sp>
      <p:sp>
        <p:nvSpPr>
          <p:cNvPr id="78" name="Rectangle 287"/>
          <p:cNvSpPr>
            <a:spLocks noChangeArrowheads="1"/>
          </p:cNvSpPr>
          <p:nvPr/>
        </p:nvSpPr>
        <p:spPr bwMode="auto">
          <a:xfrm>
            <a:off x="4876659" y="3689230"/>
            <a:ext cx="3122751" cy="456988"/>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79" name="Rectangle 283"/>
          <p:cNvSpPr>
            <a:spLocks noChangeArrowheads="1"/>
          </p:cNvSpPr>
          <p:nvPr/>
        </p:nvSpPr>
        <p:spPr bwMode="auto">
          <a:xfrm>
            <a:off x="4952823"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499" b="0" kern="0">
                <a:solidFill>
                  <a:sysClr val="windowText" lastClr="000000"/>
                </a:solidFill>
                <a:latin typeface="Arial" charset="0"/>
              </a:rPr>
              <a:t>Page 0</a:t>
            </a:r>
          </a:p>
        </p:txBody>
      </p:sp>
      <p:sp>
        <p:nvSpPr>
          <p:cNvPr id="80" name="Rectangle 284"/>
          <p:cNvSpPr>
            <a:spLocks noChangeArrowheads="1"/>
          </p:cNvSpPr>
          <p:nvPr/>
        </p:nvSpPr>
        <p:spPr bwMode="auto">
          <a:xfrm>
            <a:off x="5790634"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499" b="0" kern="0">
                <a:solidFill>
                  <a:sysClr val="windowText" lastClr="000000"/>
                </a:solidFill>
                <a:latin typeface="Arial" charset="0"/>
              </a:rPr>
              <a:t>Page 1</a:t>
            </a:r>
          </a:p>
        </p:txBody>
      </p:sp>
      <p:sp>
        <p:nvSpPr>
          <p:cNvPr id="81" name="Rectangle 285"/>
          <p:cNvSpPr>
            <a:spLocks noChangeArrowheads="1"/>
          </p:cNvSpPr>
          <p:nvPr/>
        </p:nvSpPr>
        <p:spPr bwMode="auto">
          <a:xfrm>
            <a:off x="7085434" y="3765394"/>
            <a:ext cx="837812" cy="304659"/>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r>
              <a:rPr lang="en-US" sz="1399" b="0" kern="0" dirty="0">
                <a:solidFill>
                  <a:sysClr val="windowText" lastClr="000000"/>
                </a:solidFill>
                <a:latin typeface="Arial" charset="0"/>
              </a:rPr>
              <a:t>Page P-1</a:t>
            </a:r>
          </a:p>
        </p:txBody>
      </p:sp>
      <p:sp>
        <p:nvSpPr>
          <p:cNvPr id="82" name="Text Box 286"/>
          <p:cNvSpPr txBox="1">
            <a:spLocks noChangeArrowheads="1"/>
          </p:cNvSpPr>
          <p:nvPr/>
        </p:nvSpPr>
        <p:spPr bwMode="auto">
          <a:xfrm>
            <a:off x="6626245" y="3613065"/>
            <a:ext cx="493128" cy="461536"/>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sz="2398" b="0" kern="0" dirty="0">
                <a:solidFill>
                  <a:sysClr val="windowText" lastClr="000000"/>
                </a:solidFill>
                <a:latin typeface="Arial" charset="0"/>
              </a:rPr>
              <a:t>…</a:t>
            </a:r>
          </a:p>
        </p:txBody>
      </p:sp>
      <p:sp>
        <p:nvSpPr>
          <p:cNvPr id="83" name="Text Box 288"/>
          <p:cNvSpPr txBox="1">
            <a:spLocks noChangeArrowheads="1"/>
          </p:cNvSpPr>
          <p:nvPr/>
        </p:nvSpPr>
        <p:spPr bwMode="auto">
          <a:xfrm>
            <a:off x="4737238" y="3321101"/>
            <a:ext cx="1235663" cy="368713"/>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b="0" kern="0" dirty="0">
                <a:solidFill>
                  <a:sysClr val="windowText" lastClr="000000"/>
                </a:solidFill>
                <a:latin typeface="Arial" charset="0"/>
              </a:rPr>
              <a:t>Block  B-1</a:t>
            </a:r>
          </a:p>
        </p:txBody>
      </p:sp>
      <p:sp>
        <p:nvSpPr>
          <p:cNvPr id="74" name="Text Box 291"/>
          <p:cNvSpPr txBox="1">
            <a:spLocks noChangeArrowheads="1"/>
          </p:cNvSpPr>
          <p:nvPr/>
        </p:nvSpPr>
        <p:spPr bwMode="auto">
          <a:xfrm>
            <a:off x="827055" y="3016442"/>
            <a:ext cx="1645842" cy="368713"/>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b="0" kern="0" dirty="0">
                <a:solidFill>
                  <a:sysClr val="windowText" lastClr="000000"/>
                </a:solidFill>
                <a:latin typeface="Arial" charset="0"/>
              </a:rPr>
              <a:t>Flash memory</a:t>
            </a:r>
          </a:p>
        </p:txBody>
      </p:sp>
      <p:sp>
        <p:nvSpPr>
          <p:cNvPr id="75" name="Rectangle 292"/>
          <p:cNvSpPr>
            <a:spLocks noChangeArrowheads="1"/>
          </p:cNvSpPr>
          <p:nvPr/>
        </p:nvSpPr>
        <p:spPr bwMode="auto">
          <a:xfrm>
            <a:off x="839932" y="2318266"/>
            <a:ext cx="7464138" cy="2177041"/>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defTabSz="913941" eaLnBrk="1" fontAlgn="auto" hangingPunct="1">
              <a:spcBef>
                <a:spcPts val="0"/>
              </a:spcBef>
              <a:spcAft>
                <a:spcPts val="0"/>
              </a:spcAft>
              <a:defRPr/>
            </a:pPr>
            <a:endParaRPr lang="en-US" b="0" kern="0">
              <a:solidFill>
                <a:sysClr val="windowText" lastClr="000000"/>
              </a:solidFill>
            </a:endParaRPr>
          </a:p>
        </p:txBody>
      </p:sp>
      <p:sp>
        <p:nvSpPr>
          <p:cNvPr id="76" name="Text Box 293"/>
          <p:cNvSpPr txBox="1">
            <a:spLocks noChangeArrowheads="1"/>
          </p:cNvSpPr>
          <p:nvPr/>
        </p:nvSpPr>
        <p:spPr bwMode="auto">
          <a:xfrm>
            <a:off x="607895" y="1981872"/>
            <a:ext cx="2504654" cy="368713"/>
          </a:xfrm>
          <a:prstGeom prst="rect">
            <a:avLst/>
          </a:prstGeom>
          <a:noFill/>
          <a:ln w="12700">
            <a:noFill/>
            <a:miter lim="800000"/>
            <a:headEnd/>
            <a:tailEnd/>
          </a:ln>
          <a:effectLst/>
        </p:spPr>
        <p:txBody>
          <a:bodyPr wrap="none">
            <a:prstTxWarp prst="textNoShape">
              <a:avLst/>
            </a:prstTxWarp>
            <a:spAutoFit/>
          </a:bodyPr>
          <a:lstStyle/>
          <a:p>
            <a:pPr defTabSz="913941" eaLnBrk="1" fontAlgn="auto" hangingPunct="1">
              <a:spcBef>
                <a:spcPts val="0"/>
              </a:spcBef>
              <a:spcAft>
                <a:spcPts val="0"/>
              </a:spcAft>
              <a:defRPr/>
            </a:pPr>
            <a:r>
              <a:rPr lang="en-US" b="0" kern="0" dirty="0">
                <a:solidFill>
                  <a:sysClr val="windowText" lastClr="000000"/>
                </a:solidFill>
                <a:latin typeface="Arial" charset="0"/>
              </a:rPr>
              <a:t>Solid State Disk (SSD)</a:t>
            </a:r>
          </a:p>
        </p:txBody>
      </p:sp>
      <p:sp>
        <p:nvSpPr>
          <p:cNvPr id="77" name="Text Box 297"/>
          <p:cNvSpPr txBox="1">
            <a:spLocks noChangeArrowheads="1"/>
          </p:cNvSpPr>
          <p:nvPr/>
        </p:nvSpPr>
        <p:spPr bwMode="auto">
          <a:xfrm>
            <a:off x="4724330" y="1656586"/>
            <a:ext cx="2132611" cy="523048"/>
          </a:xfrm>
          <a:prstGeom prst="rect">
            <a:avLst/>
          </a:prstGeom>
          <a:noFill/>
          <a:ln w="12700">
            <a:noFill/>
            <a:miter lim="800000"/>
            <a:headEnd/>
            <a:tailEnd/>
          </a:ln>
          <a:effectLst/>
        </p:spPr>
        <p:txBody>
          <a:bodyPr>
            <a:prstTxWarp prst="textNoShape">
              <a:avLst/>
            </a:prstTxWarp>
            <a:spAutoFit/>
          </a:bodyPr>
          <a:lstStyle/>
          <a:p>
            <a:pPr defTabSz="913941" eaLnBrk="1" fontAlgn="auto" hangingPunct="1">
              <a:spcBef>
                <a:spcPts val="0"/>
              </a:spcBef>
              <a:spcAft>
                <a:spcPts val="0"/>
              </a:spcAft>
              <a:defRPr/>
            </a:pPr>
            <a:r>
              <a:rPr lang="en-US" sz="1399" b="0" i="1" kern="0" dirty="0">
                <a:solidFill>
                  <a:sysClr val="windowText" lastClr="000000"/>
                </a:solidFill>
              </a:rPr>
              <a:t>Requests to read and </a:t>
            </a:r>
          </a:p>
          <a:p>
            <a:pPr defTabSz="913941" eaLnBrk="1" fontAlgn="auto" hangingPunct="1">
              <a:spcBef>
                <a:spcPts val="0"/>
              </a:spcBef>
              <a:spcAft>
                <a:spcPts val="0"/>
              </a:spcAft>
              <a:defRPr/>
            </a:pPr>
            <a:r>
              <a:rPr lang="en-US" sz="1399" b="0" i="1" kern="0" dirty="0">
                <a:solidFill>
                  <a:sysClr val="windowText" lastClr="000000"/>
                </a:solidFill>
              </a:rPr>
              <a:t>write logical disk blocks</a:t>
            </a:r>
          </a:p>
        </p:txBody>
      </p:sp>
      <p:sp>
        <p:nvSpPr>
          <p:cNvPr id="30" name="TextBox 29"/>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247532543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Performance Characteristics	</a:t>
            </a:r>
            <a:endParaRPr lang="en-US" dirty="0"/>
          </a:p>
        </p:txBody>
      </p:sp>
      <p:sp>
        <p:nvSpPr>
          <p:cNvPr id="3" name="Content Placeholder 2"/>
          <p:cNvSpPr>
            <a:spLocks noGrp="1"/>
          </p:cNvSpPr>
          <p:nvPr>
            <p:ph idx="1"/>
          </p:nvPr>
        </p:nvSpPr>
        <p:spPr>
          <a:xfrm>
            <a:off x="398811" y="3200507"/>
            <a:ext cx="7892564" cy="2589600"/>
          </a:xfrm>
        </p:spPr>
        <p:txBody>
          <a:bodyPr/>
          <a:lstStyle/>
          <a:p>
            <a:r>
              <a:rPr lang="en-US" dirty="0" smtClean="0"/>
              <a:t>Sequential access faster than random access</a:t>
            </a:r>
          </a:p>
          <a:p>
            <a:pPr lvl="1"/>
            <a:r>
              <a:rPr lang="en-US" dirty="0" smtClean="0"/>
              <a:t>Common theme in the memory hierarchy</a:t>
            </a:r>
          </a:p>
          <a:p>
            <a:r>
              <a:rPr lang="en-US" dirty="0" smtClean="0"/>
              <a:t>Random writes are somewhat slower</a:t>
            </a:r>
          </a:p>
          <a:p>
            <a:pPr lvl="1"/>
            <a:r>
              <a:rPr lang="en-US" dirty="0" smtClean="0"/>
              <a:t>Erasing a block takes a long time (~1 </a:t>
            </a:r>
            <a:r>
              <a:rPr lang="en-US" dirty="0" err="1" smtClean="0"/>
              <a:t>ms</a:t>
            </a:r>
            <a:r>
              <a:rPr lang="en-US" dirty="0" smtClean="0"/>
              <a:t>)</a:t>
            </a:r>
          </a:p>
          <a:p>
            <a:pPr lvl="1"/>
            <a:r>
              <a:rPr lang="en-US" dirty="0" smtClean="0"/>
              <a:t>Modifying a block page requires all other pages to be copied to new block</a:t>
            </a:r>
          </a:p>
          <a:p>
            <a:pPr lvl="1"/>
            <a:r>
              <a:rPr lang="en-US" dirty="0" smtClean="0"/>
              <a:t>In earlier SSDs, the read/write gap was much larger.</a:t>
            </a:r>
          </a:p>
        </p:txBody>
      </p:sp>
      <p:sp>
        <p:nvSpPr>
          <p:cNvPr id="4" name="TextBox 3"/>
          <p:cNvSpPr txBox="1"/>
          <p:nvPr/>
        </p:nvSpPr>
        <p:spPr>
          <a:xfrm>
            <a:off x="246482" y="1677213"/>
            <a:ext cx="8743070" cy="1016690"/>
          </a:xfrm>
          <a:prstGeom prst="rect">
            <a:avLst/>
          </a:prstGeom>
          <a:solidFill>
            <a:srgbClr val="E2E2E2"/>
          </a:solidFill>
          <a:ln w="19050" cmpd="sng">
            <a:solidFill>
              <a:schemeClr val="tx1"/>
            </a:solidFill>
          </a:ln>
        </p:spPr>
        <p:txBody>
          <a:bodyPr wrap="square" rtlCol="0">
            <a:spAutoFit/>
          </a:bodyPr>
          <a:lstStyle/>
          <a:p>
            <a:r>
              <a:rPr lang="en-US" sz="1999" dirty="0">
                <a:latin typeface="Calibri" pitchFamily="34" charset="0"/>
              </a:rPr>
              <a:t>Sequential read </a:t>
            </a:r>
            <a:r>
              <a:rPr lang="en-US" sz="1999" dirty="0" err="1">
                <a:latin typeface="Calibri" pitchFamily="34" charset="0"/>
              </a:rPr>
              <a:t>tput</a:t>
            </a:r>
            <a:r>
              <a:rPr lang="en-US" sz="1999" dirty="0">
                <a:latin typeface="Calibri" pitchFamily="34" charset="0"/>
              </a:rPr>
              <a:t>	550 MB/s	Sequential write </a:t>
            </a:r>
            <a:r>
              <a:rPr lang="en-US" sz="1999" dirty="0" err="1">
                <a:latin typeface="Calibri" pitchFamily="34" charset="0"/>
              </a:rPr>
              <a:t>tput</a:t>
            </a:r>
            <a:r>
              <a:rPr lang="en-US" sz="1999" dirty="0">
                <a:latin typeface="Calibri" pitchFamily="34" charset="0"/>
              </a:rPr>
              <a:t>	470 MB/s</a:t>
            </a:r>
          </a:p>
          <a:p>
            <a:r>
              <a:rPr lang="en-US" sz="1999" dirty="0">
                <a:latin typeface="Calibri" pitchFamily="34" charset="0"/>
              </a:rPr>
              <a:t>Random read </a:t>
            </a:r>
            <a:r>
              <a:rPr lang="en-US" sz="1999" dirty="0" err="1">
                <a:latin typeface="Calibri" pitchFamily="34" charset="0"/>
              </a:rPr>
              <a:t>tput</a:t>
            </a:r>
            <a:r>
              <a:rPr lang="en-US" sz="1999" dirty="0">
                <a:latin typeface="Calibri" pitchFamily="34" charset="0"/>
              </a:rPr>
              <a:t>	365 MB/s	Random write </a:t>
            </a:r>
            <a:r>
              <a:rPr lang="en-US" sz="1999" dirty="0" err="1">
                <a:latin typeface="Calibri" pitchFamily="34" charset="0"/>
              </a:rPr>
              <a:t>tput</a:t>
            </a:r>
            <a:r>
              <a:rPr lang="en-US" sz="1999" dirty="0">
                <a:latin typeface="Calibri" pitchFamily="34" charset="0"/>
              </a:rPr>
              <a:t>	303 MB/s</a:t>
            </a:r>
          </a:p>
          <a:p>
            <a:r>
              <a:rPr lang="en-US" sz="1999" dirty="0" err="1">
                <a:latin typeface="Calibri" pitchFamily="34" charset="0"/>
              </a:rPr>
              <a:t>Avg</a:t>
            </a:r>
            <a:r>
              <a:rPr lang="en-US" sz="1999" dirty="0">
                <a:latin typeface="Calibri" pitchFamily="34" charset="0"/>
              </a:rPr>
              <a:t> </a:t>
            </a:r>
            <a:r>
              <a:rPr lang="en-US" sz="1999" dirty="0" err="1">
                <a:latin typeface="Calibri" pitchFamily="34" charset="0"/>
              </a:rPr>
              <a:t>seq</a:t>
            </a:r>
            <a:r>
              <a:rPr lang="en-US" sz="1999" dirty="0">
                <a:latin typeface="Calibri" pitchFamily="34" charset="0"/>
              </a:rPr>
              <a:t> read time	50 us		</a:t>
            </a:r>
            <a:r>
              <a:rPr lang="en-US" sz="1999" dirty="0" err="1">
                <a:latin typeface="Calibri" pitchFamily="34" charset="0"/>
              </a:rPr>
              <a:t>Avg</a:t>
            </a:r>
            <a:r>
              <a:rPr lang="en-US" sz="1999" dirty="0">
                <a:latin typeface="Calibri" pitchFamily="34" charset="0"/>
              </a:rPr>
              <a:t> </a:t>
            </a:r>
            <a:r>
              <a:rPr lang="en-US" sz="1999" dirty="0" err="1">
                <a:latin typeface="Calibri" pitchFamily="34" charset="0"/>
              </a:rPr>
              <a:t>seq</a:t>
            </a:r>
            <a:r>
              <a:rPr lang="en-US" sz="1999" dirty="0">
                <a:latin typeface="Calibri" pitchFamily="34" charset="0"/>
              </a:rPr>
              <a:t> write time	60 us</a:t>
            </a:r>
          </a:p>
        </p:txBody>
      </p:sp>
      <p:sp>
        <p:nvSpPr>
          <p:cNvPr id="5" name="TextBox 4"/>
          <p:cNvSpPr txBox="1"/>
          <p:nvPr/>
        </p:nvSpPr>
        <p:spPr>
          <a:xfrm>
            <a:off x="89151" y="6291007"/>
            <a:ext cx="4323148" cy="369846"/>
          </a:xfrm>
          <a:prstGeom prst="rect">
            <a:avLst/>
          </a:prstGeom>
          <a:noFill/>
        </p:spPr>
        <p:txBody>
          <a:bodyPr wrap="none" rtlCol="0">
            <a:spAutoFit/>
          </a:bodyPr>
          <a:lstStyle/>
          <a:p>
            <a:r>
              <a:rPr lang="en-US" dirty="0">
                <a:latin typeface="Calibri" pitchFamily="34" charset="0"/>
              </a:rPr>
              <a:t>Source: Intel SSD 730 product specification.</a:t>
            </a:r>
          </a:p>
        </p:txBody>
      </p:sp>
    </p:spTree>
    <p:extLst>
      <p:ext uri="{BB962C8B-B14F-4D97-AF65-F5344CB8AC3E}">
        <p14:creationId xmlns:p14="http://schemas.microsoft.com/office/powerpoint/2010/main" val="51708602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SSD Tradeoffs	vs Rotating Disks</a:t>
            </a:r>
            <a:endParaRPr lang="en-US" dirty="0"/>
          </a:p>
        </p:txBody>
      </p:sp>
      <p:sp>
        <p:nvSpPr>
          <p:cNvPr id="3" name="Content Placeholder 2"/>
          <p:cNvSpPr>
            <a:spLocks noGrp="1"/>
          </p:cNvSpPr>
          <p:nvPr>
            <p:ph idx="1"/>
          </p:nvPr>
        </p:nvSpPr>
        <p:spPr/>
        <p:txBody>
          <a:bodyPr/>
          <a:lstStyle/>
          <a:p>
            <a:r>
              <a:rPr lang="en-US" dirty="0" smtClean="0"/>
              <a:t>Advantages </a:t>
            </a:r>
          </a:p>
          <a:p>
            <a:pPr lvl="1"/>
            <a:r>
              <a:rPr lang="en-US" dirty="0" smtClean="0"/>
              <a:t>No moving parts </a:t>
            </a:r>
            <a:r>
              <a:rPr lang="en-US" dirty="0" err="1" smtClean="0">
                <a:sym typeface="Wingdings"/>
              </a:rPr>
              <a:t></a:t>
            </a:r>
            <a:r>
              <a:rPr lang="en-US" dirty="0" smtClean="0">
                <a:sym typeface="Wingdings"/>
              </a:rPr>
              <a:t> faster, less power, more rugged</a:t>
            </a:r>
            <a:endParaRPr lang="en-US" dirty="0" smtClean="0"/>
          </a:p>
          <a:p>
            <a:pPr lvl="1"/>
            <a:endParaRPr lang="en-US" dirty="0" smtClean="0"/>
          </a:p>
          <a:p>
            <a:r>
              <a:rPr lang="en-US" dirty="0" smtClean="0"/>
              <a:t>Disadvantages</a:t>
            </a:r>
          </a:p>
          <a:p>
            <a:pPr lvl="1"/>
            <a:r>
              <a:rPr lang="en-US" dirty="0" smtClean="0"/>
              <a:t>Have the potential to wear out </a:t>
            </a:r>
          </a:p>
          <a:p>
            <a:pPr lvl="2"/>
            <a:r>
              <a:rPr lang="en-US" dirty="0" smtClean="0"/>
              <a:t>Mitigated by “wear leveling logic” in flash translation layer</a:t>
            </a:r>
          </a:p>
          <a:p>
            <a:pPr lvl="2"/>
            <a:r>
              <a:rPr lang="en-US" dirty="0" smtClean="0"/>
              <a:t>E.g. Intel SSD 730 guarantees 128 petabyte (128 x 10</a:t>
            </a:r>
            <a:r>
              <a:rPr lang="en-US" baseline="30000" dirty="0" smtClean="0"/>
              <a:t>15</a:t>
            </a:r>
            <a:r>
              <a:rPr lang="en-US" dirty="0" smtClean="0"/>
              <a:t> bytes) of writes before they wear out</a:t>
            </a:r>
          </a:p>
          <a:p>
            <a:pPr lvl="1"/>
            <a:r>
              <a:rPr lang="en-US" dirty="0" smtClean="0"/>
              <a:t>In 2015, about 30 times more expensive per byte</a:t>
            </a:r>
          </a:p>
          <a:p>
            <a:pPr lvl="1"/>
            <a:endParaRPr lang="en-US" dirty="0" smtClean="0"/>
          </a:p>
          <a:p>
            <a:r>
              <a:rPr lang="en-US" dirty="0" smtClean="0"/>
              <a:t>Applications</a:t>
            </a:r>
          </a:p>
          <a:p>
            <a:pPr lvl="1"/>
            <a:r>
              <a:rPr lang="en-US" dirty="0" smtClean="0"/>
              <a:t>MP3 players, smart phones, laptops</a:t>
            </a:r>
          </a:p>
          <a:p>
            <a:pPr lvl="1"/>
            <a:r>
              <a:rPr lang="en-US" dirty="0" smtClean="0"/>
              <a:t>Beginning to appear in desktops and servers</a:t>
            </a:r>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122817170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CPU-Memory Gap</a:t>
            </a:r>
          </a:p>
        </p:txBody>
      </p:sp>
      <p:sp>
        <p:nvSpPr>
          <p:cNvPr id="199684" name="Rectangle 4"/>
          <p:cNvSpPr>
            <a:spLocks noChangeArrowheads="1"/>
          </p:cNvSpPr>
          <p:nvPr/>
        </p:nvSpPr>
        <p:spPr bwMode="auto">
          <a:xfrm>
            <a:off x="406745" y="1144059"/>
            <a:ext cx="8163901" cy="446070"/>
          </a:xfrm>
          <a:prstGeom prst="rect">
            <a:avLst/>
          </a:prstGeom>
          <a:noFill/>
          <a:ln w="19050">
            <a:noFill/>
            <a:miter lim="800000"/>
            <a:headEnd/>
            <a:tailEnd type="none" w="sm" len="sm"/>
          </a:ln>
          <a:effectLst/>
        </p:spPr>
        <p:txBody>
          <a:bodyPr lIns="45698" rIns="45698">
            <a:prstTxWarp prst="textNoShape">
              <a:avLst/>
            </a:prstTxWarp>
            <a:spAutoFit/>
          </a:bodyPr>
          <a:lstStyle/>
          <a:p>
            <a:pPr algn="l" eaLnBrk="1" hangingPunct="1">
              <a:lnSpc>
                <a:spcPct val="95000"/>
              </a:lnSpc>
              <a:spcBef>
                <a:spcPct val="50000"/>
              </a:spcBef>
              <a:buClr>
                <a:schemeClr val="hlink"/>
              </a:buClr>
              <a:buFont typeface="Wingdings" charset="2"/>
              <a:buNone/>
            </a:pPr>
            <a:r>
              <a:rPr lang="en-US" sz="2398" dirty="0">
                <a:solidFill>
                  <a:srgbClr val="FF0000"/>
                </a:solidFill>
                <a:effectLst>
                  <a:outerShdw blurRad="38100" dist="38100" dir="2700000" algn="tl">
                    <a:srgbClr val="DDDDDD"/>
                  </a:outerShdw>
                </a:effectLst>
              </a:rPr>
              <a:t>The gap </a:t>
            </a:r>
            <a:r>
              <a:rPr lang="en-US" sz="2398" dirty="0">
                <a:ln>
                  <a:solidFill>
                    <a:srgbClr val="DF9F98"/>
                  </a:solidFill>
                </a:ln>
                <a:solidFill>
                  <a:srgbClr val="FF0000"/>
                </a:solidFill>
                <a:effectLst>
                  <a:outerShdw blurRad="38100" dist="38100" dir="2700000" algn="tl">
                    <a:srgbClr val="DDDDDD"/>
                  </a:outerShdw>
                </a:effectLst>
              </a:rPr>
              <a:t>widens</a:t>
            </a:r>
            <a:r>
              <a:rPr lang="en-US" sz="2398" dirty="0">
                <a:solidFill>
                  <a:srgbClr val="FF0000"/>
                </a:solidFill>
                <a:effectLst>
                  <a:outerShdw blurRad="38100" dist="38100" dir="2700000" algn="tl">
                    <a:srgbClr val="DDDDDD"/>
                  </a:outerShdw>
                </a:effectLst>
              </a:rPr>
              <a:t> between DRAM, disk, and CPU speeds. </a:t>
            </a:r>
          </a:p>
        </p:txBody>
      </p:sp>
      <p:graphicFrame>
        <p:nvGraphicFramePr>
          <p:cNvPr id="14" name="Chart 13"/>
          <p:cNvGraphicFramePr>
            <a:graphicFrameLocks/>
          </p:cNvGraphicFramePr>
          <p:nvPr>
            <p:extLst/>
          </p:nvPr>
        </p:nvGraphicFramePr>
        <p:xfrm>
          <a:off x="345531" y="1774710"/>
          <a:ext cx="8417782" cy="47265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42684" y="4159140"/>
            <a:ext cx="802938" cy="369846"/>
          </a:xfrm>
          <a:prstGeom prst="rect">
            <a:avLst/>
          </a:prstGeom>
          <a:noFill/>
        </p:spPr>
        <p:txBody>
          <a:bodyPr wrap="none" rtlCol="0">
            <a:spAutoFit/>
          </a:bodyPr>
          <a:lstStyle/>
          <a:p>
            <a:r>
              <a:rPr lang="en-US" dirty="0">
                <a:solidFill>
                  <a:srgbClr val="FF0000"/>
                </a:solidFill>
                <a:latin typeface="Calibri" pitchFamily="34" charset="0"/>
              </a:rPr>
              <a:t>DRAM</a:t>
            </a:r>
          </a:p>
        </p:txBody>
      </p:sp>
      <p:sp>
        <p:nvSpPr>
          <p:cNvPr id="10" name="TextBox 9"/>
          <p:cNvSpPr txBox="1"/>
          <p:nvPr/>
        </p:nvSpPr>
        <p:spPr>
          <a:xfrm>
            <a:off x="6015503" y="5188541"/>
            <a:ext cx="581416" cy="369846"/>
          </a:xfrm>
          <a:prstGeom prst="rect">
            <a:avLst/>
          </a:prstGeom>
          <a:noFill/>
        </p:spPr>
        <p:txBody>
          <a:bodyPr wrap="none" rtlCol="0">
            <a:spAutoFit/>
          </a:bodyPr>
          <a:lstStyle/>
          <a:p>
            <a:r>
              <a:rPr lang="en-US" dirty="0">
                <a:solidFill>
                  <a:srgbClr val="FF0000"/>
                </a:solidFill>
                <a:latin typeface="Calibri" pitchFamily="34" charset="0"/>
              </a:rPr>
              <a:t>CPU</a:t>
            </a:r>
          </a:p>
        </p:txBody>
      </p:sp>
      <p:sp>
        <p:nvSpPr>
          <p:cNvPr id="11" name="TextBox 10"/>
          <p:cNvSpPr txBox="1"/>
          <p:nvPr/>
        </p:nvSpPr>
        <p:spPr>
          <a:xfrm>
            <a:off x="5708586" y="2890760"/>
            <a:ext cx="549311" cy="369846"/>
          </a:xfrm>
          <a:prstGeom prst="rect">
            <a:avLst/>
          </a:prstGeom>
          <a:noFill/>
        </p:spPr>
        <p:txBody>
          <a:bodyPr wrap="none" rtlCol="0">
            <a:spAutoFit/>
          </a:bodyPr>
          <a:lstStyle/>
          <a:p>
            <a:r>
              <a:rPr lang="en-US" dirty="0">
                <a:solidFill>
                  <a:srgbClr val="FF0000"/>
                </a:solidFill>
                <a:latin typeface="Calibri" pitchFamily="34" charset="0"/>
              </a:rPr>
              <a:t>SSD</a:t>
            </a:r>
          </a:p>
        </p:txBody>
      </p:sp>
      <p:sp>
        <p:nvSpPr>
          <p:cNvPr id="8" name="TextBox 7"/>
          <p:cNvSpPr txBox="1"/>
          <p:nvPr/>
        </p:nvSpPr>
        <p:spPr>
          <a:xfrm>
            <a:off x="5419207" y="2298193"/>
            <a:ext cx="589442" cy="369846"/>
          </a:xfrm>
          <a:prstGeom prst="rect">
            <a:avLst/>
          </a:prstGeom>
          <a:noFill/>
        </p:spPr>
        <p:txBody>
          <a:bodyPr wrap="none" rtlCol="0">
            <a:spAutoFit/>
          </a:bodyPr>
          <a:lstStyle/>
          <a:p>
            <a:r>
              <a:rPr lang="en-US" dirty="0">
                <a:solidFill>
                  <a:srgbClr val="FF0000"/>
                </a:solidFill>
                <a:latin typeface="Calibri" pitchFamily="34" charset="0"/>
              </a:rPr>
              <a:t>Disk</a:t>
            </a:r>
          </a:p>
        </p:txBody>
      </p:sp>
      <p:sp>
        <p:nvSpPr>
          <p:cNvPr id="12" name="TextBox 11"/>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35518288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Locality to the Rescue!	</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The key to bridging this CPU-Memory gap is a fundamental property of computer programs known as </a:t>
            </a:r>
            <a:r>
              <a:rPr lang="en-US" dirty="0" smtClean="0">
                <a:solidFill>
                  <a:srgbClr val="FF0000"/>
                </a:solidFill>
              </a:rPr>
              <a:t>locality</a:t>
            </a:r>
            <a:endParaRPr lang="en-US" dirty="0">
              <a:solidFill>
                <a:srgbClr val="FF0000"/>
              </a:solidFill>
            </a:endParaRPr>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203096493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72" y="437066"/>
            <a:ext cx="8173591" cy="761647"/>
          </a:xfrm>
        </p:spPr>
        <p:txBody>
          <a:bodyPr/>
          <a:lstStyle/>
          <a:p>
            <a:r>
              <a:rPr lang="en-US" dirty="0" smtClean="0"/>
              <a:t>Locality</a:t>
            </a:r>
            <a:endParaRPr lang="en-US" dirty="0"/>
          </a:p>
        </p:txBody>
      </p:sp>
      <p:sp>
        <p:nvSpPr>
          <p:cNvPr id="3" name="Content Placeholder 2"/>
          <p:cNvSpPr>
            <a:spLocks noGrp="1"/>
          </p:cNvSpPr>
          <p:nvPr>
            <p:ph idx="1"/>
          </p:nvPr>
        </p:nvSpPr>
        <p:spPr/>
        <p:txBody>
          <a:bodyPr/>
          <a:lstStyle/>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US" dirty="0" smtClean="0">
                <a:solidFill>
                  <a:srgbClr val="C00000"/>
                </a:solidFill>
              </a:rPr>
              <a:t>Principle of Locality:</a:t>
            </a:r>
            <a:r>
              <a:rPr lang="en-US" dirty="0" smtClean="0"/>
              <a:t> </a:t>
            </a:r>
            <a:r>
              <a:rPr lang="en-GB" dirty="0" smtClean="0"/>
              <a:t>Programs tend to use data and instructions with addresses near or equal to those they have used recently</a:t>
            </a:r>
          </a:p>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endParaRPr lang="en-GB" dirty="0" smtClean="0">
              <a:solidFill>
                <a:srgbClr val="C00000"/>
              </a:solidFill>
            </a:endParaRPr>
          </a:p>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GB" dirty="0" smtClean="0">
                <a:solidFill>
                  <a:srgbClr val="C00000"/>
                </a:solidFill>
              </a:rPr>
              <a:t>Temporal locality:  </a:t>
            </a:r>
          </a:p>
          <a:p>
            <a:pPr lvl="1">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GB" dirty="0" smtClean="0"/>
              <a:t>Recently referenced items are likely </a:t>
            </a:r>
            <a:br>
              <a:rPr lang="en-GB" dirty="0" smtClean="0"/>
            </a:br>
            <a:r>
              <a:rPr lang="en-GB" dirty="0" smtClean="0"/>
              <a:t>to be referenced again in the near future</a:t>
            </a:r>
          </a:p>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endParaRPr lang="en-GB" dirty="0" smtClean="0">
              <a:solidFill>
                <a:srgbClr val="C00000"/>
              </a:solidFill>
            </a:endParaRPr>
          </a:p>
          <a:p>
            <a:pPr>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GB" dirty="0" smtClean="0">
                <a:solidFill>
                  <a:srgbClr val="C00000"/>
                </a:solidFill>
              </a:rPr>
              <a:t>Spatial locality:  </a:t>
            </a:r>
          </a:p>
          <a:p>
            <a:pPr lvl="1">
              <a:tabLst>
                <a:tab pos="383982" algn="l"/>
                <a:tab pos="910767" algn="l"/>
                <a:tab pos="1824707" algn="l"/>
                <a:tab pos="2738648" algn="l"/>
                <a:tab pos="3652588" algn="l"/>
                <a:tab pos="4566528" algn="l"/>
                <a:tab pos="5480469" algn="l"/>
                <a:tab pos="6394410" algn="l"/>
                <a:tab pos="7308349" algn="l"/>
                <a:tab pos="8222290" algn="l"/>
                <a:tab pos="9136230" algn="l"/>
                <a:tab pos="10050171" algn="l"/>
              </a:tabLst>
              <a:defRPr/>
            </a:pPr>
            <a:r>
              <a:rPr lang="en-GB" dirty="0" smtClean="0"/>
              <a:t>Items with nearby addresses tend </a:t>
            </a:r>
            <a:br>
              <a:rPr lang="en-GB" dirty="0" smtClean="0"/>
            </a:br>
            <a:r>
              <a:rPr lang="en-GB" dirty="0" smtClean="0"/>
              <a:t>to be referenced close together in time</a:t>
            </a:r>
          </a:p>
          <a:p>
            <a:pPr>
              <a:buNone/>
            </a:pPr>
            <a:endParaRPr lang="en-US" dirty="0" smtClean="0"/>
          </a:p>
          <a:p>
            <a:endParaRPr lang="en-US" dirty="0"/>
          </a:p>
        </p:txBody>
      </p:sp>
      <p:sp>
        <p:nvSpPr>
          <p:cNvPr id="4" name="Rectangle 3"/>
          <p:cNvSpPr/>
          <p:nvPr/>
        </p:nvSpPr>
        <p:spPr bwMode="auto">
          <a:xfrm>
            <a:off x="6395425" y="3765893"/>
            <a:ext cx="1904117" cy="304659"/>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5" name="Rectangle 4"/>
          <p:cNvSpPr/>
          <p:nvPr/>
        </p:nvSpPr>
        <p:spPr bwMode="auto">
          <a:xfrm>
            <a:off x="6788943" y="3765893"/>
            <a:ext cx="380823" cy="304659"/>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6" name="Freeform 5"/>
          <p:cNvSpPr/>
          <p:nvPr/>
        </p:nvSpPr>
        <p:spPr bwMode="auto">
          <a:xfrm>
            <a:off x="6618379" y="3256341"/>
            <a:ext cx="627553" cy="433388"/>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7" name="Rectangle 6"/>
          <p:cNvSpPr/>
          <p:nvPr/>
        </p:nvSpPr>
        <p:spPr bwMode="auto">
          <a:xfrm>
            <a:off x="6401683" y="5257941"/>
            <a:ext cx="1904117" cy="304659"/>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8" name="Rectangle 7"/>
          <p:cNvSpPr/>
          <p:nvPr/>
        </p:nvSpPr>
        <p:spPr bwMode="auto">
          <a:xfrm>
            <a:off x="6795201" y="5257941"/>
            <a:ext cx="380823" cy="304659"/>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10" name="Rectangle 9"/>
          <p:cNvSpPr/>
          <p:nvPr/>
        </p:nvSpPr>
        <p:spPr bwMode="auto">
          <a:xfrm>
            <a:off x="7169766" y="5257941"/>
            <a:ext cx="380823" cy="304659"/>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398" tIns="45698" rIns="91398" bIns="45698" numCol="1" rtlCol="0" anchor="ctr" anchorCtr="1" compatLnSpc="1">
            <a:prstTxWarp prst="textNoShape">
              <a:avLst/>
            </a:prstTxWarp>
          </a:bodyPr>
          <a:lstStyle/>
          <a:p>
            <a:pPr defTabSz="913941"/>
            <a:endParaRPr lang="en-US" dirty="0">
              <a:latin typeface="Calibri" pitchFamily="34" charset="0"/>
            </a:endParaRPr>
          </a:p>
        </p:txBody>
      </p:sp>
      <p:sp>
        <p:nvSpPr>
          <p:cNvPr id="11" name="Freeform 10"/>
          <p:cNvSpPr/>
          <p:nvPr/>
        </p:nvSpPr>
        <p:spPr bwMode="auto">
          <a:xfrm>
            <a:off x="6715997" y="4827773"/>
            <a:ext cx="841030" cy="359368"/>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12" name="TextBox 11"/>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2803639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a:t>Memory Hierarchies</a:t>
            </a:r>
          </a:p>
        </p:txBody>
      </p:sp>
      <p:sp>
        <p:nvSpPr>
          <p:cNvPr id="135173" name="Rectangle 5"/>
          <p:cNvSpPr>
            <a:spLocks noGrp="1" noChangeArrowheads="1"/>
          </p:cNvSpPr>
          <p:nvPr>
            <p:ph type="body" idx="1"/>
          </p:nvPr>
        </p:nvSpPr>
        <p:spPr/>
        <p:txBody>
          <a:bodyPr/>
          <a:lstStyle/>
          <a:p>
            <a:r>
              <a:rPr lang="en-US"/>
              <a:t>Some fundamental and enduring properties of hardware and software:</a:t>
            </a:r>
          </a:p>
          <a:p>
            <a:pPr lvl="1"/>
            <a:r>
              <a:rPr lang="en-US"/>
              <a:t>Fast storage technologies cost more per byte, have less capacity, and require more power (heat!). </a:t>
            </a:r>
          </a:p>
          <a:p>
            <a:pPr lvl="1"/>
            <a:r>
              <a:rPr lang="en-US"/>
              <a:t>The gap between CPU and main memory speed is widening.</a:t>
            </a:r>
          </a:p>
          <a:p>
            <a:pPr lvl="1"/>
            <a:r>
              <a:rPr lang="en-US"/>
              <a:t>Well-written programs tend to exhibit good locality.</a:t>
            </a:r>
          </a:p>
          <a:p>
            <a:pPr lvl="1"/>
            <a:endParaRPr lang="en-US"/>
          </a:p>
          <a:p>
            <a:r>
              <a:rPr lang="en-US"/>
              <a:t>These fundamental properties complement each other beautifully.</a:t>
            </a:r>
          </a:p>
          <a:p>
            <a:endParaRPr lang="en-US"/>
          </a:p>
          <a:p>
            <a:r>
              <a:rPr lang="en-US"/>
              <a:t>They suggest an approach for organizing memory and storage systems known as a </a:t>
            </a:r>
            <a:r>
              <a:rPr lang="en-US">
                <a:solidFill>
                  <a:srgbClr val="FF0000"/>
                </a:solidFill>
              </a:rPr>
              <a:t>memory hierarchy</a:t>
            </a:r>
            <a:r>
              <a:rPr lang="en-US"/>
              <a:t>.</a:t>
            </a:r>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259253827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4005" y="0"/>
            <a:ext cx="2544606" cy="979770"/>
          </a:xfrm>
        </p:spPr>
        <p:txBody>
          <a:bodyPr>
            <a:normAutofit fontScale="90000"/>
          </a:bodyPr>
          <a:lstStyle/>
          <a:p>
            <a:pPr>
              <a:tabLst>
                <a:tab pos="0" algn="l"/>
                <a:tab pos="913941" algn="l"/>
                <a:tab pos="1827880" algn="l"/>
                <a:tab pos="2741821" algn="l"/>
                <a:tab pos="3655762" algn="l"/>
                <a:tab pos="4569702" algn="l"/>
                <a:tab pos="5483642" algn="l"/>
                <a:tab pos="6397582" algn="l"/>
                <a:tab pos="7311523" algn="l"/>
                <a:tab pos="8225464" algn="l"/>
                <a:tab pos="9139403" algn="l"/>
                <a:tab pos="10053344" algn="l"/>
              </a:tabLst>
            </a:pPr>
            <a:r>
              <a:rPr lang="en-GB" dirty="0" smtClean="0">
                <a:latin typeface="Arial"/>
                <a:cs typeface="Arial"/>
              </a:rPr>
              <a:t>Memory Hierarchy</a:t>
            </a:r>
          </a:p>
        </p:txBody>
      </p:sp>
      <p:sp>
        <p:nvSpPr>
          <p:cNvPr id="151" name="AutoShape 195"/>
          <p:cNvSpPr>
            <a:spLocks noChangeAspect="1" noChangeArrowheads="1"/>
          </p:cNvSpPr>
          <p:nvPr/>
        </p:nvSpPr>
        <p:spPr bwMode="auto">
          <a:xfrm>
            <a:off x="554313" y="304800"/>
            <a:ext cx="6941511" cy="6492900"/>
          </a:xfrm>
          <a:prstGeom prst="triangle">
            <a:avLst>
              <a:gd name="adj" fmla="val 50000"/>
            </a:avLst>
          </a:prstGeom>
          <a:gradFill flip="none" rotWithShape="1">
            <a:gsLst>
              <a:gs pos="0">
                <a:schemeClr val="accent6">
                  <a:lumMod val="20000"/>
                  <a:lumOff val="80000"/>
                  <a:alpha val="7000"/>
                </a:schemeClr>
              </a:gs>
              <a:gs pos="100000">
                <a:schemeClr val="accent6">
                  <a:lumMod val="20000"/>
                  <a:lumOff val="80000"/>
                </a:schemeClr>
              </a:gs>
            </a:gsLst>
            <a:lin ang="16140000" scaled="0"/>
            <a:tileRect/>
          </a:gradFill>
          <a:ln w="12700">
            <a:solidFill>
              <a:srgbClr val="000000"/>
            </a:solidFill>
            <a:miter lim="800000"/>
            <a:headEnd/>
            <a:tailEnd/>
          </a:ln>
          <a:effectLs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52" name="Text Box 196"/>
          <p:cNvSpPr txBox="1">
            <a:spLocks noChangeAspect="1" noChangeArrowheads="1"/>
          </p:cNvSpPr>
          <p:nvPr/>
        </p:nvSpPr>
        <p:spPr bwMode="auto">
          <a:xfrm>
            <a:off x="3694798" y="835712"/>
            <a:ext cx="723202" cy="36916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err="1">
                <a:solidFill>
                  <a:sysClr val="windowText" lastClr="000000"/>
                </a:solidFill>
                <a:latin typeface="Arial"/>
                <a:cs typeface="Arial"/>
              </a:rPr>
              <a:t>Regs</a:t>
            </a:r>
            <a:endParaRPr lang="en-US" b="0" kern="0" dirty="0">
              <a:solidFill>
                <a:sysClr val="windowText" lastClr="000000"/>
              </a:solidFill>
              <a:latin typeface="Arial"/>
              <a:cs typeface="Arial"/>
            </a:endParaRPr>
          </a:p>
        </p:txBody>
      </p:sp>
      <p:sp>
        <p:nvSpPr>
          <p:cNvPr id="153" name="Text Box 198"/>
          <p:cNvSpPr txBox="1">
            <a:spLocks noChangeAspect="1" noChangeArrowheads="1"/>
          </p:cNvSpPr>
          <p:nvPr/>
        </p:nvSpPr>
        <p:spPr bwMode="auto">
          <a:xfrm>
            <a:off x="3464204" y="1284829"/>
            <a:ext cx="1184391" cy="64513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a:solidFill>
                  <a:sysClr val="windowText" lastClr="000000"/>
                </a:solidFill>
                <a:latin typeface="Arial"/>
                <a:cs typeface="Arial"/>
              </a:rPr>
              <a:t>L1 cache </a:t>
            </a:r>
          </a:p>
          <a:p>
            <a:pPr defTabSz="913941" eaLnBrk="1" fontAlgn="auto" hangingPunct="1">
              <a:spcBef>
                <a:spcPts val="0"/>
              </a:spcBef>
              <a:spcAft>
                <a:spcPts val="0"/>
              </a:spcAft>
              <a:defRPr/>
            </a:pPr>
            <a:r>
              <a:rPr lang="en-US" b="0" kern="0">
                <a:solidFill>
                  <a:sysClr val="windowText" lastClr="000000"/>
                </a:solidFill>
                <a:latin typeface="Arial"/>
                <a:cs typeface="Arial"/>
              </a:rPr>
              <a:t>(SRAM)</a:t>
            </a:r>
          </a:p>
        </p:txBody>
      </p:sp>
      <p:sp>
        <p:nvSpPr>
          <p:cNvPr id="154" name="Text Box 199"/>
          <p:cNvSpPr txBox="1">
            <a:spLocks noChangeAspect="1" noChangeArrowheads="1"/>
          </p:cNvSpPr>
          <p:nvPr/>
        </p:nvSpPr>
        <p:spPr bwMode="auto">
          <a:xfrm>
            <a:off x="3265399" y="3821615"/>
            <a:ext cx="1582001" cy="6460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Main memory</a:t>
            </a:r>
          </a:p>
          <a:p>
            <a:pPr defTabSz="913941" eaLnBrk="1" fontAlgn="auto" hangingPunct="1">
              <a:spcBef>
                <a:spcPts val="0"/>
              </a:spcBef>
              <a:spcAft>
                <a:spcPts val="0"/>
              </a:spcAft>
              <a:defRPr/>
            </a:pPr>
            <a:r>
              <a:rPr lang="en-US" b="0" kern="0" dirty="0">
                <a:solidFill>
                  <a:sysClr val="windowText" lastClr="000000"/>
                </a:solidFill>
                <a:latin typeface="Arial"/>
                <a:cs typeface="Arial"/>
              </a:rPr>
              <a:t>(DRAM)</a:t>
            </a:r>
          </a:p>
        </p:txBody>
      </p:sp>
      <p:sp>
        <p:nvSpPr>
          <p:cNvPr id="155" name="Text Box 200"/>
          <p:cNvSpPr txBox="1">
            <a:spLocks noChangeAspect="1" noChangeArrowheads="1"/>
          </p:cNvSpPr>
          <p:nvPr/>
        </p:nvSpPr>
        <p:spPr bwMode="auto">
          <a:xfrm>
            <a:off x="2707174" y="4846665"/>
            <a:ext cx="2698451" cy="6460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Local secondary storage</a:t>
            </a:r>
          </a:p>
          <a:p>
            <a:pPr defTabSz="913941" eaLnBrk="1" fontAlgn="auto" hangingPunct="1">
              <a:spcBef>
                <a:spcPts val="0"/>
              </a:spcBef>
              <a:spcAft>
                <a:spcPts val="0"/>
              </a:spcAft>
              <a:defRPr/>
            </a:pPr>
            <a:r>
              <a:rPr lang="en-US" b="0" kern="0" dirty="0">
                <a:solidFill>
                  <a:sysClr val="windowText" lastClr="000000"/>
                </a:solidFill>
                <a:latin typeface="Arial"/>
                <a:cs typeface="Arial"/>
              </a:rPr>
              <a:t>(local disks)</a:t>
            </a:r>
          </a:p>
        </p:txBody>
      </p:sp>
      <p:sp>
        <p:nvSpPr>
          <p:cNvPr id="156" name="Line 203"/>
          <p:cNvSpPr>
            <a:spLocks noChangeAspect="1" noChangeShapeType="1"/>
          </p:cNvSpPr>
          <p:nvPr/>
        </p:nvSpPr>
        <p:spPr bwMode="auto">
          <a:xfrm>
            <a:off x="3513629" y="1266241"/>
            <a:ext cx="98062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57" name="Line 204"/>
          <p:cNvSpPr>
            <a:spLocks noChangeAspect="1" noChangeShapeType="1"/>
          </p:cNvSpPr>
          <p:nvPr/>
        </p:nvSpPr>
        <p:spPr bwMode="auto">
          <a:xfrm>
            <a:off x="3162954" y="1904120"/>
            <a:ext cx="1670863"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58" name="Line 205"/>
          <p:cNvSpPr>
            <a:spLocks noChangeAspect="1" noChangeShapeType="1"/>
          </p:cNvSpPr>
          <p:nvPr/>
        </p:nvSpPr>
        <p:spPr bwMode="auto">
          <a:xfrm>
            <a:off x="2780544" y="2656247"/>
            <a:ext cx="244679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59" name="Line 222"/>
          <p:cNvSpPr>
            <a:spLocks noChangeAspect="1" noChangeShapeType="1"/>
          </p:cNvSpPr>
          <p:nvPr/>
        </p:nvSpPr>
        <p:spPr bwMode="auto">
          <a:xfrm>
            <a:off x="78285" y="3473430"/>
            <a:ext cx="0" cy="2343651"/>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60" name="Text Box 223"/>
          <p:cNvSpPr txBox="1">
            <a:spLocks noChangeAspect="1" noChangeArrowheads="1"/>
          </p:cNvSpPr>
          <p:nvPr/>
        </p:nvSpPr>
        <p:spPr bwMode="auto">
          <a:xfrm>
            <a:off x="125888" y="3625076"/>
            <a:ext cx="1062218" cy="181504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sz="1599" b="0" kern="0" dirty="0">
                <a:solidFill>
                  <a:sysClr val="windowText" lastClr="000000"/>
                </a:solidFill>
                <a:latin typeface="Arial"/>
                <a:cs typeface="Arial"/>
              </a:rPr>
              <a:t>Larger,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slower,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and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cheaper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(per byte)</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storage</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devices</a:t>
            </a:r>
          </a:p>
        </p:txBody>
      </p:sp>
      <p:sp>
        <p:nvSpPr>
          <p:cNvPr id="161" name="Line 224"/>
          <p:cNvSpPr>
            <a:spLocks noChangeAspect="1" noChangeShapeType="1"/>
          </p:cNvSpPr>
          <p:nvPr/>
        </p:nvSpPr>
        <p:spPr bwMode="auto">
          <a:xfrm>
            <a:off x="2256913" y="3586090"/>
            <a:ext cx="3473426"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62" name="Text Box 225"/>
          <p:cNvSpPr txBox="1">
            <a:spLocks noChangeAspect="1" noChangeArrowheads="1"/>
          </p:cNvSpPr>
          <p:nvPr/>
        </p:nvSpPr>
        <p:spPr bwMode="auto">
          <a:xfrm>
            <a:off x="2579024" y="5946293"/>
            <a:ext cx="2954750" cy="6460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Remote secondary storage</a:t>
            </a:r>
          </a:p>
          <a:p>
            <a:pPr defTabSz="913941" eaLnBrk="1" fontAlgn="auto" hangingPunct="1">
              <a:spcBef>
                <a:spcPts val="0"/>
              </a:spcBef>
              <a:spcAft>
                <a:spcPts val="0"/>
              </a:spcAft>
              <a:defRPr/>
            </a:pPr>
            <a:r>
              <a:rPr lang="en-US" b="0" kern="0" dirty="0">
                <a:solidFill>
                  <a:sysClr val="windowText" lastClr="000000"/>
                </a:solidFill>
                <a:latin typeface="Arial"/>
                <a:cs typeface="Arial"/>
              </a:rPr>
              <a:t>(e.g., Web servers)</a:t>
            </a:r>
          </a:p>
        </p:txBody>
      </p:sp>
      <p:sp>
        <p:nvSpPr>
          <p:cNvPr id="165" name="Text Box 227"/>
          <p:cNvSpPr txBox="1">
            <a:spLocks noChangeAspect="1" noChangeArrowheads="1"/>
          </p:cNvSpPr>
          <p:nvPr/>
        </p:nvSpPr>
        <p:spPr bwMode="auto">
          <a:xfrm>
            <a:off x="6934200" y="4800600"/>
            <a:ext cx="2061802" cy="73818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Local disks hold files retrieved from disks </a:t>
            </a:r>
          </a:p>
          <a:p>
            <a:pPr defTabSz="913941" eaLnBrk="1" fontAlgn="auto" hangingPunct="1">
              <a:spcBef>
                <a:spcPts val="0"/>
              </a:spcBef>
              <a:spcAft>
                <a:spcPts val="0"/>
              </a:spcAft>
              <a:defRPr/>
            </a:pPr>
            <a:r>
              <a:rPr lang="en-US" sz="1399" kern="0" dirty="0">
                <a:solidFill>
                  <a:srgbClr val="FF0000"/>
                </a:solidFill>
                <a:latin typeface="Arial"/>
                <a:cs typeface="Arial"/>
              </a:rPr>
              <a:t>on remote servers</a:t>
            </a:r>
          </a:p>
        </p:txBody>
      </p:sp>
      <p:sp>
        <p:nvSpPr>
          <p:cNvPr id="166" name="Line 235"/>
          <p:cNvSpPr>
            <a:spLocks noChangeAspect="1" noChangeShapeType="1"/>
          </p:cNvSpPr>
          <p:nvPr/>
        </p:nvSpPr>
        <p:spPr bwMode="auto">
          <a:xfrm>
            <a:off x="1709478" y="4631768"/>
            <a:ext cx="4574642"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67" name="Text Box 236"/>
          <p:cNvSpPr txBox="1">
            <a:spLocks noChangeAspect="1" noChangeArrowheads="1"/>
          </p:cNvSpPr>
          <p:nvPr/>
        </p:nvSpPr>
        <p:spPr bwMode="auto">
          <a:xfrm>
            <a:off x="3464204" y="1949682"/>
            <a:ext cx="1184391" cy="64513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L2 cache </a:t>
            </a:r>
          </a:p>
          <a:p>
            <a:pPr defTabSz="913941" eaLnBrk="1" fontAlgn="auto" hangingPunct="1">
              <a:spcBef>
                <a:spcPts val="0"/>
              </a:spcBef>
              <a:spcAft>
                <a:spcPts val="0"/>
              </a:spcAft>
              <a:defRPr/>
            </a:pPr>
            <a:r>
              <a:rPr lang="en-US" b="0" kern="0" dirty="0">
                <a:solidFill>
                  <a:sysClr val="windowText" lastClr="000000"/>
                </a:solidFill>
                <a:latin typeface="Arial"/>
                <a:cs typeface="Arial"/>
              </a:rPr>
              <a:t>(SRAM)</a:t>
            </a:r>
          </a:p>
        </p:txBody>
      </p:sp>
      <p:sp>
        <p:nvSpPr>
          <p:cNvPr id="169" name="Text Box 243"/>
          <p:cNvSpPr txBox="1">
            <a:spLocks noChangeAspect="1" noChangeArrowheads="1"/>
          </p:cNvSpPr>
          <p:nvPr/>
        </p:nvSpPr>
        <p:spPr bwMode="auto">
          <a:xfrm>
            <a:off x="4962345" y="1201102"/>
            <a:ext cx="2837134" cy="5236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L1 cache holds cache lines retrieved from the L2 cache.</a:t>
            </a:r>
          </a:p>
        </p:txBody>
      </p:sp>
      <p:sp>
        <p:nvSpPr>
          <p:cNvPr id="171" name="Text Box 233"/>
          <p:cNvSpPr txBox="1">
            <a:spLocks noChangeAspect="1" noChangeArrowheads="1"/>
          </p:cNvSpPr>
          <p:nvPr/>
        </p:nvSpPr>
        <p:spPr bwMode="auto">
          <a:xfrm>
            <a:off x="4573587" y="533400"/>
            <a:ext cx="2918059" cy="5229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CPU registers hold words retrieved from </a:t>
            </a:r>
            <a:r>
              <a:rPr lang="en-US" sz="1399" kern="0" dirty="0" err="1">
                <a:solidFill>
                  <a:srgbClr val="FF0000"/>
                </a:solidFill>
                <a:latin typeface="Arial"/>
                <a:cs typeface="Arial"/>
              </a:rPr>
              <a:t>th</a:t>
            </a:r>
            <a:r>
              <a:rPr lang="en-US" sz="1399" kern="0" dirty="0">
                <a:solidFill>
                  <a:srgbClr val="FF0000"/>
                </a:solidFill>
                <a:latin typeface="Arial"/>
                <a:cs typeface="Arial"/>
              </a:rPr>
              <a:t>e L1 cache.</a:t>
            </a:r>
          </a:p>
        </p:txBody>
      </p:sp>
      <p:sp>
        <p:nvSpPr>
          <p:cNvPr id="174" name="Text Box 231"/>
          <p:cNvSpPr txBox="1">
            <a:spLocks noChangeAspect="1" noChangeArrowheads="1"/>
          </p:cNvSpPr>
          <p:nvPr/>
        </p:nvSpPr>
        <p:spPr bwMode="auto">
          <a:xfrm>
            <a:off x="5365383" y="1962746"/>
            <a:ext cx="2627682" cy="5236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L2 cache holds cache lines</a:t>
            </a:r>
          </a:p>
          <a:p>
            <a:pPr defTabSz="913941" eaLnBrk="1" fontAlgn="auto" hangingPunct="1">
              <a:spcBef>
                <a:spcPts val="0"/>
              </a:spcBef>
              <a:spcAft>
                <a:spcPts val="0"/>
              </a:spcAft>
              <a:defRPr/>
            </a:pPr>
            <a:r>
              <a:rPr lang="en-US" sz="1399" kern="0" dirty="0">
                <a:solidFill>
                  <a:srgbClr val="FF0000"/>
                </a:solidFill>
                <a:latin typeface="Arial"/>
                <a:cs typeface="Arial"/>
              </a:rPr>
              <a:t> retrieved from L3 cache</a:t>
            </a:r>
          </a:p>
        </p:txBody>
      </p:sp>
      <p:sp>
        <p:nvSpPr>
          <p:cNvPr id="176" name="Text Box 247"/>
          <p:cNvSpPr txBox="1">
            <a:spLocks noChangeAspect="1" noChangeArrowheads="1"/>
          </p:cNvSpPr>
          <p:nvPr/>
        </p:nvSpPr>
        <p:spPr bwMode="auto">
          <a:xfrm>
            <a:off x="3235945" y="645300"/>
            <a:ext cx="530669" cy="36916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dirty="0">
                <a:solidFill>
                  <a:schemeClr val="accent6">
                    <a:lumMod val="75000"/>
                  </a:schemeClr>
                </a:solidFill>
                <a:latin typeface="Arial"/>
                <a:cs typeface="Arial"/>
              </a:rPr>
              <a:t>L0:</a:t>
            </a:r>
          </a:p>
        </p:txBody>
      </p:sp>
      <p:sp>
        <p:nvSpPr>
          <p:cNvPr id="177" name="Text Box 248"/>
          <p:cNvSpPr txBox="1">
            <a:spLocks noChangeAspect="1" noChangeArrowheads="1"/>
          </p:cNvSpPr>
          <p:nvPr/>
        </p:nvSpPr>
        <p:spPr bwMode="auto">
          <a:xfrm>
            <a:off x="2867816" y="1354584"/>
            <a:ext cx="530669" cy="36916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dirty="0">
                <a:solidFill>
                  <a:schemeClr val="accent6">
                    <a:lumMod val="75000"/>
                  </a:schemeClr>
                </a:solidFill>
                <a:latin typeface="Arial"/>
                <a:cs typeface="Arial"/>
              </a:rPr>
              <a:t>L1:</a:t>
            </a:r>
          </a:p>
        </p:txBody>
      </p:sp>
      <p:sp>
        <p:nvSpPr>
          <p:cNvPr id="178" name="Text Box 249"/>
          <p:cNvSpPr txBox="1">
            <a:spLocks noChangeAspect="1" noChangeArrowheads="1"/>
          </p:cNvSpPr>
          <p:nvPr/>
        </p:nvSpPr>
        <p:spPr bwMode="auto">
          <a:xfrm>
            <a:off x="2486992" y="2041652"/>
            <a:ext cx="530669" cy="36916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L2:</a:t>
            </a:r>
          </a:p>
        </p:txBody>
      </p:sp>
      <p:sp>
        <p:nvSpPr>
          <p:cNvPr id="179" name="Text Box 250"/>
          <p:cNvSpPr txBox="1">
            <a:spLocks noChangeAspect="1" noChangeArrowheads="1"/>
          </p:cNvSpPr>
          <p:nvPr/>
        </p:nvSpPr>
        <p:spPr bwMode="auto">
          <a:xfrm>
            <a:off x="2080781" y="2796952"/>
            <a:ext cx="530669" cy="36916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L3:</a:t>
            </a:r>
          </a:p>
        </p:txBody>
      </p:sp>
      <p:sp>
        <p:nvSpPr>
          <p:cNvPr id="180" name="Text Box 251"/>
          <p:cNvSpPr txBox="1">
            <a:spLocks noChangeAspect="1" noChangeArrowheads="1"/>
          </p:cNvSpPr>
          <p:nvPr/>
        </p:nvSpPr>
        <p:spPr bwMode="auto">
          <a:xfrm>
            <a:off x="1555563" y="3795027"/>
            <a:ext cx="530669" cy="36916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L4:</a:t>
            </a:r>
          </a:p>
        </p:txBody>
      </p:sp>
      <p:sp>
        <p:nvSpPr>
          <p:cNvPr id="181" name="Text Box 252"/>
          <p:cNvSpPr txBox="1">
            <a:spLocks noChangeAspect="1" noChangeArrowheads="1"/>
          </p:cNvSpPr>
          <p:nvPr/>
        </p:nvSpPr>
        <p:spPr bwMode="auto">
          <a:xfrm>
            <a:off x="935137" y="4912109"/>
            <a:ext cx="530669" cy="36916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L5:</a:t>
            </a:r>
          </a:p>
        </p:txBody>
      </p:sp>
      <p:sp>
        <p:nvSpPr>
          <p:cNvPr id="182" name="Text Box 289"/>
          <p:cNvSpPr txBox="1">
            <a:spLocks noChangeAspect="1" noChangeArrowheads="1"/>
          </p:cNvSpPr>
          <p:nvPr/>
        </p:nvSpPr>
        <p:spPr bwMode="auto">
          <a:xfrm>
            <a:off x="132235" y="1138616"/>
            <a:ext cx="1062218" cy="181504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sz="1599" b="0" kern="0" dirty="0">
                <a:solidFill>
                  <a:sysClr val="windowText" lastClr="000000"/>
                </a:solidFill>
                <a:latin typeface="Arial"/>
                <a:cs typeface="Arial"/>
              </a:rPr>
              <a:t>Smaller,</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faster,</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and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costlier</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(per byte)</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storage </a:t>
            </a:r>
          </a:p>
          <a:p>
            <a:pPr defTabSz="913941" eaLnBrk="1" fontAlgn="auto" hangingPunct="1">
              <a:spcBef>
                <a:spcPts val="0"/>
              </a:spcBef>
              <a:spcAft>
                <a:spcPts val="0"/>
              </a:spcAft>
              <a:defRPr/>
            </a:pPr>
            <a:r>
              <a:rPr lang="en-US" sz="1599" b="0" kern="0" dirty="0">
                <a:solidFill>
                  <a:sysClr val="windowText" lastClr="000000"/>
                </a:solidFill>
                <a:latin typeface="Arial"/>
                <a:cs typeface="Arial"/>
              </a:rPr>
              <a:t>devices</a:t>
            </a:r>
          </a:p>
        </p:txBody>
      </p:sp>
      <p:sp>
        <p:nvSpPr>
          <p:cNvPr id="183" name="Line 291"/>
          <p:cNvSpPr>
            <a:spLocks noChangeShapeType="1"/>
          </p:cNvSpPr>
          <p:nvPr/>
        </p:nvSpPr>
        <p:spPr bwMode="auto">
          <a:xfrm flipH="1" flipV="1">
            <a:off x="92566" y="955236"/>
            <a:ext cx="0" cy="2153239"/>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sz="1599" b="0" kern="0">
              <a:solidFill>
                <a:sysClr val="windowText" lastClr="000000"/>
              </a:solidFill>
              <a:latin typeface="Arial"/>
              <a:cs typeface="Arial"/>
            </a:endParaRPr>
          </a:p>
        </p:txBody>
      </p:sp>
      <p:sp>
        <p:nvSpPr>
          <p:cNvPr id="184" name="Line 292"/>
          <p:cNvSpPr>
            <a:spLocks noChangeAspect="1" noChangeShapeType="1"/>
          </p:cNvSpPr>
          <p:nvPr/>
        </p:nvSpPr>
        <p:spPr bwMode="auto">
          <a:xfrm>
            <a:off x="1119202" y="5742502"/>
            <a:ext cx="576312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3941" eaLnBrk="1" fontAlgn="auto" hangingPunct="1">
              <a:spcBef>
                <a:spcPts val="0"/>
              </a:spcBef>
              <a:spcAft>
                <a:spcPts val="0"/>
              </a:spcAft>
              <a:defRPr/>
            </a:pPr>
            <a:endParaRPr lang="en-US" b="0" kern="0">
              <a:solidFill>
                <a:sysClr val="windowText" lastClr="000000"/>
              </a:solidFill>
              <a:latin typeface="Arial"/>
              <a:cs typeface="Arial"/>
            </a:endParaRPr>
          </a:p>
        </p:txBody>
      </p:sp>
      <p:sp>
        <p:nvSpPr>
          <p:cNvPr id="185" name="Text Box 293"/>
          <p:cNvSpPr txBox="1">
            <a:spLocks noChangeAspect="1" noChangeArrowheads="1"/>
          </p:cNvSpPr>
          <p:nvPr/>
        </p:nvSpPr>
        <p:spPr bwMode="auto">
          <a:xfrm>
            <a:off x="3464204" y="2781147"/>
            <a:ext cx="1184391" cy="64513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b="0" kern="0" dirty="0">
                <a:solidFill>
                  <a:sysClr val="windowText" lastClr="000000"/>
                </a:solidFill>
                <a:latin typeface="Arial"/>
                <a:cs typeface="Arial"/>
              </a:rPr>
              <a:t>L3 cache </a:t>
            </a:r>
          </a:p>
          <a:p>
            <a:pPr defTabSz="913941" eaLnBrk="1" fontAlgn="auto" hangingPunct="1">
              <a:spcBef>
                <a:spcPts val="0"/>
              </a:spcBef>
              <a:spcAft>
                <a:spcPts val="0"/>
              </a:spcAft>
              <a:defRPr/>
            </a:pPr>
            <a:r>
              <a:rPr lang="en-US" b="0" kern="0" dirty="0">
                <a:solidFill>
                  <a:sysClr val="windowText" lastClr="000000"/>
                </a:solidFill>
                <a:latin typeface="Arial"/>
                <a:cs typeface="Arial"/>
              </a:rPr>
              <a:t>(SRAM)</a:t>
            </a:r>
          </a:p>
        </p:txBody>
      </p:sp>
      <p:sp>
        <p:nvSpPr>
          <p:cNvPr id="187" name="Text Box 295"/>
          <p:cNvSpPr txBox="1">
            <a:spLocks noChangeAspect="1" noChangeArrowheads="1"/>
          </p:cNvSpPr>
          <p:nvPr/>
        </p:nvSpPr>
        <p:spPr bwMode="auto">
          <a:xfrm>
            <a:off x="5809676" y="2864355"/>
            <a:ext cx="2875215" cy="5229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L3 cache holds cache lines</a:t>
            </a:r>
          </a:p>
          <a:p>
            <a:pPr defTabSz="913941" eaLnBrk="1" fontAlgn="auto" hangingPunct="1">
              <a:spcBef>
                <a:spcPts val="0"/>
              </a:spcBef>
              <a:spcAft>
                <a:spcPts val="0"/>
              </a:spcAft>
              <a:defRPr/>
            </a:pPr>
            <a:r>
              <a:rPr lang="en-US" sz="1399" kern="0" dirty="0">
                <a:solidFill>
                  <a:srgbClr val="FF0000"/>
                </a:solidFill>
                <a:latin typeface="Arial"/>
                <a:cs typeface="Arial"/>
              </a:rPr>
              <a:t> retrieved from main memory.</a:t>
            </a:r>
          </a:p>
        </p:txBody>
      </p:sp>
      <p:sp>
        <p:nvSpPr>
          <p:cNvPr id="189" name="Text Box 297"/>
          <p:cNvSpPr txBox="1">
            <a:spLocks noChangeAspect="1" noChangeArrowheads="1"/>
          </p:cNvSpPr>
          <p:nvPr/>
        </p:nvSpPr>
        <p:spPr bwMode="auto">
          <a:xfrm>
            <a:off x="389291" y="5962547"/>
            <a:ext cx="530669" cy="36916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defTabSz="913941" eaLnBrk="1" fontAlgn="auto" hangingPunct="1">
              <a:spcBef>
                <a:spcPts val="0"/>
              </a:spcBef>
              <a:spcAft>
                <a:spcPts val="0"/>
              </a:spcAft>
              <a:defRPr/>
            </a:pPr>
            <a:r>
              <a:rPr lang="en-US" kern="0">
                <a:solidFill>
                  <a:schemeClr val="accent6">
                    <a:lumMod val="75000"/>
                  </a:schemeClr>
                </a:solidFill>
                <a:latin typeface="Arial"/>
                <a:cs typeface="Arial"/>
              </a:rPr>
              <a:t>L6:</a:t>
            </a:r>
          </a:p>
        </p:txBody>
      </p:sp>
      <p:sp>
        <p:nvSpPr>
          <p:cNvPr id="234" name="Text Box 229"/>
          <p:cNvSpPr txBox="1">
            <a:spLocks noChangeAspect="1" noChangeArrowheads="1"/>
          </p:cNvSpPr>
          <p:nvPr/>
        </p:nvSpPr>
        <p:spPr bwMode="auto">
          <a:xfrm>
            <a:off x="6398843" y="3796820"/>
            <a:ext cx="2183168" cy="7383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defTabSz="913941" eaLnBrk="1" fontAlgn="auto" hangingPunct="1">
              <a:spcBef>
                <a:spcPts val="0"/>
              </a:spcBef>
              <a:spcAft>
                <a:spcPts val="0"/>
              </a:spcAft>
              <a:defRPr/>
            </a:pPr>
            <a:r>
              <a:rPr lang="en-US" sz="1399" kern="0" dirty="0">
                <a:solidFill>
                  <a:srgbClr val="FF0000"/>
                </a:solidFill>
                <a:latin typeface="Arial"/>
                <a:cs typeface="Arial"/>
              </a:rPr>
              <a:t>Main memory holds disk blocks retrieved from local disks.</a:t>
            </a:r>
          </a:p>
        </p:txBody>
      </p:sp>
      <p:sp>
        <p:nvSpPr>
          <p:cNvPr id="34" name="TextBox 3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1898313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C.44</a:t>
            </a:r>
            <a:r>
              <a:rPr lang="en-US" dirty="0"/>
              <a:t> </a:t>
            </a:r>
            <a:r>
              <a:rPr lang="en-US" dirty="0" smtClean="0"/>
              <a:t> -  5 stage </a:t>
            </a:r>
            <a:r>
              <a:rPr lang="en-US" dirty="0" smtClean="0">
                <a:sym typeface="Wingdings" pitchFamily="2" charset="2"/>
              </a:rPr>
              <a:t> </a:t>
            </a:r>
            <a:r>
              <a:rPr lang="en-US" dirty="0"/>
              <a:t>8 stage</a:t>
            </a:r>
          </a:p>
        </p:txBody>
      </p:sp>
      <p:sp>
        <p:nvSpPr>
          <p:cNvPr id="3" name="Content Placeholder 2"/>
          <p:cNvSpPr>
            <a:spLocks noGrp="1"/>
          </p:cNvSpPr>
          <p:nvPr>
            <p:ph idx="1"/>
          </p:nvPr>
        </p:nvSpPr>
        <p:spPr/>
        <p:txBody>
          <a:bodyPr/>
          <a:lstStyle/>
          <a:p>
            <a:pPr>
              <a:defRPr/>
            </a:pPr>
            <a:endParaRPr lang="en-US"/>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174750"/>
            <a:ext cx="81407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dirty="0" smtClean="0"/>
              <a:t>Caches</a:t>
            </a:r>
            <a:endParaRPr lang="en-US" dirty="0"/>
          </a:p>
        </p:txBody>
      </p:sp>
      <p:sp>
        <p:nvSpPr>
          <p:cNvPr id="136199" name="Rectangle 7"/>
          <p:cNvSpPr>
            <a:spLocks noGrp="1" noChangeArrowheads="1"/>
          </p:cNvSpPr>
          <p:nvPr>
            <p:ph type="body" idx="1"/>
          </p:nvPr>
        </p:nvSpPr>
        <p:spPr>
          <a:xfrm>
            <a:off x="398811" y="1363033"/>
            <a:ext cx="8438411" cy="4969745"/>
          </a:xfrm>
        </p:spPr>
        <p:txBody>
          <a:bodyPr/>
          <a:lstStyle/>
          <a:p>
            <a:r>
              <a:rPr lang="en-US" sz="2000" i="1" dirty="0" smtClean="0">
                <a:solidFill>
                  <a:srgbClr val="FF0000"/>
                </a:solidFill>
              </a:rPr>
              <a:t>Cache:</a:t>
            </a:r>
            <a:r>
              <a:rPr lang="en-US" sz="2000" i="1" dirty="0" smtClean="0"/>
              <a:t> </a:t>
            </a:r>
            <a:r>
              <a:rPr lang="en-US" sz="2000" dirty="0" smtClean="0"/>
              <a:t>A smaller, faster storage device that acts as a staging area for a subset of the data in a larger, slower device.</a:t>
            </a:r>
          </a:p>
          <a:p>
            <a:r>
              <a:rPr lang="en-US" sz="2000" dirty="0" smtClean="0"/>
              <a:t>Fundamental idea of a memory hierarchy:</a:t>
            </a:r>
          </a:p>
          <a:p>
            <a:pPr lvl="1"/>
            <a:r>
              <a:rPr lang="en-US" sz="1800" dirty="0" smtClean="0"/>
              <a:t>For each </a:t>
            </a:r>
            <a:r>
              <a:rPr lang="en-US" sz="1800" dirty="0" err="1" smtClean="0"/>
              <a:t>k</a:t>
            </a:r>
            <a:r>
              <a:rPr lang="en-US" sz="1800" dirty="0" smtClean="0"/>
              <a:t>, the faster, smaller device at level </a:t>
            </a:r>
            <a:r>
              <a:rPr lang="en-US" sz="1800" dirty="0" err="1" smtClean="0"/>
              <a:t>k</a:t>
            </a:r>
            <a:r>
              <a:rPr lang="en-US" sz="1800" dirty="0" smtClean="0"/>
              <a:t> serves as a cache for the larger, slower device at level k+1.</a:t>
            </a:r>
          </a:p>
          <a:p>
            <a:r>
              <a:rPr lang="en-US" sz="2000" dirty="0" smtClean="0"/>
              <a:t>Why do memory hierarchies work?</a:t>
            </a:r>
          </a:p>
          <a:p>
            <a:pPr lvl="1"/>
            <a:r>
              <a:rPr lang="en-US" sz="1800" dirty="0" smtClean="0"/>
              <a:t>Because of locality, programs tend to access the data at level </a:t>
            </a:r>
            <a:r>
              <a:rPr lang="en-US" sz="1800" dirty="0" err="1" smtClean="0"/>
              <a:t>k</a:t>
            </a:r>
            <a:r>
              <a:rPr lang="en-US" sz="1800" dirty="0" smtClean="0"/>
              <a:t> more often than they access the data at level k+1. </a:t>
            </a:r>
          </a:p>
          <a:p>
            <a:pPr lvl="1"/>
            <a:r>
              <a:rPr lang="en-US" sz="1800" dirty="0" smtClean="0"/>
              <a:t>Thus, the storage at level k+1 can be slower, and thus larger and cheaper per bit.</a:t>
            </a:r>
          </a:p>
          <a:p>
            <a:r>
              <a:rPr lang="en-US" sz="2000" i="1" dirty="0" smtClean="0">
                <a:solidFill>
                  <a:srgbClr val="FF0000"/>
                </a:solidFill>
              </a:rPr>
              <a:t>Big Idea:  </a:t>
            </a:r>
            <a:r>
              <a:rPr lang="en-US" sz="2000" dirty="0" smtClean="0"/>
              <a:t>The memory hierarchy creates a large pool of storage that costs as much as the cheap storage near the bottom, but that serves data to programs at the rate of the fast storage near the top.</a:t>
            </a:r>
          </a:p>
          <a:p>
            <a:pPr lvl="1"/>
            <a:endParaRPr lang="en-US" sz="1800" dirty="0" smtClean="0"/>
          </a:p>
          <a:p>
            <a:endParaRPr lang="en-US" dirty="0"/>
          </a:p>
        </p:txBody>
      </p:sp>
      <p:sp>
        <p:nvSpPr>
          <p:cNvPr id="4" name="TextBox 3"/>
          <p:cNvSpPr txBox="1"/>
          <p:nvPr/>
        </p:nvSpPr>
        <p:spPr>
          <a:xfrm>
            <a:off x="533400" y="6550223"/>
            <a:ext cx="7622536" cy="307777"/>
          </a:xfrm>
          <a:prstGeom prst="rect">
            <a:avLst/>
          </a:prstGeom>
          <a:noFill/>
        </p:spPr>
        <p:txBody>
          <a:bodyPr wrap="none" rtlCol="0">
            <a:spAutoFit/>
          </a:bodyPr>
          <a:lstStyle/>
          <a:p>
            <a:r>
              <a:rPr lang="en-US" sz="1400" dirty="0" smtClean="0"/>
              <a:t>CSAPP – Computer Systems: a Programmer’s Perspective 3</a:t>
            </a:r>
            <a:r>
              <a:rPr lang="en-US" sz="1400" baseline="30000" dirty="0" smtClean="0"/>
              <a:t>rd</a:t>
            </a:r>
            <a:r>
              <a:rPr lang="en-US" sz="1400" dirty="0" smtClean="0"/>
              <a:t> ed. Bryant and </a:t>
            </a:r>
            <a:r>
              <a:rPr lang="en-US" sz="1400" dirty="0" err="1" smtClean="0"/>
              <a:t>O’Hallaron</a:t>
            </a:r>
            <a:endParaRPr lang="en-US" sz="1400" dirty="0"/>
          </a:p>
        </p:txBody>
      </p:sp>
    </p:spTree>
    <p:extLst>
      <p:ext uri="{BB962C8B-B14F-4D97-AF65-F5344CB8AC3E}">
        <p14:creationId xmlns:p14="http://schemas.microsoft.com/office/powerpoint/2010/main" val="64060072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25"/>
          <p:cNvSpPr>
            <a:spLocks noChangeArrowheads="1"/>
          </p:cNvSpPr>
          <p:nvPr/>
        </p:nvSpPr>
        <p:spPr bwMode="auto">
          <a:xfrm>
            <a:off x="230613" y="1677213"/>
            <a:ext cx="6169339" cy="3884398"/>
          </a:xfrm>
          <a:prstGeom prst="rect">
            <a:avLst/>
          </a:prstGeom>
          <a:solidFill>
            <a:srgbClr val="D5F1CF"/>
          </a:solid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11" name="Rectangle 404"/>
          <p:cNvSpPr>
            <a:spLocks noChangeArrowheads="1"/>
          </p:cNvSpPr>
          <p:nvPr/>
        </p:nvSpPr>
        <p:spPr bwMode="auto">
          <a:xfrm>
            <a:off x="382943" y="1981871"/>
            <a:ext cx="2121504" cy="2437269"/>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0" name="Rectangle 413"/>
          <p:cNvSpPr>
            <a:spLocks noChangeArrowheads="1"/>
          </p:cNvSpPr>
          <p:nvPr/>
        </p:nvSpPr>
        <p:spPr bwMode="auto">
          <a:xfrm>
            <a:off x="4115013" y="1981871"/>
            <a:ext cx="2121504" cy="2437269"/>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 name="Title 1"/>
          <p:cNvSpPr>
            <a:spLocks noGrp="1"/>
          </p:cNvSpPr>
          <p:nvPr>
            <p:ph type="title"/>
          </p:nvPr>
        </p:nvSpPr>
        <p:spPr>
          <a:noFill/>
        </p:spPr>
        <p:txBody>
          <a:bodyPr/>
          <a:lstStyle/>
          <a:p>
            <a:r>
              <a:rPr lang="en-US" dirty="0" smtClean="0"/>
              <a:t>Intel Core i7 Cache Hierarchy</a:t>
            </a:r>
            <a:endParaRPr lang="en-US" dirty="0"/>
          </a:p>
        </p:txBody>
      </p:sp>
      <p:sp>
        <p:nvSpPr>
          <p:cNvPr id="4" name="Rectangle 396"/>
          <p:cNvSpPr>
            <a:spLocks noChangeArrowheads="1"/>
          </p:cNvSpPr>
          <p:nvPr/>
        </p:nvSpPr>
        <p:spPr bwMode="auto">
          <a:xfrm>
            <a:off x="547966" y="2134201"/>
            <a:ext cx="977447" cy="304659"/>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dirty="0" err="1"/>
              <a:t>Regs</a:t>
            </a:r>
            <a:endParaRPr lang="en-US" dirty="0"/>
          </a:p>
        </p:txBody>
      </p:sp>
      <p:sp>
        <p:nvSpPr>
          <p:cNvPr id="5" name="Rectangle 397"/>
          <p:cNvSpPr>
            <a:spLocks noChangeArrowheads="1"/>
          </p:cNvSpPr>
          <p:nvPr/>
        </p:nvSpPr>
        <p:spPr bwMode="auto">
          <a:xfrm>
            <a:off x="590810" y="2781600"/>
            <a:ext cx="782274"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a:t>L1 </a:t>
            </a:r>
          </a:p>
          <a:p>
            <a:pPr algn="ctr"/>
            <a:r>
              <a:rPr lang="en-US"/>
              <a:t>d-cache</a:t>
            </a:r>
          </a:p>
        </p:txBody>
      </p:sp>
      <p:sp>
        <p:nvSpPr>
          <p:cNvPr id="6" name="Rectangle 399"/>
          <p:cNvSpPr>
            <a:spLocks noChangeArrowheads="1"/>
          </p:cNvSpPr>
          <p:nvPr/>
        </p:nvSpPr>
        <p:spPr bwMode="auto">
          <a:xfrm>
            <a:off x="1525414" y="2781600"/>
            <a:ext cx="794969"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dirty="0"/>
              <a:t>L1 </a:t>
            </a:r>
          </a:p>
          <a:p>
            <a:pPr algn="ctr"/>
            <a:r>
              <a:rPr lang="en-US" dirty="0" err="1"/>
              <a:t>i</a:t>
            </a:r>
            <a:r>
              <a:rPr lang="en-US" dirty="0"/>
              <a:t>-cache</a:t>
            </a:r>
          </a:p>
        </p:txBody>
      </p:sp>
      <p:sp>
        <p:nvSpPr>
          <p:cNvPr id="7" name="Rectangle 400"/>
          <p:cNvSpPr>
            <a:spLocks noChangeArrowheads="1"/>
          </p:cNvSpPr>
          <p:nvPr/>
        </p:nvSpPr>
        <p:spPr bwMode="auto">
          <a:xfrm>
            <a:off x="611437" y="3695576"/>
            <a:ext cx="1708946"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L2 unified cache</a:t>
            </a:r>
          </a:p>
        </p:txBody>
      </p:sp>
      <p:sp>
        <p:nvSpPr>
          <p:cNvPr id="8" name="Line 401"/>
          <p:cNvSpPr>
            <a:spLocks noChangeShapeType="1"/>
          </p:cNvSpPr>
          <p:nvPr/>
        </p:nvSpPr>
        <p:spPr bwMode="auto">
          <a:xfrm>
            <a:off x="1068425" y="2438859"/>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Line 402"/>
          <p:cNvSpPr>
            <a:spLocks noChangeShapeType="1"/>
          </p:cNvSpPr>
          <p:nvPr/>
        </p:nvSpPr>
        <p:spPr bwMode="auto">
          <a:xfrm>
            <a:off x="1068425"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Line 403"/>
          <p:cNvSpPr>
            <a:spLocks noChangeShapeType="1"/>
          </p:cNvSpPr>
          <p:nvPr/>
        </p:nvSpPr>
        <p:spPr bwMode="auto">
          <a:xfrm>
            <a:off x="1906237"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Text Box 405"/>
          <p:cNvSpPr txBox="1">
            <a:spLocks noChangeArrowheads="1"/>
          </p:cNvSpPr>
          <p:nvPr/>
        </p:nvSpPr>
        <p:spPr bwMode="auto">
          <a:xfrm>
            <a:off x="242251" y="1677213"/>
            <a:ext cx="904067" cy="369846"/>
          </a:xfrm>
          <a:prstGeom prst="rect">
            <a:avLst/>
          </a:prstGeom>
          <a:noFill/>
          <a:ln w="12700">
            <a:noFill/>
            <a:miter lim="800000"/>
            <a:headEnd/>
            <a:tailEnd/>
          </a:ln>
          <a:effectLst/>
        </p:spPr>
        <p:txBody>
          <a:bodyPr wrap="none">
            <a:prstTxWarp prst="textNoShape">
              <a:avLst/>
            </a:prstTxWarp>
            <a:spAutoFit/>
          </a:bodyPr>
          <a:lstStyle/>
          <a:p>
            <a:r>
              <a:rPr lang="en-US"/>
              <a:t>Core 0</a:t>
            </a:r>
          </a:p>
        </p:txBody>
      </p:sp>
      <p:sp>
        <p:nvSpPr>
          <p:cNvPr id="13" name="Rectangle 406"/>
          <p:cNvSpPr>
            <a:spLocks noChangeArrowheads="1"/>
          </p:cNvSpPr>
          <p:nvPr/>
        </p:nvSpPr>
        <p:spPr bwMode="auto">
          <a:xfrm>
            <a:off x="4280036" y="2134201"/>
            <a:ext cx="977447" cy="304659"/>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a:t>Regs</a:t>
            </a:r>
          </a:p>
        </p:txBody>
      </p:sp>
      <p:sp>
        <p:nvSpPr>
          <p:cNvPr id="14" name="Rectangle 407"/>
          <p:cNvSpPr>
            <a:spLocks noChangeArrowheads="1"/>
          </p:cNvSpPr>
          <p:nvPr/>
        </p:nvSpPr>
        <p:spPr bwMode="auto">
          <a:xfrm>
            <a:off x="4322879" y="2781600"/>
            <a:ext cx="782274"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dirty="0"/>
              <a:t>L1 </a:t>
            </a:r>
          </a:p>
          <a:p>
            <a:pPr algn="ctr"/>
            <a:r>
              <a:rPr lang="en-US" dirty="0" err="1"/>
              <a:t>d</a:t>
            </a:r>
            <a:r>
              <a:rPr lang="en-US" dirty="0"/>
              <a:t>-cache</a:t>
            </a:r>
          </a:p>
        </p:txBody>
      </p:sp>
      <p:sp>
        <p:nvSpPr>
          <p:cNvPr id="15" name="Rectangle 408"/>
          <p:cNvSpPr>
            <a:spLocks noChangeArrowheads="1"/>
          </p:cNvSpPr>
          <p:nvPr/>
        </p:nvSpPr>
        <p:spPr bwMode="auto">
          <a:xfrm>
            <a:off x="5257483" y="2781600"/>
            <a:ext cx="794969"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a:t>L1 </a:t>
            </a:r>
          </a:p>
          <a:p>
            <a:pPr algn="ctr"/>
            <a:r>
              <a:rPr lang="en-US"/>
              <a:t>i-cache</a:t>
            </a:r>
          </a:p>
        </p:txBody>
      </p:sp>
      <p:sp>
        <p:nvSpPr>
          <p:cNvPr id="16" name="Rectangle 409"/>
          <p:cNvSpPr>
            <a:spLocks noChangeArrowheads="1"/>
          </p:cNvSpPr>
          <p:nvPr/>
        </p:nvSpPr>
        <p:spPr bwMode="auto">
          <a:xfrm>
            <a:off x="4343505" y="3695576"/>
            <a:ext cx="1708946"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L2 unified cache</a:t>
            </a:r>
          </a:p>
        </p:txBody>
      </p:sp>
      <p:sp>
        <p:nvSpPr>
          <p:cNvPr id="17" name="Line 410"/>
          <p:cNvSpPr>
            <a:spLocks noChangeShapeType="1"/>
          </p:cNvSpPr>
          <p:nvPr/>
        </p:nvSpPr>
        <p:spPr bwMode="auto">
          <a:xfrm>
            <a:off x="4800494" y="2438859"/>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8" name="Line 411"/>
          <p:cNvSpPr>
            <a:spLocks noChangeShapeType="1"/>
          </p:cNvSpPr>
          <p:nvPr/>
        </p:nvSpPr>
        <p:spPr bwMode="auto">
          <a:xfrm>
            <a:off x="4800494"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9" name="Line 412"/>
          <p:cNvSpPr>
            <a:spLocks noChangeShapeType="1"/>
          </p:cNvSpPr>
          <p:nvPr/>
        </p:nvSpPr>
        <p:spPr bwMode="auto">
          <a:xfrm>
            <a:off x="5638305"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1" name="Text Box 414"/>
          <p:cNvSpPr txBox="1">
            <a:spLocks noChangeArrowheads="1"/>
          </p:cNvSpPr>
          <p:nvPr/>
        </p:nvSpPr>
        <p:spPr bwMode="auto">
          <a:xfrm>
            <a:off x="3974320" y="1677213"/>
            <a:ext cx="904067" cy="369846"/>
          </a:xfrm>
          <a:prstGeom prst="rect">
            <a:avLst/>
          </a:prstGeom>
          <a:noFill/>
          <a:ln w="12700">
            <a:noFill/>
            <a:miter lim="800000"/>
            <a:headEnd/>
            <a:tailEnd/>
          </a:ln>
          <a:effectLst/>
        </p:spPr>
        <p:txBody>
          <a:bodyPr wrap="none">
            <a:prstTxWarp prst="textNoShape">
              <a:avLst/>
            </a:prstTxWarp>
            <a:spAutoFit/>
          </a:bodyPr>
          <a:lstStyle/>
          <a:p>
            <a:r>
              <a:rPr lang="en-US"/>
              <a:t>Core 3</a:t>
            </a:r>
          </a:p>
        </p:txBody>
      </p:sp>
      <p:sp>
        <p:nvSpPr>
          <p:cNvPr id="22" name="Text Box 415"/>
          <p:cNvSpPr txBox="1">
            <a:spLocks noChangeArrowheads="1"/>
          </p:cNvSpPr>
          <p:nvPr/>
        </p:nvSpPr>
        <p:spPr bwMode="auto">
          <a:xfrm>
            <a:off x="2972543" y="2983675"/>
            <a:ext cx="723564" cy="646909"/>
          </a:xfrm>
          <a:prstGeom prst="rect">
            <a:avLst/>
          </a:prstGeom>
          <a:noFill/>
          <a:ln w="12700">
            <a:noFill/>
            <a:miter lim="800000"/>
            <a:headEnd/>
            <a:tailEnd/>
          </a:ln>
          <a:effectLst/>
        </p:spPr>
        <p:txBody>
          <a:bodyPr wrap="square">
            <a:prstTxWarp prst="textNoShape">
              <a:avLst/>
            </a:prstTxWarp>
            <a:spAutoFit/>
          </a:bodyPr>
          <a:lstStyle/>
          <a:p>
            <a:pPr algn="ctr"/>
            <a:r>
              <a:rPr lang="en-US" sz="3598" dirty="0"/>
              <a:t>…</a:t>
            </a:r>
          </a:p>
        </p:txBody>
      </p:sp>
      <p:sp>
        <p:nvSpPr>
          <p:cNvPr id="23" name="Line 417"/>
          <p:cNvSpPr>
            <a:spLocks noChangeShapeType="1"/>
          </p:cNvSpPr>
          <p:nvPr/>
        </p:nvSpPr>
        <p:spPr bwMode="auto">
          <a:xfrm>
            <a:off x="1449249" y="4266812"/>
            <a:ext cx="0" cy="53315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4" name="Line 418"/>
          <p:cNvSpPr>
            <a:spLocks noChangeShapeType="1"/>
          </p:cNvSpPr>
          <p:nvPr/>
        </p:nvSpPr>
        <p:spPr bwMode="auto">
          <a:xfrm>
            <a:off x="5181317" y="4266812"/>
            <a:ext cx="0" cy="53315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 name="Rectangle 419"/>
          <p:cNvSpPr>
            <a:spLocks noChangeArrowheads="1"/>
          </p:cNvSpPr>
          <p:nvPr/>
        </p:nvSpPr>
        <p:spPr bwMode="auto">
          <a:xfrm>
            <a:off x="1100160" y="4799964"/>
            <a:ext cx="4385815"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L3 unified cache</a:t>
            </a:r>
          </a:p>
          <a:p>
            <a:pPr algn="ctr"/>
            <a:r>
              <a:rPr lang="en-US"/>
              <a:t>(shared by all cores)</a:t>
            </a:r>
          </a:p>
        </p:txBody>
      </p:sp>
      <p:sp>
        <p:nvSpPr>
          <p:cNvPr id="26" name="Rectangle 420"/>
          <p:cNvSpPr>
            <a:spLocks noChangeArrowheads="1"/>
          </p:cNvSpPr>
          <p:nvPr/>
        </p:nvSpPr>
        <p:spPr bwMode="auto">
          <a:xfrm>
            <a:off x="230613" y="6056682"/>
            <a:ext cx="6169339" cy="571235"/>
          </a:xfrm>
          <a:prstGeom prst="rect">
            <a:avLst/>
          </a:prstGeom>
          <a:solidFill>
            <a:srgbClr val="D5F1CF"/>
          </a:solidFill>
          <a:ln w="12700">
            <a:solidFill>
              <a:schemeClr val="tx1"/>
            </a:solidFill>
            <a:miter lim="800000"/>
            <a:headEnd/>
            <a:tailEnd/>
          </a:ln>
          <a:effectLst/>
        </p:spPr>
        <p:txBody>
          <a:bodyPr anchor="ctr">
            <a:prstTxWarp prst="textNoShape">
              <a:avLst/>
            </a:prstTxWarp>
          </a:bodyPr>
          <a:lstStyle/>
          <a:p>
            <a:pPr algn="ctr"/>
            <a:r>
              <a:rPr lang="en-US"/>
              <a:t>Main memory</a:t>
            </a:r>
          </a:p>
        </p:txBody>
      </p:sp>
      <p:sp>
        <p:nvSpPr>
          <p:cNvPr id="27" name="Line 421"/>
          <p:cNvSpPr>
            <a:spLocks noChangeShapeType="1"/>
          </p:cNvSpPr>
          <p:nvPr/>
        </p:nvSpPr>
        <p:spPr bwMode="auto">
          <a:xfrm>
            <a:off x="3372407" y="5371200"/>
            <a:ext cx="0" cy="68548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9" name="Text Box 426"/>
          <p:cNvSpPr txBox="1">
            <a:spLocks noChangeArrowheads="1"/>
          </p:cNvSpPr>
          <p:nvPr/>
        </p:nvSpPr>
        <p:spPr bwMode="auto">
          <a:xfrm>
            <a:off x="-35400" y="1296390"/>
            <a:ext cx="2303830" cy="369846"/>
          </a:xfrm>
          <a:prstGeom prst="rect">
            <a:avLst/>
          </a:prstGeom>
          <a:noFill/>
          <a:ln w="12700">
            <a:noFill/>
            <a:miter lim="800000"/>
            <a:headEnd/>
            <a:tailEnd/>
          </a:ln>
          <a:effectLst/>
        </p:spPr>
        <p:txBody>
          <a:bodyPr wrap="none">
            <a:prstTxWarp prst="textNoShape">
              <a:avLst/>
            </a:prstTxWarp>
            <a:spAutoFit/>
          </a:bodyPr>
          <a:lstStyle/>
          <a:p>
            <a:r>
              <a:rPr lang="en-US" dirty="0"/>
              <a:t>Processor package</a:t>
            </a:r>
          </a:p>
        </p:txBody>
      </p:sp>
      <p:sp>
        <p:nvSpPr>
          <p:cNvPr id="30" name="TextBox 29"/>
          <p:cNvSpPr txBox="1"/>
          <p:nvPr/>
        </p:nvSpPr>
        <p:spPr>
          <a:xfrm>
            <a:off x="6552282" y="1677213"/>
            <a:ext cx="2513434" cy="3975840"/>
          </a:xfrm>
          <a:prstGeom prst="rect">
            <a:avLst/>
          </a:prstGeom>
          <a:noFill/>
        </p:spPr>
        <p:txBody>
          <a:bodyPr wrap="square" rtlCol="0">
            <a:spAutoFit/>
          </a:bodyPr>
          <a:lstStyle/>
          <a:p>
            <a:r>
              <a:rPr lang="en-US" dirty="0">
                <a:latin typeface="Calibri" pitchFamily="34" charset="0"/>
              </a:rPr>
              <a:t>L1 </a:t>
            </a:r>
            <a:r>
              <a:rPr lang="en-US" dirty="0" err="1">
                <a:latin typeface="Calibri" pitchFamily="34" charset="0"/>
              </a:rPr>
              <a:t>i</a:t>
            </a:r>
            <a:r>
              <a:rPr lang="en-US" dirty="0">
                <a:latin typeface="Calibri" pitchFamily="34" charset="0"/>
              </a:rPr>
              <a:t>-cache and </a:t>
            </a:r>
            <a:r>
              <a:rPr lang="en-US" dirty="0" err="1">
                <a:latin typeface="Calibri" pitchFamily="34" charset="0"/>
              </a:rPr>
              <a:t>d</a:t>
            </a:r>
            <a:r>
              <a:rPr lang="en-US" dirty="0">
                <a:latin typeface="Calibri" pitchFamily="34" charset="0"/>
              </a:rPr>
              <a:t>-cache:</a:t>
            </a:r>
          </a:p>
          <a:p>
            <a:pPr lvl="1"/>
            <a:r>
              <a:rPr lang="en-US" b="0" dirty="0">
                <a:latin typeface="Calibri" pitchFamily="34" charset="0"/>
              </a:rPr>
              <a:t>32 KB,  8-way, </a:t>
            </a:r>
          </a:p>
          <a:p>
            <a:pPr lvl="1"/>
            <a:r>
              <a:rPr lang="en-US" b="0" dirty="0">
                <a:latin typeface="Calibri" pitchFamily="34" charset="0"/>
              </a:rPr>
              <a:t>Access: 4 cycles</a:t>
            </a:r>
          </a:p>
          <a:p>
            <a:endParaRPr lang="en-US" b="0" dirty="0">
              <a:latin typeface="Calibri" pitchFamily="34" charset="0"/>
            </a:endParaRPr>
          </a:p>
          <a:p>
            <a:r>
              <a:rPr lang="en-US" dirty="0">
                <a:latin typeface="Calibri" pitchFamily="34" charset="0"/>
              </a:rPr>
              <a:t>L2 unified cache:</a:t>
            </a:r>
          </a:p>
          <a:p>
            <a:pPr lvl="1"/>
            <a:r>
              <a:rPr lang="en-US" b="0" dirty="0">
                <a:latin typeface="Calibri" pitchFamily="34" charset="0"/>
              </a:rPr>
              <a:t> 256 KB, 8-way, </a:t>
            </a:r>
          </a:p>
          <a:p>
            <a:pPr lvl="1"/>
            <a:r>
              <a:rPr lang="en-US" b="0" dirty="0">
                <a:latin typeface="Calibri" pitchFamily="34" charset="0"/>
              </a:rPr>
              <a:t>Access: 10 cycles</a:t>
            </a:r>
          </a:p>
          <a:p>
            <a:pPr lvl="1"/>
            <a:endParaRPr lang="en-US" b="0" dirty="0">
              <a:latin typeface="Calibri" pitchFamily="34" charset="0"/>
            </a:endParaRPr>
          </a:p>
          <a:p>
            <a:r>
              <a:rPr lang="en-US" dirty="0">
                <a:latin typeface="Calibri" pitchFamily="34" charset="0"/>
              </a:rPr>
              <a:t>L3 unified cache:</a:t>
            </a:r>
          </a:p>
          <a:p>
            <a:pPr lvl="1"/>
            <a:r>
              <a:rPr lang="en-US" b="0" dirty="0">
                <a:latin typeface="Calibri" pitchFamily="34" charset="0"/>
              </a:rPr>
              <a:t>8 MB, 16-way,</a:t>
            </a:r>
          </a:p>
          <a:p>
            <a:pPr lvl="1"/>
            <a:r>
              <a:rPr lang="en-US" b="0" dirty="0">
                <a:latin typeface="Calibri" pitchFamily="34" charset="0"/>
              </a:rPr>
              <a:t>Access: 40-75 cycles</a:t>
            </a:r>
          </a:p>
          <a:p>
            <a:pPr lvl="1"/>
            <a:endParaRPr lang="en-US" b="0" dirty="0">
              <a:latin typeface="Calibri" pitchFamily="34" charset="0"/>
            </a:endParaRPr>
          </a:p>
          <a:p>
            <a:r>
              <a:rPr lang="en-US" dirty="0">
                <a:latin typeface="Calibri" pitchFamily="34" charset="0"/>
              </a:rPr>
              <a:t>Block size</a:t>
            </a:r>
            <a:r>
              <a:rPr lang="en-US" b="0" dirty="0">
                <a:latin typeface="Calibri" pitchFamily="34" charset="0"/>
              </a:rPr>
              <a:t>: 64 bytes for all caches. </a:t>
            </a:r>
          </a:p>
        </p:txBody>
      </p:sp>
    </p:spTree>
    <p:extLst>
      <p:ext uri="{BB962C8B-B14F-4D97-AF65-F5344CB8AC3E}">
        <p14:creationId xmlns:p14="http://schemas.microsoft.com/office/powerpoint/2010/main" val="126120774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pPr eaLnBrk="1" hangingPunct="1">
              <a:defRPr/>
            </a:pPr>
            <a:r>
              <a:rPr lang="en-US" smtClean="0"/>
              <a:t>Memory Hierarchy Questions</a:t>
            </a:r>
          </a:p>
        </p:txBody>
      </p:sp>
      <p:sp>
        <p:nvSpPr>
          <p:cNvPr id="990211" name="Rectangle 3"/>
          <p:cNvSpPr>
            <a:spLocks noGrp="1" noChangeArrowheads="1"/>
          </p:cNvSpPr>
          <p:nvPr>
            <p:ph type="body" idx="1"/>
          </p:nvPr>
        </p:nvSpPr>
        <p:spPr/>
        <p:txBody>
          <a:bodyPr/>
          <a:lstStyle/>
          <a:p>
            <a:pPr marL="457200" indent="-457200" eaLnBrk="1" hangingPunct="1">
              <a:buFont typeface="Wingdings" panose="05000000000000000000" pitchFamily="2" charset="2"/>
              <a:buAutoNum type="arabicPeriod"/>
              <a:defRPr/>
            </a:pPr>
            <a:r>
              <a:rPr lang="en-US" smtClean="0"/>
              <a:t>Where can a block be placed?</a:t>
            </a:r>
          </a:p>
          <a:p>
            <a:pPr marL="879475" lvl="1" indent="-381000" eaLnBrk="1" hangingPunct="1">
              <a:defRPr/>
            </a:pPr>
            <a:r>
              <a:rPr lang="en-US" smtClean="0"/>
              <a:t>Block placement</a:t>
            </a:r>
          </a:p>
          <a:p>
            <a:pPr marL="457200" indent="-457200" eaLnBrk="1" hangingPunct="1">
              <a:buFont typeface="Wingdings" panose="05000000000000000000" pitchFamily="2" charset="2"/>
              <a:buAutoNum type="arabicPeriod"/>
              <a:defRPr/>
            </a:pPr>
            <a:r>
              <a:rPr lang="en-US" smtClean="0"/>
              <a:t>How is a block found?</a:t>
            </a:r>
          </a:p>
          <a:p>
            <a:pPr marL="879475" lvl="1" indent="-381000" eaLnBrk="1" hangingPunct="1">
              <a:defRPr/>
            </a:pPr>
            <a:r>
              <a:rPr lang="en-US" smtClean="0"/>
              <a:t>Block identification</a:t>
            </a:r>
          </a:p>
          <a:p>
            <a:pPr marL="457200" indent="-457200" eaLnBrk="1" hangingPunct="1">
              <a:buFont typeface="Wingdings" panose="05000000000000000000" pitchFamily="2" charset="2"/>
              <a:buAutoNum type="arabicPeriod"/>
              <a:defRPr/>
            </a:pPr>
            <a:r>
              <a:rPr lang="en-US" smtClean="0"/>
              <a:t>Which block should be replaced on a miss?</a:t>
            </a:r>
          </a:p>
          <a:p>
            <a:pPr marL="879475" lvl="1" indent="-381000" eaLnBrk="1" hangingPunct="1">
              <a:defRPr/>
            </a:pPr>
            <a:r>
              <a:rPr lang="en-US" smtClean="0"/>
              <a:t>Block replacement: </a:t>
            </a:r>
          </a:p>
          <a:p>
            <a:pPr marL="457200" indent="-457200" eaLnBrk="1" hangingPunct="1">
              <a:buFont typeface="Wingdings" panose="05000000000000000000" pitchFamily="2" charset="2"/>
              <a:buAutoNum type="arabicPeriod"/>
              <a:defRPr/>
            </a:pPr>
            <a:r>
              <a:rPr lang="en-US" smtClean="0"/>
              <a:t>What happens on a write?</a:t>
            </a:r>
          </a:p>
          <a:p>
            <a:pPr marL="879475" lvl="1" indent="-381000" eaLnBrk="1" hangingPunct="1">
              <a:defRPr/>
            </a:pPr>
            <a:r>
              <a:rPr lang="en-US" smtClean="0"/>
              <a:t>Write strategy: write-through or write-back</a:t>
            </a:r>
          </a:p>
          <a:p>
            <a:pPr marL="457200" indent="-457200" eaLnBrk="1" hangingPunct="1">
              <a:buFont typeface="Wingdings" panose="05000000000000000000" pitchFamily="2" charset="2"/>
              <a:buAutoNum type="arabicPeriod"/>
              <a:defRPr/>
            </a:pPr>
            <a:r>
              <a:rPr lang="en-US" smtClean="0"/>
              <a:t>How do you partition up the cache?</a:t>
            </a:r>
          </a:p>
          <a:p>
            <a:pPr marL="879475" lvl="1" indent="-381000" eaLnBrk="1" hangingPunct="1">
              <a:defRPr/>
            </a:pPr>
            <a:r>
              <a:rPr lang="en-US" smtClean="0"/>
              <a:t>L1/L2, Data-Instruction-Unified</a:t>
            </a:r>
          </a:p>
          <a:p>
            <a:pPr marL="457200" indent="-457200" eaLnBrk="1" hangingPunct="1">
              <a:defRPr/>
            </a:pPr>
            <a:endParaRPr lang="en-US" smtClean="0"/>
          </a:p>
          <a:p>
            <a:pPr marL="457200" indent="-457200" eaLnBrk="1" hangingPunct="1">
              <a:defRPr/>
            </a:pPr>
            <a:endParaRPr lang="en-US"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p:txBody>
          <a:bodyPr/>
          <a:lstStyle/>
          <a:p>
            <a:pPr eaLnBrk="1" hangingPunct="1">
              <a:defRPr/>
            </a:pPr>
            <a:r>
              <a:rPr lang="en-US" dirty="0" smtClean="0"/>
              <a:t>Cache Mapping Concepts</a:t>
            </a:r>
          </a:p>
        </p:txBody>
      </p:sp>
      <p:sp>
        <p:nvSpPr>
          <p:cNvPr id="989187" name="Rectangle 3"/>
          <p:cNvSpPr>
            <a:spLocks noGrp="1" noChangeArrowheads="1"/>
          </p:cNvSpPr>
          <p:nvPr>
            <p:ph type="body" idx="1"/>
          </p:nvPr>
        </p:nvSpPr>
        <p:spPr>
          <a:xfrm>
            <a:off x="290513" y="1143000"/>
            <a:ext cx="2452687" cy="5181600"/>
          </a:xfrm>
        </p:spPr>
        <p:txBody>
          <a:bodyPr/>
          <a:lstStyle/>
          <a:p>
            <a:pPr marL="457200" indent="-457200" eaLnBrk="1" hangingPunct="1">
              <a:defRPr/>
            </a:pPr>
            <a:r>
              <a:rPr lang="en-US" smtClean="0"/>
              <a:t>How do we map blocks from the higher level memory to the cache?</a:t>
            </a:r>
          </a:p>
          <a:p>
            <a:pPr marL="457200" indent="-457200" eaLnBrk="1" hangingPunct="1">
              <a:buFont typeface="Wingdings" panose="05000000000000000000" pitchFamily="2" charset="2"/>
              <a:buAutoNum type="arabicPeriod"/>
              <a:defRPr/>
            </a:pPr>
            <a:r>
              <a:rPr lang="en-US" smtClean="0"/>
              <a:t>Direct Mapped</a:t>
            </a:r>
          </a:p>
          <a:p>
            <a:pPr marL="457200" indent="-457200" eaLnBrk="1" hangingPunct="1">
              <a:buFont typeface="Wingdings" panose="05000000000000000000" pitchFamily="2" charset="2"/>
              <a:buAutoNum type="arabicPeriod"/>
              <a:defRPr/>
            </a:pPr>
            <a:r>
              <a:rPr lang="en-US" smtClean="0"/>
              <a:t>Fully Associative</a:t>
            </a:r>
          </a:p>
          <a:p>
            <a:pPr marL="457200" indent="-457200" eaLnBrk="1" hangingPunct="1">
              <a:buFont typeface="Wingdings" panose="05000000000000000000" pitchFamily="2" charset="2"/>
              <a:buAutoNum type="arabicPeriod"/>
              <a:defRPr/>
            </a:pPr>
            <a:r>
              <a:rPr lang="en-US" smtClean="0"/>
              <a:t>Set Assciative</a:t>
            </a:r>
          </a:p>
        </p:txBody>
      </p:sp>
      <p:pic>
        <p:nvPicPr>
          <p:cNvPr id="23556" name="Picture 4" descr="Ch5-fig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03300"/>
            <a:ext cx="6019800"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685800" y="6553200"/>
            <a:ext cx="572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400">
                <a:solidFill>
                  <a:schemeClr val="tx1"/>
                </a:solidFill>
              </a:rPr>
              <a:t>Comp.Systems:APP2e. Randal E. Bryant and David R. O'Hallaron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pPr eaLnBrk="1" hangingPunct="1">
              <a:defRPr/>
            </a:pPr>
            <a:r>
              <a:rPr lang="en-US" smtClean="0"/>
              <a:t>Addressing  Caches</a:t>
            </a:r>
          </a:p>
        </p:txBody>
      </p:sp>
      <p:sp>
        <p:nvSpPr>
          <p:cNvPr id="24579" name="Rectangle 3"/>
          <p:cNvSpPr>
            <a:spLocks noChangeArrowheads="1"/>
          </p:cNvSpPr>
          <p:nvPr/>
        </p:nvSpPr>
        <p:spPr bwMode="auto">
          <a:xfrm>
            <a:off x="5324475" y="1331913"/>
            <a:ext cx="668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a:solidFill>
                  <a:schemeClr val="tx1"/>
                </a:solidFill>
              </a:rPr>
              <a:t>t bits</a:t>
            </a:r>
          </a:p>
        </p:txBody>
      </p:sp>
      <p:sp>
        <p:nvSpPr>
          <p:cNvPr id="24580" name="Rectangle 4"/>
          <p:cNvSpPr>
            <a:spLocks noChangeArrowheads="1"/>
          </p:cNvSpPr>
          <p:nvPr/>
        </p:nvSpPr>
        <p:spPr bwMode="auto">
          <a:xfrm>
            <a:off x="6423025" y="1331913"/>
            <a:ext cx="712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a:solidFill>
                  <a:schemeClr val="tx1"/>
                </a:solidFill>
              </a:rPr>
              <a:t>s bits</a:t>
            </a:r>
          </a:p>
        </p:txBody>
      </p:sp>
      <p:sp>
        <p:nvSpPr>
          <p:cNvPr id="24581" name="Rectangle 5"/>
          <p:cNvSpPr>
            <a:spLocks noChangeArrowheads="1"/>
          </p:cNvSpPr>
          <p:nvPr/>
        </p:nvSpPr>
        <p:spPr bwMode="auto">
          <a:xfrm>
            <a:off x="7307263" y="1711325"/>
            <a:ext cx="1143000" cy="231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endParaRPr lang="en-US" altLang="en-US" sz="1600">
              <a:solidFill>
                <a:schemeClr val="tx1"/>
              </a:solidFill>
            </a:endParaRPr>
          </a:p>
        </p:txBody>
      </p:sp>
      <p:sp>
        <p:nvSpPr>
          <p:cNvPr id="24582" name="Rectangle 6"/>
          <p:cNvSpPr>
            <a:spLocks noChangeArrowheads="1"/>
          </p:cNvSpPr>
          <p:nvPr/>
        </p:nvSpPr>
        <p:spPr bwMode="auto">
          <a:xfrm>
            <a:off x="6164263" y="1711325"/>
            <a:ext cx="1143000" cy="231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endParaRPr lang="en-US" altLang="en-US" sz="1600">
              <a:solidFill>
                <a:schemeClr val="tx1"/>
              </a:solidFill>
            </a:endParaRPr>
          </a:p>
        </p:txBody>
      </p:sp>
      <p:sp>
        <p:nvSpPr>
          <p:cNvPr id="24583" name="Rectangle 7"/>
          <p:cNvSpPr>
            <a:spLocks noChangeArrowheads="1"/>
          </p:cNvSpPr>
          <p:nvPr/>
        </p:nvSpPr>
        <p:spPr bwMode="auto">
          <a:xfrm>
            <a:off x="5021263" y="1711325"/>
            <a:ext cx="1143000" cy="231775"/>
          </a:xfrm>
          <a:prstGeom prst="rect">
            <a:avLst/>
          </a:prstGeom>
          <a:solidFill>
            <a:srgbClr val="FF99CC"/>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endParaRPr lang="en-US" altLang="en-US" sz="1600">
              <a:solidFill>
                <a:schemeClr val="tx1"/>
              </a:solidFill>
            </a:endParaRPr>
          </a:p>
        </p:txBody>
      </p:sp>
      <p:sp>
        <p:nvSpPr>
          <p:cNvPr id="24584" name="Rectangle 8"/>
          <p:cNvSpPr>
            <a:spLocks noChangeArrowheads="1"/>
          </p:cNvSpPr>
          <p:nvPr/>
        </p:nvSpPr>
        <p:spPr bwMode="auto">
          <a:xfrm>
            <a:off x="7554913" y="1301750"/>
            <a:ext cx="723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a:solidFill>
                  <a:schemeClr val="tx1"/>
                </a:solidFill>
              </a:rPr>
              <a:t>b bits</a:t>
            </a:r>
          </a:p>
        </p:txBody>
      </p:sp>
      <p:sp>
        <p:nvSpPr>
          <p:cNvPr id="24585" name="Text Box 9"/>
          <p:cNvSpPr txBox="1">
            <a:spLocks noChangeArrowheads="1"/>
          </p:cNvSpPr>
          <p:nvPr/>
        </p:nvSpPr>
        <p:spPr bwMode="auto">
          <a:xfrm>
            <a:off x="8323263" y="191135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000">
                <a:solidFill>
                  <a:schemeClr val="tx1"/>
                </a:solidFill>
              </a:rPr>
              <a:t>0</a:t>
            </a:r>
          </a:p>
        </p:txBody>
      </p:sp>
      <p:sp>
        <p:nvSpPr>
          <p:cNvPr id="24586" name="Text Box 10"/>
          <p:cNvSpPr txBox="1">
            <a:spLocks noChangeArrowheads="1"/>
          </p:cNvSpPr>
          <p:nvPr/>
        </p:nvSpPr>
        <p:spPr bwMode="auto">
          <a:xfrm>
            <a:off x="4924425" y="1911350"/>
            <a:ext cx="409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000">
                <a:solidFill>
                  <a:schemeClr val="tx1"/>
                </a:solidFill>
              </a:rPr>
              <a:t>m-1</a:t>
            </a:r>
          </a:p>
        </p:txBody>
      </p:sp>
      <p:sp>
        <p:nvSpPr>
          <p:cNvPr id="24587" name="Rectangle 11"/>
          <p:cNvSpPr>
            <a:spLocks noChangeArrowheads="1"/>
          </p:cNvSpPr>
          <p:nvPr/>
        </p:nvSpPr>
        <p:spPr bwMode="auto">
          <a:xfrm>
            <a:off x="5326063" y="2416175"/>
            <a:ext cx="723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i="1">
                <a:solidFill>
                  <a:schemeClr val="tx1"/>
                </a:solidFill>
              </a:rPr>
              <a:t>&lt;tag&gt;</a:t>
            </a:r>
          </a:p>
        </p:txBody>
      </p:sp>
      <p:sp>
        <p:nvSpPr>
          <p:cNvPr id="24588" name="Rectangle 12"/>
          <p:cNvSpPr>
            <a:spLocks noChangeArrowheads="1"/>
          </p:cNvSpPr>
          <p:nvPr/>
        </p:nvSpPr>
        <p:spPr bwMode="auto">
          <a:xfrm>
            <a:off x="6035675" y="2416175"/>
            <a:ext cx="13001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i="1">
                <a:solidFill>
                  <a:schemeClr val="tx1"/>
                </a:solidFill>
              </a:rPr>
              <a:t>&lt;set index&gt;</a:t>
            </a:r>
          </a:p>
        </p:txBody>
      </p:sp>
      <p:sp>
        <p:nvSpPr>
          <p:cNvPr id="24589" name="Rectangle 13"/>
          <p:cNvSpPr>
            <a:spLocks noChangeArrowheads="1"/>
          </p:cNvSpPr>
          <p:nvPr/>
        </p:nvSpPr>
        <p:spPr bwMode="auto">
          <a:xfrm>
            <a:off x="7240588" y="2416175"/>
            <a:ext cx="1560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i="1">
                <a:solidFill>
                  <a:schemeClr val="tx1"/>
                </a:solidFill>
              </a:rPr>
              <a:t>&lt;block offset&gt;</a:t>
            </a:r>
          </a:p>
        </p:txBody>
      </p:sp>
      <p:sp>
        <p:nvSpPr>
          <p:cNvPr id="24590" name="AutoShape 14"/>
          <p:cNvSpPr>
            <a:spLocks/>
          </p:cNvSpPr>
          <p:nvPr/>
        </p:nvSpPr>
        <p:spPr bwMode="auto">
          <a:xfrm rot="5400000">
            <a:off x="5402263" y="1758950"/>
            <a:ext cx="304800" cy="1066800"/>
          </a:xfrm>
          <a:prstGeom prst="rightBrace">
            <a:avLst>
              <a:gd name="adj1" fmla="val 291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24591" name="AutoShape 15"/>
          <p:cNvSpPr>
            <a:spLocks/>
          </p:cNvSpPr>
          <p:nvPr/>
        </p:nvSpPr>
        <p:spPr bwMode="auto">
          <a:xfrm rot="5400000">
            <a:off x="6545263" y="1758950"/>
            <a:ext cx="304800" cy="1066800"/>
          </a:xfrm>
          <a:prstGeom prst="rightBrace">
            <a:avLst>
              <a:gd name="adj1" fmla="val 291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24592" name="AutoShape 16"/>
          <p:cNvSpPr>
            <a:spLocks/>
          </p:cNvSpPr>
          <p:nvPr/>
        </p:nvSpPr>
        <p:spPr bwMode="auto">
          <a:xfrm rot="5400000">
            <a:off x="7764463" y="1758950"/>
            <a:ext cx="304800" cy="1066800"/>
          </a:xfrm>
          <a:prstGeom prst="rightBrace">
            <a:avLst>
              <a:gd name="adj1" fmla="val 291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24593" name="Text Box 17"/>
          <p:cNvSpPr txBox="1">
            <a:spLocks noChangeArrowheads="1"/>
          </p:cNvSpPr>
          <p:nvPr/>
        </p:nvSpPr>
        <p:spPr bwMode="auto">
          <a:xfrm>
            <a:off x="4940300" y="1054100"/>
            <a:ext cx="1266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i="1">
                <a:solidFill>
                  <a:schemeClr val="tx1"/>
                </a:solidFill>
              </a:rPr>
              <a:t>Address A:</a:t>
            </a:r>
          </a:p>
        </p:txBody>
      </p:sp>
      <p:sp>
        <p:nvSpPr>
          <p:cNvPr id="24594" name="Line 18"/>
          <p:cNvSpPr>
            <a:spLocks noChangeShapeType="1"/>
          </p:cNvSpPr>
          <p:nvPr/>
        </p:nvSpPr>
        <p:spPr bwMode="auto">
          <a:xfrm>
            <a:off x="6705600" y="273685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7912100" y="2749550"/>
            <a:ext cx="0" cy="5778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Rectangle 20"/>
          <p:cNvSpPr>
            <a:spLocks noChangeAspect="1" noChangeArrowheads="1"/>
          </p:cNvSpPr>
          <p:nvPr/>
        </p:nvSpPr>
        <p:spPr bwMode="auto">
          <a:xfrm>
            <a:off x="798513" y="2001838"/>
            <a:ext cx="3087687" cy="874712"/>
          </a:xfrm>
          <a:prstGeom prst="rect">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endParaRPr lang="en-US" altLang="en-US" sz="1400">
              <a:solidFill>
                <a:schemeClr val="tx1"/>
              </a:solidFill>
            </a:endParaRPr>
          </a:p>
        </p:txBody>
      </p:sp>
      <p:sp>
        <p:nvSpPr>
          <p:cNvPr id="24597" name="Rectangle 21"/>
          <p:cNvSpPr>
            <a:spLocks noChangeAspect="1" noChangeArrowheads="1"/>
          </p:cNvSpPr>
          <p:nvPr/>
        </p:nvSpPr>
        <p:spPr bwMode="auto">
          <a:xfrm>
            <a:off x="2894013" y="2057400"/>
            <a:ext cx="4953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598" name="Rectangle 22"/>
          <p:cNvSpPr>
            <a:spLocks noChangeAspect="1" noChangeArrowheads="1"/>
          </p:cNvSpPr>
          <p:nvPr/>
        </p:nvSpPr>
        <p:spPr bwMode="auto">
          <a:xfrm>
            <a:off x="3389313" y="2057400"/>
            <a:ext cx="331787"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599" name="Rectangle 23"/>
          <p:cNvSpPr>
            <a:spLocks noChangeAspect="1" noChangeArrowheads="1"/>
          </p:cNvSpPr>
          <p:nvPr/>
        </p:nvSpPr>
        <p:spPr bwMode="auto">
          <a:xfrm>
            <a:off x="2562225" y="2057400"/>
            <a:ext cx="3317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00" name="Rectangle 24"/>
          <p:cNvSpPr>
            <a:spLocks noChangeAspect="1" noChangeArrowheads="1"/>
          </p:cNvSpPr>
          <p:nvPr/>
        </p:nvSpPr>
        <p:spPr bwMode="auto">
          <a:xfrm>
            <a:off x="2232025" y="20574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01" name="Rectangle 25"/>
          <p:cNvSpPr>
            <a:spLocks noChangeAspect="1" noChangeArrowheads="1"/>
          </p:cNvSpPr>
          <p:nvPr/>
        </p:nvSpPr>
        <p:spPr bwMode="auto">
          <a:xfrm>
            <a:off x="2894013" y="2544763"/>
            <a:ext cx="4953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02" name="Rectangle 26"/>
          <p:cNvSpPr>
            <a:spLocks noChangeAspect="1" noChangeArrowheads="1"/>
          </p:cNvSpPr>
          <p:nvPr/>
        </p:nvSpPr>
        <p:spPr bwMode="auto">
          <a:xfrm>
            <a:off x="3389313" y="2544763"/>
            <a:ext cx="331787"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03" name="Rectangle 27"/>
          <p:cNvSpPr>
            <a:spLocks noChangeAspect="1" noChangeArrowheads="1"/>
          </p:cNvSpPr>
          <p:nvPr/>
        </p:nvSpPr>
        <p:spPr bwMode="auto">
          <a:xfrm>
            <a:off x="2562225" y="2544763"/>
            <a:ext cx="331788"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04" name="Rectangle 28"/>
          <p:cNvSpPr>
            <a:spLocks noChangeAspect="1" noChangeArrowheads="1"/>
          </p:cNvSpPr>
          <p:nvPr/>
        </p:nvSpPr>
        <p:spPr bwMode="auto">
          <a:xfrm>
            <a:off x="2232025" y="25447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05" name="Rectangle 29"/>
          <p:cNvSpPr>
            <a:spLocks noChangeAspect="1" noChangeArrowheads="1"/>
          </p:cNvSpPr>
          <p:nvPr/>
        </p:nvSpPr>
        <p:spPr bwMode="auto">
          <a:xfrm>
            <a:off x="963613" y="20574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06" name="Rectangle 30"/>
          <p:cNvSpPr>
            <a:spLocks noChangeAspect="1" noChangeArrowheads="1"/>
          </p:cNvSpPr>
          <p:nvPr/>
        </p:nvSpPr>
        <p:spPr bwMode="auto">
          <a:xfrm>
            <a:off x="963613" y="25447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07" name="Rectangle 31"/>
          <p:cNvSpPr>
            <a:spLocks noChangeAspect="1" noChangeArrowheads="1"/>
          </p:cNvSpPr>
          <p:nvPr/>
        </p:nvSpPr>
        <p:spPr bwMode="auto">
          <a:xfrm>
            <a:off x="1460500" y="2057400"/>
            <a:ext cx="6604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08" name="Rectangle 32"/>
          <p:cNvSpPr>
            <a:spLocks noChangeAspect="1" noChangeArrowheads="1"/>
          </p:cNvSpPr>
          <p:nvPr/>
        </p:nvSpPr>
        <p:spPr bwMode="auto">
          <a:xfrm>
            <a:off x="1460500" y="2544763"/>
            <a:ext cx="6604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09" name="Text Box 33"/>
          <p:cNvSpPr txBox="1">
            <a:spLocks noChangeAspect="1" noChangeArrowheads="1"/>
          </p:cNvSpPr>
          <p:nvPr/>
        </p:nvSpPr>
        <p:spPr bwMode="auto">
          <a:xfrm>
            <a:off x="71438" y="2311400"/>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set 0:</a:t>
            </a:r>
          </a:p>
        </p:txBody>
      </p:sp>
      <p:sp>
        <p:nvSpPr>
          <p:cNvPr id="24610" name="Rectangle 34"/>
          <p:cNvSpPr>
            <a:spLocks noChangeAspect="1" noChangeArrowheads="1"/>
          </p:cNvSpPr>
          <p:nvPr/>
        </p:nvSpPr>
        <p:spPr bwMode="auto">
          <a:xfrm>
            <a:off x="2084388" y="2305050"/>
            <a:ext cx="496887"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 • •</a:t>
            </a:r>
          </a:p>
        </p:txBody>
      </p:sp>
      <p:sp>
        <p:nvSpPr>
          <p:cNvPr id="24611" name="Rectangle 35"/>
          <p:cNvSpPr>
            <a:spLocks noChangeAspect="1" noChangeArrowheads="1"/>
          </p:cNvSpPr>
          <p:nvPr/>
        </p:nvSpPr>
        <p:spPr bwMode="auto">
          <a:xfrm>
            <a:off x="787400" y="3022600"/>
            <a:ext cx="3089275" cy="874713"/>
          </a:xfrm>
          <a:prstGeom prst="rect">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endParaRPr lang="en-US" altLang="en-US" sz="1400">
              <a:solidFill>
                <a:schemeClr val="tx1"/>
              </a:solidFill>
            </a:endParaRPr>
          </a:p>
        </p:txBody>
      </p:sp>
      <p:sp>
        <p:nvSpPr>
          <p:cNvPr id="24612" name="Rectangle 36"/>
          <p:cNvSpPr>
            <a:spLocks noChangeAspect="1" noChangeArrowheads="1"/>
          </p:cNvSpPr>
          <p:nvPr/>
        </p:nvSpPr>
        <p:spPr bwMode="auto">
          <a:xfrm>
            <a:off x="2890838" y="3060700"/>
            <a:ext cx="496887"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13" name="Rectangle 37"/>
          <p:cNvSpPr>
            <a:spLocks noChangeAspect="1" noChangeArrowheads="1"/>
          </p:cNvSpPr>
          <p:nvPr/>
        </p:nvSpPr>
        <p:spPr bwMode="auto">
          <a:xfrm>
            <a:off x="3387725" y="30607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14" name="Rectangle 38"/>
          <p:cNvSpPr>
            <a:spLocks noChangeAspect="1" noChangeArrowheads="1"/>
          </p:cNvSpPr>
          <p:nvPr/>
        </p:nvSpPr>
        <p:spPr bwMode="auto">
          <a:xfrm>
            <a:off x="2560638" y="30607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15" name="Rectangle 39"/>
          <p:cNvSpPr>
            <a:spLocks noChangeAspect="1" noChangeArrowheads="1"/>
          </p:cNvSpPr>
          <p:nvPr/>
        </p:nvSpPr>
        <p:spPr bwMode="auto">
          <a:xfrm>
            <a:off x="2228850" y="3060700"/>
            <a:ext cx="3317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16" name="Rectangle 40"/>
          <p:cNvSpPr>
            <a:spLocks noChangeAspect="1" noChangeArrowheads="1"/>
          </p:cNvSpPr>
          <p:nvPr/>
        </p:nvSpPr>
        <p:spPr bwMode="auto">
          <a:xfrm>
            <a:off x="2890838" y="3548063"/>
            <a:ext cx="496887"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17" name="Rectangle 41"/>
          <p:cNvSpPr>
            <a:spLocks noChangeAspect="1" noChangeArrowheads="1"/>
          </p:cNvSpPr>
          <p:nvPr/>
        </p:nvSpPr>
        <p:spPr bwMode="auto">
          <a:xfrm>
            <a:off x="3387725" y="35480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18" name="Rectangle 42"/>
          <p:cNvSpPr>
            <a:spLocks noChangeAspect="1" noChangeArrowheads="1"/>
          </p:cNvSpPr>
          <p:nvPr/>
        </p:nvSpPr>
        <p:spPr bwMode="auto">
          <a:xfrm>
            <a:off x="2560638" y="35480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19" name="Rectangle 43"/>
          <p:cNvSpPr>
            <a:spLocks noChangeAspect="1" noChangeArrowheads="1"/>
          </p:cNvSpPr>
          <p:nvPr/>
        </p:nvSpPr>
        <p:spPr bwMode="auto">
          <a:xfrm>
            <a:off x="2228850" y="3548063"/>
            <a:ext cx="331788"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20" name="Rectangle 44"/>
          <p:cNvSpPr>
            <a:spLocks noChangeAspect="1" noChangeArrowheads="1"/>
          </p:cNvSpPr>
          <p:nvPr/>
        </p:nvSpPr>
        <p:spPr bwMode="auto">
          <a:xfrm>
            <a:off x="962025" y="306070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21" name="Rectangle 45"/>
          <p:cNvSpPr>
            <a:spLocks noChangeAspect="1" noChangeArrowheads="1"/>
          </p:cNvSpPr>
          <p:nvPr/>
        </p:nvSpPr>
        <p:spPr bwMode="auto">
          <a:xfrm>
            <a:off x="962025" y="354806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22" name="Rectangle 46"/>
          <p:cNvSpPr>
            <a:spLocks noChangeAspect="1" noChangeArrowheads="1"/>
          </p:cNvSpPr>
          <p:nvPr/>
        </p:nvSpPr>
        <p:spPr bwMode="auto">
          <a:xfrm>
            <a:off x="1457325" y="3060700"/>
            <a:ext cx="6619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23" name="Rectangle 47"/>
          <p:cNvSpPr>
            <a:spLocks noChangeAspect="1" noChangeArrowheads="1"/>
          </p:cNvSpPr>
          <p:nvPr/>
        </p:nvSpPr>
        <p:spPr bwMode="auto">
          <a:xfrm>
            <a:off x="1457325" y="3548063"/>
            <a:ext cx="661988" cy="220662"/>
          </a:xfrm>
          <a:prstGeom prst="rect">
            <a:avLst/>
          </a:prstGeom>
          <a:solidFill>
            <a:srgbClr val="FF99CC"/>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24" name="Text Box 48"/>
          <p:cNvSpPr txBox="1">
            <a:spLocks noChangeAspect="1" noChangeArrowheads="1"/>
          </p:cNvSpPr>
          <p:nvPr/>
        </p:nvSpPr>
        <p:spPr bwMode="auto">
          <a:xfrm>
            <a:off x="68263" y="3316288"/>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set 1:</a:t>
            </a:r>
          </a:p>
        </p:txBody>
      </p:sp>
      <p:sp>
        <p:nvSpPr>
          <p:cNvPr id="24625" name="Rectangle 49"/>
          <p:cNvSpPr>
            <a:spLocks noChangeAspect="1" noChangeArrowheads="1"/>
          </p:cNvSpPr>
          <p:nvPr/>
        </p:nvSpPr>
        <p:spPr bwMode="auto">
          <a:xfrm>
            <a:off x="2082800" y="3308350"/>
            <a:ext cx="4953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 • •</a:t>
            </a:r>
          </a:p>
        </p:txBody>
      </p:sp>
      <p:sp>
        <p:nvSpPr>
          <p:cNvPr id="24626" name="Rectangle 50"/>
          <p:cNvSpPr>
            <a:spLocks noChangeAspect="1" noChangeArrowheads="1"/>
          </p:cNvSpPr>
          <p:nvPr/>
        </p:nvSpPr>
        <p:spPr bwMode="auto">
          <a:xfrm>
            <a:off x="795338" y="4281488"/>
            <a:ext cx="3089275" cy="874712"/>
          </a:xfrm>
          <a:prstGeom prst="rect">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endParaRPr lang="en-US" altLang="en-US" sz="1400">
              <a:solidFill>
                <a:schemeClr val="tx1"/>
              </a:solidFill>
            </a:endParaRPr>
          </a:p>
        </p:txBody>
      </p:sp>
      <p:sp>
        <p:nvSpPr>
          <p:cNvPr id="24627" name="Rectangle 51"/>
          <p:cNvSpPr>
            <a:spLocks noChangeAspect="1" noChangeArrowheads="1"/>
          </p:cNvSpPr>
          <p:nvPr/>
        </p:nvSpPr>
        <p:spPr bwMode="auto">
          <a:xfrm>
            <a:off x="2890838" y="4337050"/>
            <a:ext cx="496887"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28" name="Rectangle 52"/>
          <p:cNvSpPr>
            <a:spLocks noChangeAspect="1" noChangeArrowheads="1"/>
          </p:cNvSpPr>
          <p:nvPr/>
        </p:nvSpPr>
        <p:spPr bwMode="auto">
          <a:xfrm>
            <a:off x="3387725" y="433705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29" name="Rectangle 53"/>
          <p:cNvSpPr>
            <a:spLocks noChangeAspect="1" noChangeArrowheads="1"/>
          </p:cNvSpPr>
          <p:nvPr/>
        </p:nvSpPr>
        <p:spPr bwMode="auto">
          <a:xfrm>
            <a:off x="2560638" y="433705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30" name="Rectangle 54"/>
          <p:cNvSpPr>
            <a:spLocks noChangeAspect="1" noChangeArrowheads="1"/>
          </p:cNvSpPr>
          <p:nvPr/>
        </p:nvSpPr>
        <p:spPr bwMode="auto">
          <a:xfrm>
            <a:off x="2228850" y="4337050"/>
            <a:ext cx="3317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31" name="Rectangle 55"/>
          <p:cNvSpPr>
            <a:spLocks noChangeAspect="1" noChangeArrowheads="1"/>
          </p:cNvSpPr>
          <p:nvPr/>
        </p:nvSpPr>
        <p:spPr bwMode="auto">
          <a:xfrm>
            <a:off x="2890838" y="4824413"/>
            <a:ext cx="496887"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 • •</a:t>
            </a:r>
          </a:p>
        </p:txBody>
      </p:sp>
      <p:sp>
        <p:nvSpPr>
          <p:cNvPr id="24632" name="Rectangle 56"/>
          <p:cNvSpPr>
            <a:spLocks noChangeAspect="1" noChangeArrowheads="1"/>
          </p:cNvSpPr>
          <p:nvPr/>
        </p:nvSpPr>
        <p:spPr bwMode="auto">
          <a:xfrm>
            <a:off x="3387725" y="482441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i="1">
                <a:solidFill>
                  <a:schemeClr val="tx1"/>
                </a:solidFill>
              </a:rPr>
              <a:t>B</a:t>
            </a:r>
            <a:r>
              <a:rPr lang="en-US" altLang="en-US" sz="1400">
                <a:solidFill>
                  <a:schemeClr val="tx1"/>
                </a:solidFill>
              </a:rPr>
              <a:t>–1</a:t>
            </a:r>
          </a:p>
        </p:txBody>
      </p:sp>
      <p:sp>
        <p:nvSpPr>
          <p:cNvPr id="24633" name="Rectangle 57"/>
          <p:cNvSpPr>
            <a:spLocks noChangeAspect="1" noChangeArrowheads="1"/>
          </p:cNvSpPr>
          <p:nvPr/>
        </p:nvSpPr>
        <p:spPr bwMode="auto">
          <a:xfrm>
            <a:off x="2560638" y="482441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1</a:t>
            </a:r>
          </a:p>
        </p:txBody>
      </p:sp>
      <p:sp>
        <p:nvSpPr>
          <p:cNvPr id="24634" name="Rectangle 58"/>
          <p:cNvSpPr>
            <a:spLocks noChangeAspect="1" noChangeArrowheads="1"/>
          </p:cNvSpPr>
          <p:nvPr/>
        </p:nvSpPr>
        <p:spPr bwMode="auto">
          <a:xfrm>
            <a:off x="2228850" y="4824413"/>
            <a:ext cx="331788"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0</a:t>
            </a:r>
          </a:p>
        </p:txBody>
      </p:sp>
      <p:sp>
        <p:nvSpPr>
          <p:cNvPr id="24635" name="Rectangle 59"/>
          <p:cNvSpPr>
            <a:spLocks noChangeAspect="1" noChangeArrowheads="1"/>
          </p:cNvSpPr>
          <p:nvPr/>
        </p:nvSpPr>
        <p:spPr bwMode="auto">
          <a:xfrm>
            <a:off x="962025" y="4337050"/>
            <a:ext cx="330200"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36" name="Rectangle 60"/>
          <p:cNvSpPr>
            <a:spLocks noChangeAspect="1" noChangeArrowheads="1"/>
          </p:cNvSpPr>
          <p:nvPr/>
        </p:nvSpPr>
        <p:spPr bwMode="auto">
          <a:xfrm>
            <a:off x="962025" y="4824413"/>
            <a:ext cx="330200"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v</a:t>
            </a:r>
          </a:p>
        </p:txBody>
      </p:sp>
      <p:sp>
        <p:nvSpPr>
          <p:cNvPr id="24637" name="Rectangle 61"/>
          <p:cNvSpPr>
            <a:spLocks noChangeAspect="1" noChangeArrowheads="1"/>
          </p:cNvSpPr>
          <p:nvPr/>
        </p:nvSpPr>
        <p:spPr bwMode="auto">
          <a:xfrm>
            <a:off x="1457325" y="4337050"/>
            <a:ext cx="661988" cy="220663"/>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38" name="Rectangle 62"/>
          <p:cNvSpPr>
            <a:spLocks noChangeAspect="1" noChangeArrowheads="1"/>
          </p:cNvSpPr>
          <p:nvPr/>
        </p:nvSpPr>
        <p:spPr bwMode="auto">
          <a:xfrm>
            <a:off x="1457325" y="4824413"/>
            <a:ext cx="661988" cy="220662"/>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400">
                <a:solidFill>
                  <a:schemeClr val="tx1"/>
                </a:solidFill>
              </a:rPr>
              <a:t>tag</a:t>
            </a:r>
          </a:p>
        </p:txBody>
      </p:sp>
      <p:sp>
        <p:nvSpPr>
          <p:cNvPr id="24639" name="Text Box 63"/>
          <p:cNvSpPr txBox="1">
            <a:spLocks noChangeAspect="1" noChangeArrowheads="1"/>
          </p:cNvSpPr>
          <p:nvPr/>
        </p:nvSpPr>
        <p:spPr bwMode="auto">
          <a:xfrm>
            <a:off x="-76200" y="4591050"/>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set </a:t>
            </a:r>
            <a:r>
              <a:rPr lang="en-US" altLang="en-US" sz="1400" i="1">
                <a:solidFill>
                  <a:schemeClr val="tx1"/>
                </a:solidFill>
              </a:rPr>
              <a:t>S</a:t>
            </a:r>
            <a:r>
              <a:rPr lang="en-US" altLang="en-US" sz="1400">
                <a:solidFill>
                  <a:schemeClr val="tx1"/>
                </a:solidFill>
              </a:rPr>
              <a:t>-1:</a:t>
            </a:r>
          </a:p>
        </p:txBody>
      </p:sp>
      <p:sp>
        <p:nvSpPr>
          <p:cNvPr id="24640" name="Rectangle 64"/>
          <p:cNvSpPr>
            <a:spLocks noChangeAspect="1" noChangeArrowheads="1"/>
          </p:cNvSpPr>
          <p:nvPr/>
        </p:nvSpPr>
        <p:spPr bwMode="auto">
          <a:xfrm>
            <a:off x="2082800" y="4584700"/>
            <a:ext cx="4953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 • •</a:t>
            </a:r>
          </a:p>
        </p:txBody>
      </p:sp>
      <p:sp>
        <p:nvSpPr>
          <p:cNvPr id="24641" name="Rectangle 65"/>
          <p:cNvSpPr>
            <a:spLocks noChangeAspect="1" noChangeArrowheads="1"/>
          </p:cNvSpPr>
          <p:nvPr/>
        </p:nvSpPr>
        <p:spPr bwMode="auto">
          <a:xfrm>
            <a:off x="2120900" y="3997325"/>
            <a:ext cx="4968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a:solidFill>
                  <a:schemeClr val="tx1"/>
                </a:solidFill>
              </a:rPr>
              <a:t>• • •</a:t>
            </a:r>
          </a:p>
        </p:txBody>
      </p:sp>
      <p:sp>
        <p:nvSpPr>
          <p:cNvPr id="24642" name="Line 66"/>
          <p:cNvSpPr>
            <a:spLocks noChangeAspect="1" noChangeShapeType="1"/>
          </p:cNvSpPr>
          <p:nvPr/>
        </p:nvSpPr>
        <p:spPr bwMode="auto">
          <a:xfrm>
            <a:off x="3079750" y="3335338"/>
            <a:ext cx="0" cy="2206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43" name="Line 67"/>
          <p:cNvSpPr>
            <a:spLocks noChangeShapeType="1"/>
          </p:cNvSpPr>
          <p:nvPr/>
        </p:nvSpPr>
        <p:spPr bwMode="auto">
          <a:xfrm flipH="1">
            <a:off x="3060700" y="3314700"/>
            <a:ext cx="4851400" cy="12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4" name="Line 68"/>
          <p:cNvSpPr>
            <a:spLocks noChangeShapeType="1"/>
          </p:cNvSpPr>
          <p:nvPr/>
        </p:nvSpPr>
        <p:spPr bwMode="auto">
          <a:xfrm flipH="1" flipV="1">
            <a:off x="3886200" y="3022600"/>
            <a:ext cx="28321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45" name="Text Box 69"/>
          <p:cNvSpPr txBox="1">
            <a:spLocks noChangeArrowheads="1"/>
          </p:cNvSpPr>
          <p:nvPr/>
        </p:nvSpPr>
        <p:spPr bwMode="auto">
          <a:xfrm>
            <a:off x="4594225" y="3643313"/>
            <a:ext cx="4286250" cy="20399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800" b="0">
                <a:solidFill>
                  <a:schemeClr val="tx1"/>
                </a:solidFill>
              </a:rPr>
              <a:t>The word at address A is in the cache if</a:t>
            </a:r>
          </a:p>
          <a:p>
            <a:pPr>
              <a:lnSpc>
                <a:spcPct val="100000"/>
              </a:lnSpc>
              <a:spcBef>
                <a:spcPct val="0"/>
              </a:spcBef>
              <a:buClrTx/>
              <a:buFontTx/>
              <a:buNone/>
            </a:pPr>
            <a:r>
              <a:rPr lang="en-US" altLang="en-US" sz="1800" b="0">
                <a:solidFill>
                  <a:schemeClr val="tx1"/>
                </a:solidFill>
              </a:rPr>
              <a:t>the tag bits in one of the &lt;valid&gt; lines in </a:t>
            </a:r>
          </a:p>
          <a:p>
            <a:pPr>
              <a:lnSpc>
                <a:spcPct val="100000"/>
              </a:lnSpc>
              <a:spcBef>
                <a:spcPct val="0"/>
              </a:spcBef>
              <a:buClrTx/>
              <a:buFontTx/>
              <a:buNone/>
            </a:pPr>
            <a:r>
              <a:rPr lang="en-US" altLang="en-US" sz="1800" b="0">
                <a:solidFill>
                  <a:schemeClr val="tx1"/>
                </a:solidFill>
              </a:rPr>
              <a:t>set &lt;set index&gt; match &lt;tag&gt;.</a:t>
            </a:r>
          </a:p>
          <a:p>
            <a:pPr>
              <a:lnSpc>
                <a:spcPct val="100000"/>
              </a:lnSpc>
              <a:spcBef>
                <a:spcPct val="0"/>
              </a:spcBef>
              <a:buClrTx/>
              <a:buFontTx/>
              <a:buNone/>
            </a:pPr>
            <a:endParaRPr lang="en-US" altLang="en-US" sz="1800" b="0">
              <a:solidFill>
                <a:schemeClr val="tx1"/>
              </a:solidFill>
            </a:endParaRPr>
          </a:p>
          <a:p>
            <a:pPr>
              <a:lnSpc>
                <a:spcPct val="100000"/>
              </a:lnSpc>
              <a:spcBef>
                <a:spcPct val="0"/>
              </a:spcBef>
              <a:buClrTx/>
              <a:buFontTx/>
              <a:buNone/>
            </a:pPr>
            <a:r>
              <a:rPr lang="en-US" altLang="en-US" sz="1800" b="0">
                <a:solidFill>
                  <a:schemeClr val="tx1"/>
                </a:solidFill>
              </a:rPr>
              <a:t>The word contents begin at offset </a:t>
            </a:r>
          </a:p>
          <a:p>
            <a:pPr>
              <a:lnSpc>
                <a:spcPct val="100000"/>
              </a:lnSpc>
              <a:spcBef>
                <a:spcPct val="0"/>
              </a:spcBef>
              <a:buClrTx/>
              <a:buFontTx/>
              <a:buNone/>
            </a:pPr>
            <a:r>
              <a:rPr lang="en-US" altLang="en-US" sz="1800" b="0">
                <a:solidFill>
                  <a:schemeClr val="tx1"/>
                </a:solidFill>
              </a:rPr>
              <a:t>&lt;block offset&gt; bytes from the beginning </a:t>
            </a:r>
          </a:p>
          <a:p>
            <a:pPr>
              <a:lnSpc>
                <a:spcPct val="100000"/>
              </a:lnSpc>
              <a:spcBef>
                <a:spcPct val="0"/>
              </a:spcBef>
              <a:buClrTx/>
              <a:buFontTx/>
              <a:buNone/>
            </a:pPr>
            <a:r>
              <a:rPr lang="en-US" altLang="en-US" sz="1800" b="0">
                <a:solidFill>
                  <a:schemeClr val="tx1"/>
                </a:solidFill>
              </a:rPr>
              <a:t>of the block.   </a:t>
            </a:r>
          </a:p>
        </p:txBody>
      </p:sp>
      <p:sp>
        <p:nvSpPr>
          <p:cNvPr id="24646" name="TextBox 69"/>
          <p:cNvSpPr txBox="1">
            <a:spLocks noChangeArrowheads="1"/>
          </p:cNvSpPr>
          <p:nvPr/>
        </p:nvSpPr>
        <p:spPr bwMode="auto">
          <a:xfrm>
            <a:off x="685800" y="6553200"/>
            <a:ext cx="572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400">
                <a:solidFill>
                  <a:schemeClr val="tx1"/>
                </a:solidFill>
              </a:rPr>
              <a:t>Comp.Systems:APP2e. Randal E. Bryant and David R. O'Hallaron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p:txBody>
          <a:bodyPr/>
          <a:lstStyle/>
          <a:p>
            <a:pPr eaLnBrk="1" hangingPunct="1">
              <a:defRPr/>
            </a:pPr>
            <a:r>
              <a:rPr lang="en-US" smtClean="0"/>
              <a:t>Cache Performance Metrics</a:t>
            </a:r>
          </a:p>
        </p:txBody>
      </p:sp>
      <p:sp>
        <p:nvSpPr>
          <p:cNvPr id="971779" name="Rectangle 3"/>
          <p:cNvSpPr>
            <a:spLocks noGrp="1" noChangeArrowheads="1"/>
          </p:cNvSpPr>
          <p:nvPr>
            <p:ph type="body" idx="1"/>
          </p:nvPr>
        </p:nvSpPr>
        <p:spPr/>
        <p:txBody>
          <a:bodyPr/>
          <a:lstStyle/>
          <a:p>
            <a:pPr eaLnBrk="1" hangingPunct="1">
              <a:lnSpc>
                <a:spcPct val="85000"/>
              </a:lnSpc>
              <a:defRPr/>
            </a:pPr>
            <a:r>
              <a:rPr lang="en-US" smtClean="0"/>
              <a:t>Miss Rate</a:t>
            </a:r>
          </a:p>
          <a:p>
            <a:pPr lvl="1" eaLnBrk="1" hangingPunct="1">
              <a:lnSpc>
                <a:spcPct val="90000"/>
              </a:lnSpc>
              <a:defRPr/>
            </a:pPr>
            <a:r>
              <a:rPr lang="en-US" smtClean="0"/>
              <a:t>Fraction of memory references not found in cache (misses/references)</a:t>
            </a:r>
          </a:p>
          <a:p>
            <a:pPr lvl="1" eaLnBrk="1" hangingPunct="1">
              <a:lnSpc>
                <a:spcPct val="90000"/>
              </a:lnSpc>
              <a:defRPr/>
            </a:pPr>
            <a:r>
              <a:rPr lang="en-US" smtClean="0"/>
              <a:t>Typical numbers:</a:t>
            </a:r>
          </a:p>
          <a:p>
            <a:pPr lvl="2" eaLnBrk="1" hangingPunct="1">
              <a:lnSpc>
                <a:spcPct val="97000"/>
              </a:lnSpc>
              <a:defRPr/>
            </a:pPr>
            <a:r>
              <a:rPr lang="en-US" smtClean="0"/>
              <a:t>3-10% for L1</a:t>
            </a:r>
          </a:p>
          <a:p>
            <a:pPr lvl="2" eaLnBrk="1" hangingPunct="1">
              <a:lnSpc>
                <a:spcPct val="97000"/>
              </a:lnSpc>
              <a:defRPr/>
            </a:pPr>
            <a:r>
              <a:rPr lang="en-US" smtClean="0"/>
              <a:t>can be quite small (e.g., &lt; 1%) for L2, depending on size, etc.</a:t>
            </a:r>
          </a:p>
          <a:p>
            <a:pPr eaLnBrk="1" hangingPunct="1">
              <a:lnSpc>
                <a:spcPct val="85000"/>
              </a:lnSpc>
              <a:defRPr/>
            </a:pPr>
            <a:r>
              <a:rPr lang="en-US" smtClean="0"/>
              <a:t>Hit Time</a:t>
            </a:r>
          </a:p>
          <a:p>
            <a:pPr lvl="1" eaLnBrk="1" hangingPunct="1">
              <a:lnSpc>
                <a:spcPct val="90000"/>
              </a:lnSpc>
              <a:defRPr/>
            </a:pPr>
            <a:r>
              <a:rPr lang="en-US" smtClean="0"/>
              <a:t>Time to deliver a line in the cache to the processor (includes time to determine whether the line is in the cache)</a:t>
            </a:r>
          </a:p>
          <a:p>
            <a:pPr lvl="1" eaLnBrk="1" hangingPunct="1">
              <a:lnSpc>
                <a:spcPct val="90000"/>
              </a:lnSpc>
              <a:defRPr/>
            </a:pPr>
            <a:r>
              <a:rPr lang="en-US" smtClean="0"/>
              <a:t>Typical numbers:</a:t>
            </a:r>
          </a:p>
          <a:p>
            <a:pPr lvl="2" eaLnBrk="1" hangingPunct="1">
              <a:lnSpc>
                <a:spcPct val="97000"/>
              </a:lnSpc>
              <a:defRPr/>
            </a:pPr>
            <a:r>
              <a:rPr lang="en-US" smtClean="0"/>
              <a:t>1 clock cycle for L1</a:t>
            </a:r>
          </a:p>
          <a:p>
            <a:pPr lvl="2" eaLnBrk="1" hangingPunct="1">
              <a:lnSpc>
                <a:spcPct val="97000"/>
              </a:lnSpc>
              <a:defRPr/>
            </a:pPr>
            <a:r>
              <a:rPr lang="en-US" smtClean="0"/>
              <a:t>3-8 clock cycles for L2</a:t>
            </a:r>
          </a:p>
          <a:p>
            <a:pPr eaLnBrk="1" hangingPunct="1">
              <a:lnSpc>
                <a:spcPct val="85000"/>
              </a:lnSpc>
              <a:defRPr/>
            </a:pPr>
            <a:r>
              <a:rPr lang="en-US" smtClean="0"/>
              <a:t>Miss Penalty</a:t>
            </a:r>
          </a:p>
          <a:p>
            <a:pPr lvl="1" eaLnBrk="1" hangingPunct="1">
              <a:lnSpc>
                <a:spcPct val="90000"/>
              </a:lnSpc>
              <a:defRPr/>
            </a:pPr>
            <a:r>
              <a:rPr lang="en-US" smtClean="0"/>
              <a:t>Additional time required because of a miss</a:t>
            </a:r>
          </a:p>
          <a:p>
            <a:pPr lvl="2" eaLnBrk="1" hangingPunct="1">
              <a:lnSpc>
                <a:spcPct val="97000"/>
              </a:lnSpc>
              <a:defRPr/>
            </a:pPr>
            <a:r>
              <a:rPr lang="en-US" smtClean="0"/>
              <a:t>Typically 25-100 cycles for main memory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pPr eaLnBrk="1" hangingPunct="1">
              <a:defRPr/>
            </a:pPr>
            <a:r>
              <a:rPr lang="en-US" smtClean="0"/>
              <a:t>CPU Performance Revisited</a:t>
            </a:r>
          </a:p>
        </p:txBody>
      </p:sp>
      <p:sp>
        <p:nvSpPr>
          <p:cNvPr id="906243" name="Rectangle 3"/>
          <p:cNvSpPr>
            <a:spLocks noGrp="1" noChangeArrowheads="1"/>
          </p:cNvSpPr>
          <p:nvPr>
            <p:ph type="body" idx="1"/>
          </p:nvPr>
        </p:nvSpPr>
        <p:spPr>
          <a:xfrm>
            <a:off x="0" y="1220788"/>
            <a:ext cx="9144000" cy="5224462"/>
          </a:xfrm>
        </p:spPr>
        <p:txBody>
          <a:bodyPr/>
          <a:lstStyle/>
          <a:p>
            <a:pPr eaLnBrk="1" hangingPunct="1">
              <a:defRPr/>
            </a:pPr>
            <a:r>
              <a:rPr lang="en-US" smtClean="0"/>
              <a:t>CPU</a:t>
            </a:r>
            <a:r>
              <a:rPr lang="en-US" baseline="-25000" smtClean="0"/>
              <a:t>execution time</a:t>
            </a:r>
            <a:r>
              <a:rPr lang="en-US" smtClean="0"/>
              <a:t> = CPU clock cycles * Clock Cycle Time</a:t>
            </a:r>
          </a:p>
          <a:p>
            <a:pPr eaLnBrk="1" hangingPunct="1">
              <a:defRPr/>
            </a:pPr>
            <a:endParaRPr lang="en-US" smtClean="0"/>
          </a:p>
          <a:p>
            <a:pPr eaLnBrk="1" hangingPunct="1">
              <a:defRPr/>
            </a:pPr>
            <a:r>
              <a:rPr lang="en-US" smtClean="0"/>
              <a:t>But when we consider the memory hierarchy</a:t>
            </a:r>
          </a:p>
          <a:p>
            <a:pPr eaLnBrk="1" hangingPunct="1">
              <a:defRPr/>
            </a:pPr>
            <a:r>
              <a:rPr lang="en-US" smtClean="0"/>
              <a:t>CPU</a:t>
            </a:r>
            <a:r>
              <a:rPr lang="en-US" baseline="-25000" smtClean="0"/>
              <a:t>execution time</a:t>
            </a:r>
            <a:r>
              <a:rPr lang="en-US" smtClean="0"/>
              <a:t> = 							(CPU-clock-cycles + Memory Stall Cycles)* CCTime</a:t>
            </a:r>
          </a:p>
          <a:p>
            <a:pPr eaLnBrk="1" hangingPunct="1">
              <a:defRPr/>
            </a:pPr>
            <a:endParaRPr lang="en-US" smtClean="0"/>
          </a:p>
          <a:p>
            <a:pPr eaLnBrk="1" hangingPunct="1">
              <a:defRPr/>
            </a:pPr>
            <a:r>
              <a:rPr lang="en-US" smtClean="0"/>
              <a:t>Memory-Stall-Cycles = Number-of-misses * Miss-Penalty</a:t>
            </a:r>
          </a:p>
          <a:p>
            <a:pPr eaLnBrk="1" hangingPunct="1">
              <a:defRPr/>
            </a:pPr>
            <a:r>
              <a:rPr lang="en-US" smtClean="0"/>
              <a:t>	= IC * Misses/Instruction * Miss-Penalty</a:t>
            </a:r>
          </a:p>
          <a:p>
            <a:pPr eaLnBrk="1" hangingPunct="1">
              <a:defRPr/>
            </a:pPr>
            <a:r>
              <a:rPr lang="en-US" smtClean="0"/>
              <a:t>	= IC*Memory-Accesses/Instruction* Miss-rate*Miss-Penalty</a:t>
            </a:r>
          </a:p>
          <a:p>
            <a:pPr eaLnBrk="1" hangingPunct="1">
              <a:defRPr/>
            </a:pPr>
            <a:endParaRPr lang="en-US" smtClean="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pPr eaLnBrk="1" hangingPunct="1">
              <a:defRPr/>
            </a:pPr>
            <a:r>
              <a:rPr lang="en-US" smtClean="0"/>
              <a:t>Example</a:t>
            </a:r>
          </a:p>
        </p:txBody>
      </p:sp>
      <p:sp>
        <p:nvSpPr>
          <p:cNvPr id="907267" name="Rectangle 3"/>
          <p:cNvSpPr>
            <a:spLocks noGrp="1" noChangeArrowheads="1"/>
          </p:cNvSpPr>
          <p:nvPr>
            <p:ph type="body" idx="1"/>
          </p:nvPr>
        </p:nvSpPr>
        <p:spPr>
          <a:xfrm>
            <a:off x="228600" y="1219200"/>
            <a:ext cx="4205288" cy="5332413"/>
          </a:xfrm>
        </p:spPr>
        <p:txBody>
          <a:bodyPr/>
          <a:lstStyle/>
          <a:p>
            <a:pPr eaLnBrk="1" hangingPunct="1">
              <a:defRPr/>
            </a:pPr>
            <a:r>
              <a:rPr lang="en-US" smtClean="0"/>
              <a:t>Assumptions</a:t>
            </a:r>
          </a:p>
          <a:p>
            <a:pPr lvl="1" eaLnBrk="1" hangingPunct="1">
              <a:defRPr/>
            </a:pPr>
            <a:r>
              <a:rPr lang="en-US" smtClean="0"/>
              <a:t>No misses </a:t>
            </a:r>
            <a:r>
              <a:rPr lang="en-US" smtClean="0">
                <a:sym typeface="Wingdings" pitchFamily="2" charset="2"/>
              </a:rPr>
              <a:t> CPI=1.0</a:t>
            </a:r>
          </a:p>
          <a:p>
            <a:pPr lvl="1" eaLnBrk="1" hangingPunct="1">
              <a:defRPr/>
            </a:pPr>
            <a:r>
              <a:rPr lang="en-US" smtClean="0">
                <a:sym typeface="Wingdings" pitchFamily="2" charset="2"/>
              </a:rPr>
              <a:t>Only data access loads and stores</a:t>
            </a:r>
          </a:p>
          <a:p>
            <a:pPr lvl="1" eaLnBrk="1" hangingPunct="1">
              <a:defRPr/>
            </a:pPr>
            <a:r>
              <a:rPr lang="en-US" smtClean="0">
                <a:sym typeface="Wingdings" pitchFamily="2" charset="2"/>
              </a:rPr>
              <a:t>50% instructions are memory reference instruct.</a:t>
            </a:r>
          </a:p>
          <a:p>
            <a:pPr lvl="1" eaLnBrk="1" hangingPunct="1">
              <a:defRPr/>
            </a:pPr>
            <a:r>
              <a:rPr lang="en-US" smtClean="0">
                <a:sym typeface="Wingdings" pitchFamily="2" charset="2"/>
              </a:rPr>
              <a:t>Miss-Penalty = 25 cycles</a:t>
            </a:r>
          </a:p>
          <a:p>
            <a:pPr lvl="1" eaLnBrk="1" hangingPunct="1">
              <a:defRPr/>
            </a:pPr>
            <a:r>
              <a:rPr lang="en-US" smtClean="0">
                <a:sym typeface="Wingdings" pitchFamily="2" charset="2"/>
              </a:rPr>
              <a:t>Miss-Rate = 2%</a:t>
            </a:r>
          </a:p>
          <a:p>
            <a:pPr eaLnBrk="1" hangingPunct="1">
              <a:defRPr/>
            </a:pPr>
            <a:r>
              <a:rPr lang="en-US" smtClean="0"/>
              <a:t>How much faster would the computer be if there were no misses?</a:t>
            </a:r>
          </a:p>
        </p:txBody>
      </p:sp>
      <p:sp>
        <p:nvSpPr>
          <p:cNvPr id="907268" name="Rectangle 4"/>
          <p:cNvSpPr>
            <a:spLocks noChangeArrowheads="1"/>
          </p:cNvSpPr>
          <p:nvPr/>
        </p:nvSpPr>
        <p:spPr bwMode="auto">
          <a:xfrm>
            <a:off x="4633913" y="1219200"/>
            <a:ext cx="4205287" cy="5332413"/>
          </a:xfrm>
          <a:prstGeom prst="rect">
            <a:avLst/>
          </a:prstGeom>
          <a:solidFill>
            <a:schemeClr val="bg1"/>
          </a:solidFill>
          <a:ln w="9525">
            <a:noFill/>
            <a:miter lim="800000"/>
            <a:headEnd/>
            <a:tailEnd/>
          </a:ln>
          <a:effectLst/>
        </p:spPr>
        <p:txBody>
          <a:bodyPr lIns="90479" tIns="44446" rIns="90479" bIns="44446"/>
          <a:lstStyle/>
          <a:p>
            <a:pPr marL="385763" indent="-385763" eaLnBrk="1" hangingPunct="1">
              <a:lnSpc>
                <a:spcPct val="95000"/>
              </a:lnSpc>
              <a:spcBef>
                <a:spcPct val="50000"/>
              </a:spcBef>
              <a:buClr>
                <a:schemeClr val="hlink"/>
              </a:buClr>
              <a:buFont typeface="Wingdings" pitchFamily="2" charset="2"/>
              <a:buNone/>
              <a:defRPr/>
            </a:pPr>
            <a:r>
              <a:rPr lang="en-US" sz="2400">
                <a:solidFill>
                  <a:srgbClr val="FFFF99"/>
                </a:solidFill>
                <a:effectLst>
                  <a:outerShdw blurRad="38100" dist="38100" dir="2700000" algn="tl">
                    <a:srgbClr val="000000"/>
                  </a:outerShdw>
                </a:effectLst>
                <a:cs typeface="+mn-cs"/>
              </a:rPr>
              <a:t>Perfect all references hit</a:t>
            </a:r>
          </a:p>
          <a:p>
            <a:pPr marL="385763" indent="-385763" eaLnBrk="1" hangingPunct="1">
              <a:lnSpc>
                <a:spcPct val="95000"/>
              </a:lnSpc>
              <a:spcBef>
                <a:spcPct val="50000"/>
              </a:spcBef>
              <a:buClr>
                <a:schemeClr val="hlink"/>
              </a:buClr>
              <a:buFont typeface="Wingdings" pitchFamily="2" charset="2"/>
              <a:buNone/>
              <a:defRPr/>
            </a:pPr>
            <a:r>
              <a:rPr lang="en-US" sz="2400">
                <a:solidFill>
                  <a:srgbClr val="FFFF99"/>
                </a:solidFill>
                <a:effectLst>
                  <a:outerShdw blurRad="38100" dist="38100" dir="2700000" algn="tl">
                    <a:srgbClr val="000000"/>
                  </a:outerShdw>
                </a:effectLst>
                <a:cs typeface="+mn-cs"/>
              </a:rPr>
              <a:t>	 CPU</a:t>
            </a:r>
            <a:r>
              <a:rPr lang="en-US" sz="2400" baseline="-25000">
                <a:solidFill>
                  <a:srgbClr val="FFFF99"/>
                </a:solidFill>
                <a:effectLst>
                  <a:outerShdw blurRad="38100" dist="38100" dir="2700000" algn="tl">
                    <a:srgbClr val="000000"/>
                  </a:outerShdw>
                </a:effectLst>
                <a:cs typeface="+mn-cs"/>
              </a:rPr>
              <a:t>execution time</a:t>
            </a:r>
            <a:r>
              <a:rPr lang="en-US" sz="2400">
                <a:solidFill>
                  <a:srgbClr val="FFFF99"/>
                </a:solidFill>
                <a:effectLst>
                  <a:outerShdw blurRad="38100" dist="38100" dir="2700000" algn="tl">
                    <a:srgbClr val="000000"/>
                  </a:outerShdw>
                </a:effectLst>
                <a:cs typeface="+mn-cs"/>
              </a:rPr>
              <a:t> = </a:t>
            </a:r>
          </a:p>
          <a:p>
            <a:pPr marL="385763" indent="-385763" eaLnBrk="1" hangingPunct="1">
              <a:lnSpc>
                <a:spcPct val="95000"/>
              </a:lnSpc>
              <a:spcBef>
                <a:spcPct val="50000"/>
              </a:spcBef>
              <a:buClr>
                <a:schemeClr val="hlink"/>
              </a:buClr>
              <a:buFont typeface="Wingdings" pitchFamily="2" charset="2"/>
              <a:buNone/>
              <a:defRPr/>
            </a:pPr>
            <a:endParaRPr lang="en-US" sz="2400">
              <a:solidFill>
                <a:srgbClr val="FFFF99"/>
              </a:solidFill>
              <a:effectLst>
                <a:outerShdw blurRad="38100" dist="38100" dir="2700000" algn="tl">
                  <a:srgbClr val="000000"/>
                </a:outerShdw>
              </a:effectLst>
              <a:cs typeface="+mn-cs"/>
            </a:endParaRPr>
          </a:p>
          <a:p>
            <a:pPr marL="385763" indent="-385763" eaLnBrk="1" hangingPunct="1">
              <a:lnSpc>
                <a:spcPct val="95000"/>
              </a:lnSpc>
              <a:spcBef>
                <a:spcPct val="50000"/>
              </a:spcBef>
              <a:buClr>
                <a:schemeClr val="hlink"/>
              </a:buClr>
              <a:buFont typeface="Wingdings" pitchFamily="2" charset="2"/>
              <a:buNone/>
              <a:defRPr/>
            </a:pPr>
            <a:endParaRPr lang="en-US" sz="2400">
              <a:solidFill>
                <a:srgbClr val="FFFF99"/>
              </a:solidFill>
              <a:effectLst>
                <a:outerShdw blurRad="38100" dist="38100" dir="2700000" algn="tl">
                  <a:srgbClr val="000000"/>
                </a:outerShdw>
              </a:effectLst>
              <a:cs typeface="+mn-cs"/>
            </a:endParaRPr>
          </a:p>
          <a:p>
            <a:pPr marL="385763" indent="-385763" eaLnBrk="1" hangingPunct="1">
              <a:lnSpc>
                <a:spcPct val="95000"/>
              </a:lnSpc>
              <a:spcBef>
                <a:spcPct val="50000"/>
              </a:spcBef>
              <a:buClr>
                <a:schemeClr val="hlink"/>
              </a:buClr>
              <a:buFont typeface="Wingdings" pitchFamily="2" charset="2"/>
              <a:buNone/>
              <a:defRPr/>
            </a:pPr>
            <a:endParaRPr lang="en-US" sz="2400">
              <a:solidFill>
                <a:srgbClr val="FFFF99"/>
              </a:solidFill>
              <a:effectLst>
                <a:outerShdw blurRad="38100" dist="38100" dir="2700000" algn="tl">
                  <a:srgbClr val="000000"/>
                </a:outerShdw>
              </a:effectLst>
              <a:cs typeface="+mn-cs"/>
            </a:endParaRPr>
          </a:p>
          <a:p>
            <a:pPr marL="385763" indent="-385763" eaLnBrk="1" hangingPunct="1">
              <a:lnSpc>
                <a:spcPct val="95000"/>
              </a:lnSpc>
              <a:spcBef>
                <a:spcPct val="50000"/>
              </a:spcBef>
              <a:buClr>
                <a:schemeClr val="hlink"/>
              </a:buClr>
              <a:buFont typeface="Wingdings" pitchFamily="2" charset="2"/>
              <a:buNone/>
              <a:defRPr/>
            </a:pPr>
            <a:r>
              <a:rPr lang="en-US" sz="2400">
                <a:solidFill>
                  <a:srgbClr val="FFFF99"/>
                </a:solidFill>
                <a:effectLst>
                  <a:outerShdw blurRad="38100" dist="38100" dir="2700000" algn="tl">
                    <a:srgbClr val="000000"/>
                  </a:outerShdw>
                </a:effectLst>
                <a:cs typeface="+mn-cs"/>
              </a:rPr>
              <a:t>Now for the machine described</a:t>
            </a:r>
          </a:p>
          <a:p>
            <a:pPr marL="385763" indent="-385763" eaLnBrk="1" hangingPunct="1">
              <a:lnSpc>
                <a:spcPct val="95000"/>
              </a:lnSpc>
              <a:spcBef>
                <a:spcPct val="50000"/>
              </a:spcBef>
              <a:buClr>
                <a:schemeClr val="hlink"/>
              </a:buClr>
              <a:buFont typeface="Wingdings" pitchFamily="2" charset="2"/>
              <a:buNone/>
              <a:defRPr/>
            </a:pPr>
            <a:r>
              <a:rPr lang="en-US" sz="2400">
                <a:solidFill>
                  <a:srgbClr val="FFFF99"/>
                </a:solidFill>
                <a:effectLst>
                  <a:outerShdw blurRad="38100" dist="38100" dir="2700000" algn="tl">
                    <a:srgbClr val="000000"/>
                  </a:outerShdw>
                </a:effectLst>
                <a:cs typeface="+mn-cs"/>
              </a:rPr>
              <a:t>	 CPU</a:t>
            </a:r>
            <a:r>
              <a:rPr lang="en-US" sz="2400" baseline="-25000">
                <a:solidFill>
                  <a:srgbClr val="FFFF99"/>
                </a:solidFill>
                <a:effectLst>
                  <a:outerShdw blurRad="38100" dist="38100" dir="2700000" algn="tl">
                    <a:srgbClr val="000000"/>
                  </a:outerShdw>
                </a:effectLst>
                <a:cs typeface="+mn-cs"/>
              </a:rPr>
              <a:t>execution time</a:t>
            </a:r>
            <a:r>
              <a:rPr lang="en-US" sz="2400">
                <a:solidFill>
                  <a:srgbClr val="FFFF99"/>
                </a:solidFill>
                <a:effectLst>
                  <a:outerShdw blurRad="38100" dist="38100" dir="2700000" algn="tl">
                    <a:srgbClr val="000000"/>
                  </a:outerShdw>
                </a:effectLst>
                <a:cs typeface="+mn-cs"/>
              </a:rPr>
              <a:t> = </a:t>
            </a:r>
          </a:p>
          <a:p>
            <a:pPr marL="385763" indent="-385763" eaLnBrk="1" hangingPunct="1">
              <a:lnSpc>
                <a:spcPct val="95000"/>
              </a:lnSpc>
              <a:spcBef>
                <a:spcPct val="50000"/>
              </a:spcBef>
              <a:buClr>
                <a:schemeClr val="hlink"/>
              </a:buClr>
              <a:buFont typeface="Wingdings" pitchFamily="2" charset="2"/>
              <a:buNone/>
              <a:defRPr/>
            </a:pPr>
            <a:endParaRPr lang="en-US" sz="2400">
              <a:solidFill>
                <a:srgbClr val="FFFF99"/>
              </a:solidFill>
              <a:effectLst>
                <a:outerShdw blurRad="38100" dist="38100" dir="2700000" algn="tl">
                  <a:srgbClr val="000000"/>
                </a:outerShdw>
              </a:effectLst>
              <a:cs typeface="+mn-cs"/>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lstStyle/>
          <a:p>
            <a:pPr eaLnBrk="1" hangingPunct="1">
              <a:defRPr/>
            </a:pPr>
            <a:r>
              <a:rPr lang="en-US" smtClean="0"/>
              <a:t>Four Memory Hierarchy Questions</a:t>
            </a:r>
          </a:p>
        </p:txBody>
      </p:sp>
      <p:sp>
        <p:nvSpPr>
          <p:cNvPr id="991235" name="Rectangle 3"/>
          <p:cNvSpPr>
            <a:spLocks noGrp="1" noChangeArrowheads="1"/>
          </p:cNvSpPr>
          <p:nvPr>
            <p:ph type="body" idx="1"/>
          </p:nvPr>
        </p:nvSpPr>
        <p:spPr/>
        <p:txBody>
          <a:bodyPr/>
          <a:lstStyle/>
          <a:p>
            <a:pPr marL="457200" indent="-457200" eaLnBrk="1" hangingPunct="1">
              <a:buFont typeface="Wingdings" panose="05000000000000000000" pitchFamily="2" charset="2"/>
              <a:buAutoNum type="arabicPeriod"/>
              <a:defRPr/>
            </a:pPr>
            <a:r>
              <a:rPr lang="en-US" smtClean="0"/>
              <a:t>Where can a block be placed?</a:t>
            </a:r>
          </a:p>
          <a:p>
            <a:pPr marL="879475" lvl="1" indent="-381000" eaLnBrk="1" hangingPunct="1">
              <a:defRPr/>
            </a:pPr>
            <a:r>
              <a:rPr lang="en-US" smtClean="0"/>
              <a:t>Block placement</a:t>
            </a:r>
          </a:p>
          <a:p>
            <a:pPr marL="457200" indent="-457200" eaLnBrk="1" hangingPunct="1">
              <a:buFont typeface="Wingdings" panose="05000000000000000000" pitchFamily="2" charset="2"/>
              <a:buAutoNum type="arabicPeriod"/>
              <a:defRPr/>
            </a:pPr>
            <a:r>
              <a:rPr lang="en-US" smtClean="0"/>
              <a:t>How is a block found?</a:t>
            </a:r>
          </a:p>
          <a:p>
            <a:pPr marL="879475" lvl="1" indent="-381000" eaLnBrk="1" hangingPunct="1">
              <a:defRPr/>
            </a:pPr>
            <a:r>
              <a:rPr lang="en-US" smtClean="0"/>
              <a:t>Block identification</a:t>
            </a:r>
          </a:p>
          <a:p>
            <a:pPr marL="457200" indent="-457200" eaLnBrk="1" hangingPunct="1">
              <a:buFont typeface="Wingdings" panose="05000000000000000000" pitchFamily="2" charset="2"/>
              <a:buAutoNum type="arabicPeriod"/>
              <a:defRPr/>
            </a:pPr>
            <a:r>
              <a:rPr lang="en-US" smtClean="0"/>
              <a:t>Which block should be replaced on a miss?</a:t>
            </a:r>
          </a:p>
          <a:p>
            <a:pPr marL="879475" lvl="1" indent="-381000" eaLnBrk="1" hangingPunct="1">
              <a:defRPr/>
            </a:pPr>
            <a:r>
              <a:rPr lang="en-US" smtClean="0"/>
              <a:t>Block replacement: </a:t>
            </a:r>
          </a:p>
          <a:p>
            <a:pPr marL="457200" indent="-457200" eaLnBrk="1" hangingPunct="1">
              <a:buFont typeface="Wingdings" panose="05000000000000000000" pitchFamily="2" charset="2"/>
              <a:buAutoNum type="arabicPeriod"/>
              <a:defRPr/>
            </a:pPr>
            <a:r>
              <a:rPr lang="en-US" smtClean="0"/>
              <a:t>What happens on a write?</a:t>
            </a:r>
          </a:p>
          <a:p>
            <a:pPr marL="879475" lvl="1" indent="-381000" eaLnBrk="1" hangingPunct="1">
              <a:defRPr/>
            </a:pPr>
            <a:r>
              <a:rPr lang="en-US" smtClean="0"/>
              <a:t>Write strategy: write-through or write-back</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122238" y="57150"/>
            <a:ext cx="8716962" cy="552450"/>
          </a:xfrm>
        </p:spPr>
        <p:txBody>
          <a:bodyPr/>
          <a:lstStyle/>
          <a:p>
            <a:pPr eaLnBrk="1" hangingPunct="1">
              <a:defRPr/>
            </a:pPr>
            <a:r>
              <a:rPr lang="en-US" sz="3000" smtClean="0"/>
              <a:t>Which block should be replaced on a miss?</a:t>
            </a:r>
          </a:p>
        </p:txBody>
      </p:sp>
      <p:sp>
        <p:nvSpPr>
          <p:cNvPr id="908291" name="Rectangle 3"/>
          <p:cNvSpPr>
            <a:spLocks noGrp="1" noChangeArrowheads="1"/>
          </p:cNvSpPr>
          <p:nvPr>
            <p:ph type="body" idx="1"/>
          </p:nvPr>
        </p:nvSpPr>
        <p:spPr>
          <a:xfrm>
            <a:off x="290513" y="838200"/>
            <a:ext cx="8701087" cy="5607050"/>
          </a:xfrm>
        </p:spPr>
        <p:txBody>
          <a:bodyPr/>
          <a:lstStyle/>
          <a:p>
            <a:pPr eaLnBrk="1" hangingPunct="1">
              <a:defRPr/>
            </a:pPr>
            <a:r>
              <a:rPr lang="en-US" smtClean="0"/>
              <a:t>Direct-Mapped </a:t>
            </a:r>
            <a:r>
              <a:rPr lang="en-US" smtClean="0">
                <a:sym typeface="Wingdings" pitchFamily="2" charset="2"/>
              </a:rPr>
              <a:t> no choice to make</a:t>
            </a:r>
          </a:p>
          <a:p>
            <a:pPr eaLnBrk="1" hangingPunct="1">
              <a:defRPr/>
            </a:pPr>
            <a:r>
              <a:rPr lang="en-US" smtClean="0">
                <a:sym typeface="Wingdings" pitchFamily="2" charset="2"/>
              </a:rPr>
              <a:t>For Set associative or fully associative how do we select which block is removed from the cache</a:t>
            </a:r>
          </a:p>
          <a:p>
            <a:pPr eaLnBrk="1" hangingPunct="1">
              <a:defRPr/>
            </a:pPr>
            <a:r>
              <a:rPr lang="en-US" smtClean="0"/>
              <a:t>Three strategies</a:t>
            </a:r>
          </a:p>
          <a:p>
            <a:pPr eaLnBrk="1" hangingPunct="1">
              <a:buFont typeface="Wingdings" panose="05000000000000000000" pitchFamily="2" charset="2"/>
              <a:buChar char="l"/>
              <a:defRPr/>
            </a:pPr>
            <a:r>
              <a:rPr lang="en-US" smtClean="0"/>
              <a:t>Random</a:t>
            </a:r>
          </a:p>
          <a:p>
            <a:pPr lvl="1" eaLnBrk="1" hangingPunct="1">
              <a:defRPr/>
            </a:pPr>
            <a:r>
              <a:rPr lang="en-US" smtClean="0"/>
              <a:t>Randomly or pseudo-randomly select the block to swap out</a:t>
            </a:r>
          </a:p>
          <a:p>
            <a:pPr eaLnBrk="1" hangingPunct="1">
              <a:buFont typeface="Wingdings" panose="05000000000000000000" pitchFamily="2" charset="2"/>
              <a:buChar char="l"/>
              <a:defRPr/>
            </a:pPr>
            <a:r>
              <a:rPr lang="en-US" smtClean="0"/>
              <a:t>Least Recently Used (LRU)</a:t>
            </a:r>
          </a:p>
          <a:p>
            <a:pPr lvl="1" eaLnBrk="1" hangingPunct="1">
              <a:defRPr/>
            </a:pPr>
            <a:r>
              <a:rPr lang="en-US" smtClean="0"/>
              <a:t>Temporal locality </a:t>
            </a:r>
            <a:r>
              <a:rPr lang="en-US" smtClean="0">
                <a:sym typeface="Wingdings" pitchFamily="2" charset="2"/>
              </a:rPr>
              <a:t> more recently used blocks are more likely to be used again sooner</a:t>
            </a:r>
          </a:p>
          <a:p>
            <a:pPr lvl="1" eaLnBrk="1" hangingPunct="1">
              <a:defRPr/>
            </a:pPr>
            <a:r>
              <a:rPr lang="en-US" smtClean="0">
                <a:sym typeface="Wingdings" pitchFamily="2" charset="2"/>
              </a:rPr>
              <a:t>LRU – the least recently used block is the one selected to go</a:t>
            </a:r>
            <a:endParaRPr lang="en-US" smtClean="0"/>
          </a:p>
          <a:p>
            <a:pPr eaLnBrk="1" hangingPunct="1">
              <a:buFont typeface="Wingdings" panose="05000000000000000000" pitchFamily="2" charset="2"/>
              <a:buChar char="l"/>
              <a:defRPr/>
            </a:pPr>
            <a:r>
              <a:rPr lang="en-US" smtClean="0"/>
              <a:t>First In First Out (FIFO) </a:t>
            </a:r>
          </a:p>
          <a:p>
            <a:pPr lvl="1" eaLnBrk="1" hangingPunct="1">
              <a:defRPr/>
            </a:pPr>
            <a:r>
              <a:rPr lang="en-US" smtClean="0"/>
              <a:t>Least Recently Used block difficult to compute easier to keep track of oldest block</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Von Neumann Architecture</a:t>
            </a:r>
            <a:endParaRPr lang="en-US" dirty="0"/>
          </a:p>
        </p:txBody>
      </p:sp>
      <p:sp>
        <p:nvSpPr>
          <p:cNvPr id="3" name="Content Placeholder 2"/>
          <p:cNvSpPr>
            <a:spLocks noGrp="1"/>
          </p:cNvSpPr>
          <p:nvPr>
            <p:ph idx="1"/>
          </p:nvPr>
        </p:nvSpPr>
        <p:spPr/>
        <p:txBody>
          <a:bodyPr/>
          <a:lstStyle/>
          <a:p>
            <a:pPr>
              <a:defRPr/>
            </a:pPr>
            <a:r>
              <a:rPr lang="en-US" dirty="0"/>
              <a:t>“Changing the program of a fixed-program machine requires re-wiring, re-structuring, or re-designing the machine. The earliest computers were not so much "programmed" as they were "designed". "Reprogramming", when it was possible at all, was a laborious process, starting with </a:t>
            </a:r>
            <a:r>
              <a:rPr lang="en-US" dirty="0">
                <a:hlinkClick r:id="rId2" tooltip="Flowchart"/>
              </a:rPr>
              <a:t>flowcharts</a:t>
            </a:r>
            <a:r>
              <a:rPr lang="en-US" dirty="0"/>
              <a:t> and paper notes, followed by detailed engineering designs, and then the often-arduous process of physically re-wiring and re-building the machine. It could take three weeks to set up a program on </a:t>
            </a:r>
            <a:r>
              <a:rPr lang="en-US" dirty="0">
                <a:hlinkClick r:id="rId3" tooltip="ENIAC"/>
              </a:rPr>
              <a:t>ENIAC</a:t>
            </a:r>
            <a:r>
              <a:rPr lang="en-US" dirty="0"/>
              <a:t> and get it working.</a:t>
            </a:r>
            <a:r>
              <a:rPr lang="en-US" baseline="30000" dirty="0">
                <a:hlinkClick r:id="rId4"/>
              </a:rPr>
              <a:t>[3</a:t>
            </a:r>
            <a:r>
              <a:rPr lang="en-US" baseline="30000" dirty="0" smtClean="0">
                <a:hlinkClick r:id="rId4"/>
              </a:rPr>
              <a:t>]</a:t>
            </a:r>
            <a:endParaRPr lang="en-US" baseline="30000" dirty="0" smtClean="0"/>
          </a:p>
          <a:p>
            <a:pPr>
              <a:defRPr/>
            </a:pPr>
            <a:endParaRPr lang="en-US" baseline="30000" dirty="0"/>
          </a:p>
          <a:p>
            <a:pPr>
              <a:defRPr/>
            </a:pPr>
            <a:r>
              <a:rPr lang="en-US" dirty="0"/>
              <a:t>The idea of the stored-program computer changed all that</a:t>
            </a:r>
            <a:r>
              <a:rPr lang="en-US" dirty="0" smtClean="0"/>
              <a:t>:”</a:t>
            </a:r>
            <a:endParaRPr lang="en-US" dirty="0"/>
          </a:p>
          <a:p>
            <a:pPr>
              <a:defRPr/>
            </a:pPr>
            <a:r>
              <a:rPr lang="en-US" dirty="0" smtClean="0"/>
              <a:t>Princeton (</a:t>
            </a:r>
            <a:r>
              <a:rPr lang="en-US" dirty="0" err="1" smtClean="0"/>
              <a:t>Eniac</a:t>
            </a:r>
            <a:r>
              <a:rPr lang="en-US" dirty="0" smtClean="0"/>
              <a:t>) </a:t>
            </a:r>
            <a:r>
              <a:rPr lang="en-US" dirty="0" err="1" smtClean="0"/>
              <a:t>vs</a:t>
            </a:r>
            <a:r>
              <a:rPr lang="en-US" dirty="0" smtClean="0"/>
              <a:t> Harvard (</a:t>
            </a:r>
            <a:r>
              <a:rPr lang="en-US" dirty="0" err="1" smtClean="0"/>
              <a:t>Edvac</a:t>
            </a:r>
            <a:r>
              <a:rPr lang="en-US" dirty="0" smtClean="0"/>
              <a:t>)</a:t>
            </a:r>
            <a:endParaRPr lang="en-US" dirty="0"/>
          </a:p>
        </p:txBody>
      </p:sp>
      <p:sp>
        <p:nvSpPr>
          <p:cNvPr id="8196" name="TextBox 3"/>
          <p:cNvSpPr txBox="1">
            <a:spLocks noChangeArrowheads="1"/>
          </p:cNvSpPr>
          <p:nvPr/>
        </p:nvSpPr>
        <p:spPr bwMode="auto">
          <a:xfrm>
            <a:off x="1431925" y="6488113"/>
            <a:ext cx="5578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600">
                <a:solidFill>
                  <a:schemeClr val="tx1"/>
                </a:solidFill>
              </a:rPr>
              <a:t>http://en.wikipedia.org/wiki/Von_Neumann_architecture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pPr eaLnBrk="1" hangingPunct="1">
              <a:defRPr/>
            </a:pPr>
            <a:r>
              <a:rPr lang="en-US" smtClean="0"/>
              <a:t>What happens on a write?</a:t>
            </a:r>
          </a:p>
        </p:txBody>
      </p:sp>
      <p:sp>
        <p:nvSpPr>
          <p:cNvPr id="909315" name="Rectangle 3"/>
          <p:cNvSpPr>
            <a:spLocks noGrp="1" noChangeArrowheads="1"/>
          </p:cNvSpPr>
          <p:nvPr>
            <p:ph type="body" idx="1"/>
          </p:nvPr>
        </p:nvSpPr>
        <p:spPr/>
        <p:txBody>
          <a:bodyPr/>
          <a:lstStyle/>
          <a:p>
            <a:pPr eaLnBrk="1" hangingPunct="1">
              <a:defRPr/>
            </a:pPr>
            <a:r>
              <a:rPr lang="en-US" smtClean="0"/>
              <a:t>Write through</a:t>
            </a:r>
          </a:p>
          <a:p>
            <a:pPr eaLnBrk="1" hangingPunct="1">
              <a:defRPr/>
            </a:pPr>
            <a:r>
              <a:rPr lang="en-US" smtClean="0"/>
              <a:t>Write back</a:t>
            </a:r>
          </a:p>
          <a:p>
            <a:pPr eaLnBrk="1" hangingPunct="1">
              <a:defRPr/>
            </a:pPr>
            <a:endParaRPr lang="en-US" smtClean="0"/>
          </a:p>
          <a:p>
            <a:pPr eaLnBrk="1" hangingPunct="1">
              <a:defRPr/>
            </a:pPr>
            <a:r>
              <a:rPr lang="en-US" smtClean="0"/>
              <a:t>Write allocate</a:t>
            </a:r>
          </a:p>
          <a:p>
            <a:pPr eaLnBrk="1" hangingPunct="1">
              <a:defRPr/>
            </a:pPr>
            <a:r>
              <a:rPr lang="en-US" smtClean="0"/>
              <a:t>No-write allocate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9" name="Rectangle 3"/>
          <p:cNvSpPr>
            <a:spLocks noGrp="1" noChangeArrowheads="1"/>
          </p:cNvSpPr>
          <p:nvPr>
            <p:ph type="body" idx="1"/>
          </p:nvPr>
        </p:nvSpPr>
        <p:spPr>
          <a:xfrm>
            <a:off x="76200" y="76200"/>
            <a:ext cx="2528888" cy="5256213"/>
          </a:xfrm>
        </p:spPr>
        <p:txBody>
          <a:bodyPr/>
          <a:lstStyle/>
          <a:p>
            <a:pPr eaLnBrk="1" hangingPunct="1">
              <a:defRPr/>
            </a:pPr>
            <a:r>
              <a:rPr lang="en-US" smtClean="0"/>
              <a:t>Example the Alpha 21264 Data Cache</a:t>
            </a:r>
          </a:p>
          <a:p>
            <a:pPr eaLnBrk="1" hangingPunct="1">
              <a:defRPr/>
            </a:pPr>
            <a:r>
              <a:rPr lang="en-US" smtClean="0"/>
              <a:t>Address Fields</a:t>
            </a:r>
          </a:p>
          <a:p>
            <a:pPr eaLnBrk="1" hangingPunct="1">
              <a:buFont typeface="Wingdings" panose="05000000000000000000" pitchFamily="2" charset="2"/>
              <a:buChar char="l"/>
              <a:defRPr/>
            </a:pPr>
            <a:r>
              <a:rPr lang="en-US" smtClean="0"/>
              <a:t>Tag 29 bits</a:t>
            </a:r>
          </a:p>
          <a:p>
            <a:pPr eaLnBrk="1" hangingPunct="1">
              <a:buFont typeface="Wingdings" panose="05000000000000000000" pitchFamily="2" charset="2"/>
              <a:buChar char="l"/>
              <a:defRPr/>
            </a:pPr>
            <a:r>
              <a:rPr lang="en-US" smtClean="0"/>
              <a:t>Index 9 bits </a:t>
            </a:r>
            <a:r>
              <a:rPr lang="en-US" smtClean="0">
                <a:sym typeface="Wingdings" pitchFamily="2" charset="2"/>
              </a:rPr>
              <a:t> 29 sets</a:t>
            </a:r>
          </a:p>
          <a:p>
            <a:pPr eaLnBrk="1" hangingPunct="1">
              <a:buFont typeface="Wingdings" panose="05000000000000000000" pitchFamily="2" charset="2"/>
              <a:buChar char="l"/>
              <a:defRPr/>
            </a:pPr>
            <a:r>
              <a:rPr lang="en-US" smtClean="0">
                <a:sym typeface="Wingdings" pitchFamily="2" charset="2"/>
              </a:rPr>
              <a:t>Block Offset 6 bits  </a:t>
            </a:r>
            <a:r>
              <a:rPr lang="en-US" smtClean="0"/>
              <a:t> </a:t>
            </a:r>
          </a:p>
        </p:txBody>
      </p:sp>
      <p:pic>
        <p:nvPicPr>
          <p:cNvPr id="43011" name="Picture 4" descr="Ch5-fig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25" y="-1752600"/>
            <a:ext cx="5618163" cy="820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25"/>
          <p:cNvSpPr>
            <a:spLocks noChangeArrowheads="1"/>
          </p:cNvSpPr>
          <p:nvPr/>
        </p:nvSpPr>
        <p:spPr bwMode="auto">
          <a:xfrm>
            <a:off x="230613" y="1677213"/>
            <a:ext cx="6169339" cy="3884398"/>
          </a:xfrm>
          <a:prstGeom prst="rect">
            <a:avLst/>
          </a:prstGeom>
          <a:solidFill>
            <a:srgbClr val="D5F1CF"/>
          </a:solid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11" name="Rectangle 404"/>
          <p:cNvSpPr>
            <a:spLocks noChangeArrowheads="1"/>
          </p:cNvSpPr>
          <p:nvPr/>
        </p:nvSpPr>
        <p:spPr bwMode="auto">
          <a:xfrm>
            <a:off x="382943" y="1981871"/>
            <a:ext cx="2121504" cy="2437269"/>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0" name="Rectangle 413"/>
          <p:cNvSpPr>
            <a:spLocks noChangeArrowheads="1"/>
          </p:cNvSpPr>
          <p:nvPr/>
        </p:nvSpPr>
        <p:spPr bwMode="auto">
          <a:xfrm>
            <a:off x="4115013" y="1981871"/>
            <a:ext cx="2121504" cy="2437269"/>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 name="Title 1"/>
          <p:cNvSpPr>
            <a:spLocks noGrp="1"/>
          </p:cNvSpPr>
          <p:nvPr>
            <p:ph type="title"/>
          </p:nvPr>
        </p:nvSpPr>
        <p:spPr>
          <a:noFill/>
        </p:spPr>
        <p:txBody>
          <a:bodyPr/>
          <a:lstStyle/>
          <a:p>
            <a:r>
              <a:rPr lang="en-US" dirty="0" smtClean="0"/>
              <a:t>Intel Core i7 Cache Hierarchy</a:t>
            </a:r>
            <a:endParaRPr lang="en-US" dirty="0"/>
          </a:p>
        </p:txBody>
      </p:sp>
      <p:sp>
        <p:nvSpPr>
          <p:cNvPr id="4" name="Rectangle 396"/>
          <p:cNvSpPr>
            <a:spLocks noChangeArrowheads="1"/>
          </p:cNvSpPr>
          <p:nvPr/>
        </p:nvSpPr>
        <p:spPr bwMode="auto">
          <a:xfrm>
            <a:off x="547966" y="2134201"/>
            <a:ext cx="977447" cy="304659"/>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dirty="0" err="1"/>
              <a:t>Regs</a:t>
            </a:r>
            <a:endParaRPr lang="en-US" dirty="0"/>
          </a:p>
        </p:txBody>
      </p:sp>
      <p:sp>
        <p:nvSpPr>
          <p:cNvPr id="5" name="Rectangle 397"/>
          <p:cNvSpPr>
            <a:spLocks noChangeArrowheads="1"/>
          </p:cNvSpPr>
          <p:nvPr/>
        </p:nvSpPr>
        <p:spPr bwMode="auto">
          <a:xfrm>
            <a:off x="590810" y="2781600"/>
            <a:ext cx="782274"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a:t>L1 </a:t>
            </a:r>
          </a:p>
          <a:p>
            <a:pPr algn="ctr"/>
            <a:r>
              <a:rPr lang="en-US"/>
              <a:t>d-cache</a:t>
            </a:r>
          </a:p>
        </p:txBody>
      </p:sp>
      <p:sp>
        <p:nvSpPr>
          <p:cNvPr id="6" name="Rectangle 399"/>
          <p:cNvSpPr>
            <a:spLocks noChangeArrowheads="1"/>
          </p:cNvSpPr>
          <p:nvPr/>
        </p:nvSpPr>
        <p:spPr bwMode="auto">
          <a:xfrm>
            <a:off x="1525414" y="2781600"/>
            <a:ext cx="794969"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dirty="0"/>
              <a:t>L1 </a:t>
            </a:r>
          </a:p>
          <a:p>
            <a:pPr algn="ctr"/>
            <a:r>
              <a:rPr lang="en-US" dirty="0" err="1"/>
              <a:t>i</a:t>
            </a:r>
            <a:r>
              <a:rPr lang="en-US" dirty="0"/>
              <a:t>-cache</a:t>
            </a:r>
          </a:p>
        </p:txBody>
      </p:sp>
      <p:sp>
        <p:nvSpPr>
          <p:cNvPr id="7" name="Rectangle 400"/>
          <p:cNvSpPr>
            <a:spLocks noChangeArrowheads="1"/>
          </p:cNvSpPr>
          <p:nvPr/>
        </p:nvSpPr>
        <p:spPr bwMode="auto">
          <a:xfrm>
            <a:off x="611437" y="3695576"/>
            <a:ext cx="1708946"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L2 unified cache</a:t>
            </a:r>
          </a:p>
        </p:txBody>
      </p:sp>
      <p:sp>
        <p:nvSpPr>
          <p:cNvPr id="8" name="Line 401"/>
          <p:cNvSpPr>
            <a:spLocks noChangeShapeType="1"/>
          </p:cNvSpPr>
          <p:nvPr/>
        </p:nvSpPr>
        <p:spPr bwMode="auto">
          <a:xfrm>
            <a:off x="1068425" y="2438859"/>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Line 402"/>
          <p:cNvSpPr>
            <a:spLocks noChangeShapeType="1"/>
          </p:cNvSpPr>
          <p:nvPr/>
        </p:nvSpPr>
        <p:spPr bwMode="auto">
          <a:xfrm>
            <a:off x="1068425"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Line 403"/>
          <p:cNvSpPr>
            <a:spLocks noChangeShapeType="1"/>
          </p:cNvSpPr>
          <p:nvPr/>
        </p:nvSpPr>
        <p:spPr bwMode="auto">
          <a:xfrm>
            <a:off x="1906237"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Text Box 405"/>
          <p:cNvSpPr txBox="1">
            <a:spLocks noChangeArrowheads="1"/>
          </p:cNvSpPr>
          <p:nvPr/>
        </p:nvSpPr>
        <p:spPr bwMode="auto">
          <a:xfrm>
            <a:off x="242251" y="1677213"/>
            <a:ext cx="904067" cy="369846"/>
          </a:xfrm>
          <a:prstGeom prst="rect">
            <a:avLst/>
          </a:prstGeom>
          <a:noFill/>
          <a:ln w="12700">
            <a:noFill/>
            <a:miter lim="800000"/>
            <a:headEnd/>
            <a:tailEnd/>
          </a:ln>
          <a:effectLst/>
        </p:spPr>
        <p:txBody>
          <a:bodyPr wrap="none">
            <a:prstTxWarp prst="textNoShape">
              <a:avLst/>
            </a:prstTxWarp>
            <a:spAutoFit/>
          </a:bodyPr>
          <a:lstStyle/>
          <a:p>
            <a:r>
              <a:rPr lang="en-US"/>
              <a:t>Core 0</a:t>
            </a:r>
          </a:p>
        </p:txBody>
      </p:sp>
      <p:sp>
        <p:nvSpPr>
          <p:cNvPr id="13" name="Rectangle 406"/>
          <p:cNvSpPr>
            <a:spLocks noChangeArrowheads="1"/>
          </p:cNvSpPr>
          <p:nvPr/>
        </p:nvSpPr>
        <p:spPr bwMode="auto">
          <a:xfrm>
            <a:off x="4280036" y="2134201"/>
            <a:ext cx="977447" cy="304659"/>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a:t>Regs</a:t>
            </a:r>
          </a:p>
        </p:txBody>
      </p:sp>
      <p:sp>
        <p:nvSpPr>
          <p:cNvPr id="14" name="Rectangle 407"/>
          <p:cNvSpPr>
            <a:spLocks noChangeArrowheads="1"/>
          </p:cNvSpPr>
          <p:nvPr/>
        </p:nvSpPr>
        <p:spPr bwMode="auto">
          <a:xfrm>
            <a:off x="4322879" y="2781600"/>
            <a:ext cx="782274"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dirty="0"/>
              <a:t>L1 </a:t>
            </a:r>
          </a:p>
          <a:p>
            <a:pPr algn="ctr"/>
            <a:r>
              <a:rPr lang="en-US" dirty="0" err="1"/>
              <a:t>d</a:t>
            </a:r>
            <a:r>
              <a:rPr lang="en-US" dirty="0"/>
              <a:t>-cache</a:t>
            </a:r>
          </a:p>
        </p:txBody>
      </p:sp>
      <p:sp>
        <p:nvSpPr>
          <p:cNvPr id="15" name="Rectangle 408"/>
          <p:cNvSpPr>
            <a:spLocks noChangeArrowheads="1"/>
          </p:cNvSpPr>
          <p:nvPr/>
        </p:nvSpPr>
        <p:spPr bwMode="auto">
          <a:xfrm>
            <a:off x="5257483" y="2781600"/>
            <a:ext cx="794969" cy="57123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a:t>L1 </a:t>
            </a:r>
          </a:p>
          <a:p>
            <a:pPr algn="ctr"/>
            <a:r>
              <a:rPr lang="en-US"/>
              <a:t>i-cache</a:t>
            </a:r>
          </a:p>
        </p:txBody>
      </p:sp>
      <p:sp>
        <p:nvSpPr>
          <p:cNvPr id="16" name="Rectangle 409"/>
          <p:cNvSpPr>
            <a:spLocks noChangeArrowheads="1"/>
          </p:cNvSpPr>
          <p:nvPr/>
        </p:nvSpPr>
        <p:spPr bwMode="auto">
          <a:xfrm>
            <a:off x="4343505" y="3695576"/>
            <a:ext cx="1708946"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L2 unified cache</a:t>
            </a:r>
          </a:p>
        </p:txBody>
      </p:sp>
      <p:sp>
        <p:nvSpPr>
          <p:cNvPr id="17" name="Line 410"/>
          <p:cNvSpPr>
            <a:spLocks noChangeShapeType="1"/>
          </p:cNvSpPr>
          <p:nvPr/>
        </p:nvSpPr>
        <p:spPr bwMode="auto">
          <a:xfrm>
            <a:off x="4800494" y="2438859"/>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8" name="Line 411"/>
          <p:cNvSpPr>
            <a:spLocks noChangeShapeType="1"/>
          </p:cNvSpPr>
          <p:nvPr/>
        </p:nvSpPr>
        <p:spPr bwMode="auto">
          <a:xfrm>
            <a:off x="4800494"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9" name="Line 412"/>
          <p:cNvSpPr>
            <a:spLocks noChangeShapeType="1"/>
          </p:cNvSpPr>
          <p:nvPr/>
        </p:nvSpPr>
        <p:spPr bwMode="auto">
          <a:xfrm>
            <a:off x="5638305" y="3352836"/>
            <a:ext cx="0" cy="34274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1" name="Text Box 414"/>
          <p:cNvSpPr txBox="1">
            <a:spLocks noChangeArrowheads="1"/>
          </p:cNvSpPr>
          <p:nvPr/>
        </p:nvSpPr>
        <p:spPr bwMode="auto">
          <a:xfrm>
            <a:off x="3974320" y="1677213"/>
            <a:ext cx="904067" cy="369846"/>
          </a:xfrm>
          <a:prstGeom prst="rect">
            <a:avLst/>
          </a:prstGeom>
          <a:noFill/>
          <a:ln w="12700">
            <a:noFill/>
            <a:miter lim="800000"/>
            <a:headEnd/>
            <a:tailEnd/>
          </a:ln>
          <a:effectLst/>
        </p:spPr>
        <p:txBody>
          <a:bodyPr wrap="none">
            <a:prstTxWarp prst="textNoShape">
              <a:avLst/>
            </a:prstTxWarp>
            <a:spAutoFit/>
          </a:bodyPr>
          <a:lstStyle/>
          <a:p>
            <a:r>
              <a:rPr lang="en-US"/>
              <a:t>Core 3</a:t>
            </a:r>
          </a:p>
        </p:txBody>
      </p:sp>
      <p:sp>
        <p:nvSpPr>
          <p:cNvPr id="22" name="Text Box 415"/>
          <p:cNvSpPr txBox="1">
            <a:spLocks noChangeArrowheads="1"/>
          </p:cNvSpPr>
          <p:nvPr/>
        </p:nvSpPr>
        <p:spPr bwMode="auto">
          <a:xfrm>
            <a:off x="2972543" y="2983675"/>
            <a:ext cx="723564" cy="646909"/>
          </a:xfrm>
          <a:prstGeom prst="rect">
            <a:avLst/>
          </a:prstGeom>
          <a:noFill/>
          <a:ln w="12700">
            <a:noFill/>
            <a:miter lim="800000"/>
            <a:headEnd/>
            <a:tailEnd/>
          </a:ln>
          <a:effectLst/>
        </p:spPr>
        <p:txBody>
          <a:bodyPr wrap="square">
            <a:prstTxWarp prst="textNoShape">
              <a:avLst/>
            </a:prstTxWarp>
            <a:spAutoFit/>
          </a:bodyPr>
          <a:lstStyle/>
          <a:p>
            <a:pPr algn="ctr"/>
            <a:r>
              <a:rPr lang="en-US" sz="3598" dirty="0"/>
              <a:t>…</a:t>
            </a:r>
          </a:p>
        </p:txBody>
      </p:sp>
      <p:sp>
        <p:nvSpPr>
          <p:cNvPr id="23" name="Line 417"/>
          <p:cNvSpPr>
            <a:spLocks noChangeShapeType="1"/>
          </p:cNvSpPr>
          <p:nvPr/>
        </p:nvSpPr>
        <p:spPr bwMode="auto">
          <a:xfrm>
            <a:off x="1449249" y="4266812"/>
            <a:ext cx="0" cy="53315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4" name="Line 418"/>
          <p:cNvSpPr>
            <a:spLocks noChangeShapeType="1"/>
          </p:cNvSpPr>
          <p:nvPr/>
        </p:nvSpPr>
        <p:spPr bwMode="auto">
          <a:xfrm>
            <a:off x="5181317" y="4266812"/>
            <a:ext cx="0" cy="53315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5" name="Rectangle 419"/>
          <p:cNvSpPr>
            <a:spLocks noChangeArrowheads="1"/>
          </p:cNvSpPr>
          <p:nvPr/>
        </p:nvSpPr>
        <p:spPr bwMode="auto">
          <a:xfrm>
            <a:off x="1100160" y="4799964"/>
            <a:ext cx="4385815" cy="571235"/>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a:t>L3 unified cache</a:t>
            </a:r>
          </a:p>
          <a:p>
            <a:pPr algn="ctr"/>
            <a:r>
              <a:rPr lang="en-US"/>
              <a:t>(shared by all cores)</a:t>
            </a:r>
          </a:p>
        </p:txBody>
      </p:sp>
      <p:sp>
        <p:nvSpPr>
          <p:cNvPr id="26" name="Rectangle 420"/>
          <p:cNvSpPr>
            <a:spLocks noChangeArrowheads="1"/>
          </p:cNvSpPr>
          <p:nvPr/>
        </p:nvSpPr>
        <p:spPr bwMode="auto">
          <a:xfrm>
            <a:off x="230613" y="6056682"/>
            <a:ext cx="6169339" cy="571235"/>
          </a:xfrm>
          <a:prstGeom prst="rect">
            <a:avLst/>
          </a:prstGeom>
          <a:solidFill>
            <a:srgbClr val="D5F1CF"/>
          </a:solidFill>
          <a:ln w="12700">
            <a:solidFill>
              <a:schemeClr val="tx1"/>
            </a:solidFill>
            <a:miter lim="800000"/>
            <a:headEnd/>
            <a:tailEnd/>
          </a:ln>
          <a:effectLst/>
        </p:spPr>
        <p:txBody>
          <a:bodyPr anchor="ctr">
            <a:prstTxWarp prst="textNoShape">
              <a:avLst/>
            </a:prstTxWarp>
          </a:bodyPr>
          <a:lstStyle/>
          <a:p>
            <a:pPr algn="ctr"/>
            <a:r>
              <a:rPr lang="en-US"/>
              <a:t>Main memory</a:t>
            </a:r>
          </a:p>
        </p:txBody>
      </p:sp>
      <p:sp>
        <p:nvSpPr>
          <p:cNvPr id="27" name="Line 421"/>
          <p:cNvSpPr>
            <a:spLocks noChangeShapeType="1"/>
          </p:cNvSpPr>
          <p:nvPr/>
        </p:nvSpPr>
        <p:spPr bwMode="auto">
          <a:xfrm>
            <a:off x="3372407" y="5371200"/>
            <a:ext cx="0" cy="68548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9" name="Text Box 426"/>
          <p:cNvSpPr txBox="1">
            <a:spLocks noChangeArrowheads="1"/>
          </p:cNvSpPr>
          <p:nvPr/>
        </p:nvSpPr>
        <p:spPr bwMode="auto">
          <a:xfrm>
            <a:off x="-35400" y="1296390"/>
            <a:ext cx="2303830" cy="369846"/>
          </a:xfrm>
          <a:prstGeom prst="rect">
            <a:avLst/>
          </a:prstGeom>
          <a:noFill/>
          <a:ln w="12700">
            <a:noFill/>
            <a:miter lim="800000"/>
            <a:headEnd/>
            <a:tailEnd/>
          </a:ln>
          <a:effectLst/>
        </p:spPr>
        <p:txBody>
          <a:bodyPr wrap="none">
            <a:prstTxWarp prst="textNoShape">
              <a:avLst/>
            </a:prstTxWarp>
            <a:spAutoFit/>
          </a:bodyPr>
          <a:lstStyle/>
          <a:p>
            <a:r>
              <a:rPr lang="en-US" dirty="0"/>
              <a:t>Processor package</a:t>
            </a:r>
          </a:p>
        </p:txBody>
      </p:sp>
      <p:sp>
        <p:nvSpPr>
          <p:cNvPr id="30" name="TextBox 29"/>
          <p:cNvSpPr txBox="1"/>
          <p:nvPr/>
        </p:nvSpPr>
        <p:spPr>
          <a:xfrm>
            <a:off x="6552282" y="1677213"/>
            <a:ext cx="2513434" cy="3975840"/>
          </a:xfrm>
          <a:prstGeom prst="rect">
            <a:avLst/>
          </a:prstGeom>
          <a:noFill/>
        </p:spPr>
        <p:txBody>
          <a:bodyPr wrap="square" rtlCol="0">
            <a:spAutoFit/>
          </a:bodyPr>
          <a:lstStyle/>
          <a:p>
            <a:r>
              <a:rPr lang="en-US" dirty="0">
                <a:latin typeface="Calibri" pitchFamily="34" charset="0"/>
              </a:rPr>
              <a:t>L1 </a:t>
            </a:r>
            <a:r>
              <a:rPr lang="en-US" dirty="0" err="1">
                <a:latin typeface="Calibri" pitchFamily="34" charset="0"/>
              </a:rPr>
              <a:t>i</a:t>
            </a:r>
            <a:r>
              <a:rPr lang="en-US" dirty="0">
                <a:latin typeface="Calibri" pitchFamily="34" charset="0"/>
              </a:rPr>
              <a:t>-cache and </a:t>
            </a:r>
            <a:r>
              <a:rPr lang="en-US" dirty="0" err="1">
                <a:latin typeface="Calibri" pitchFamily="34" charset="0"/>
              </a:rPr>
              <a:t>d</a:t>
            </a:r>
            <a:r>
              <a:rPr lang="en-US" dirty="0">
                <a:latin typeface="Calibri" pitchFamily="34" charset="0"/>
              </a:rPr>
              <a:t>-cache:</a:t>
            </a:r>
          </a:p>
          <a:p>
            <a:pPr lvl="1"/>
            <a:r>
              <a:rPr lang="en-US" b="0" dirty="0">
                <a:latin typeface="Calibri" pitchFamily="34" charset="0"/>
              </a:rPr>
              <a:t>32 KB,  8-way, </a:t>
            </a:r>
          </a:p>
          <a:p>
            <a:pPr lvl="1"/>
            <a:r>
              <a:rPr lang="en-US" b="0" dirty="0">
                <a:latin typeface="Calibri" pitchFamily="34" charset="0"/>
              </a:rPr>
              <a:t>Access: 4 cycles</a:t>
            </a:r>
          </a:p>
          <a:p>
            <a:endParaRPr lang="en-US" b="0" dirty="0">
              <a:latin typeface="Calibri" pitchFamily="34" charset="0"/>
            </a:endParaRPr>
          </a:p>
          <a:p>
            <a:r>
              <a:rPr lang="en-US" dirty="0">
                <a:latin typeface="Calibri" pitchFamily="34" charset="0"/>
              </a:rPr>
              <a:t>L2 unified cache:</a:t>
            </a:r>
          </a:p>
          <a:p>
            <a:pPr lvl="1"/>
            <a:r>
              <a:rPr lang="en-US" b="0" dirty="0">
                <a:latin typeface="Calibri" pitchFamily="34" charset="0"/>
              </a:rPr>
              <a:t> 256 KB, 8-way, </a:t>
            </a:r>
          </a:p>
          <a:p>
            <a:pPr lvl="1"/>
            <a:r>
              <a:rPr lang="en-US" b="0" dirty="0">
                <a:latin typeface="Calibri" pitchFamily="34" charset="0"/>
              </a:rPr>
              <a:t>Access: 10 cycles</a:t>
            </a:r>
          </a:p>
          <a:p>
            <a:pPr lvl="1"/>
            <a:endParaRPr lang="en-US" b="0" dirty="0">
              <a:latin typeface="Calibri" pitchFamily="34" charset="0"/>
            </a:endParaRPr>
          </a:p>
          <a:p>
            <a:r>
              <a:rPr lang="en-US" dirty="0">
                <a:latin typeface="Calibri" pitchFamily="34" charset="0"/>
              </a:rPr>
              <a:t>L3 unified cache:</a:t>
            </a:r>
          </a:p>
          <a:p>
            <a:pPr lvl="1"/>
            <a:r>
              <a:rPr lang="en-US" b="0" dirty="0">
                <a:latin typeface="Calibri" pitchFamily="34" charset="0"/>
              </a:rPr>
              <a:t>8 MB, 16-way,</a:t>
            </a:r>
          </a:p>
          <a:p>
            <a:pPr lvl="1"/>
            <a:r>
              <a:rPr lang="en-US" b="0" dirty="0">
                <a:latin typeface="Calibri" pitchFamily="34" charset="0"/>
              </a:rPr>
              <a:t>Access: 40-75 cycles</a:t>
            </a:r>
          </a:p>
          <a:p>
            <a:pPr lvl="1"/>
            <a:endParaRPr lang="en-US" b="0" dirty="0">
              <a:latin typeface="Calibri" pitchFamily="34" charset="0"/>
            </a:endParaRPr>
          </a:p>
          <a:p>
            <a:r>
              <a:rPr lang="en-US" dirty="0">
                <a:latin typeface="Calibri" pitchFamily="34" charset="0"/>
              </a:rPr>
              <a:t>Block size</a:t>
            </a:r>
            <a:r>
              <a:rPr lang="en-US" b="0" dirty="0">
                <a:latin typeface="Calibri" pitchFamily="34" charset="0"/>
              </a:rPr>
              <a:t>: 64 bytes for all caches. </a:t>
            </a:r>
          </a:p>
        </p:txBody>
      </p:sp>
    </p:spTree>
    <p:extLst>
      <p:ext uri="{BB962C8B-B14F-4D97-AF65-F5344CB8AC3E}">
        <p14:creationId xmlns:p14="http://schemas.microsoft.com/office/powerpoint/2010/main" val="186330586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1026"/>
          <p:cNvSpPr>
            <a:spLocks noGrp="1" noChangeArrowheads="1"/>
          </p:cNvSpPr>
          <p:nvPr>
            <p:ph type="title"/>
          </p:nvPr>
        </p:nvSpPr>
        <p:spPr/>
        <p:txBody>
          <a:bodyPr/>
          <a:lstStyle/>
          <a:p>
            <a:pPr eaLnBrk="1" hangingPunct="1">
              <a:defRPr/>
            </a:pPr>
            <a:r>
              <a:rPr lang="en-US" dirty="0" smtClean="0"/>
              <a:t>Fig B.7 Memory Hierarchy Equations</a:t>
            </a:r>
          </a:p>
        </p:txBody>
      </p:sp>
      <p:sp>
        <p:nvSpPr>
          <p:cNvPr id="823299" name="Rectangle 1027"/>
          <p:cNvSpPr>
            <a:spLocks noGrp="1" noChangeArrowheads="1"/>
          </p:cNvSpPr>
          <p:nvPr>
            <p:ph type="body" idx="1"/>
          </p:nvPr>
        </p:nvSpPr>
        <p:spPr/>
        <p:txBody>
          <a:bodyPr/>
          <a:lstStyle/>
          <a:p>
            <a:pPr eaLnBrk="1" hangingPunct="1">
              <a:defRPr/>
            </a:pPr>
            <a:endParaRPr lang="en-US" smtClean="0"/>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1600200"/>
            <a:ext cx="895667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1026"/>
          <p:cNvSpPr>
            <a:spLocks noGrp="1" noChangeArrowheads="1"/>
          </p:cNvSpPr>
          <p:nvPr>
            <p:ph type="title"/>
          </p:nvPr>
        </p:nvSpPr>
        <p:spPr/>
        <p:txBody>
          <a:bodyPr/>
          <a:lstStyle/>
          <a:p>
            <a:pPr eaLnBrk="1" hangingPunct="1">
              <a:defRPr/>
            </a:pPr>
            <a:r>
              <a:rPr lang="en-US" dirty="0" smtClean="0"/>
              <a:t>Fig B.7 Memory </a:t>
            </a:r>
            <a:r>
              <a:rPr lang="en-US" dirty="0" err="1" smtClean="0"/>
              <a:t>Hier</a:t>
            </a:r>
            <a:r>
              <a:rPr lang="en-US" dirty="0" smtClean="0"/>
              <a:t>. Equations II</a:t>
            </a:r>
          </a:p>
        </p:txBody>
      </p:sp>
      <p:sp>
        <p:nvSpPr>
          <p:cNvPr id="823299" name="Rectangle 1027"/>
          <p:cNvSpPr>
            <a:spLocks noGrp="1" noChangeArrowheads="1"/>
          </p:cNvSpPr>
          <p:nvPr>
            <p:ph type="body" idx="1"/>
          </p:nvPr>
        </p:nvSpPr>
        <p:spPr/>
        <p:txBody>
          <a:bodyPr/>
          <a:lstStyle/>
          <a:p>
            <a:pPr eaLnBrk="1" hangingPunct="1">
              <a:defRPr/>
            </a:pPr>
            <a:endParaRPr lang="en-US" smtClean="0"/>
          </a:p>
        </p:txBody>
      </p:sp>
      <p:pic>
        <p:nvPicPr>
          <p:cNvPr id="460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88868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Two Level cache AMAT equation</a:t>
            </a:r>
            <a:endParaRPr lang="en-US" dirty="0"/>
          </a:p>
        </p:txBody>
      </p:sp>
      <p:sp>
        <p:nvSpPr>
          <p:cNvPr id="4" name="TextBox 3"/>
          <p:cNvSpPr txBox="1">
            <a:spLocks noRot="1" noChangeAspect="1" noMove="1" noResize="1" noEditPoints="1" noAdjustHandles="1" noChangeArrowheads="1" noChangeShapeType="1" noTextEdit="1"/>
          </p:cNvSpPr>
          <p:nvPr/>
        </p:nvSpPr>
        <p:spPr>
          <a:xfrm>
            <a:off x="152400" y="1764268"/>
            <a:ext cx="8914300" cy="369332"/>
          </a:xfrm>
          <a:prstGeom prst="rect">
            <a:avLst/>
          </a:prstGeom>
          <a:blipFill rotWithShape="1">
            <a:blip r:embed="rId2"/>
            <a:stretch>
              <a:fillRect b="-16393"/>
            </a:stretch>
          </a:blipFill>
        </p:spPr>
        <p:txBody>
          <a:bodyPr/>
          <a:lstStyle/>
          <a:p>
            <a:pPr eaLnBrk="1" hangingPunct="1">
              <a:defRPr/>
            </a:pPr>
            <a:r>
              <a:rPr lang="en-US">
                <a:noFill/>
              </a:rPr>
              <a:t> </a:t>
            </a:r>
          </a:p>
        </p:txBody>
      </p:sp>
      <p:sp>
        <p:nvSpPr>
          <p:cNvPr id="5" name="TextBox 4"/>
          <p:cNvSpPr txBox="1">
            <a:spLocks noRot="1" noChangeAspect="1" noMove="1" noResize="1" noEditPoints="1" noAdjustHandles="1" noChangeArrowheads="1" noChangeShapeType="1" noTextEdit="1"/>
          </p:cNvSpPr>
          <p:nvPr/>
        </p:nvSpPr>
        <p:spPr>
          <a:xfrm>
            <a:off x="152400" y="1752600"/>
            <a:ext cx="8914300" cy="369332"/>
          </a:xfrm>
          <a:prstGeom prst="rect">
            <a:avLst/>
          </a:prstGeom>
          <a:blipFill rotWithShape="1">
            <a:blip r:embed="rId3"/>
            <a:stretch>
              <a:fillRect b="-16667"/>
            </a:stretch>
          </a:blipFill>
        </p:spPr>
        <p:txBody>
          <a:bodyPr/>
          <a:lstStyle/>
          <a:p>
            <a:pPr eaLnBrk="1" hangingPunct="1">
              <a:defRPr/>
            </a:pPr>
            <a:r>
              <a:rPr lang="en-US">
                <a:noFill/>
              </a:rPr>
              <a:t> </a:t>
            </a:r>
          </a:p>
        </p:txBody>
      </p:sp>
      <p:sp>
        <p:nvSpPr>
          <p:cNvPr id="6" name="Content Placeholder 5"/>
          <p:cNvSpPr txBox="1">
            <a:spLocks noGrp="1" noRot="1" noChangeAspect="1" noMove="1" noResize="1" noEditPoints="1" noAdjustHandles="1" noChangeArrowheads="1" noChangeShapeType="1" noTextEdit="1"/>
          </p:cNvSpPr>
          <p:nvPr>
            <p:ph idx="1"/>
          </p:nvPr>
        </p:nvSpPr>
        <p:spPr>
          <a:xfrm>
            <a:off x="263525" y="1279525"/>
            <a:ext cx="7328464" cy="1862553"/>
          </a:xfrm>
          <a:blipFill rotWithShape="1">
            <a:blip r:embed="rId4"/>
            <a:stretch>
              <a:fillRect b="-6230"/>
            </a:stretch>
          </a:blipFill>
        </p:spPr>
        <p:txBody>
          <a:bodyPr/>
          <a:lstStyle/>
          <a:p>
            <a:pPr>
              <a:defRPr/>
            </a:pPr>
            <a:r>
              <a:rPr lang="en-US">
                <a:noFill/>
              </a:rPr>
              <a:t>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Average Memory Access Time (AMAT) Example</a:t>
            </a:r>
            <a:r>
              <a:rPr lang="en-US" dirty="0"/>
              <a:t>: page B-31</a:t>
            </a:r>
          </a:p>
        </p:txBody>
      </p:sp>
      <p:sp>
        <p:nvSpPr>
          <p:cNvPr id="3" name="Content Placeholder 2"/>
          <p:cNvSpPr>
            <a:spLocks noGrp="1"/>
          </p:cNvSpPr>
          <p:nvPr>
            <p:ph idx="1"/>
          </p:nvPr>
        </p:nvSpPr>
        <p:spPr/>
        <p:txBody>
          <a:bodyPr/>
          <a:lstStyle/>
          <a:p>
            <a:pPr>
              <a:defRPr/>
            </a:pPr>
            <a:r>
              <a:rPr lang="en-US" dirty="0" smtClean="0"/>
              <a:t>Suppose </a:t>
            </a:r>
            <a:r>
              <a:rPr lang="en-US" dirty="0"/>
              <a:t>that in 1000 memory </a:t>
            </a:r>
            <a:r>
              <a:rPr lang="en-US" dirty="0" smtClean="0"/>
              <a:t>references there </a:t>
            </a:r>
            <a:r>
              <a:rPr lang="en-US" dirty="0"/>
              <a:t>are 40 misses in first level and 20 in second level cache.</a:t>
            </a:r>
          </a:p>
          <a:p>
            <a:pPr>
              <a:defRPr/>
            </a:pPr>
            <a:r>
              <a:rPr lang="en-US" dirty="0"/>
              <a:t>Assume the miss penalty for L2 is 200 clock cycles, hit time </a:t>
            </a:r>
            <a:r>
              <a:rPr lang="en-US" dirty="0" smtClean="0"/>
              <a:t>for </a:t>
            </a:r>
            <a:r>
              <a:rPr lang="en-US" dirty="0"/>
              <a:t>L2 is 10 cycles and the </a:t>
            </a:r>
            <a:r>
              <a:rPr lang="en-US" dirty="0" err="1"/>
              <a:t>HitTime</a:t>
            </a:r>
            <a:r>
              <a:rPr lang="en-US" dirty="0"/>
              <a:t> of L1 is 1 cycle.</a:t>
            </a:r>
          </a:p>
          <a:p>
            <a:pPr>
              <a:defRPr/>
            </a:pPr>
            <a:r>
              <a:rPr lang="en-US" dirty="0"/>
              <a:t>If there are 1.5 memory </a:t>
            </a:r>
            <a:r>
              <a:rPr lang="en-US" dirty="0" smtClean="0"/>
              <a:t>references </a:t>
            </a:r>
            <a:r>
              <a:rPr lang="en-US" dirty="0"/>
              <a:t>per instruction </a:t>
            </a:r>
          </a:p>
          <a:p>
            <a:pPr>
              <a:defRPr/>
            </a:pPr>
            <a:r>
              <a:rPr lang="en-US" dirty="0" smtClean="0"/>
              <a:t>What </a:t>
            </a:r>
            <a:r>
              <a:rPr lang="en-US" dirty="0"/>
              <a:t>is the AMAT and </a:t>
            </a:r>
          </a:p>
          <a:p>
            <a:pPr>
              <a:defRPr/>
            </a:pPr>
            <a:r>
              <a:rPr lang="en-US" dirty="0"/>
              <a:t>What is the average number of stall cycles per instruction ?</a:t>
            </a:r>
          </a:p>
          <a:p>
            <a:pPr>
              <a:defRPr/>
            </a:pPr>
            <a:endParaRPr lang="en-US"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terminology review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28949" y="1020036"/>
            <a:ext cx="7238851" cy="5761764"/>
          </a:xfrm>
          <a:prstGeom prst="rect">
            <a:avLst/>
          </a:prstGeom>
        </p:spPr>
      </p:pic>
    </p:spTree>
    <p:extLst>
      <p:ext uri="{BB962C8B-B14F-4D97-AF65-F5344CB8AC3E}">
        <p14:creationId xmlns:p14="http://schemas.microsoft.com/office/powerpoint/2010/main" val="14042176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pPr eaLnBrk="1" hangingPunct="1">
              <a:defRPr/>
            </a:pPr>
            <a:r>
              <a:rPr lang="en-US" smtClean="0"/>
              <a:t>Designing an Instruction Set</a:t>
            </a:r>
          </a:p>
        </p:txBody>
      </p:sp>
      <p:sp>
        <p:nvSpPr>
          <p:cNvPr id="866307" name="Rectangle 3"/>
          <p:cNvSpPr>
            <a:spLocks noGrp="1" noChangeArrowheads="1"/>
          </p:cNvSpPr>
          <p:nvPr>
            <p:ph type="body" idx="1"/>
          </p:nvPr>
        </p:nvSpPr>
        <p:spPr/>
        <p:txBody>
          <a:bodyPr/>
          <a:lstStyle/>
          <a:p>
            <a:pPr marL="457200" indent="-457200" eaLnBrk="1" hangingPunct="1">
              <a:defRPr/>
            </a:pPr>
            <a:r>
              <a:rPr lang="en-US" smtClean="0"/>
              <a:t>Balancing conflicting goals</a:t>
            </a:r>
          </a:p>
          <a:p>
            <a:pPr marL="457200" indent="-457200" eaLnBrk="1" hangingPunct="1">
              <a:buFont typeface="Wingdings" panose="05000000000000000000" pitchFamily="2" charset="2"/>
              <a:buAutoNum type="arabicPeriod"/>
              <a:defRPr/>
            </a:pPr>
            <a:r>
              <a:rPr lang="en-US" smtClean="0"/>
              <a:t>To have as many registers as possible</a:t>
            </a:r>
          </a:p>
          <a:p>
            <a:pPr marL="457200" indent="-457200" eaLnBrk="1" hangingPunct="1">
              <a:buFont typeface="Wingdings" panose="05000000000000000000" pitchFamily="2" charset="2"/>
              <a:buAutoNum type="arabicPeriod"/>
              <a:defRPr/>
            </a:pPr>
            <a:r>
              <a:rPr lang="en-US" smtClean="0"/>
              <a:t>To have many address modes</a:t>
            </a:r>
          </a:p>
          <a:p>
            <a:pPr marL="457200" indent="-457200" eaLnBrk="1" hangingPunct="1">
              <a:buFont typeface="Wingdings" panose="05000000000000000000" pitchFamily="2" charset="2"/>
              <a:buAutoNum type="arabicPeriod"/>
              <a:defRPr/>
            </a:pPr>
            <a:r>
              <a:rPr lang="en-US" smtClean="0"/>
              <a:t>To have a short average instruction length</a:t>
            </a:r>
          </a:p>
          <a:p>
            <a:pPr marL="457200" indent="-457200" eaLnBrk="1" hangingPunct="1">
              <a:buFont typeface="Wingdings" panose="05000000000000000000" pitchFamily="2" charset="2"/>
              <a:buAutoNum type="arabicPeriod"/>
              <a:defRPr/>
            </a:pPr>
            <a:r>
              <a:rPr lang="en-US" smtClean="0"/>
              <a:t>To have short programs</a:t>
            </a:r>
          </a:p>
          <a:p>
            <a:pPr marL="457200" indent="-457200" eaLnBrk="1" hangingPunct="1">
              <a:buFont typeface="Wingdings" panose="05000000000000000000" pitchFamily="2" charset="2"/>
              <a:buAutoNum type="arabicPeriod"/>
              <a:defRPr/>
            </a:pPr>
            <a:r>
              <a:rPr lang="en-US" smtClean="0"/>
              <a:t>To have instruction length to support pipelining</a:t>
            </a:r>
          </a:p>
          <a:p>
            <a:pPr marL="457200" indent="-457200" eaLnBrk="1" hangingPunct="1">
              <a:defRPr/>
            </a:pPr>
            <a:endParaRPr lang="en-US" smtClean="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lstStyle/>
          <a:p>
            <a:pPr eaLnBrk="1" hangingPunct="1">
              <a:defRPr/>
            </a:pPr>
            <a:r>
              <a:rPr lang="en-US" dirty="0" smtClean="0"/>
              <a:t>The Memory Hierarchy Chapter </a:t>
            </a:r>
            <a:r>
              <a:rPr lang="en-US" b="0" dirty="0" smtClean="0"/>
              <a:t>B</a:t>
            </a:r>
            <a:endParaRPr lang="en-US" dirty="0" smtClean="0"/>
          </a:p>
        </p:txBody>
      </p:sp>
      <p:sp>
        <p:nvSpPr>
          <p:cNvPr id="988163" name="Rectangle 3"/>
          <p:cNvSpPr>
            <a:spLocks noGrp="1" noChangeArrowheads="1"/>
          </p:cNvSpPr>
          <p:nvPr>
            <p:ph type="body" idx="1"/>
          </p:nvPr>
        </p:nvSpPr>
        <p:spPr/>
        <p:txBody>
          <a:bodyPr/>
          <a:lstStyle/>
          <a:p>
            <a:pPr eaLnBrk="1" hangingPunct="1">
              <a:defRPr/>
            </a:pPr>
            <a:r>
              <a:rPr lang="en-US" dirty="0" smtClean="0"/>
              <a:t>Memory Types</a:t>
            </a:r>
          </a:p>
          <a:p>
            <a:pPr eaLnBrk="1" hangingPunct="1">
              <a:defRPr/>
            </a:pPr>
            <a:r>
              <a:rPr lang="en-US" dirty="0" smtClean="0"/>
              <a:t>	Static RAM</a:t>
            </a:r>
          </a:p>
          <a:p>
            <a:pPr eaLnBrk="1" hangingPunct="1">
              <a:defRPr/>
            </a:pPr>
            <a:r>
              <a:rPr lang="en-US" dirty="0" smtClean="0"/>
              <a:t>	Dynamic RAM</a:t>
            </a:r>
          </a:p>
          <a:p>
            <a:pPr eaLnBrk="1" hangingPunct="1">
              <a:defRPr/>
            </a:pPr>
            <a:r>
              <a:rPr lang="en-US" dirty="0" smtClean="0"/>
              <a:t>	Disk</a:t>
            </a:r>
          </a:p>
          <a:p>
            <a:pPr eaLnBrk="1" hangingPunct="1">
              <a:defRPr/>
            </a:pPr>
            <a:endParaRPr lang="en-US" dirty="0" smtClean="0"/>
          </a:p>
          <a:p>
            <a:pPr eaLnBrk="1" hangingPunct="1">
              <a:defRPr/>
            </a:pPr>
            <a:r>
              <a:rPr lang="en-US" dirty="0" smtClean="0"/>
              <a:t>What we want is  a very large very fast memory.</a:t>
            </a:r>
          </a:p>
          <a:p>
            <a:pPr eaLnBrk="1" hangingPunct="1">
              <a:defRPr/>
            </a:pPr>
            <a:r>
              <a:rPr lang="en-US" dirty="0" smtClean="0"/>
              <a:t>But of course the best generally costs more.</a:t>
            </a:r>
          </a:p>
          <a:p>
            <a:pPr eaLnBrk="1" hangingPunct="1">
              <a:defRPr/>
            </a:pPr>
            <a:endParaRPr lang="en-US" dirty="0" smtClean="0"/>
          </a:p>
          <a:p>
            <a:pPr eaLnBrk="1" hangingPunct="1">
              <a:defRPr/>
            </a:pPr>
            <a:r>
              <a:rPr lang="en-US" sz="2000" dirty="0" smtClean="0"/>
              <a:t>Others not of concern here: Flash RAM, ROM, PROM, FPGA</a:t>
            </a:r>
          </a:p>
          <a:p>
            <a:pPr eaLnBrk="1" hangingPunct="1">
              <a:defRPr/>
            </a:pPr>
            <a:r>
              <a:rPr lang="en-US" sz="2000" dirty="0" smtClean="0"/>
              <a:t>References: Chapter </a:t>
            </a:r>
            <a:r>
              <a:rPr lang="en-US" sz="2000" dirty="0" smtClean="0"/>
              <a:t>2 of </a:t>
            </a:r>
            <a:r>
              <a:rPr lang="en-US" sz="2000" dirty="0" smtClean="0"/>
              <a:t>text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pPr eaLnBrk="1" hangingPunct="1">
              <a:defRPr/>
            </a:pPr>
            <a:r>
              <a:rPr lang="en-US" dirty="0" smtClean="0"/>
              <a:t>Quote on Memory for ENIAC</a:t>
            </a:r>
            <a:endParaRPr lang="en-US" dirty="0" smtClean="0"/>
          </a:p>
        </p:txBody>
      </p:sp>
      <p:sp>
        <p:nvSpPr>
          <p:cNvPr id="992259" name="Rectangle 3"/>
          <p:cNvSpPr>
            <a:spLocks noGrp="1" noChangeArrowheads="1"/>
          </p:cNvSpPr>
          <p:nvPr>
            <p:ph type="body" idx="1"/>
          </p:nvPr>
        </p:nvSpPr>
        <p:spPr/>
        <p:txBody>
          <a:bodyPr/>
          <a:lstStyle/>
          <a:p>
            <a:pPr eaLnBrk="1" hangingPunct="1">
              <a:defRPr/>
            </a:pPr>
            <a:r>
              <a:rPr lang="en-US" dirty="0" smtClean="0"/>
              <a:t>Ideally one would desire an infinitely large memory capacity such that any particular … word would be immediately available … </a:t>
            </a:r>
          </a:p>
          <a:p>
            <a:pPr eaLnBrk="1" hangingPunct="1">
              <a:defRPr/>
            </a:pPr>
            <a:r>
              <a:rPr lang="en-US" dirty="0" smtClean="0"/>
              <a:t>	We are … forced to recognize the possibility of constructing a hierarchy of memories, each of which has greater capacity than the preceding but which is less quickly accessible.</a:t>
            </a:r>
          </a:p>
          <a:p>
            <a:pPr eaLnBrk="1" hangingPunct="1">
              <a:defRPr/>
            </a:pPr>
            <a:r>
              <a:rPr lang="en-US" dirty="0" smtClean="0"/>
              <a:t>		A. W. </a:t>
            </a:r>
            <a:r>
              <a:rPr lang="en-US" dirty="0"/>
              <a:t>B</a:t>
            </a:r>
            <a:r>
              <a:rPr lang="en-US" dirty="0" smtClean="0"/>
              <a:t>urks, H. H. </a:t>
            </a:r>
            <a:r>
              <a:rPr lang="en-US" dirty="0" err="1" smtClean="0"/>
              <a:t>Goldstine</a:t>
            </a:r>
            <a:r>
              <a:rPr lang="en-US" dirty="0" smtClean="0"/>
              <a:t> and John von Neumann	(1946 - </a:t>
            </a:r>
            <a:r>
              <a:rPr lang="en-US" i="1" dirty="0"/>
              <a:t>Preliminary discussion of the logical design of an electronic </a:t>
            </a:r>
            <a:r>
              <a:rPr lang="en-US" i="1" dirty="0" smtClean="0"/>
              <a:t>computing</a:t>
            </a:r>
          </a:p>
          <a:p>
            <a:pPr lvl="1" eaLnBrk="1" hangingPunct="1">
              <a:buFont typeface="Arial" pitchFamily="34" charset="0"/>
              <a:buChar char="•"/>
              <a:defRPr/>
            </a:pPr>
            <a:r>
              <a:rPr lang="en-US" i="1" dirty="0" smtClean="0"/>
              <a:t>http</a:t>
            </a:r>
            <a:r>
              <a:rPr lang="en-US" i="1" dirty="0"/>
              <a:t>://www.cs.unc.edu/~adyilie/comp265/vonNeumann.html instrument)</a:t>
            </a:r>
            <a:endParaRPr lang="en-US" dirty="0" smtClean="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pPr eaLnBrk="1" hangingPunct="1">
              <a:defRPr/>
            </a:pPr>
            <a:r>
              <a:rPr lang="en-US" smtClean="0"/>
              <a:t>Accessing Memory</a:t>
            </a:r>
          </a:p>
        </p:txBody>
      </p:sp>
      <p:sp>
        <p:nvSpPr>
          <p:cNvPr id="12291" name="Rectangle 3"/>
          <p:cNvSpPr>
            <a:spLocks noChangeArrowheads="1"/>
          </p:cNvSpPr>
          <p:nvPr/>
        </p:nvSpPr>
        <p:spPr bwMode="auto">
          <a:xfrm>
            <a:off x="6880225" y="2876550"/>
            <a:ext cx="909638"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main</a:t>
            </a:r>
          </a:p>
          <a:p>
            <a:pPr algn="ctr">
              <a:lnSpc>
                <a:spcPct val="100000"/>
              </a:lnSpc>
              <a:spcBef>
                <a:spcPct val="0"/>
              </a:spcBef>
              <a:buClrTx/>
              <a:buFontTx/>
              <a:buNone/>
            </a:pPr>
            <a:r>
              <a:rPr lang="en-US" altLang="en-US" sz="1600">
                <a:solidFill>
                  <a:schemeClr val="tx1"/>
                </a:solidFill>
              </a:rPr>
              <a:t>memory</a:t>
            </a:r>
          </a:p>
        </p:txBody>
      </p:sp>
      <p:sp>
        <p:nvSpPr>
          <p:cNvPr id="12292" name="AutoShape 4"/>
          <p:cNvSpPr>
            <a:spLocks noChangeArrowheads="1"/>
          </p:cNvSpPr>
          <p:nvPr/>
        </p:nvSpPr>
        <p:spPr bwMode="auto">
          <a:xfrm>
            <a:off x="5356225" y="3028950"/>
            <a:ext cx="1492250" cy="533400"/>
          </a:xfrm>
          <a:prstGeom prst="leftRightArrow">
            <a:avLst>
              <a:gd name="adj1" fmla="val 50000"/>
              <a:gd name="adj2" fmla="val 5595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3" name="Rectangle 5"/>
          <p:cNvSpPr>
            <a:spLocks noChangeArrowheads="1"/>
          </p:cNvSpPr>
          <p:nvPr/>
        </p:nvSpPr>
        <p:spPr bwMode="auto">
          <a:xfrm>
            <a:off x="4441825" y="3060700"/>
            <a:ext cx="909638" cy="577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I/O </a:t>
            </a:r>
          </a:p>
          <a:p>
            <a:pPr algn="ctr">
              <a:lnSpc>
                <a:spcPct val="100000"/>
              </a:lnSpc>
              <a:spcBef>
                <a:spcPct val="0"/>
              </a:spcBef>
              <a:buClrTx/>
              <a:buFontTx/>
              <a:buNone/>
            </a:pPr>
            <a:r>
              <a:rPr lang="en-US" altLang="en-US" sz="1600">
                <a:solidFill>
                  <a:schemeClr val="tx1"/>
                </a:solidFill>
              </a:rPr>
              <a:t>bridge</a:t>
            </a:r>
          </a:p>
        </p:txBody>
      </p:sp>
      <p:sp>
        <p:nvSpPr>
          <p:cNvPr id="12294" name="AutoShape 6"/>
          <p:cNvSpPr>
            <a:spLocks noChangeArrowheads="1"/>
          </p:cNvSpPr>
          <p:nvPr/>
        </p:nvSpPr>
        <p:spPr bwMode="auto">
          <a:xfrm>
            <a:off x="2984500" y="3028950"/>
            <a:ext cx="1452563" cy="533400"/>
          </a:xfrm>
          <a:prstGeom prst="leftRightArrow">
            <a:avLst>
              <a:gd name="adj1" fmla="val 50000"/>
              <a:gd name="adj2" fmla="val 5446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5" name="Rectangle 7"/>
          <p:cNvSpPr>
            <a:spLocks noChangeArrowheads="1"/>
          </p:cNvSpPr>
          <p:nvPr/>
        </p:nvSpPr>
        <p:spPr bwMode="auto">
          <a:xfrm>
            <a:off x="1084263" y="3060700"/>
            <a:ext cx="1873250" cy="577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bus interface</a:t>
            </a:r>
          </a:p>
        </p:txBody>
      </p:sp>
      <p:sp>
        <p:nvSpPr>
          <p:cNvPr id="12296" name="Rectangle 8"/>
          <p:cNvSpPr>
            <a:spLocks noChangeArrowheads="1"/>
          </p:cNvSpPr>
          <p:nvPr/>
        </p:nvSpPr>
        <p:spPr bwMode="auto">
          <a:xfrm>
            <a:off x="2000250" y="17335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7" name="Rectangle 9"/>
          <p:cNvSpPr>
            <a:spLocks noChangeArrowheads="1"/>
          </p:cNvSpPr>
          <p:nvPr/>
        </p:nvSpPr>
        <p:spPr bwMode="auto">
          <a:xfrm>
            <a:off x="2000250" y="18859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8" name="Rectangle 10"/>
          <p:cNvSpPr>
            <a:spLocks noChangeArrowheads="1"/>
          </p:cNvSpPr>
          <p:nvPr/>
        </p:nvSpPr>
        <p:spPr bwMode="auto">
          <a:xfrm>
            <a:off x="2000250" y="20383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299" name="Rectangle 11"/>
          <p:cNvSpPr>
            <a:spLocks noChangeArrowheads="1"/>
          </p:cNvSpPr>
          <p:nvPr/>
        </p:nvSpPr>
        <p:spPr bwMode="auto">
          <a:xfrm>
            <a:off x="2000250" y="21907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0" name="Rectangle 12"/>
          <p:cNvSpPr>
            <a:spLocks noChangeArrowheads="1"/>
          </p:cNvSpPr>
          <p:nvPr/>
        </p:nvSpPr>
        <p:spPr bwMode="auto">
          <a:xfrm>
            <a:off x="2000250" y="2343150"/>
            <a:ext cx="684213"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1" name="AutoShape 13"/>
          <p:cNvSpPr>
            <a:spLocks noChangeArrowheads="1"/>
          </p:cNvSpPr>
          <p:nvPr/>
        </p:nvSpPr>
        <p:spPr bwMode="auto">
          <a:xfrm>
            <a:off x="2773363" y="1733550"/>
            <a:ext cx="444500" cy="381000"/>
          </a:xfrm>
          <a:prstGeom prst="rightArrow">
            <a:avLst>
              <a:gd name="adj1" fmla="val 50000"/>
              <a:gd name="adj2" fmla="val 291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2" name="AutoShape 14"/>
          <p:cNvSpPr>
            <a:spLocks noChangeArrowheads="1"/>
          </p:cNvSpPr>
          <p:nvPr/>
        </p:nvSpPr>
        <p:spPr bwMode="auto">
          <a:xfrm flipH="1">
            <a:off x="2684463" y="2114550"/>
            <a:ext cx="444500" cy="381000"/>
          </a:xfrm>
          <a:prstGeom prst="rightArrow">
            <a:avLst>
              <a:gd name="adj1" fmla="val 50000"/>
              <a:gd name="adj2" fmla="val 291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3" name="Rectangle 15"/>
          <p:cNvSpPr>
            <a:spLocks noChangeArrowheads="1"/>
          </p:cNvSpPr>
          <p:nvPr/>
        </p:nvSpPr>
        <p:spPr bwMode="auto">
          <a:xfrm>
            <a:off x="3217863" y="1581150"/>
            <a:ext cx="533400" cy="1066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ALU</a:t>
            </a:r>
          </a:p>
        </p:txBody>
      </p:sp>
      <p:sp>
        <p:nvSpPr>
          <p:cNvPr id="12304" name="Text Box 16"/>
          <p:cNvSpPr txBox="1">
            <a:spLocks noChangeArrowheads="1"/>
          </p:cNvSpPr>
          <p:nvPr/>
        </p:nvSpPr>
        <p:spPr bwMode="auto">
          <a:xfrm>
            <a:off x="1717675" y="1412875"/>
            <a:ext cx="128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register file</a:t>
            </a:r>
          </a:p>
        </p:txBody>
      </p:sp>
      <p:sp>
        <p:nvSpPr>
          <p:cNvPr id="12305" name="AutoShape 17"/>
          <p:cNvSpPr>
            <a:spLocks noChangeArrowheads="1"/>
          </p:cNvSpPr>
          <p:nvPr/>
        </p:nvSpPr>
        <p:spPr bwMode="auto">
          <a:xfrm>
            <a:off x="2074863" y="2571750"/>
            <a:ext cx="609600" cy="457200"/>
          </a:xfrm>
          <a:prstGeom prst="upDownArrow">
            <a:avLst>
              <a:gd name="adj1" fmla="val 50000"/>
              <a:gd name="adj2" fmla="val 2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6" name="Rectangle 18"/>
          <p:cNvSpPr>
            <a:spLocks noChangeArrowheads="1"/>
          </p:cNvSpPr>
          <p:nvPr/>
        </p:nvSpPr>
        <p:spPr bwMode="auto">
          <a:xfrm>
            <a:off x="931863" y="1352550"/>
            <a:ext cx="2971800" cy="2438400"/>
          </a:xfrm>
          <a:prstGeom prst="rect">
            <a:avLst/>
          </a:prstGeom>
          <a:noFill/>
          <a:ln w="1270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07" name="Text Box 19"/>
          <p:cNvSpPr txBox="1">
            <a:spLocks noChangeArrowheads="1"/>
          </p:cNvSpPr>
          <p:nvPr/>
        </p:nvSpPr>
        <p:spPr bwMode="auto">
          <a:xfrm>
            <a:off x="819150" y="1047750"/>
            <a:ext cx="1085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CPU chip</a:t>
            </a:r>
          </a:p>
        </p:txBody>
      </p:sp>
      <p:sp>
        <p:nvSpPr>
          <p:cNvPr id="12308" name="Text Box 20"/>
          <p:cNvSpPr txBox="1">
            <a:spLocks noChangeArrowheads="1"/>
          </p:cNvSpPr>
          <p:nvPr/>
        </p:nvSpPr>
        <p:spPr bwMode="auto">
          <a:xfrm>
            <a:off x="3865563" y="2343150"/>
            <a:ext cx="1301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system bus</a:t>
            </a:r>
          </a:p>
        </p:txBody>
      </p:sp>
      <p:sp>
        <p:nvSpPr>
          <p:cNvPr id="12309" name="Line 21"/>
          <p:cNvSpPr>
            <a:spLocks noChangeShapeType="1"/>
          </p:cNvSpPr>
          <p:nvPr/>
        </p:nvSpPr>
        <p:spPr bwMode="auto">
          <a:xfrm flipH="1">
            <a:off x="3751263" y="2647950"/>
            <a:ext cx="685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0" name="Text Box 22"/>
          <p:cNvSpPr txBox="1">
            <a:spLocks noChangeArrowheads="1"/>
          </p:cNvSpPr>
          <p:nvPr/>
        </p:nvSpPr>
        <p:spPr bwMode="auto">
          <a:xfrm>
            <a:off x="5386388" y="2343150"/>
            <a:ext cx="1392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memory bus</a:t>
            </a:r>
          </a:p>
        </p:txBody>
      </p:sp>
      <p:sp>
        <p:nvSpPr>
          <p:cNvPr id="12311" name="Line 23"/>
          <p:cNvSpPr>
            <a:spLocks noChangeShapeType="1"/>
          </p:cNvSpPr>
          <p:nvPr/>
        </p:nvSpPr>
        <p:spPr bwMode="auto">
          <a:xfrm>
            <a:off x="6037263" y="264795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2" name="AutoShape 24"/>
          <p:cNvSpPr>
            <a:spLocks noChangeArrowheads="1"/>
          </p:cNvSpPr>
          <p:nvPr/>
        </p:nvSpPr>
        <p:spPr bwMode="auto">
          <a:xfrm>
            <a:off x="4665663" y="3714750"/>
            <a:ext cx="495300" cy="685800"/>
          </a:xfrm>
          <a:prstGeom prst="upArrow">
            <a:avLst>
              <a:gd name="adj1" fmla="val 36667"/>
              <a:gd name="adj2" fmla="val 44872"/>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13" name="AutoShape 25"/>
          <p:cNvSpPr>
            <a:spLocks noChangeArrowheads="1"/>
          </p:cNvSpPr>
          <p:nvPr/>
        </p:nvSpPr>
        <p:spPr bwMode="auto">
          <a:xfrm flipV="1">
            <a:off x="5770563" y="4451350"/>
            <a:ext cx="495300" cy="685800"/>
          </a:xfrm>
          <a:prstGeom prst="upArrow">
            <a:avLst>
              <a:gd name="adj1" fmla="val 36667"/>
              <a:gd name="adj2" fmla="val 44872"/>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14" name="Rectangle 26"/>
          <p:cNvSpPr>
            <a:spLocks noChangeArrowheads="1"/>
          </p:cNvSpPr>
          <p:nvPr/>
        </p:nvSpPr>
        <p:spPr bwMode="auto">
          <a:xfrm>
            <a:off x="5351463" y="5175250"/>
            <a:ext cx="12954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disk </a:t>
            </a:r>
          </a:p>
          <a:p>
            <a:pPr algn="ctr">
              <a:lnSpc>
                <a:spcPct val="100000"/>
              </a:lnSpc>
              <a:spcBef>
                <a:spcPct val="0"/>
              </a:spcBef>
              <a:buClrTx/>
              <a:buFontTx/>
              <a:buNone/>
            </a:pPr>
            <a:r>
              <a:rPr lang="en-US" altLang="en-US" sz="1600">
                <a:solidFill>
                  <a:schemeClr val="tx1"/>
                </a:solidFill>
              </a:rPr>
              <a:t>controller</a:t>
            </a:r>
          </a:p>
        </p:txBody>
      </p:sp>
      <p:sp>
        <p:nvSpPr>
          <p:cNvPr id="12315" name="AutoShape 27"/>
          <p:cNvSpPr>
            <a:spLocks noChangeArrowheads="1"/>
          </p:cNvSpPr>
          <p:nvPr/>
        </p:nvSpPr>
        <p:spPr bwMode="auto">
          <a:xfrm flipV="1">
            <a:off x="3440113" y="4451350"/>
            <a:ext cx="495300" cy="685800"/>
          </a:xfrm>
          <a:prstGeom prst="upArrow">
            <a:avLst>
              <a:gd name="adj1" fmla="val 36667"/>
              <a:gd name="adj2" fmla="val 44872"/>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16" name="Rectangle 28"/>
          <p:cNvSpPr>
            <a:spLocks noChangeArrowheads="1"/>
          </p:cNvSpPr>
          <p:nvPr/>
        </p:nvSpPr>
        <p:spPr bwMode="auto">
          <a:xfrm>
            <a:off x="3021013" y="5175250"/>
            <a:ext cx="12954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graphics</a:t>
            </a:r>
          </a:p>
          <a:p>
            <a:pPr algn="ctr">
              <a:lnSpc>
                <a:spcPct val="100000"/>
              </a:lnSpc>
              <a:spcBef>
                <a:spcPct val="0"/>
              </a:spcBef>
              <a:buClrTx/>
              <a:buFontTx/>
              <a:buNone/>
            </a:pPr>
            <a:r>
              <a:rPr lang="en-US" altLang="en-US" sz="1600">
                <a:solidFill>
                  <a:schemeClr val="tx1"/>
                </a:solidFill>
              </a:rPr>
              <a:t>adapter</a:t>
            </a:r>
          </a:p>
        </p:txBody>
      </p:sp>
      <p:sp>
        <p:nvSpPr>
          <p:cNvPr id="12317" name="AutoShape 29"/>
          <p:cNvSpPr>
            <a:spLocks noChangeArrowheads="1"/>
          </p:cNvSpPr>
          <p:nvPr/>
        </p:nvSpPr>
        <p:spPr bwMode="auto">
          <a:xfrm flipV="1">
            <a:off x="1763713" y="4451350"/>
            <a:ext cx="495300" cy="685800"/>
          </a:xfrm>
          <a:prstGeom prst="upArrow">
            <a:avLst>
              <a:gd name="adj1" fmla="val 36667"/>
              <a:gd name="adj2" fmla="val 44872"/>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18" name="Rectangle 30"/>
          <p:cNvSpPr>
            <a:spLocks noChangeArrowheads="1"/>
          </p:cNvSpPr>
          <p:nvPr/>
        </p:nvSpPr>
        <p:spPr bwMode="auto">
          <a:xfrm>
            <a:off x="1420813" y="5162550"/>
            <a:ext cx="11430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USB</a:t>
            </a:r>
          </a:p>
          <a:p>
            <a:pPr algn="ctr">
              <a:lnSpc>
                <a:spcPct val="100000"/>
              </a:lnSpc>
              <a:spcBef>
                <a:spcPct val="0"/>
              </a:spcBef>
              <a:buClrTx/>
              <a:buFontTx/>
              <a:buNone/>
            </a:pPr>
            <a:r>
              <a:rPr lang="en-US" altLang="en-US" sz="1600">
                <a:solidFill>
                  <a:schemeClr val="tx1"/>
                </a:solidFill>
              </a:rPr>
              <a:t>controller</a:t>
            </a:r>
          </a:p>
        </p:txBody>
      </p:sp>
      <p:sp>
        <p:nvSpPr>
          <p:cNvPr id="12319" name="Line 31"/>
          <p:cNvSpPr>
            <a:spLocks noChangeShapeType="1"/>
          </p:cNvSpPr>
          <p:nvPr/>
        </p:nvSpPr>
        <p:spPr bwMode="auto">
          <a:xfrm>
            <a:off x="1649413" y="5695950"/>
            <a:ext cx="0" cy="3048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20" name="Line 32"/>
          <p:cNvSpPr>
            <a:spLocks noChangeShapeType="1"/>
          </p:cNvSpPr>
          <p:nvPr/>
        </p:nvSpPr>
        <p:spPr bwMode="auto">
          <a:xfrm>
            <a:off x="2411413" y="5695950"/>
            <a:ext cx="0" cy="3048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21" name="Text Box 33"/>
          <p:cNvSpPr txBox="1">
            <a:spLocks noChangeArrowheads="1"/>
          </p:cNvSpPr>
          <p:nvPr/>
        </p:nvSpPr>
        <p:spPr bwMode="auto">
          <a:xfrm>
            <a:off x="1214438" y="59245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mouse</a:t>
            </a:r>
          </a:p>
        </p:txBody>
      </p:sp>
      <p:sp>
        <p:nvSpPr>
          <p:cNvPr id="12322" name="Text Box 34"/>
          <p:cNvSpPr txBox="1">
            <a:spLocks noChangeArrowheads="1"/>
          </p:cNvSpPr>
          <p:nvPr/>
        </p:nvSpPr>
        <p:spPr bwMode="auto">
          <a:xfrm>
            <a:off x="1892300" y="5924550"/>
            <a:ext cx="1085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keyboard</a:t>
            </a:r>
          </a:p>
        </p:txBody>
      </p:sp>
      <p:sp>
        <p:nvSpPr>
          <p:cNvPr id="12323" name="Line 35"/>
          <p:cNvSpPr>
            <a:spLocks noChangeShapeType="1"/>
          </p:cNvSpPr>
          <p:nvPr/>
        </p:nvSpPr>
        <p:spPr bwMode="auto">
          <a:xfrm>
            <a:off x="3706813" y="569595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4" name="Text Box 36"/>
          <p:cNvSpPr txBox="1">
            <a:spLocks noChangeArrowheads="1"/>
          </p:cNvSpPr>
          <p:nvPr/>
        </p:nvSpPr>
        <p:spPr bwMode="auto">
          <a:xfrm>
            <a:off x="3209925" y="5924550"/>
            <a:ext cx="941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monitor</a:t>
            </a:r>
          </a:p>
        </p:txBody>
      </p:sp>
      <p:sp>
        <p:nvSpPr>
          <p:cNvPr id="12325" name="Line 37"/>
          <p:cNvSpPr>
            <a:spLocks noChangeShapeType="1"/>
          </p:cNvSpPr>
          <p:nvPr/>
        </p:nvSpPr>
        <p:spPr bwMode="auto">
          <a:xfrm>
            <a:off x="6011863" y="5695950"/>
            <a:ext cx="0" cy="381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6" name="AutoShape 38"/>
          <p:cNvSpPr>
            <a:spLocks noChangeArrowheads="1"/>
          </p:cNvSpPr>
          <p:nvPr/>
        </p:nvSpPr>
        <p:spPr bwMode="auto">
          <a:xfrm>
            <a:off x="5707063" y="6076950"/>
            <a:ext cx="609600" cy="609600"/>
          </a:xfrm>
          <a:prstGeom prst="can">
            <a:avLst>
              <a:gd name="adj" fmla="val 25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disk</a:t>
            </a:r>
          </a:p>
        </p:txBody>
      </p:sp>
      <p:sp>
        <p:nvSpPr>
          <p:cNvPr id="12327" name="AutoShape 39"/>
          <p:cNvSpPr>
            <a:spLocks noChangeArrowheads="1"/>
          </p:cNvSpPr>
          <p:nvPr/>
        </p:nvSpPr>
        <p:spPr bwMode="auto">
          <a:xfrm>
            <a:off x="855663" y="4235450"/>
            <a:ext cx="7277100" cy="393700"/>
          </a:xfrm>
          <a:prstGeom prst="leftRightArrow">
            <a:avLst>
              <a:gd name="adj1" fmla="val 48611"/>
              <a:gd name="adj2" fmla="val 95500"/>
            </a:avLst>
          </a:prstGeom>
          <a:solidFill>
            <a:srgbClr val="00FFFF"/>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28" name="Rectangle 40"/>
          <p:cNvSpPr>
            <a:spLocks noChangeArrowheads="1"/>
          </p:cNvSpPr>
          <p:nvPr/>
        </p:nvSpPr>
        <p:spPr bwMode="auto">
          <a:xfrm>
            <a:off x="1931988" y="4405313"/>
            <a:ext cx="166687" cy="152400"/>
          </a:xfrm>
          <a:prstGeom prst="rect">
            <a:avLst/>
          </a:prstGeom>
          <a:solidFill>
            <a:srgbClr val="0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29" name="Rectangle 41"/>
          <p:cNvSpPr>
            <a:spLocks noChangeArrowheads="1"/>
          </p:cNvSpPr>
          <p:nvPr/>
        </p:nvSpPr>
        <p:spPr bwMode="auto">
          <a:xfrm>
            <a:off x="3608388" y="4395788"/>
            <a:ext cx="166687" cy="152400"/>
          </a:xfrm>
          <a:prstGeom prst="rect">
            <a:avLst/>
          </a:prstGeom>
          <a:solidFill>
            <a:srgbClr val="0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0" name="Rectangle 42"/>
          <p:cNvSpPr>
            <a:spLocks noChangeArrowheads="1"/>
          </p:cNvSpPr>
          <p:nvPr/>
        </p:nvSpPr>
        <p:spPr bwMode="auto">
          <a:xfrm>
            <a:off x="5942013" y="4386263"/>
            <a:ext cx="161925" cy="152400"/>
          </a:xfrm>
          <a:prstGeom prst="rect">
            <a:avLst/>
          </a:prstGeom>
          <a:solidFill>
            <a:srgbClr val="0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1" name="Text Box 43"/>
          <p:cNvSpPr txBox="1">
            <a:spLocks noChangeArrowheads="1"/>
          </p:cNvSpPr>
          <p:nvPr/>
        </p:nvSpPr>
        <p:spPr bwMode="auto">
          <a:xfrm>
            <a:off x="4529138" y="4540250"/>
            <a:ext cx="874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ClrTx/>
              <a:buFontTx/>
              <a:buNone/>
            </a:pPr>
            <a:r>
              <a:rPr lang="en-US" altLang="en-US" sz="1600">
                <a:solidFill>
                  <a:schemeClr val="tx1"/>
                </a:solidFill>
              </a:rPr>
              <a:t>I/O bus</a:t>
            </a:r>
          </a:p>
        </p:txBody>
      </p:sp>
      <p:sp>
        <p:nvSpPr>
          <p:cNvPr id="12332" name="Rectangle 44"/>
          <p:cNvSpPr>
            <a:spLocks noChangeArrowheads="1"/>
          </p:cNvSpPr>
          <p:nvPr/>
        </p:nvSpPr>
        <p:spPr bwMode="auto">
          <a:xfrm>
            <a:off x="4832350" y="4324350"/>
            <a:ext cx="161925" cy="152400"/>
          </a:xfrm>
          <a:prstGeom prst="rect">
            <a:avLst/>
          </a:prstGeom>
          <a:solidFill>
            <a:srgbClr val="00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3" name="Rectangle 45"/>
          <p:cNvSpPr>
            <a:spLocks noChangeArrowheads="1"/>
          </p:cNvSpPr>
          <p:nvPr/>
        </p:nvSpPr>
        <p:spPr bwMode="auto">
          <a:xfrm>
            <a:off x="6723063" y="4248150"/>
            <a:ext cx="127000" cy="406400"/>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4" name="Rectangle 46"/>
          <p:cNvSpPr>
            <a:spLocks noChangeArrowheads="1"/>
          </p:cNvSpPr>
          <p:nvPr/>
        </p:nvSpPr>
        <p:spPr bwMode="auto">
          <a:xfrm>
            <a:off x="7027863" y="4248150"/>
            <a:ext cx="127000" cy="406400"/>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5" name="Rectangle 47"/>
          <p:cNvSpPr>
            <a:spLocks noChangeArrowheads="1"/>
          </p:cNvSpPr>
          <p:nvPr/>
        </p:nvSpPr>
        <p:spPr bwMode="auto">
          <a:xfrm>
            <a:off x="7332663" y="4248150"/>
            <a:ext cx="127000" cy="406400"/>
          </a:xfrm>
          <a:prstGeom prst="rect">
            <a:avLst/>
          </a:prstGeom>
          <a:solidFill>
            <a:schemeClr val="bg1"/>
          </a:solidFill>
          <a:ln w="12700">
            <a:solidFill>
              <a:schemeClr val="tx1"/>
            </a:solidFill>
            <a:miter lim="800000"/>
            <a:headEnd/>
            <a:tailEnd/>
          </a:ln>
        </p:spPr>
        <p:txBody>
          <a:bodyPr wrap="none" anchor="ct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336" name="Text Box 48"/>
          <p:cNvSpPr txBox="1">
            <a:spLocks noChangeArrowheads="1"/>
          </p:cNvSpPr>
          <p:nvPr/>
        </p:nvSpPr>
        <p:spPr bwMode="auto">
          <a:xfrm>
            <a:off x="6708775" y="4629150"/>
            <a:ext cx="2212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600">
                <a:solidFill>
                  <a:schemeClr val="tx1"/>
                </a:solidFill>
              </a:rPr>
              <a:t>Expansion slots for</a:t>
            </a:r>
          </a:p>
          <a:p>
            <a:pPr>
              <a:lnSpc>
                <a:spcPct val="100000"/>
              </a:lnSpc>
              <a:spcBef>
                <a:spcPct val="0"/>
              </a:spcBef>
              <a:buClrTx/>
              <a:buFontTx/>
              <a:buNone/>
            </a:pPr>
            <a:r>
              <a:rPr lang="en-US" altLang="en-US" sz="1600">
                <a:solidFill>
                  <a:schemeClr val="tx1"/>
                </a:solidFill>
              </a:rPr>
              <a:t>other devices such</a:t>
            </a:r>
          </a:p>
          <a:p>
            <a:pPr>
              <a:lnSpc>
                <a:spcPct val="100000"/>
              </a:lnSpc>
              <a:spcBef>
                <a:spcPct val="0"/>
              </a:spcBef>
              <a:buClrTx/>
              <a:buFontTx/>
              <a:buNone/>
            </a:pPr>
            <a:r>
              <a:rPr lang="en-US" altLang="en-US" sz="1600">
                <a:solidFill>
                  <a:schemeClr val="tx1"/>
                </a:solidFill>
              </a:rPr>
              <a:t>as network adapters.</a:t>
            </a:r>
          </a:p>
          <a:p>
            <a:pPr>
              <a:lnSpc>
                <a:spcPct val="100000"/>
              </a:lnSpc>
              <a:spcBef>
                <a:spcPct val="0"/>
              </a:spcBef>
              <a:buClrTx/>
              <a:buFontTx/>
              <a:buNone/>
            </a:pPr>
            <a:endParaRPr lang="en-US" altLang="en-US" sz="1600">
              <a:solidFill>
                <a:schemeClr val="tx1"/>
              </a:solidFill>
            </a:endParaRPr>
          </a:p>
        </p:txBody>
      </p:sp>
      <p:sp>
        <p:nvSpPr>
          <p:cNvPr id="12337" name="TextBox 1"/>
          <p:cNvSpPr txBox="1">
            <a:spLocks noChangeArrowheads="1"/>
          </p:cNvSpPr>
          <p:nvPr/>
        </p:nvSpPr>
        <p:spPr bwMode="auto">
          <a:xfrm>
            <a:off x="685800" y="6553200"/>
            <a:ext cx="572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FontTx/>
              <a:buNone/>
            </a:pPr>
            <a:r>
              <a:rPr lang="en-US" altLang="en-US" sz="1400">
                <a:solidFill>
                  <a:schemeClr val="tx1"/>
                </a:solidFill>
              </a:rPr>
              <a:t>Comp.Systems:APP2e. Randal E. Bryant and David R. O'Hallaron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1701800" y="3568700"/>
            <a:ext cx="5275263" cy="0"/>
          </a:xfrm>
          <a:prstGeom prst="line">
            <a:avLst/>
          </a:prstGeom>
          <a:noFill/>
          <a:ln w="9525">
            <a:solidFill>
              <a:srgbClr val="2857EB">
                <a:alpha val="31764"/>
              </a:srgb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39" name="Line 3"/>
          <p:cNvSpPr>
            <a:spLocks noChangeShapeType="1"/>
          </p:cNvSpPr>
          <p:nvPr/>
        </p:nvSpPr>
        <p:spPr bwMode="auto">
          <a:xfrm>
            <a:off x="1701800" y="4533900"/>
            <a:ext cx="5275263" cy="0"/>
          </a:xfrm>
          <a:prstGeom prst="line">
            <a:avLst/>
          </a:prstGeom>
          <a:noFill/>
          <a:ln w="9525">
            <a:solidFill>
              <a:srgbClr val="2857EB">
                <a:alpha val="31764"/>
              </a:srgb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0" name="Line 4"/>
          <p:cNvSpPr>
            <a:spLocks noChangeShapeType="1"/>
          </p:cNvSpPr>
          <p:nvPr/>
        </p:nvSpPr>
        <p:spPr bwMode="auto">
          <a:xfrm>
            <a:off x="1701800" y="2654300"/>
            <a:ext cx="5275263" cy="0"/>
          </a:xfrm>
          <a:prstGeom prst="line">
            <a:avLst/>
          </a:prstGeom>
          <a:noFill/>
          <a:ln w="9525">
            <a:solidFill>
              <a:srgbClr val="2857EB">
                <a:alpha val="31764"/>
              </a:srgbClr>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4965" name="Rectangle 5"/>
          <p:cNvSpPr>
            <a:spLocks noGrp="1" noChangeArrowheads="1"/>
          </p:cNvSpPr>
          <p:nvPr>
            <p:ph type="title"/>
          </p:nvPr>
        </p:nvSpPr>
        <p:spPr>
          <a:xfrm>
            <a:off x="508000" y="38100"/>
            <a:ext cx="8064500" cy="812800"/>
          </a:xfrm>
        </p:spPr>
        <p:txBody>
          <a:bodyPr/>
          <a:lstStyle/>
          <a:p>
            <a:pPr marL="25400">
              <a:tabLst>
                <a:tab pos="317500" algn="l"/>
                <a:tab pos="1231900" algn="l"/>
                <a:tab pos="2146300" algn="l"/>
                <a:tab pos="3060700" algn="l"/>
                <a:tab pos="3975100" algn="l"/>
                <a:tab pos="4889500" algn="l"/>
                <a:tab pos="5803900" algn="l"/>
              </a:tabLst>
              <a:defRPr/>
            </a:pPr>
            <a:r>
              <a:rPr lang="en-US"/>
              <a:t>Since 1980, CPU has outpaced DRAM ...</a:t>
            </a:r>
          </a:p>
        </p:txBody>
      </p:sp>
      <p:sp>
        <p:nvSpPr>
          <p:cNvPr id="14342" name="Text Box 6"/>
          <p:cNvSpPr txBox="1">
            <a:spLocks noChangeArrowheads="1"/>
          </p:cNvSpPr>
          <p:nvPr/>
        </p:nvSpPr>
        <p:spPr bwMode="auto">
          <a:xfrm>
            <a:off x="7200900" y="2047875"/>
            <a:ext cx="2057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2500">
                <a:solidFill>
                  <a:srgbClr val="DD0805"/>
                </a:solidFill>
              </a:rPr>
              <a:t>CPU</a:t>
            </a:r>
          </a:p>
          <a:p>
            <a:pPr algn="ctr" eaLnBrk="1" hangingPunct="1">
              <a:lnSpc>
                <a:spcPct val="90000"/>
              </a:lnSpc>
              <a:spcBef>
                <a:spcPct val="0"/>
              </a:spcBef>
              <a:buClrTx/>
              <a:buFontTx/>
              <a:buNone/>
            </a:pPr>
            <a:r>
              <a:rPr lang="en-US" altLang="en-US" sz="2500">
                <a:solidFill>
                  <a:srgbClr val="DD0805"/>
                </a:solidFill>
              </a:rPr>
              <a:t>60% per yr</a:t>
            </a:r>
          </a:p>
          <a:p>
            <a:pPr algn="ctr" eaLnBrk="1" hangingPunct="1">
              <a:lnSpc>
                <a:spcPct val="90000"/>
              </a:lnSpc>
              <a:spcBef>
                <a:spcPct val="0"/>
              </a:spcBef>
              <a:buClrTx/>
              <a:buFontTx/>
              <a:buNone/>
            </a:pPr>
            <a:r>
              <a:rPr lang="en-US" altLang="en-US" sz="2500">
                <a:solidFill>
                  <a:srgbClr val="DD0805"/>
                </a:solidFill>
              </a:rPr>
              <a:t>2X in 1.5 yrs</a:t>
            </a:r>
          </a:p>
        </p:txBody>
      </p:sp>
      <p:sp>
        <p:nvSpPr>
          <p:cNvPr id="14343" name="Text Box 7"/>
          <p:cNvSpPr txBox="1">
            <a:spLocks noChangeArrowheads="1"/>
          </p:cNvSpPr>
          <p:nvPr/>
        </p:nvSpPr>
        <p:spPr bwMode="auto">
          <a:xfrm>
            <a:off x="7204075" y="4371975"/>
            <a:ext cx="18891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Lst>
              <a:defRPr sz="2000">
                <a:solidFill>
                  <a:schemeClr val="tx1"/>
                </a:solidFill>
                <a:latin typeface="Times New Roman" panose="02020603050405020304" pitchFamily="18" charset="0"/>
              </a:defRPr>
            </a:lvl9pPr>
          </a:lstStyle>
          <a:p>
            <a:pPr algn="ctr" eaLnBrk="1" hangingPunct="1">
              <a:lnSpc>
                <a:spcPts val="3000"/>
              </a:lnSpc>
              <a:spcBef>
                <a:spcPct val="0"/>
              </a:spcBef>
              <a:buClrTx/>
              <a:buFontTx/>
              <a:buNone/>
            </a:pPr>
            <a:r>
              <a:rPr lang="en-US" altLang="en-US">
                <a:solidFill>
                  <a:srgbClr val="008011"/>
                </a:solidFill>
              </a:rPr>
              <a:t>DRAM</a:t>
            </a:r>
          </a:p>
          <a:p>
            <a:pPr algn="ctr" eaLnBrk="1" hangingPunct="1">
              <a:lnSpc>
                <a:spcPts val="3000"/>
              </a:lnSpc>
              <a:spcBef>
                <a:spcPct val="0"/>
              </a:spcBef>
              <a:buClrTx/>
              <a:buFontTx/>
              <a:buNone/>
            </a:pPr>
            <a:r>
              <a:rPr lang="en-US" altLang="en-US">
                <a:solidFill>
                  <a:srgbClr val="008011"/>
                </a:solidFill>
              </a:rPr>
              <a:t>9% per yr</a:t>
            </a:r>
          </a:p>
          <a:p>
            <a:pPr algn="ctr" eaLnBrk="1" hangingPunct="1">
              <a:lnSpc>
                <a:spcPts val="3000"/>
              </a:lnSpc>
              <a:spcBef>
                <a:spcPct val="0"/>
              </a:spcBef>
              <a:buClrTx/>
              <a:buFontTx/>
              <a:buNone/>
            </a:pPr>
            <a:r>
              <a:rPr lang="en-US" altLang="en-US">
                <a:solidFill>
                  <a:srgbClr val="008011"/>
                </a:solidFill>
              </a:rPr>
              <a:t>2X in 10 yrs</a:t>
            </a:r>
          </a:p>
        </p:txBody>
      </p:sp>
      <p:sp>
        <p:nvSpPr>
          <p:cNvPr id="14344" name="Line 8"/>
          <p:cNvSpPr>
            <a:spLocks noChangeShapeType="1"/>
          </p:cNvSpPr>
          <p:nvPr/>
        </p:nvSpPr>
        <p:spPr bwMode="auto">
          <a:xfrm>
            <a:off x="3835400" y="4521200"/>
            <a:ext cx="127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5" name="Line 9"/>
          <p:cNvSpPr>
            <a:spLocks noChangeShapeType="1"/>
          </p:cNvSpPr>
          <p:nvPr/>
        </p:nvSpPr>
        <p:spPr bwMode="auto">
          <a:xfrm>
            <a:off x="5359400" y="3556000"/>
            <a:ext cx="127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6" name="Line 10"/>
          <p:cNvSpPr>
            <a:spLocks noChangeShapeType="1"/>
          </p:cNvSpPr>
          <p:nvPr/>
        </p:nvSpPr>
        <p:spPr bwMode="auto">
          <a:xfrm>
            <a:off x="6807200" y="2590800"/>
            <a:ext cx="127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7" name="Line 11"/>
          <p:cNvSpPr>
            <a:spLocks noChangeShapeType="1"/>
          </p:cNvSpPr>
          <p:nvPr/>
        </p:nvSpPr>
        <p:spPr bwMode="auto">
          <a:xfrm rot="10800000" flipH="1">
            <a:off x="1466850" y="2584450"/>
            <a:ext cx="12700" cy="292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8" name="Line 12"/>
          <p:cNvSpPr>
            <a:spLocks noChangeShapeType="1"/>
          </p:cNvSpPr>
          <p:nvPr/>
        </p:nvSpPr>
        <p:spPr bwMode="auto">
          <a:xfrm>
            <a:off x="1435100" y="5499100"/>
            <a:ext cx="635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9" name="Line 13"/>
          <p:cNvSpPr>
            <a:spLocks noChangeShapeType="1"/>
          </p:cNvSpPr>
          <p:nvPr/>
        </p:nvSpPr>
        <p:spPr bwMode="auto">
          <a:xfrm>
            <a:off x="1473200" y="5499100"/>
            <a:ext cx="53594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0" name="Line 14"/>
          <p:cNvSpPr>
            <a:spLocks noChangeShapeType="1"/>
          </p:cNvSpPr>
          <p:nvPr/>
        </p:nvSpPr>
        <p:spPr bwMode="auto">
          <a:xfrm rot="10800000" flipH="1">
            <a:off x="14668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1" name="Line 15"/>
          <p:cNvSpPr>
            <a:spLocks noChangeShapeType="1"/>
          </p:cNvSpPr>
          <p:nvPr/>
        </p:nvSpPr>
        <p:spPr bwMode="auto">
          <a:xfrm rot="10800000" flipH="1">
            <a:off x="17335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2" name="Line 16"/>
          <p:cNvSpPr>
            <a:spLocks noChangeShapeType="1"/>
          </p:cNvSpPr>
          <p:nvPr/>
        </p:nvSpPr>
        <p:spPr bwMode="auto">
          <a:xfrm rot="10800000" flipH="1">
            <a:off x="20129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3" name="Line 17"/>
          <p:cNvSpPr>
            <a:spLocks noChangeShapeType="1"/>
          </p:cNvSpPr>
          <p:nvPr/>
        </p:nvSpPr>
        <p:spPr bwMode="auto">
          <a:xfrm rot="10800000" flipH="1">
            <a:off x="22796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4" name="Line 18"/>
          <p:cNvSpPr>
            <a:spLocks noChangeShapeType="1"/>
          </p:cNvSpPr>
          <p:nvPr/>
        </p:nvSpPr>
        <p:spPr bwMode="auto">
          <a:xfrm rot="10800000" flipH="1">
            <a:off x="25463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5" name="Line 19"/>
          <p:cNvSpPr>
            <a:spLocks noChangeShapeType="1"/>
          </p:cNvSpPr>
          <p:nvPr/>
        </p:nvSpPr>
        <p:spPr bwMode="auto">
          <a:xfrm rot="10800000" flipH="1">
            <a:off x="28130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6" name="Line 20"/>
          <p:cNvSpPr>
            <a:spLocks noChangeShapeType="1"/>
          </p:cNvSpPr>
          <p:nvPr/>
        </p:nvSpPr>
        <p:spPr bwMode="auto">
          <a:xfrm rot="10800000" flipH="1">
            <a:off x="3079750" y="54451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7" name="Line 21"/>
          <p:cNvSpPr>
            <a:spLocks noChangeShapeType="1"/>
          </p:cNvSpPr>
          <p:nvPr/>
        </p:nvSpPr>
        <p:spPr bwMode="auto">
          <a:xfrm rot="10800000" flipH="1">
            <a:off x="33464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8" name="Line 22"/>
          <p:cNvSpPr>
            <a:spLocks noChangeShapeType="1"/>
          </p:cNvSpPr>
          <p:nvPr/>
        </p:nvSpPr>
        <p:spPr bwMode="auto">
          <a:xfrm rot="10800000" flipH="1">
            <a:off x="36131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9" name="Line 23"/>
          <p:cNvSpPr>
            <a:spLocks noChangeShapeType="1"/>
          </p:cNvSpPr>
          <p:nvPr/>
        </p:nvSpPr>
        <p:spPr bwMode="auto">
          <a:xfrm rot="10800000" flipH="1">
            <a:off x="38925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0" name="Line 24"/>
          <p:cNvSpPr>
            <a:spLocks noChangeShapeType="1"/>
          </p:cNvSpPr>
          <p:nvPr/>
        </p:nvSpPr>
        <p:spPr bwMode="auto">
          <a:xfrm rot="10800000" flipH="1">
            <a:off x="41592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1" name="Line 25"/>
          <p:cNvSpPr>
            <a:spLocks noChangeShapeType="1"/>
          </p:cNvSpPr>
          <p:nvPr/>
        </p:nvSpPr>
        <p:spPr bwMode="auto">
          <a:xfrm rot="10800000" flipH="1">
            <a:off x="44259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2" name="Line 26"/>
          <p:cNvSpPr>
            <a:spLocks noChangeShapeType="1"/>
          </p:cNvSpPr>
          <p:nvPr/>
        </p:nvSpPr>
        <p:spPr bwMode="auto">
          <a:xfrm rot="10800000" flipH="1">
            <a:off x="46926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3" name="Line 27"/>
          <p:cNvSpPr>
            <a:spLocks noChangeShapeType="1"/>
          </p:cNvSpPr>
          <p:nvPr/>
        </p:nvSpPr>
        <p:spPr bwMode="auto">
          <a:xfrm rot="10800000" flipH="1">
            <a:off x="49593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4" name="Line 28"/>
          <p:cNvSpPr>
            <a:spLocks noChangeShapeType="1"/>
          </p:cNvSpPr>
          <p:nvPr/>
        </p:nvSpPr>
        <p:spPr bwMode="auto">
          <a:xfrm rot="10800000" flipH="1">
            <a:off x="52260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5" name="Line 29"/>
          <p:cNvSpPr>
            <a:spLocks noChangeShapeType="1"/>
          </p:cNvSpPr>
          <p:nvPr/>
        </p:nvSpPr>
        <p:spPr bwMode="auto">
          <a:xfrm rot="10800000" flipH="1">
            <a:off x="54927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6" name="Line 30"/>
          <p:cNvSpPr>
            <a:spLocks noChangeShapeType="1"/>
          </p:cNvSpPr>
          <p:nvPr/>
        </p:nvSpPr>
        <p:spPr bwMode="auto">
          <a:xfrm rot="10800000" flipH="1">
            <a:off x="57721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7" name="Line 31"/>
          <p:cNvSpPr>
            <a:spLocks noChangeShapeType="1"/>
          </p:cNvSpPr>
          <p:nvPr/>
        </p:nvSpPr>
        <p:spPr bwMode="auto">
          <a:xfrm rot="10800000" flipH="1">
            <a:off x="60388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8" name="Line 32"/>
          <p:cNvSpPr>
            <a:spLocks noChangeShapeType="1"/>
          </p:cNvSpPr>
          <p:nvPr/>
        </p:nvSpPr>
        <p:spPr bwMode="auto">
          <a:xfrm rot="10800000" flipH="1">
            <a:off x="63055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9" name="Line 33"/>
          <p:cNvSpPr>
            <a:spLocks noChangeShapeType="1"/>
          </p:cNvSpPr>
          <p:nvPr/>
        </p:nvSpPr>
        <p:spPr bwMode="auto">
          <a:xfrm rot="10800000" flipH="1">
            <a:off x="65722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0" name="Line 34"/>
          <p:cNvSpPr>
            <a:spLocks noChangeShapeType="1"/>
          </p:cNvSpPr>
          <p:nvPr/>
        </p:nvSpPr>
        <p:spPr bwMode="auto">
          <a:xfrm rot="10800000" flipH="1">
            <a:off x="6838950" y="5457825"/>
            <a:ext cx="1270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1" name="Freeform 35"/>
          <p:cNvSpPr>
            <a:spLocks/>
          </p:cNvSpPr>
          <p:nvPr/>
        </p:nvSpPr>
        <p:spPr bwMode="auto">
          <a:xfrm>
            <a:off x="1465263" y="2616200"/>
            <a:ext cx="5373687" cy="2882900"/>
          </a:xfrm>
          <a:custGeom>
            <a:avLst/>
            <a:gdLst>
              <a:gd name="T0" fmla="*/ 0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0" y="10000"/>
                </a:moveTo>
                <a:lnTo>
                  <a:pt x="496" y="9647"/>
                </a:lnTo>
                <a:lnTo>
                  <a:pt x="1016" y="9339"/>
                </a:lnTo>
                <a:lnTo>
                  <a:pt x="1513" y="9030"/>
                </a:lnTo>
                <a:lnTo>
                  <a:pt x="2009" y="8678"/>
                </a:lnTo>
                <a:lnTo>
                  <a:pt x="2505" y="8370"/>
                </a:lnTo>
                <a:lnTo>
                  <a:pt x="3002" y="8017"/>
                </a:lnTo>
                <a:lnTo>
                  <a:pt x="3498" y="7709"/>
                </a:lnTo>
                <a:lnTo>
                  <a:pt x="3995" y="7136"/>
                </a:lnTo>
                <a:lnTo>
                  <a:pt x="4515" y="6519"/>
                </a:lnTo>
                <a:lnTo>
                  <a:pt x="5011" y="5947"/>
                </a:lnTo>
                <a:lnTo>
                  <a:pt x="5508" y="5330"/>
                </a:lnTo>
                <a:lnTo>
                  <a:pt x="6004" y="4757"/>
                </a:lnTo>
                <a:lnTo>
                  <a:pt x="6501" y="4140"/>
                </a:lnTo>
                <a:lnTo>
                  <a:pt x="6997" y="3568"/>
                </a:lnTo>
                <a:lnTo>
                  <a:pt x="7494" y="2951"/>
                </a:lnTo>
                <a:lnTo>
                  <a:pt x="8014" y="2378"/>
                </a:lnTo>
                <a:lnTo>
                  <a:pt x="8510" y="1806"/>
                </a:lnTo>
                <a:lnTo>
                  <a:pt x="9007" y="1189"/>
                </a:lnTo>
                <a:lnTo>
                  <a:pt x="9503" y="616"/>
                </a:lnTo>
                <a:lnTo>
                  <a:pt x="10000" y="0"/>
                </a:lnTo>
              </a:path>
            </a:pathLst>
          </a:custGeom>
          <a:noFill/>
          <a:ln w="9525">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2" name="Freeform 36"/>
          <p:cNvSpPr>
            <a:spLocks/>
          </p:cNvSpPr>
          <p:nvPr/>
        </p:nvSpPr>
        <p:spPr bwMode="auto">
          <a:xfrm>
            <a:off x="1465263" y="4927600"/>
            <a:ext cx="5373687" cy="571500"/>
          </a:xfrm>
          <a:custGeom>
            <a:avLst/>
            <a:gdLst>
              <a:gd name="T0" fmla="*/ 0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0" y="10000"/>
                </a:moveTo>
                <a:lnTo>
                  <a:pt x="496" y="9555"/>
                </a:lnTo>
                <a:lnTo>
                  <a:pt x="1016" y="8888"/>
                </a:lnTo>
                <a:lnTo>
                  <a:pt x="1513" y="8444"/>
                </a:lnTo>
                <a:lnTo>
                  <a:pt x="2009" y="8000"/>
                </a:lnTo>
                <a:lnTo>
                  <a:pt x="2505" y="7555"/>
                </a:lnTo>
                <a:lnTo>
                  <a:pt x="3002" y="6888"/>
                </a:lnTo>
                <a:lnTo>
                  <a:pt x="3498" y="6444"/>
                </a:lnTo>
                <a:lnTo>
                  <a:pt x="3995" y="6000"/>
                </a:lnTo>
                <a:lnTo>
                  <a:pt x="4515" y="5555"/>
                </a:lnTo>
                <a:lnTo>
                  <a:pt x="5011" y="4888"/>
                </a:lnTo>
                <a:lnTo>
                  <a:pt x="5508" y="4444"/>
                </a:lnTo>
                <a:lnTo>
                  <a:pt x="6004" y="4000"/>
                </a:lnTo>
                <a:lnTo>
                  <a:pt x="6501" y="3555"/>
                </a:lnTo>
                <a:lnTo>
                  <a:pt x="6997" y="2888"/>
                </a:lnTo>
                <a:lnTo>
                  <a:pt x="7494" y="2444"/>
                </a:lnTo>
                <a:lnTo>
                  <a:pt x="8014" y="2000"/>
                </a:lnTo>
                <a:lnTo>
                  <a:pt x="8510" y="1555"/>
                </a:lnTo>
                <a:lnTo>
                  <a:pt x="9007" y="888"/>
                </a:lnTo>
                <a:lnTo>
                  <a:pt x="9503" y="444"/>
                </a:lnTo>
                <a:lnTo>
                  <a:pt x="10000" y="0"/>
                </a:lnTo>
              </a:path>
            </a:pathLst>
          </a:custGeom>
          <a:noFill/>
          <a:ln w="9525">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3" name="Freeform 37"/>
          <p:cNvSpPr>
            <a:spLocks/>
          </p:cNvSpPr>
          <p:nvPr/>
        </p:nvSpPr>
        <p:spPr bwMode="auto">
          <a:xfrm>
            <a:off x="1435100" y="54594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4" name="Freeform 38"/>
          <p:cNvSpPr>
            <a:spLocks/>
          </p:cNvSpPr>
          <p:nvPr/>
        </p:nvSpPr>
        <p:spPr bwMode="auto">
          <a:xfrm>
            <a:off x="1701800" y="53578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5" name="Freeform 39"/>
          <p:cNvSpPr>
            <a:spLocks/>
          </p:cNvSpPr>
          <p:nvPr/>
        </p:nvSpPr>
        <p:spPr bwMode="auto">
          <a:xfrm>
            <a:off x="1981200" y="5276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6" name="Freeform 40"/>
          <p:cNvSpPr>
            <a:spLocks/>
          </p:cNvSpPr>
          <p:nvPr/>
        </p:nvSpPr>
        <p:spPr bwMode="auto">
          <a:xfrm>
            <a:off x="2247900" y="51879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7" name="Freeform 41"/>
          <p:cNvSpPr>
            <a:spLocks/>
          </p:cNvSpPr>
          <p:nvPr/>
        </p:nvSpPr>
        <p:spPr bwMode="auto">
          <a:xfrm>
            <a:off x="2514600" y="50863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8" name="Freeform 42"/>
          <p:cNvSpPr>
            <a:spLocks/>
          </p:cNvSpPr>
          <p:nvPr/>
        </p:nvSpPr>
        <p:spPr bwMode="auto">
          <a:xfrm>
            <a:off x="2781300" y="49974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9" name="Freeform 43"/>
          <p:cNvSpPr>
            <a:spLocks/>
          </p:cNvSpPr>
          <p:nvPr/>
        </p:nvSpPr>
        <p:spPr bwMode="auto">
          <a:xfrm>
            <a:off x="3048000" y="4895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0" name="Freeform 44"/>
          <p:cNvSpPr>
            <a:spLocks/>
          </p:cNvSpPr>
          <p:nvPr/>
        </p:nvSpPr>
        <p:spPr bwMode="auto">
          <a:xfrm>
            <a:off x="3314700" y="48069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1" name="Freeform 45"/>
          <p:cNvSpPr>
            <a:spLocks/>
          </p:cNvSpPr>
          <p:nvPr/>
        </p:nvSpPr>
        <p:spPr bwMode="auto">
          <a:xfrm>
            <a:off x="3581400" y="4641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2" name="Freeform 46"/>
          <p:cNvSpPr>
            <a:spLocks/>
          </p:cNvSpPr>
          <p:nvPr/>
        </p:nvSpPr>
        <p:spPr bwMode="auto">
          <a:xfrm>
            <a:off x="3860800" y="44640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3" name="Freeform 47"/>
          <p:cNvSpPr>
            <a:spLocks/>
          </p:cNvSpPr>
          <p:nvPr/>
        </p:nvSpPr>
        <p:spPr bwMode="auto">
          <a:xfrm>
            <a:off x="4127500" y="42989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4" name="Freeform 48"/>
          <p:cNvSpPr>
            <a:spLocks/>
          </p:cNvSpPr>
          <p:nvPr/>
        </p:nvSpPr>
        <p:spPr bwMode="auto">
          <a:xfrm>
            <a:off x="4394200" y="4121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5" name="Freeform 49"/>
          <p:cNvSpPr>
            <a:spLocks/>
          </p:cNvSpPr>
          <p:nvPr/>
        </p:nvSpPr>
        <p:spPr bwMode="auto">
          <a:xfrm>
            <a:off x="4660900" y="39560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6" name="Freeform 50"/>
          <p:cNvSpPr>
            <a:spLocks/>
          </p:cNvSpPr>
          <p:nvPr/>
        </p:nvSpPr>
        <p:spPr bwMode="auto">
          <a:xfrm>
            <a:off x="4927600" y="3778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7" name="Freeform 51"/>
          <p:cNvSpPr>
            <a:spLocks/>
          </p:cNvSpPr>
          <p:nvPr/>
        </p:nvSpPr>
        <p:spPr bwMode="auto">
          <a:xfrm>
            <a:off x="5194300" y="3613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8" name="Freeform 52"/>
          <p:cNvSpPr>
            <a:spLocks/>
          </p:cNvSpPr>
          <p:nvPr/>
        </p:nvSpPr>
        <p:spPr bwMode="auto">
          <a:xfrm>
            <a:off x="5461000" y="34353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9" name="Freeform 53"/>
          <p:cNvSpPr>
            <a:spLocks/>
          </p:cNvSpPr>
          <p:nvPr/>
        </p:nvSpPr>
        <p:spPr bwMode="auto">
          <a:xfrm>
            <a:off x="5740400" y="3270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0" name="Freeform 54"/>
          <p:cNvSpPr>
            <a:spLocks/>
          </p:cNvSpPr>
          <p:nvPr/>
        </p:nvSpPr>
        <p:spPr bwMode="auto">
          <a:xfrm>
            <a:off x="6007100" y="3105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1" name="Freeform 55"/>
          <p:cNvSpPr>
            <a:spLocks/>
          </p:cNvSpPr>
          <p:nvPr/>
        </p:nvSpPr>
        <p:spPr bwMode="auto">
          <a:xfrm>
            <a:off x="6273800" y="29273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2" name="Freeform 56"/>
          <p:cNvSpPr>
            <a:spLocks/>
          </p:cNvSpPr>
          <p:nvPr/>
        </p:nvSpPr>
        <p:spPr bwMode="auto">
          <a:xfrm>
            <a:off x="6540500" y="2762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3" name="Freeform 57"/>
          <p:cNvSpPr>
            <a:spLocks/>
          </p:cNvSpPr>
          <p:nvPr/>
        </p:nvSpPr>
        <p:spPr bwMode="auto">
          <a:xfrm>
            <a:off x="6807200" y="25844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DD0805"/>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4" name="Freeform 58"/>
          <p:cNvSpPr>
            <a:spLocks/>
          </p:cNvSpPr>
          <p:nvPr/>
        </p:nvSpPr>
        <p:spPr bwMode="auto">
          <a:xfrm>
            <a:off x="1435100" y="54594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5" name="Freeform 59"/>
          <p:cNvSpPr>
            <a:spLocks/>
          </p:cNvSpPr>
          <p:nvPr/>
        </p:nvSpPr>
        <p:spPr bwMode="auto">
          <a:xfrm>
            <a:off x="1701800" y="54340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6" name="Freeform 60"/>
          <p:cNvSpPr>
            <a:spLocks/>
          </p:cNvSpPr>
          <p:nvPr/>
        </p:nvSpPr>
        <p:spPr bwMode="auto">
          <a:xfrm>
            <a:off x="1981200" y="53959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7" name="Freeform 61"/>
          <p:cNvSpPr>
            <a:spLocks/>
          </p:cNvSpPr>
          <p:nvPr/>
        </p:nvSpPr>
        <p:spPr bwMode="auto">
          <a:xfrm>
            <a:off x="2247900" y="53705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8" name="Freeform 62"/>
          <p:cNvSpPr>
            <a:spLocks/>
          </p:cNvSpPr>
          <p:nvPr/>
        </p:nvSpPr>
        <p:spPr bwMode="auto">
          <a:xfrm>
            <a:off x="2514600" y="53451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99" name="Freeform 63"/>
          <p:cNvSpPr>
            <a:spLocks/>
          </p:cNvSpPr>
          <p:nvPr/>
        </p:nvSpPr>
        <p:spPr bwMode="auto">
          <a:xfrm>
            <a:off x="2781300" y="53197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0" name="Freeform 64"/>
          <p:cNvSpPr>
            <a:spLocks/>
          </p:cNvSpPr>
          <p:nvPr/>
        </p:nvSpPr>
        <p:spPr bwMode="auto">
          <a:xfrm>
            <a:off x="3048000" y="5281613"/>
            <a:ext cx="50800" cy="66675"/>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1" name="Freeform 65"/>
          <p:cNvSpPr>
            <a:spLocks/>
          </p:cNvSpPr>
          <p:nvPr/>
        </p:nvSpPr>
        <p:spPr bwMode="auto">
          <a:xfrm>
            <a:off x="3314700" y="5264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2" name="Freeform 66"/>
          <p:cNvSpPr>
            <a:spLocks/>
          </p:cNvSpPr>
          <p:nvPr/>
        </p:nvSpPr>
        <p:spPr bwMode="auto">
          <a:xfrm>
            <a:off x="3581400" y="52387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3" name="Freeform 67"/>
          <p:cNvSpPr>
            <a:spLocks/>
          </p:cNvSpPr>
          <p:nvPr/>
        </p:nvSpPr>
        <p:spPr bwMode="auto">
          <a:xfrm>
            <a:off x="3860800" y="52133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4" name="Freeform 68"/>
          <p:cNvSpPr>
            <a:spLocks/>
          </p:cNvSpPr>
          <p:nvPr/>
        </p:nvSpPr>
        <p:spPr bwMode="auto">
          <a:xfrm>
            <a:off x="4127500" y="5175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5" name="Freeform 69"/>
          <p:cNvSpPr>
            <a:spLocks/>
          </p:cNvSpPr>
          <p:nvPr/>
        </p:nvSpPr>
        <p:spPr bwMode="auto">
          <a:xfrm>
            <a:off x="4394200" y="5149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6" name="Freeform 70"/>
          <p:cNvSpPr>
            <a:spLocks/>
          </p:cNvSpPr>
          <p:nvPr/>
        </p:nvSpPr>
        <p:spPr bwMode="auto">
          <a:xfrm>
            <a:off x="4660900" y="51244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7" name="Freeform 71"/>
          <p:cNvSpPr>
            <a:spLocks/>
          </p:cNvSpPr>
          <p:nvPr/>
        </p:nvSpPr>
        <p:spPr bwMode="auto">
          <a:xfrm>
            <a:off x="4927600" y="50990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8" name="Freeform 72"/>
          <p:cNvSpPr>
            <a:spLocks/>
          </p:cNvSpPr>
          <p:nvPr/>
        </p:nvSpPr>
        <p:spPr bwMode="auto">
          <a:xfrm>
            <a:off x="5194300" y="50609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9" name="Freeform 73"/>
          <p:cNvSpPr>
            <a:spLocks/>
          </p:cNvSpPr>
          <p:nvPr/>
        </p:nvSpPr>
        <p:spPr bwMode="auto">
          <a:xfrm>
            <a:off x="5461000" y="50355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0" name="Freeform 74"/>
          <p:cNvSpPr>
            <a:spLocks/>
          </p:cNvSpPr>
          <p:nvPr/>
        </p:nvSpPr>
        <p:spPr bwMode="auto">
          <a:xfrm>
            <a:off x="5740400" y="50101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1" name="Freeform 75"/>
          <p:cNvSpPr>
            <a:spLocks/>
          </p:cNvSpPr>
          <p:nvPr/>
        </p:nvSpPr>
        <p:spPr bwMode="auto">
          <a:xfrm>
            <a:off x="6007100" y="49847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2" name="Freeform 76"/>
          <p:cNvSpPr>
            <a:spLocks/>
          </p:cNvSpPr>
          <p:nvPr/>
        </p:nvSpPr>
        <p:spPr bwMode="auto">
          <a:xfrm>
            <a:off x="6273800" y="49466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3" name="Freeform 77"/>
          <p:cNvSpPr>
            <a:spLocks/>
          </p:cNvSpPr>
          <p:nvPr/>
        </p:nvSpPr>
        <p:spPr bwMode="auto">
          <a:xfrm>
            <a:off x="6540500" y="49212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4" name="Freeform 78"/>
          <p:cNvSpPr>
            <a:spLocks/>
          </p:cNvSpPr>
          <p:nvPr/>
        </p:nvSpPr>
        <p:spPr bwMode="auto">
          <a:xfrm>
            <a:off x="6807200" y="4895850"/>
            <a:ext cx="50800" cy="50800"/>
          </a:xfrm>
          <a:custGeom>
            <a:avLst/>
            <a:gdLst>
              <a:gd name="T0" fmla="*/ 0 w 10000"/>
              <a:gd name="T1" fmla="*/ 2147483646 h 10000"/>
              <a:gd name="T2" fmla="*/ 2147483646 w 10000"/>
              <a:gd name="T3" fmla="*/ 2147483646 h 10000"/>
              <a:gd name="T4" fmla="*/ 2147483646 w 10000"/>
              <a:gd name="T5" fmla="*/ 2147483646 h 10000"/>
              <a:gd name="T6" fmla="*/ 0 w 10000"/>
              <a:gd name="T7" fmla="*/ 2147483646 h 10000"/>
              <a:gd name="T8" fmla="*/ 0 w 10000"/>
              <a:gd name="T9" fmla="*/ 2147483646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rgbClr val="00801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15" name="Text Box 79"/>
          <p:cNvSpPr txBox="1">
            <a:spLocks noChangeArrowheads="1"/>
          </p:cNvSpPr>
          <p:nvPr/>
        </p:nvSpPr>
        <p:spPr bwMode="auto">
          <a:xfrm rot="-900000">
            <a:off x="828675" y="4441825"/>
            <a:ext cx="406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10</a:t>
            </a:r>
          </a:p>
        </p:txBody>
      </p:sp>
      <p:sp>
        <p:nvSpPr>
          <p:cNvPr id="14416" name="Text Box 80"/>
          <p:cNvSpPr txBox="1">
            <a:spLocks noChangeArrowheads="1"/>
          </p:cNvSpPr>
          <p:nvPr/>
        </p:nvSpPr>
        <p:spPr bwMode="auto">
          <a:xfrm>
            <a:off x="6750050" y="5067300"/>
            <a:ext cx="5080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ctr" eaLnBrk="1" hangingPunct="1">
              <a:lnSpc>
                <a:spcPts val="1200"/>
              </a:lnSpc>
              <a:spcBef>
                <a:spcPct val="0"/>
              </a:spcBef>
              <a:buClrTx/>
              <a:buFontTx/>
              <a:buNone/>
            </a:pPr>
            <a:r>
              <a:rPr lang="en-US" altLang="en-US" sz="1000" b="0">
                <a:solidFill>
                  <a:schemeClr val="tx1"/>
                </a:solidFill>
                <a:latin typeface="Arial" panose="020B0604020202020204" pitchFamily="34" charset="0"/>
              </a:rPr>
              <a:t>DRAM</a:t>
            </a:r>
          </a:p>
        </p:txBody>
      </p:sp>
      <p:sp>
        <p:nvSpPr>
          <p:cNvPr id="14417" name="Text Box 81"/>
          <p:cNvSpPr txBox="1">
            <a:spLocks noChangeArrowheads="1"/>
          </p:cNvSpPr>
          <p:nvPr/>
        </p:nvSpPr>
        <p:spPr bwMode="auto">
          <a:xfrm>
            <a:off x="6864350" y="2590800"/>
            <a:ext cx="3810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ctr" eaLnBrk="1" hangingPunct="1">
              <a:lnSpc>
                <a:spcPts val="1300"/>
              </a:lnSpc>
              <a:spcBef>
                <a:spcPct val="0"/>
              </a:spcBef>
              <a:buClrTx/>
              <a:buFontTx/>
              <a:buNone/>
            </a:pPr>
            <a:r>
              <a:rPr lang="en-US" altLang="en-US" sz="1000" b="0">
                <a:solidFill>
                  <a:schemeClr val="tx1"/>
                </a:solidFill>
                <a:latin typeface="Geneva"/>
              </a:rPr>
              <a:t>CPU</a:t>
            </a:r>
          </a:p>
        </p:txBody>
      </p:sp>
      <p:sp>
        <p:nvSpPr>
          <p:cNvPr id="14418" name="Text Box 82"/>
          <p:cNvSpPr txBox="1">
            <a:spLocks noChangeArrowheads="1"/>
          </p:cNvSpPr>
          <p:nvPr/>
        </p:nvSpPr>
        <p:spPr bwMode="auto">
          <a:xfrm>
            <a:off x="101600" y="1824038"/>
            <a:ext cx="1612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 pos="3657600" algn="l"/>
                <a:tab pos="4572000" algn="l"/>
                <a:tab pos="54864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 pos="3657600" algn="l"/>
                <a:tab pos="4572000" algn="l"/>
                <a:tab pos="54864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 pos="3657600" algn="l"/>
                <a:tab pos="4572000" algn="l"/>
                <a:tab pos="54864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1900">
                <a:solidFill>
                  <a:srgbClr val="053DE8"/>
                </a:solidFill>
              </a:rPr>
              <a:t>Performance</a:t>
            </a:r>
          </a:p>
          <a:p>
            <a:pPr algn="ctr" eaLnBrk="1" hangingPunct="1">
              <a:lnSpc>
                <a:spcPct val="90000"/>
              </a:lnSpc>
              <a:spcBef>
                <a:spcPct val="0"/>
              </a:spcBef>
              <a:buClrTx/>
              <a:buFontTx/>
              <a:buNone/>
            </a:pPr>
            <a:r>
              <a:rPr lang="en-US" altLang="en-US" sz="1900">
                <a:solidFill>
                  <a:srgbClr val="053DE8"/>
                </a:solidFill>
              </a:rPr>
              <a:t>(1/latency)</a:t>
            </a:r>
          </a:p>
        </p:txBody>
      </p:sp>
      <p:sp>
        <p:nvSpPr>
          <p:cNvPr id="14419" name="Text Box 83"/>
          <p:cNvSpPr txBox="1">
            <a:spLocks noChangeArrowheads="1"/>
          </p:cNvSpPr>
          <p:nvPr/>
        </p:nvSpPr>
        <p:spPr bwMode="auto">
          <a:xfrm rot="-900000">
            <a:off x="777875" y="3500438"/>
            <a:ext cx="533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100</a:t>
            </a:r>
          </a:p>
        </p:txBody>
      </p:sp>
      <p:sp>
        <p:nvSpPr>
          <p:cNvPr id="14420" name="Text Box 84"/>
          <p:cNvSpPr txBox="1">
            <a:spLocks noChangeArrowheads="1"/>
          </p:cNvSpPr>
          <p:nvPr/>
        </p:nvSpPr>
        <p:spPr bwMode="auto">
          <a:xfrm rot="-900000">
            <a:off x="711200" y="2587625"/>
            <a:ext cx="673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ct val="90000"/>
              </a:lnSpc>
              <a:spcBef>
                <a:spcPct val="0"/>
              </a:spcBef>
              <a:buClrTx/>
              <a:buFontTx/>
              <a:buNone/>
            </a:pPr>
            <a:r>
              <a:rPr lang="en-US" altLang="en-US" sz="1900">
                <a:solidFill>
                  <a:srgbClr val="053DE8"/>
                </a:solidFill>
              </a:rPr>
              <a:t>1000</a:t>
            </a:r>
          </a:p>
        </p:txBody>
      </p:sp>
      <p:sp>
        <p:nvSpPr>
          <p:cNvPr id="14421" name="Text Box 85"/>
          <p:cNvSpPr txBox="1">
            <a:spLocks noChangeArrowheads="1"/>
          </p:cNvSpPr>
          <p:nvPr/>
        </p:nvSpPr>
        <p:spPr bwMode="auto">
          <a:xfrm rot="-1320002">
            <a:off x="1501775" y="5627688"/>
            <a:ext cx="35718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1980</a:t>
            </a:r>
          </a:p>
        </p:txBody>
      </p:sp>
      <p:sp>
        <p:nvSpPr>
          <p:cNvPr id="14422" name="Text Box 86"/>
          <p:cNvSpPr txBox="1">
            <a:spLocks noChangeArrowheads="1"/>
          </p:cNvSpPr>
          <p:nvPr/>
        </p:nvSpPr>
        <p:spPr bwMode="auto">
          <a:xfrm rot="-1320002">
            <a:off x="6810375" y="5627688"/>
            <a:ext cx="35718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2000</a:t>
            </a:r>
          </a:p>
        </p:txBody>
      </p:sp>
      <p:sp>
        <p:nvSpPr>
          <p:cNvPr id="14423" name="Text Box 87"/>
          <p:cNvSpPr txBox="1">
            <a:spLocks noChangeArrowheads="1"/>
          </p:cNvSpPr>
          <p:nvPr/>
        </p:nvSpPr>
        <p:spPr bwMode="auto">
          <a:xfrm rot="-1320002">
            <a:off x="4117975" y="5627688"/>
            <a:ext cx="35718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Lst>
              <a:defRPr b="1">
                <a:solidFill>
                  <a:srgbClr val="FFFF99"/>
                </a:solidFill>
                <a:latin typeface="Helvetica" panose="020B0604020202020204" pitchFamily="34" charset="0"/>
              </a:defRPr>
            </a:lvl3pPr>
            <a:lvl4pPr marL="1600200" indent="-228600">
              <a:spcBef>
                <a:spcPct val="20000"/>
              </a:spcBef>
              <a:buChar char="»"/>
              <a:tabLst>
                <a:tab pos="0" algn="l"/>
              </a:tabLst>
              <a:defRPr b="1">
                <a:solidFill>
                  <a:srgbClr val="FFFF99"/>
                </a:solidFill>
                <a:latin typeface="Helvetica" panose="020B0604020202020204" pitchFamily="34" charset="0"/>
              </a:defRPr>
            </a:lvl4pPr>
            <a:lvl5pPr marL="2057400" indent="-228600">
              <a:spcBef>
                <a:spcPct val="20000"/>
              </a:spcBef>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anose="02020603050405020304" pitchFamily="18" charset="0"/>
              </a:defRPr>
            </a:lvl9pPr>
          </a:lstStyle>
          <a:p>
            <a:pPr algn="r" eaLnBrk="1" hangingPunct="1">
              <a:lnSpc>
                <a:spcPts val="2100"/>
              </a:lnSpc>
              <a:spcBef>
                <a:spcPct val="0"/>
              </a:spcBef>
              <a:buClrTx/>
              <a:buFontTx/>
              <a:buNone/>
            </a:pPr>
            <a:r>
              <a:rPr lang="en-US" altLang="en-US" sz="1900">
                <a:solidFill>
                  <a:srgbClr val="053DE8"/>
                </a:solidFill>
              </a:rPr>
              <a:t>1990</a:t>
            </a:r>
          </a:p>
        </p:txBody>
      </p:sp>
      <p:sp>
        <p:nvSpPr>
          <p:cNvPr id="14424" name="Text Box 88"/>
          <p:cNvSpPr txBox="1">
            <a:spLocks noChangeArrowheads="1"/>
          </p:cNvSpPr>
          <p:nvPr/>
        </p:nvSpPr>
        <p:spPr bwMode="auto">
          <a:xfrm>
            <a:off x="7569200" y="5791200"/>
            <a:ext cx="647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 pos="3657600" algn="l"/>
                <a:tab pos="4572000" algn="l"/>
                <a:tab pos="54864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 pos="3657600" algn="l"/>
                <a:tab pos="4572000" algn="l"/>
                <a:tab pos="54864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 pos="3657600" algn="l"/>
                <a:tab pos="4572000" algn="l"/>
                <a:tab pos="54864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1900">
                <a:solidFill>
                  <a:srgbClr val="053DE8"/>
                </a:solidFill>
              </a:rPr>
              <a:t>Year</a:t>
            </a:r>
          </a:p>
        </p:txBody>
      </p:sp>
      <p:grpSp>
        <p:nvGrpSpPr>
          <p:cNvPr id="14425" name="Group 89"/>
          <p:cNvGrpSpPr>
            <a:grpSpLocks/>
          </p:cNvGrpSpPr>
          <p:nvPr/>
        </p:nvGrpSpPr>
        <p:grpSpPr bwMode="auto">
          <a:xfrm>
            <a:off x="5024438" y="3162300"/>
            <a:ext cx="2620962" cy="1765300"/>
            <a:chOff x="2769" y="1743"/>
            <a:chExt cx="1651" cy="1112"/>
          </a:xfrm>
        </p:grpSpPr>
        <p:sp>
          <p:nvSpPr>
            <p:cNvPr id="14429" name="Text Box 90"/>
            <p:cNvSpPr txBox="1">
              <a:spLocks noChangeArrowheads="1"/>
            </p:cNvSpPr>
            <p:nvPr/>
          </p:nvSpPr>
          <p:spPr bwMode="auto">
            <a:xfrm>
              <a:off x="2769" y="2082"/>
              <a:ext cx="1651"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9pPr>
            </a:lstStyle>
            <a:p>
              <a:pPr algn="ctr" eaLnBrk="1" hangingPunct="1">
                <a:lnSpc>
                  <a:spcPts val="2700"/>
                </a:lnSpc>
                <a:spcBef>
                  <a:spcPct val="0"/>
                </a:spcBef>
                <a:buClrTx/>
                <a:buFontTx/>
                <a:buNone/>
              </a:pPr>
              <a:r>
                <a:rPr lang="en-US" altLang="en-US" b="0">
                  <a:solidFill>
                    <a:srgbClr val="053DE8"/>
                  </a:solidFill>
                  <a:latin typeface="Marker Felt"/>
                </a:rPr>
                <a:t>Gap grew 50% per year</a:t>
              </a:r>
            </a:p>
          </p:txBody>
        </p:sp>
        <p:sp>
          <p:nvSpPr>
            <p:cNvPr id="14430" name="Line 91"/>
            <p:cNvSpPr>
              <a:spLocks noChangeShapeType="1"/>
            </p:cNvSpPr>
            <p:nvPr/>
          </p:nvSpPr>
          <p:spPr bwMode="auto">
            <a:xfrm rot="10800000">
              <a:off x="3444" y="1743"/>
              <a:ext cx="96" cy="312"/>
            </a:xfrm>
            <a:prstGeom prst="line">
              <a:avLst/>
            </a:prstGeom>
            <a:noFill/>
            <a:ln w="25400">
              <a:solidFill>
                <a:srgbClr val="053DE8"/>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31" name="Line 92"/>
            <p:cNvSpPr>
              <a:spLocks noChangeShapeType="1"/>
            </p:cNvSpPr>
            <p:nvPr/>
          </p:nvSpPr>
          <p:spPr bwMode="auto">
            <a:xfrm flipH="1">
              <a:off x="3388" y="2519"/>
              <a:ext cx="128" cy="336"/>
            </a:xfrm>
            <a:prstGeom prst="line">
              <a:avLst/>
            </a:prstGeom>
            <a:noFill/>
            <a:ln w="25400">
              <a:solidFill>
                <a:srgbClr val="053DE8"/>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426" name="Text Box 93"/>
          <p:cNvSpPr txBox="1">
            <a:spLocks noChangeArrowheads="1"/>
          </p:cNvSpPr>
          <p:nvPr/>
        </p:nvSpPr>
        <p:spPr bwMode="auto">
          <a:xfrm>
            <a:off x="1239838" y="1071563"/>
            <a:ext cx="582136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9pPr>
          </a:lstStyle>
          <a:p>
            <a:pPr algn="ctr" eaLnBrk="1" hangingPunct="1">
              <a:lnSpc>
                <a:spcPts val="2700"/>
              </a:lnSpc>
              <a:spcBef>
                <a:spcPct val="0"/>
              </a:spcBef>
              <a:buClrTx/>
              <a:buFontTx/>
              <a:buNone/>
            </a:pPr>
            <a:r>
              <a:rPr lang="en-US" altLang="en-US" b="0">
                <a:solidFill>
                  <a:srgbClr val="053DE8"/>
                </a:solidFill>
                <a:latin typeface="Marker Felt"/>
              </a:rPr>
              <a:t>Q. How do architects address this gap? </a:t>
            </a:r>
          </a:p>
        </p:txBody>
      </p:sp>
      <p:sp>
        <p:nvSpPr>
          <p:cNvPr id="1065054" name="Text Box 94"/>
          <p:cNvSpPr txBox="1">
            <a:spLocks noChangeArrowheads="1"/>
          </p:cNvSpPr>
          <p:nvPr/>
        </p:nvSpPr>
        <p:spPr bwMode="auto">
          <a:xfrm>
            <a:off x="1779588" y="1498600"/>
            <a:ext cx="5395912"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0" algn="l"/>
                <a:tab pos="914400" algn="l"/>
                <a:tab pos="1828800" algn="l"/>
                <a:tab pos="2743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0" algn="l"/>
                <a:tab pos="914400" algn="l"/>
                <a:tab pos="1828800" algn="l"/>
                <a:tab pos="2743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0" algn="l"/>
                <a:tab pos="914400" algn="l"/>
                <a:tab pos="1828800" algn="l"/>
                <a:tab pos="2743200" algn="l"/>
              </a:tabLst>
              <a:defRPr b="1">
                <a:solidFill>
                  <a:srgbClr val="FFFF99"/>
                </a:solidFill>
                <a:latin typeface="Helvetica" panose="020B0604020202020204" pitchFamily="34" charset="0"/>
              </a:defRPr>
            </a:lvl3pPr>
            <a:lvl4pPr marL="1600200" indent="-228600">
              <a:spcBef>
                <a:spcPct val="20000"/>
              </a:spcBef>
              <a:buChar char="»"/>
              <a:tabLst>
                <a:tab pos="0" algn="l"/>
                <a:tab pos="914400" algn="l"/>
                <a:tab pos="1828800" algn="l"/>
                <a:tab pos="2743200" algn="l"/>
              </a:tabLst>
              <a:defRPr b="1">
                <a:solidFill>
                  <a:srgbClr val="FFFF99"/>
                </a:solidFill>
                <a:latin typeface="Helvetica" panose="020B0604020202020204" pitchFamily="34" charset="0"/>
              </a:defRPr>
            </a:lvl4pPr>
            <a:lvl5pPr marL="2057400" indent="-228600">
              <a:spcBef>
                <a:spcPct val="20000"/>
              </a:spcBef>
              <a:buChar char="•"/>
              <a:tabLst>
                <a:tab pos="0" algn="l"/>
                <a:tab pos="914400" algn="l"/>
                <a:tab pos="1828800" algn="l"/>
                <a:tab pos="2743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914400" algn="l"/>
                <a:tab pos="1828800" algn="l"/>
                <a:tab pos="2743200" algn="l"/>
              </a:tabLst>
              <a:defRPr sz="2000">
                <a:solidFill>
                  <a:schemeClr val="tx1"/>
                </a:solidFill>
                <a:latin typeface="Times New Roman" panose="02020603050405020304" pitchFamily="18" charset="0"/>
              </a:defRPr>
            </a:lvl9pPr>
          </a:lstStyle>
          <a:p>
            <a:pPr algn="ctr" eaLnBrk="1" hangingPunct="1">
              <a:lnSpc>
                <a:spcPts val="2700"/>
              </a:lnSpc>
              <a:spcBef>
                <a:spcPct val="0"/>
              </a:spcBef>
              <a:buClrTx/>
              <a:buFontTx/>
              <a:buNone/>
            </a:pPr>
            <a:r>
              <a:rPr lang="en-US" altLang="en-US" b="0">
                <a:solidFill>
                  <a:srgbClr val="053DE8"/>
                </a:solidFill>
                <a:latin typeface="Marker Felt"/>
              </a:rPr>
              <a:t>A. Put smaller, faster “cache” memories between CPU and DRAM. </a:t>
            </a:r>
          </a:p>
          <a:p>
            <a:pPr algn="ctr" eaLnBrk="1" hangingPunct="1">
              <a:lnSpc>
                <a:spcPts val="2700"/>
              </a:lnSpc>
              <a:spcBef>
                <a:spcPct val="0"/>
              </a:spcBef>
              <a:buClrTx/>
              <a:buFontTx/>
              <a:buNone/>
            </a:pPr>
            <a:r>
              <a:rPr lang="en-US" altLang="en-US" b="0">
                <a:solidFill>
                  <a:srgbClr val="053DE8"/>
                </a:solidFill>
                <a:latin typeface="Marker Felt"/>
              </a:rPr>
              <a:t>Create a “memory hierarchy”.</a:t>
            </a:r>
          </a:p>
        </p:txBody>
      </p:sp>
      <p:sp>
        <p:nvSpPr>
          <p:cNvPr id="14428" name="Footer Placeholder 4"/>
          <p:cNvSpPr txBox="1">
            <a:spLocks/>
          </p:cNvSpPr>
          <p:nvPr/>
        </p:nvSpPr>
        <p:spPr bwMode="auto">
          <a:xfrm>
            <a:off x="2667000" y="6477000"/>
            <a:ext cx="3276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US" altLang="en-US" sz="1800">
                <a:solidFill>
                  <a:schemeClr val="tx1"/>
                </a:solidFill>
              </a:rPr>
              <a:t>UCB cs252-S07, Lecture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a:xfrm>
            <a:off x="393700" y="50800"/>
            <a:ext cx="8382000" cy="762000"/>
          </a:xfrm>
        </p:spPr>
        <p:txBody>
          <a:bodyPr/>
          <a:lstStyle/>
          <a:p>
            <a:pPr marL="25400">
              <a:tabLst>
                <a:tab pos="317500" algn="l"/>
                <a:tab pos="1231900" algn="l"/>
                <a:tab pos="2146300" algn="l"/>
                <a:tab pos="3060700" algn="l"/>
                <a:tab pos="3975100" algn="l"/>
                <a:tab pos="4889500" algn="l"/>
                <a:tab pos="5803900" algn="l"/>
              </a:tabLst>
              <a:defRPr/>
            </a:pPr>
            <a:r>
              <a:rPr lang="en-US"/>
              <a:t>1977: DRAM faster than microprocessors</a:t>
            </a:r>
          </a:p>
        </p:txBody>
      </p:sp>
      <p:grpSp>
        <p:nvGrpSpPr>
          <p:cNvPr id="15363" name="Group 3"/>
          <p:cNvGrpSpPr>
            <a:grpSpLocks/>
          </p:cNvGrpSpPr>
          <p:nvPr/>
        </p:nvGrpSpPr>
        <p:grpSpPr bwMode="auto">
          <a:xfrm>
            <a:off x="12700" y="2260600"/>
            <a:ext cx="6769100" cy="3778250"/>
            <a:chOff x="7" y="1245"/>
            <a:chExt cx="4264" cy="2380"/>
          </a:xfrm>
        </p:grpSpPr>
        <p:pic>
          <p:nvPicPr>
            <p:cNvPr id="153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1245"/>
              <a:ext cx="4264" cy="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84" name="Freeform 5"/>
            <p:cNvSpPr>
              <a:spLocks/>
            </p:cNvSpPr>
            <p:nvPr/>
          </p:nvSpPr>
          <p:spPr bwMode="auto">
            <a:xfrm>
              <a:off x="359" y="3269"/>
              <a:ext cx="2860" cy="356"/>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0"/>
                  </a:moveTo>
                  <a:lnTo>
                    <a:pt x="10000" y="0"/>
                  </a:lnTo>
                  <a:lnTo>
                    <a:pt x="10000" y="10000"/>
                  </a:lnTo>
                  <a:lnTo>
                    <a:pt x="0" y="10000"/>
                  </a:lnTo>
                  <a:lnTo>
                    <a:pt x="0" y="0"/>
                  </a:lnTo>
                  <a:close/>
                  <a:moveTo>
                    <a:pt x="0" y="0"/>
                  </a:moveTo>
                </a:path>
              </a:pathLst>
            </a:custGeom>
            <a:solidFill>
              <a:schemeClr val="accent1"/>
            </a:solidFill>
            <a:ln w="9525">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153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989013"/>
            <a:ext cx="5307013" cy="1360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5" name="Group 7"/>
          <p:cNvGrpSpPr>
            <a:grpSpLocks/>
          </p:cNvGrpSpPr>
          <p:nvPr/>
        </p:nvGrpSpPr>
        <p:grpSpPr bwMode="auto">
          <a:xfrm>
            <a:off x="927100" y="1016000"/>
            <a:ext cx="8189913" cy="5664200"/>
            <a:chOff x="511" y="560"/>
            <a:chExt cx="5159" cy="3568"/>
          </a:xfrm>
        </p:grpSpPr>
        <p:grpSp>
          <p:nvGrpSpPr>
            <p:cNvPr id="15376" name="Group 8"/>
            <p:cNvGrpSpPr>
              <a:grpSpLocks/>
            </p:cNvGrpSpPr>
            <p:nvPr/>
          </p:nvGrpSpPr>
          <p:grpSpPr bwMode="auto">
            <a:xfrm>
              <a:off x="3885" y="560"/>
              <a:ext cx="1785" cy="3552"/>
              <a:chOff x="3463" y="560"/>
              <a:chExt cx="1785" cy="3552"/>
            </a:xfrm>
          </p:grpSpPr>
          <p:sp>
            <p:nvSpPr>
              <p:cNvPr id="15381" name="Text Box 9"/>
              <p:cNvSpPr txBox="1">
                <a:spLocks noChangeArrowheads="1"/>
              </p:cNvSpPr>
              <p:nvPr/>
            </p:nvSpPr>
            <p:spPr bwMode="auto">
              <a:xfrm>
                <a:off x="3489" y="560"/>
                <a:ext cx="167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2700">
                    <a:solidFill>
                      <a:schemeClr val="tx1"/>
                    </a:solidFill>
                  </a:rPr>
                  <a:t> Apple ][ (1977)</a:t>
                </a:r>
              </a:p>
            </p:txBody>
          </p:sp>
          <p:pic>
            <p:nvPicPr>
              <p:cNvPr id="15382"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 y="1592"/>
                <a:ext cx="1785" cy="2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5377" name="Group 11"/>
            <p:cNvGrpSpPr>
              <a:grpSpLocks/>
            </p:cNvGrpSpPr>
            <p:nvPr/>
          </p:nvGrpSpPr>
          <p:grpSpPr bwMode="auto">
            <a:xfrm>
              <a:off x="511" y="3248"/>
              <a:ext cx="2320" cy="880"/>
              <a:chOff x="511" y="2912"/>
              <a:chExt cx="2320" cy="880"/>
            </a:xfrm>
          </p:grpSpPr>
          <p:pic>
            <p:nvPicPr>
              <p:cNvPr id="1537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 y="2912"/>
                <a:ext cx="2320" cy="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79" name="Text Box 13"/>
              <p:cNvSpPr txBox="1">
                <a:spLocks noChangeArrowheads="1"/>
              </p:cNvSpPr>
              <p:nvPr/>
            </p:nvSpPr>
            <p:spPr bwMode="auto">
              <a:xfrm>
                <a:off x="1799" y="2912"/>
                <a:ext cx="62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ts val="1400"/>
                  </a:lnSpc>
                  <a:spcBef>
                    <a:spcPct val="0"/>
                  </a:spcBef>
                  <a:buClrTx/>
                  <a:buFontTx/>
                  <a:buNone/>
                </a:pPr>
                <a:r>
                  <a:rPr lang="en-US" altLang="en-US" sz="1500">
                    <a:solidFill>
                      <a:srgbClr val="053DE8"/>
                    </a:solidFill>
                  </a:rPr>
                  <a:t>Steve </a:t>
                </a:r>
              </a:p>
              <a:p>
                <a:pPr algn="ctr" eaLnBrk="1" hangingPunct="1">
                  <a:lnSpc>
                    <a:spcPts val="1400"/>
                  </a:lnSpc>
                  <a:spcBef>
                    <a:spcPct val="0"/>
                  </a:spcBef>
                  <a:buClrTx/>
                  <a:buFontTx/>
                  <a:buNone/>
                </a:pPr>
                <a:r>
                  <a:rPr lang="en-US" altLang="en-US" sz="1500">
                    <a:solidFill>
                      <a:srgbClr val="053DE8"/>
                    </a:solidFill>
                  </a:rPr>
                  <a:t>Wozniak</a:t>
                </a:r>
              </a:p>
            </p:txBody>
          </p:sp>
          <p:sp>
            <p:nvSpPr>
              <p:cNvPr id="15380" name="Text Box 14"/>
              <p:cNvSpPr txBox="1">
                <a:spLocks noChangeArrowheads="1"/>
              </p:cNvSpPr>
              <p:nvPr/>
            </p:nvSpPr>
            <p:spPr bwMode="auto">
              <a:xfrm>
                <a:off x="951" y="3016"/>
                <a:ext cx="664"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ts val="1500"/>
                  </a:lnSpc>
                  <a:spcBef>
                    <a:spcPct val="0"/>
                  </a:spcBef>
                  <a:buClrTx/>
                  <a:buFontTx/>
                  <a:buNone/>
                </a:pPr>
                <a:r>
                  <a:rPr lang="en-US" altLang="en-US" sz="1600">
                    <a:solidFill>
                      <a:srgbClr val="053DE8"/>
                    </a:solidFill>
                  </a:rPr>
                  <a:t>Steve Jobs</a:t>
                </a:r>
              </a:p>
            </p:txBody>
          </p:sp>
        </p:grpSp>
      </p:grpSp>
      <p:grpSp>
        <p:nvGrpSpPr>
          <p:cNvPr id="15366" name="Group 15"/>
          <p:cNvGrpSpPr>
            <a:grpSpLocks/>
          </p:cNvGrpSpPr>
          <p:nvPr/>
        </p:nvGrpSpPr>
        <p:grpSpPr bwMode="auto">
          <a:xfrm>
            <a:off x="6324600" y="1638300"/>
            <a:ext cx="2654300" cy="2413000"/>
            <a:chOff x="3486" y="903"/>
            <a:chExt cx="1672" cy="1520"/>
          </a:xfrm>
        </p:grpSpPr>
        <p:sp>
          <p:nvSpPr>
            <p:cNvPr id="15374" name="Text Box 16"/>
            <p:cNvSpPr txBox="1">
              <a:spLocks noChangeArrowheads="1"/>
            </p:cNvSpPr>
            <p:nvPr/>
          </p:nvSpPr>
          <p:spPr bwMode="auto">
            <a:xfrm>
              <a:off x="3486" y="903"/>
              <a:ext cx="167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2700">
                  <a:solidFill>
                    <a:srgbClr val="053DE8"/>
                  </a:solidFill>
                </a:rPr>
                <a:t> CPU: 1000 ns</a:t>
              </a:r>
            </a:p>
          </p:txBody>
        </p:sp>
        <p:sp>
          <p:nvSpPr>
            <p:cNvPr id="15375" name="Freeform 17"/>
            <p:cNvSpPr>
              <a:spLocks/>
            </p:cNvSpPr>
            <p:nvPr/>
          </p:nvSpPr>
          <p:spPr bwMode="auto">
            <a:xfrm>
              <a:off x="4286" y="2127"/>
              <a:ext cx="399" cy="296"/>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FFCC00"/>
              </a:solidFill>
              <a:prstDash val="solid"/>
              <a:round/>
              <a:headEnd/>
              <a:tailEnd/>
            </a:ln>
            <a:effectLst>
              <a:outerShdw dist="63499" dir="2339991" algn="ctr" rotWithShape="0">
                <a:srgbClr val="0D0D0D">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67" name="Group 18"/>
          <p:cNvGrpSpPr>
            <a:grpSpLocks/>
          </p:cNvGrpSpPr>
          <p:nvPr/>
        </p:nvGrpSpPr>
        <p:grpSpPr bwMode="auto">
          <a:xfrm>
            <a:off x="4730750" y="2082800"/>
            <a:ext cx="4248150" cy="4759325"/>
            <a:chOff x="2607" y="1148"/>
            <a:chExt cx="2676" cy="2998"/>
          </a:xfrm>
        </p:grpSpPr>
        <p:grpSp>
          <p:nvGrpSpPr>
            <p:cNvPr id="15369" name="Group 19"/>
            <p:cNvGrpSpPr>
              <a:grpSpLocks/>
            </p:cNvGrpSpPr>
            <p:nvPr/>
          </p:nvGrpSpPr>
          <p:grpSpPr bwMode="auto">
            <a:xfrm>
              <a:off x="2607" y="3599"/>
              <a:ext cx="980" cy="547"/>
              <a:chOff x="2607" y="3292"/>
              <a:chExt cx="980" cy="547"/>
            </a:xfrm>
          </p:grpSpPr>
          <p:pic>
            <p:nvPicPr>
              <p:cNvPr id="1537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 y="3292"/>
                <a:ext cx="963"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3"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7" y="3666"/>
                <a:ext cx="98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5370" name="Text Box 22"/>
            <p:cNvSpPr txBox="1">
              <a:spLocks noChangeArrowheads="1"/>
            </p:cNvSpPr>
            <p:nvPr/>
          </p:nvSpPr>
          <p:spPr bwMode="auto">
            <a:xfrm>
              <a:off x="3611" y="1148"/>
              <a:ext cx="167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5000"/>
                </a:lnSpc>
                <a:spcBef>
                  <a:spcPct val="50000"/>
                </a:spcBef>
                <a:buClr>
                  <a:schemeClr val="hlink"/>
                </a:buClr>
                <a:buFont typeface="Wingdings" panose="05000000000000000000" pitchFamily="2" charset="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FF99"/>
                  </a:solidFill>
                  <a:latin typeface="Helvetica"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Times New Roman" panose="02020603050405020304" pitchFamily="18" charset="0"/>
                </a:defRPr>
              </a:lvl9pPr>
            </a:lstStyle>
            <a:p>
              <a:pPr algn="ctr" eaLnBrk="1" hangingPunct="1">
                <a:lnSpc>
                  <a:spcPct val="90000"/>
                </a:lnSpc>
                <a:spcBef>
                  <a:spcPct val="0"/>
                </a:spcBef>
                <a:buClrTx/>
                <a:buFontTx/>
                <a:buNone/>
              </a:pPr>
              <a:r>
                <a:rPr lang="en-US" altLang="en-US" sz="2700">
                  <a:solidFill>
                    <a:srgbClr val="053DE8"/>
                  </a:solidFill>
                </a:rPr>
                <a:t> DRAM: 400 ns</a:t>
              </a:r>
            </a:p>
          </p:txBody>
        </p:sp>
        <p:sp>
          <p:nvSpPr>
            <p:cNvPr id="15371" name="Freeform 23"/>
            <p:cNvSpPr>
              <a:spLocks/>
            </p:cNvSpPr>
            <p:nvPr/>
          </p:nvSpPr>
          <p:spPr bwMode="auto">
            <a:xfrm>
              <a:off x="4195" y="2484"/>
              <a:ext cx="880" cy="695"/>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FFCC00"/>
              </a:solidFill>
              <a:prstDash val="solid"/>
              <a:round/>
              <a:headEnd/>
              <a:tailEnd/>
            </a:ln>
            <a:effectLst>
              <a:outerShdw dist="63499" dir="2339991" algn="ctr" rotWithShape="0">
                <a:srgbClr val="0D0D0D">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368" name="Footer Placeholder 4"/>
          <p:cNvSpPr txBox="1">
            <a:spLocks/>
          </p:cNvSpPr>
          <p:nvPr/>
        </p:nvSpPr>
        <p:spPr bwMode="auto">
          <a:xfrm>
            <a:off x="1143000" y="6578600"/>
            <a:ext cx="3276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rgbClr val="FFFF99"/>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rgbClr val="FFFF99"/>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rgbClr val="FFFF99"/>
                </a:solidFill>
                <a:latin typeface="Helvetica" panose="020B0604020202020204" pitchFamily="34" charset="0"/>
              </a:defRPr>
            </a:lvl3pPr>
            <a:lvl4pPr marL="1600200" indent="-228600">
              <a:spcBef>
                <a:spcPct val="20000"/>
              </a:spcBef>
              <a:buChar char="»"/>
              <a:defRPr b="1">
                <a:solidFill>
                  <a:srgbClr val="FFFF99"/>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US" altLang="en-US" sz="1800">
                <a:solidFill>
                  <a:schemeClr val="tx1"/>
                </a:solidFill>
              </a:rPr>
              <a:t>UCB cs252-S07, Lecture 4</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hite21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34059</TotalTime>
  <Pages>35</Pages>
  <Words>2241</Words>
  <Application>Microsoft Office PowerPoint</Application>
  <PresentationFormat>Letter Paper (8.5x11 in)</PresentationFormat>
  <Paragraphs>486</Paragraphs>
  <Slides>37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Century Gothic</vt:lpstr>
      <vt:lpstr>Courier New</vt:lpstr>
      <vt:lpstr>Geneva</vt:lpstr>
      <vt:lpstr>Helvetica</vt:lpstr>
      <vt:lpstr>Marker Felt</vt:lpstr>
      <vt:lpstr>Times New Roman</vt:lpstr>
      <vt:lpstr>Wingdings</vt:lpstr>
      <vt:lpstr>white212</vt:lpstr>
      <vt:lpstr>Lecture 6 Memory Hierarchy       </vt:lpstr>
      <vt:lpstr>Figure C.44  -  5 stage  8 stage</vt:lpstr>
      <vt:lpstr>Von Neumann Architecture</vt:lpstr>
      <vt:lpstr>Designing an Instruction Set</vt:lpstr>
      <vt:lpstr>The Memory Hierarchy Chapter B</vt:lpstr>
      <vt:lpstr>Quote on Memory for ENIAC</vt:lpstr>
      <vt:lpstr>Accessing Memory</vt:lpstr>
      <vt:lpstr>Since 1980, CPU has outpaced DRAM ...</vt:lpstr>
      <vt:lpstr>1977: DRAM faster than microprocessors</vt:lpstr>
      <vt:lpstr>Disk Access Time</vt:lpstr>
      <vt:lpstr>Disk Access Time Example</vt:lpstr>
      <vt:lpstr>Solid State Disks (SSDs)</vt:lpstr>
      <vt:lpstr>SSD Performance Characteristics </vt:lpstr>
      <vt:lpstr>SSD Tradeoffs vs Rotating Disks</vt:lpstr>
      <vt:lpstr>The CPU-Memory Gap</vt:lpstr>
      <vt:lpstr>Locality to the Rescue! </vt:lpstr>
      <vt:lpstr>Locality</vt:lpstr>
      <vt:lpstr>Memory Hierarchies</vt:lpstr>
      <vt:lpstr>Memory Hierarchy</vt:lpstr>
      <vt:lpstr>Caches</vt:lpstr>
      <vt:lpstr>Intel Core i7 Cache Hierarchy</vt:lpstr>
      <vt:lpstr>Memory Hierarchy Questions</vt:lpstr>
      <vt:lpstr>Cache Mapping Concepts</vt:lpstr>
      <vt:lpstr>Addressing  Caches</vt:lpstr>
      <vt:lpstr>Cache Performance Metrics</vt:lpstr>
      <vt:lpstr>CPU Performance Revisited</vt:lpstr>
      <vt:lpstr>Example</vt:lpstr>
      <vt:lpstr>Four Memory Hierarchy Questions</vt:lpstr>
      <vt:lpstr>Which block should be replaced on a miss?</vt:lpstr>
      <vt:lpstr>What happens on a write?</vt:lpstr>
      <vt:lpstr>PowerPoint Presentation</vt:lpstr>
      <vt:lpstr>Intel Core i7 Cache Hierarchy</vt:lpstr>
      <vt:lpstr>Fig B.7 Memory Hierarchy Equations</vt:lpstr>
      <vt:lpstr>Fig B.7 Memory Hier. Equations II</vt:lpstr>
      <vt:lpstr>Two Level cache AMAT equation</vt:lpstr>
      <vt:lpstr>Average Memory Access Time (AMAT) Example: page B-31</vt:lpstr>
      <vt:lpstr>Cache terminology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173</cp:revision>
  <cp:lastPrinted>2012-09-12T16:25:15Z</cp:lastPrinted>
  <dcterms:created xsi:type="dcterms:W3CDTF">1998-08-11T09:19:24Z</dcterms:created>
  <dcterms:modified xsi:type="dcterms:W3CDTF">2017-09-19T22:33:41Z</dcterms:modified>
</cp:coreProperties>
</file>