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453" r:id="rId2"/>
    <p:sldId id="458" r:id="rId3"/>
    <p:sldId id="806" r:id="rId4"/>
    <p:sldId id="813" r:id="rId5"/>
    <p:sldId id="797" r:id="rId6"/>
    <p:sldId id="795" r:id="rId7"/>
    <p:sldId id="796" r:id="rId8"/>
    <p:sldId id="799" r:id="rId9"/>
    <p:sldId id="798" r:id="rId10"/>
    <p:sldId id="732" r:id="rId11"/>
    <p:sldId id="822" r:id="rId12"/>
    <p:sldId id="773" r:id="rId13"/>
    <p:sldId id="820" r:id="rId14"/>
    <p:sldId id="778" r:id="rId15"/>
    <p:sldId id="776" r:id="rId16"/>
    <p:sldId id="821" r:id="rId17"/>
    <p:sldId id="812" r:id="rId18"/>
    <p:sldId id="774" r:id="rId19"/>
    <p:sldId id="772" r:id="rId20"/>
    <p:sldId id="779" r:id="rId21"/>
    <p:sldId id="801" r:id="rId22"/>
    <p:sldId id="824" r:id="rId23"/>
    <p:sldId id="803" r:id="rId24"/>
    <p:sldId id="802" r:id="rId25"/>
    <p:sldId id="780" r:id="rId26"/>
    <p:sldId id="781" r:id="rId27"/>
    <p:sldId id="783" r:id="rId28"/>
    <p:sldId id="791" r:id="rId29"/>
    <p:sldId id="792" r:id="rId30"/>
    <p:sldId id="793" r:id="rId31"/>
    <p:sldId id="784" r:id="rId32"/>
    <p:sldId id="785" r:id="rId33"/>
    <p:sldId id="786" r:id="rId34"/>
    <p:sldId id="787" r:id="rId35"/>
    <p:sldId id="788" r:id="rId36"/>
    <p:sldId id="789" r:id="rId37"/>
    <p:sldId id="782" r:id="rId38"/>
    <p:sldId id="790" r:id="rId39"/>
    <p:sldId id="794" r:id="rId40"/>
    <p:sldId id="814" r:id="rId41"/>
    <p:sldId id="815" r:id="rId42"/>
    <p:sldId id="817" r:id="rId43"/>
    <p:sldId id="818" r:id="rId44"/>
    <p:sldId id="819" r:id="rId45"/>
    <p:sldId id="816" r:id="rId46"/>
    <p:sldId id="826" r:id="rId47"/>
    <p:sldId id="825" r:id="rId48"/>
    <p:sldId id="827" r:id="rId49"/>
  </p:sldIdLst>
  <p:sldSz cx="9144000" cy="6858000" type="letter"/>
  <p:notesSz cx="6980238" cy="9210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2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5" autoAdjust="0"/>
    <p:restoredTop sz="94660"/>
  </p:normalViewPr>
  <p:slideViewPr>
    <p:cSldViewPr>
      <p:cViewPr varScale="1">
        <p:scale>
          <a:sx n="57" d="100"/>
          <a:sy n="57" d="100"/>
        </p:scale>
        <p:origin x="48" y="24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902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03563" y="8772525"/>
            <a:ext cx="776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/>
              <a:t>Page </a:t>
            </a:r>
            <a:fld id="{5F26EE8A-4C9D-417A-AC44-5B56AE36B13B}" type="slidenum">
              <a:rPr lang="en-US" altLang="en-US" sz="1200" b="0" baseline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/>
          </a:p>
        </p:txBody>
      </p:sp>
    </p:spTree>
    <p:extLst>
      <p:ext uri="{BB962C8B-B14F-4D97-AF65-F5344CB8AC3E}">
        <p14:creationId xmlns:p14="http://schemas.microsoft.com/office/powerpoint/2010/main" val="252893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78325"/>
            <a:ext cx="5119688" cy="414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79750" y="8772525"/>
            <a:ext cx="8207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>
                <a:latin typeface="Century Gothic" panose="020B0502020202020204" pitchFamily="34" charset="0"/>
              </a:rPr>
              <a:t>Page </a:t>
            </a:r>
            <a:fld id="{1DE11D1D-A2ED-4FB9-97E9-204DE145AAB8}" type="slidenum">
              <a:rPr lang="en-US" altLang="en-US" sz="1200" b="0" baseline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>
              <a:latin typeface="Century Gothic" panose="020B0502020202020204" pitchFamily="34" charset="0"/>
            </a:endParaRP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6913"/>
            <a:ext cx="4589462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51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4463" y="8748713"/>
            <a:ext cx="302418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E488BC7-9F9D-4178-8E24-8411A51B85AD}" type="slidenum">
              <a:rPr lang="en-US" altLang="en-US" sz="1800">
                <a:latin typeface="Helvetica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753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4463" y="8748713"/>
            <a:ext cx="302418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CB29AEB-F2DF-4835-AB21-2AFE83673238}" type="slidenum">
              <a:rPr lang="en-US" altLang="en-US" sz="1800">
                <a:latin typeface="Helvetica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390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1640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27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02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09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77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61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670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67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63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49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7794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1946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9416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smtClean="0">
                <a:solidFill>
                  <a:schemeClr val="hlink"/>
                </a:solidFill>
              </a:rPr>
              <a:t>– </a:t>
            </a:r>
            <a:fld id="{4530BBC7-D698-4F28-AC2E-2150B4FFA7E4}" type="slidenum">
              <a:rPr lang="en-US" altLang="en-US" sz="1400" b="0" baseline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baseline="0" smtClean="0">
                <a:solidFill>
                  <a:schemeClr val="hlink"/>
                </a:solidFill>
              </a:rPr>
              <a:t> –</a:t>
            </a:r>
            <a:endParaRPr lang="en-US" altLang="en-US" sz="1400" b="0" baseline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38915" y="6495814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dirty="0" smtClean="0">
                <a:solidFill>
                  <a:schemeClr val="hlink"/>
                </a:solidFill>
              </a:rPr>
              <a:t>CSCE 513 Fall </a:t>
            </a:r>
            <a:r>
              <a:rPr lang="en-US" altLang="en-US" sz="1400" b="0" baseline="0" dirty="0" smtClean="0">
                <a:solidFill>
                  <a:schemeClr val="hlink"/>
                </a:solidFill>
              </a:rPr>
              <a:t>2017</a:t>
            </a:r>
            <a:endParaRPr lang="en-US" altLang="en-US" sz="1400" b="0" baseline="0" dirty="0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2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2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458200" cy="1565275"/>
          </a:xfrm>
        </p:spPr>
        <p:txBody>
          <a:bodyPr/>
          <a:lstStyle/>
          <a:p>
            <a:pPr algn="ctr" eaLnBrk="1" hangingPunct="1"/>
            <a:r>
              <a:rPr lang="en-US" altLang="en-US" sz="3400" smtClean="0"/>
              <a:t>Lecture 4</a:t>
            </a:r>
            <a:br>
              <a:rPr lang="en-US" altLang="en-US" sz="3400" smtClean="0"/>
            </a:br>
            <a:r>
              <a:rPr lang="en-US" altLang="en-US" sz="3400" smtClean="0"/>
              <a:t>Pipelines II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124200"/>
            <a:ext cx="6403975" cy="3276600"/>
          </a:xfrm>
        </p:spPr>
        <p:txBody>
          <a:bodyPr lIns="90487" tIns="44450" rIns="90487" bIns="44450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Topics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IEEE754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ISA  and frequency counts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Pipelining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Data Hazards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Forwarding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Load-Use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Control Hazards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Readings: Appendix C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7713" y="6500813"/>
            <a:ext cx="211596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aseline="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September 13, 2017</a:t>
            </a:r>
            <a:endParaRPr lang="en-US" altLang="en-US" sz="1400" baseline="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0250" y="762000"/>
            <a:ext cx="79295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aseline="0">
                <a:solidFill>
                  <a:schemeClr val="tx1"/>
                </a:solidFill>
              </a:rPr>
              <a:t>CSCE 513 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Figure C.22 </a:t>
            </a:r>
            <a:r>
              <a:rPr lang="en-US" altLang="en-US" sz="2800" smtClean="0"/>
              <a:t>Inserting Pipeline Registers into Data Path </a:t>
            </a:r>
          </a:p>
        </p:txBody>
      </p:sp>
      <p:pic>
        <p:nvPicPr>
          <p:cNvPr id="15363" name="Picture 4" descr="F0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1569376"/>
            <a:ext cx="8281987" cy="4455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5334000"/>
            <a:ext cx="8307387" cy="152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Fields in pipeline registers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IF/ID.IR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ID/EX.IR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EX/MEM.IR 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; Instruction copied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ID/EX.A, ID/EX.B  EX/</a:t>
            </a:r>
            <a:r>
              <a:rPr lang="en-US" dirty="0" err="1" smtClean="0"/>
              <a:t>MEM.ALUoutput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6387" name="Picture 4" descr="F0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9916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57213" y="4000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4000" kern="0" baseline="0" dirty="0" smtClean="0">
                <a:solidFill>
                  <a:srgbClr val="FF0000"/>
                </a:solidFill>
              </a:rPr>
              <a:t>Figure C.22 </a:t>
            </a:r>
            <a:r>
              <a:rPr lang="en-US" altLang="en-US" sz="4000" kern="0" baseline="0" dirty="0" smtClean="0"/>
              <a:t>Inserting Pipeline Registers into Data Path </a:t>
            </a:r>
            <a:endParaRPr lang="en-US" kern="0" baseline="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04813" y="0"/>
            <a:ext cx="8716962" cy="514350"/>
          </a:xfrm>
        </p:spPr>
        <p:txBody>
          <a:bodyPr/>
          <a:lstStyle/>
          <a:p>
            <a:r>
              <a:rPr lang="en-US" altLang="en-US" smtClean="0"/>
              <a:t>Figure </a:t>
            </a:r>
            <a:r>
              <a:rPr lang="en-US" altLang="en-US" smtClean="0">
                <a:solidFill>
                  <a:srgbClr val="C00000"/>
                </a:solidFill>
                <a:sym typeface="Wingdings" panose="05000000000000000000" pitchFamily="2" charset="2"/>
              </a:rPr>
              <a:t>C.23</a:t>
            </a:r>
            <a:endParaRPr lang="en-US" altLang="en-US" smtClean="0">
              <a:solidFill>
                <a:srgbClr val="C00000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46113"/>
            <a:ext cx="8229600" cy="596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>
                <a:solidFill>
                  <a:srgbClr val="000000"/>
                </a:solidFill>
                <a:miter lim="800000"/>
                <a:headEnd type="none" w="med" len="med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04813" y="76200"/>
            <a:ext cx="8716962" cy="781050"/>
          </a:xfrm>
        </p:spPr>
        <p:txBody>
          <a:bodyPr/>
          <a:lstStyle/>
          <a:p>
            <a:r>
              <a:rPr lang="en-US" altLang="en-US" sz="3600" smtClean="0"/>
              <a:t>Figure C.21 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14400"/>
            <a:ext cx="8307387" cy="5530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Dependencies with Accesses in order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63195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       R1, 44(R2)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DADD R5, R6,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DSUB</a:t>
                      </a:r>
                      <a:r>
                        <a:rPr lang="en-US" sz="1800" baseline="0" dirty="0" smtClean="0"/>
                        <a:t> R8, R6,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</a:t>
                      </a:r>
                      <a:r>
                        <a:rPr lang="en-US" sz="1800" baseline="0" dirty="0" smtClean="0"/>
                        <a:t>     R9, R4,  R7</a:t>
                      </a:r>
                      <a:endParaRPr lang="en-US" sz="1800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  <p:pic>
        <p:nvPicPr>
          <p:cNvPr id="18504" name="Content Placeholder 4" descr="F0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7763"/>
            <a:ext cx="57531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Dependency requiring a stall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Note </a:t>
            </a:r>
          </a:p>
          <a:p>
            <a:pPr marL="815975" lvl="1" indent="-457200">
              <a:buFont typeface="+mj-lt"/>
              <a:buAutoNum type="arabicPeriod"/>
              <a:defRPr/>
            </a:pPr>
            <a:r>
              <a:rPr lang="en-US" dirty="0" smtClean="0"/>
              <a:t>Instr</a:t>
            </a:r>
            <a:r>
              <a:rPr lang="en-US" baseline="-25000" dirty="0" smtClean="0"/>
              <a:t>1</a:t>
            </a:r>
            <a:r>
              <a:rPr lang="en-US" dirty="0" smtClean="0"/>
              <a:t> = Load, …   and  Instr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DADD, DSUB, OR, AND, …</a:t>
            </a:r>
          </a:p>
          <a:p>
            <a:pPr marL="815975" lvl="1" indent="-457200">
              <a:buFont typeface="+mj-lt"/>
              <a:buAutoNum type="arabicPeriod"/>
              <a:defRPr/>
            </a:pPr>
            <a:r>
              <a:rPr lang="en-US" dirty="0" err="1" smtClean="0"/>
              <a:t>rt</a:t>
            </a:r>
            <a:r>
              <a:rPr lang="en-US" dirty="0" smtClean="0"/>
              <a:t> in Instr</a:t>
            </a:r>
            <a:r>
              <a:rPr lang="en-US" baseline="-25000" dirty="0" smtClean="0"/>
              <a:t>1</a:t>
            </a:r>
            <a:r>
              <a:rPr lang="en-US" dirty="0" smtClean="0"/>
              <a:t>  == </a:t>
            </a:r>
            <a:r>
              <a:rPr lang="en-US" dirty="0" err="1" smtClean="0"/>
              <a:t>rs</a:t>
            </a:r>
            <a:r>
              <a:rPr lang="en-US" dirty="0" smtClean="0"/>
              <a:t> in Instr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What type of circuit implements the ==  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05740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dirty="0" smtClean="0"/>
                        <a:t>, 44(R2)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DADD R5,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dirty="0" smtClean="0"/>
                        <a:t>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DSUB</a:t>
                      </a:r>
                      <a:r>
                        <a:rPr lang="en-US" sz="1800" baseline="0" dirty="0" smtClean="0"/>
                        <a:t> R8, R6,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</a:t>
                      </a:r>
                      <a:r>
                        <a:rPr lang="en-US" sz="1800" baseline="0" dirty="0" smtClean="0"/>
                        <a:t>     R9, R1,  R7</a:t>
                      </a:r>
                      <a:endParaRPr lang="en-US" sz="1800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Dependence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98120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LD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b="1" dirty="0" smtClean="0"/>
                        <a:t>, 44(R2)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DADD R5, R6, R7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DSUB</a:t>
                      </a:r>
                      <a:r>
                        <a:rPr lang="en-US" sz="1800" b="1" baseline="0" dirty="0" smtClean="0"/>
                        <a:t> R8, R6,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OR</a:t>
                      </a:r>
                      <a:r>
                        <a:rPr lang="en-US" sz="1800" b="1" baseline="0" dirty="0" smtClean="0"/>
                        <a:t>     R9, R4,  R7</a:t>
                      </a:r>
                      <a:endParaRPr lang="en-US" sz="1800" b="1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04813" y="76200"/>
            <a:ext cx="8716962" cy="781050"/>
          </a:xfrm>
        </p:spPr>
        <p:txBody>
          <a:bodyPr/>
          <a:lstStyle/>
          <a:p>
            <a:r>
              <a:rPr lang="en-US" altLang="en-US" sz="3600" smtClean="0"/>
              <a:t>Figure C.21 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14400"/>
            <a:ext cx="8307387" cy="5530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Forwarding through the registers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63195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LD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b="1" dirty="0" smtClean="0"/>
                        <a:t>, 44(R2)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DADD R5, R6, R7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DSUB</a:t>
                      </a:r>
                      <a:r>
                        <a:rPr lang="en-US" sz="1800" b="1" baseline="0" dirty="0" smtClean="0"/>
                        <a:t> R8, R6, R7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OR</a:t>
                      </a:r>
                      <a:r>
                        <a:rPr lang="en-US" sz="1800" b="1" baseline="0" dirty="0" smtClean="0"/>
                        <a:t>     R9,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b="1" baseline="0" dirty="0" smtClean="0"/>
                        <a:t>,  R7</a:t>
                      </a:r>
                      <a:endParaRPr lang="en-US" sz="1800" b="1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  <p:pic>
        <p:nvPicPr>
          <p:cNvPr id="21576" name="Content Placeholder 4" descr="F0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7763"/>
            <a:ext cx="57531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1775" cy="66675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Figure C.9 (new slide) Data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20788"/>
            <a:ext cx="7607300" cy="4870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532" name="Picture 4" descr="appc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59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73063" y="5446713"/>
            <a:ext cx="82454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Figure C.9 The load instruction can bypass its results to the AND and OR instructions, but not to the DSUB, since that would mean forwarding the result in “negative time.”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to detect Hazards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1143000"/>
            <a:ext cx="8324850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>
                <a:solidFill>
                  <a:srgbClr val="000000"/>
                </a:solidFill>
                <a:miter lim="800000"/>
                <a:headEnd type="none" w="med" len="med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Forwarding Figure C.26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38375"/>
            <a:ext cx="85137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636000" cy="48895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853487" cy="568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Review of Single cycle design</a:t>
            </a:r>
          </a:p>
          <a:p>
            <a:pPr lvl="1" eaLnBrk="1" hangingPunct="1">
              <a:defRPr/>
            </a:pPr>
            <a:r>
              <a:rPr lang="en-US" dirty="0" smtClean="0"/>
              <a:t>5 stage Pipeline</a:t>
            </a:r>
          </a:p>
          <a:p>
            <a:pPr lvl="1" eaLnBrk="1" hangingPunct="1">
              <a:defRPr/>
            </a:pPr>
            <a:r>
              <a:rPr lang="en-US" dirty="0" smtClean="0"/>
              <a:t>Lecture 3 slides 1-20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smtClean="0"/>
              <a:t>Slides 20-51 of Lecture 3</a:t>
            </a:r>
          </a:p>
          <a:p>
            <a:pPr lvl="1" eaLnBrk="1" hangingPunct="1">
              <a:defRPr/>
            </a:pPr>
            <a:r>
              <a:rPr lang="en-US" dirty="0" smtClean="0"/>
              <a:t>IEEE 754 Floating Point </a:t>
            </a:r>
          </a:p>
          <a:p>
            <a:pPr lvl="1" eaLnBrk="1" hangingPunct="1">
              <a:defRPr/>
            </a:pPr>
            <a:r>
              <a:rPr lang="en-US" dirty="0" smtClean="0"/>
              <a:t>Normal Pipeline Operations – the Ideal World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Hazards</a:t>
            </a:r>
          </a:p>
          <a:p>
            <a:pPr lvl="1" eaLnBrk="1" hangingPunct="1">
              <a:defRPr/>
            </a:pPr>
            <a:r>
              <a:rPr lang="en-US" dirty="0" smtClean="0"/>
              <a:t>Data Hazards: RAW, WAR, WAW, forwarding, load-use</a:t>
            </a:r>
          </a:p>
          <a:p>
            <a:pPr lvl="1" eaLnBrk="1" hangingPunct="1">
              <a:defRPr/>
            </a:pPr>
            <a:r>
              <a:rPr lang="en-US" dirty="0" smtClean="0"/>
              <a:t>Control hazards</a:t>
            </a:r>
          </a:p>
          <a:p>
            <a:pPr lvl="1" eaLnBrk="1" hangingPunct="1">
              <a:defRPr/>
            </a:pPr>
            <a:r>
              <a:rPr lang="en-US" dirty="0" smtClean="0"/>
              <a:t>Performance with Stalls</a:t>
            </a:r>
          </a:p>
          <a:p>
            <a:pPr eaLnBrk="1" hangingPunct="1">
              <a:defRPr/>
            </a:pPr>
            <a:r>
              <a:rPr lang="en-US" dirty="0" smtClean="0"/>
              <a:t>References</a:t>
            </a:r>
          </a:p>
          <a:p>
            <a:pPr lvl="1" eaLnBrk="1" hangingPunct="1">
              <a:defRPr/>
            </a:pPr>
            <a:r>
              <a:rPr lang="en-US" dirty="0" smtClean="0"/>
              <a:t>Appendix 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92350"/>
            <a:ext cx="8045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C.23 Forwarding Paths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Load/Use Hazard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Delays for Mis-predicted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4975"/>
            <a:ext cx="77724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Figure C.24 Avoiding some Branch Stalls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460500"/>
            <a:ext cx="8307387" cy="4745038"/>
          </a:xfr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FP Latencies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938338"/>
            <a:ext cx="7677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C.29 MIPS Pipeline +FP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8" name="Picture 4" descr="AppA-fig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837238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ppA-fig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92200"/>
            <a:ext cx="863282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C.31 Supporting multiple outstanding FP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513" y="2819400"/>
            <a:ext cx="5881687" cy="36258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C.32 Timings of Independent FP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895850"/>
            <a:ext cx="88677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33797" name="Picture 4" descr="AppA-fig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9075"/>
            <a:ext cx="6096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C.33 Stalls due to RAW hazards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09800"/>
            <a:ext cx="8886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gcc –S matmul.c </a:t>
            </a:r>
            <a:r>
              <a:rPr lang="en-US" altLang="en-US" smtClean="0">
                <a:sym typeface="Wingdings" panose="05000000000000000000" pitchFamily="2" charset="2"/>
              </a:rPr>
              <a:t> matmul.s</a:t>
            </a:r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/>
              <a:t>matmul.c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232 lines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Inner loop</a:t>
            </a:r>
          </a:p>
          <a:p>
            <a:pPr marL="0" indent="0">
              <a:defRPr/>
            </a:pPr>
            <a:r>
              <a:rPr lang="en-US" sz="2000" smtClean="0"/>
              <a:t>C[i][j] = 0.0;</a:t>
            </a:r>
          </a:p>
          <a:p>
            <a:pPr marL="0" indent="0">
              <a:defRPr/>
            </a:pPr>
            <a:r>
              <a:rPr lang="en-US" sz="2000" smtClean="0"/>
              <a:t>for(x=0;x&lt;k;++x){</a:t>
            </a:r>
          </a:p>
          <a:p>
            <a:pPr marL="0" indent="0">
              <a:defRPr/>
            </a:pPr>
            <a:r>
              <a:rPr lang="en-US" sz="2000" smtClean="0"/>
              <a:t>   C[i][j] = C[i][j] + A[i][x] * B[x][j];</a:t>
            </a:r>
          </a:p>
          <a:p>
            <a:pPr marL="0" indent="0">
              <a:defRPr/>
            </a:pPr>
            <a:r>
              <a:rPr lang="en-US" sz="2000" smtClean="0"/>
              <a:t>}</a:t>
            </a:r>
          </a:p>
          <a:p>
            <a:pPr marL="0" indent="0">
              <a:defRPr/>
            </a:pPr>
            <a:endParaRPr lang="en-US" sz="2000" smtClean="0"/>
          </a:p>
          <a:p>
            <a:pPr marL="0" indent="0">
              <a:defRPr/>
            </a:pPr>
            <a:r>
              <a:rPr lang="en-US" sz="2000" smtClean="0"/>
              <a:t>%st - floating point on stack</a:t>
            </a:r>
          </a:p>
          <a:p>
            <a:pPr marL="0" indent="0">
              <a:defRPr/>
            </a:pPr>
            <a:r>
              <a:rPr lang="en-US" sz="2000" smtClean="0"/>
              <a:t>%st(1) – one below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319587" cy="5224462"/>
          </a:xfrm>
        </p:spPr>
        <p:txBody>
          <a:bodyPr/>
          <a:lstStyle/>
          <a:p>
            <a:pPr marL="0" indent="0">
              <a:defRPr/>
            </a:pPr>
            <a:r>
              <a:rPr lang="en-US" smtClean="0">
                <a:sym typeface="Wingdings" pitchFamily="2" charset="2"/>
              </a:rPr>
              <a:t>matmul.s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690 lines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Part of Inner loop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mtClean="0"/>
              <a:t>.....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mtClean="0"/>
              <a:t>…..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mtClean="0"/>
              <a:t>      </a:t>
            </a:r>
            <a:r>
              <a:rPr lang="en-US" sz="2000" smtClean="0"/>
              <a:t>movl    	48(%esp), %ecx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sall    	$3, %ecx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addl    	%ecx, %eax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fldl    	(%eax)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fmulp   	%st, %st(1)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faddp   	%st, %st(1)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fstpl   	(%edx)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addl    	$1, 52(%esp)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C.34 Simultaneous write-back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05000"/>
            <a:ext cx="895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ppA-fig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76200"/>
            <a:ext cx="807402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ppA-fig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2100"/>
            <a:ext cx="8632825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ppA-fig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489200"/>
            <a:ext cx="86328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ppA-fig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7000"/>
            <a:ext cx="86328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AppA-fig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55700"/>
            <a:ext cx="8632825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C.40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ppA-fig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900"/>
            <a:ext cx="8353425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ppA-fig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778625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…</a:t>
            </a: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pic>
        <p:nvPicPr>
          <p:cNvPr id="8195" name="Picture 4" descr="appc-02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65125" y="5167313"/>
            <a:ext cx="82454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Figure C.2 The pipeline can be thought of as a series of data paths shifted in time. This shows the overlap among the parts of the data path, with clock cycle 5 (CC 5) showing the steady-state situation. Because the register file is used as a source in the ID stage and as a destination in the WB stage, it appears twice. We show that it is read in one part of the stage and written in another by using a solid line, on the right or left, respectively, and a dashed line on the other side. The abbreviation IM is used for instruction memory, DM for data memory, and CC for clock cycle.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pic>
        <p:nvPicPr>
          <p:cNvPr id="46083" name="Picture 4" descr="appc-02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65125" y="5167313"/>
            <a:ext cx="82454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Figure C.2 The pipeline can be thought of as a series of data paths shifted in time. This shows the overlap among the parts of the data path, with clock cycle 5 (CC 5) showing the steady-state situation. Because the register file is used as a source in the ID stage and as a destination in the WB stage, it appears twice. We show that it is read in one part of the stage and written in another by using a solid line, on the right or left, respectively, and a dashed line on the other side. The abbreviation IM is used for instruction memory, DM for data memory, and CC for clock cycle.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1775" cy="66675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Figure C.9 (new slide) Data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20788"/>
            <a:ext cx="7607300" cy="4870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8132" name="Picture 4" descr="appc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59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Footer Placeholder 2"/>
          <p:cNvSpPr txBox="1">
            <a:spLocks/>
          </p:cNvSpPr>
          <p:nvPr/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73063" y="5446713"/>
            <a:ext cx="82454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Figure C.9 The load instruction can bypass its results to the AND and OR instructions, but not to the DSUB, since that would mean forwarding the result in “negative time.”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C-23 Events 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6338"/>
            <a:ext cx="73152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8686800" cy="287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05000"/>
            <a:ext cx="90884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terms interrupt, fault, and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terms interrupt, fault, and exception are used, although not in a consistent fashion. We use the term exception to cover all these mechanisms, including the following: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I/ O device request Invoking an operating system service from a user program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Tracing instruction execution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Breakpoint (programmer-requested interrupt)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Integer arithmetic overflow FP arithmetic anomaly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Page fault (not in main memory)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Misaligned memory accesses (if alignment is required)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Memory protection violation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Using an undefined or unimplemented instruction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Hardware malfunctions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Power failure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File System Hierarchy</a:t>
            </a:r>
          </a:p>
          <a:p>
            <a:pPr>
              <a:defRPr/>
            </a:pPr>
            <a:r>
              <a:rPr lang="en-US" dirty="0" smtClean="0"/>
              <a:t>Basic Commands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l</a:t>
            </a:r>
            <a:r>
              <a:rPr lang="en-US" dirty="0" smtClean="0"/>
              <a:t>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mv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cp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r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pwd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gcc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./</a:t>
            </a:r>
            <a:r>
              <a:rPr lang="en-US" dirty="0" err="1" smtClean="0"/>
              <a:t>a.out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Editors: </a:t>
            </a:r>
            <a:r>
              <a:rPr lang="en-US" dirty="0" err="1" smtClean="0"/>
              <a:t>emacs</a:t>
            </a:r>
            <a:r>
              <a:rPr lang="en-US" dirty="0" smtClean="0"/>
              <a:t>, vim, </a:t>
            </a:r>
            <a:r>
              <a:rPr lang="en-US" dirty="0" err="1" smtClean="0"/>
              <a:t>nano</a:t>
            </a:r>
            <a:r>
              <a:rPr lang="en-US" dirty="0" smtClean="0"/>
              <a:t>, </a:t>
            </a:r>
            <a:r>
              <a:rPr lang="en-US" dirty="0" err="1" smtClean="0"/>
              <a:t>pico</a:t>
            </a:r>
            <a:r>
              <a:rPr lang="en-US" dirty="0" smtClean="0"/>
              <a:t>, </a:t>
            </a:r>
            <a:r>
              <a:rPr lang="en-US" dirty="0" err="1" smtClean="0"/>
              <a:t>gedit</a:t>
            </a:r>
            <a:r>
              <a:rPr lang="en-US" dirty="0" smtClean="0"/>
              <a:t>, </a:t>
            </a:r>
            <a:r>
              <a:rPr lang="en-US" dirty="0" err="1" smtClean="0"/>
              <a:t>kate</a:t>
            </a:r>
            <a:r>
              <a:rPr lang="en-US" dirty="0" smtClean="0"/>
              <a:t>, …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Linux - lscpu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0"/>
            <a:ext cx="4787900" cy="644525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cocsce-l1d39-16&gt; </a:t>
            </a:r>
            <a:r>
              <a:rPr lang="en-US" sz="1800" dirty="0" err="1" smtClean="0"/>
              <a:t>lscpu</a:t>
            </a:r>
            <a:endParaRPr lang="en-US" sz="1800" dirty="0" smtClean="0"/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Architecture:          x86_64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 op-mode(s):        32-bit, 64-bit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Byte Order:            Little Endian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CPU(s):                8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On-line CPU(s) list:   0-7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Thread(s) per core:    2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Core(s) per socket:    4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Socket(s):             1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NUMA node(s):          1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Vendor ID:             </a:t>
            </a:r>
            <a:r>
              <a:rPr lang="en-US" sz="1800" dirty="0" err="1" smtClean="0"/>
              <a:t>GenuineIntel</a:t>
            </a:r>
            <a:endParaRPr lang="en-US" sz="1800" dirty="0" smtClean="0"/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 family:            6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Model:                 60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Stepping:              3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 MHz:               800.156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BogoMIPS</a:t>
            </a:r>
            <a:r>
              <a:rPr lang="en-US" sz="1800" dirty="0" smtClean="0"/>
              <a:t>:              7184.02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Virtualization:        VT-x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L1d cache:             32K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L1i cache:             32K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L2 cache:              256K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L3 cache:              8192K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NUMA node0 CPU(s):     0-7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 –k ls   |    grep “^ls”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028700"/>
            <a:ext cx="8777287" cy="544830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cocsce-l1d39-16&gt; man -k ls | grep "^ls"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lsattr</a:t>
            </a:r>
            <a:r>
              <a:rPr lang="en-US" sz="1800" dirty="0" smtClean="0"/>
              <a:t> (1)           - list file attributes on a Linux second extended file </a:t>
            </a:r>
            <a:r>
              <a:rPr lang="en-US" sz="1800" dirty="0" err="1" smtClean="0"/>
              <a:t>sy</a:t>
            </a:r>
            <a:r>
              <a:rPr lang="en-US" sz="1800" dirty="0" smtClean="0"/>
              <a:t>...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lsb</a:t>
            </a:r>
            <a:r>
              <a:rPr lang="en-US" sz="1800" dirty="0" smtClean="0"/>
              <a:t> (8)              - Linux Standard Base support for </a:t>
            </a:r>
            <a:r>
              <a:rPr lang="en-US" sz="1800" dirty="0" err="1" smtClean="0"/>
              <a:t>Debian</a:t>
            </a:r>
            <a:endParaRPr lang="en-US" sz="1800" dirty="0" smtClean="0"/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lsb_release</a:t>
            </a:r>
            <a:r>
              <a:rPr lang="en-US" sz="1800" dirty="0" smtClean="0"/>
              <a:t> (1)      - print distribution-specific information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lsblk</a:t>
            </a:r>
            <a:r>
              <a:rPr lang="en-US" sz="1800" dirty="0" smtClean="0"/>
              <a:t> (8)            - list block devices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lscpu</a:t>
            </a:r>
            <a:r>
              <a:rPr lang="en-US" sz="1800" dirty="0" smtClean="0"/>
              <a:t> (1)            - display information on CPU architecture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lsdiff</a:t>
            </a:r>
            <a:r>
              <a:rPr lang="en-US" sz="1800" dirty="0" smtClean="0"/>
              <a:t> (1)           - show which files are modified by a patch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lsearch</a:t>
            </a:r>
            <a:r>
              <a:rPr lang="en-US" sz="1800" dirty="0" smtClean="0"/>
              <a:t> (3)          - linear search of an array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lseek</a:t>
            </a:r>
            <a:r>
              <a:rPr lang="en-US" sz="1800" dirty="0" smtClean="0"/>
              <a:t> (2)            - reposition read/write file offset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lshw</a:t>
            </a:r>
            <a:r>
              <a:rPr lang="en-US" sz="1800" dirty="0" smtClean="0"/>
              <a:t> (1)             - list hardware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lsinitramfs</a:t>
            </a:r>
            <a:r>
              <a:rPr lang="en-US" sz="1800" dirty="0" smtClean="0"/>
              <a:t> (8)      - list content of an </a:t>
            </a:r>
            <a:r>
              <a:rPr lang="en-US" sz="1800" dirty="0" err="1" smtClean="0"/>
              <a:t>initramfs</a:t>
            </a:r>
            <a:r>
              <a:rPr lang="en-US" sz="1800" dirty="0" smtClean="0"/>
              <a:t> image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lsmod</a:t>
            </a:r>
            <a:r>
              <a:rPr lang="en-US" sz="1800" dirty="0" smtClean="0"/>
              <a:t> (8)            - Show the status of modules in the Linux Kernel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lsof</a:t>
            </a:r>
            <a:r>
              <a:rPr lang="en-US" sz="1800" dirty="0" smtClean="0"/>
              <a:t> (8)             - list open files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lspci</a:t>
            </a:r>
            <a:r>
              <a:rPr lang="en-US" sz="1800" dirty="0" smtClean="0"/>
              <a:t> (8)            - list all PCI devices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lspcmcia</a:t>
            </a:r>
            <a:r>
              <a:rPr lang="en-US" sz="1800" dirty="0" smtClean="0"/>
              <a:t> (8)         - display extended PCMCIA debugging information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lspgpot</a:t>
            </a:r>
            <a:r>
              <a:rPr lang="en-US" sz="1800" dirty="0" smtClean="0"/>
              <a:t> (1)          - extracts the </a:t>
            </a:r>
            <a:r>
              <a:rPr lang="en-US" sz="1800" dirty="0" err="1" smtClean="0"/>
              <a:t>ownertrust</a:t>
            </a:r>
            <a:r>
              <a:rPr lang="en-US" sz="1800" dirty="0" smtClean="0"/>
              <a:t> values from PGP keyrings and li...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lstopo</a:t>
            </a:r>
            <a:r>
              <a:rPr lang="en-US" sz="1800" dirty="0" smtClean="0"/>
              <a:t> (1)           - Show the topology of the system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lstopo</a:t>
            </a:r>
            <a:r>
              <a:rPr lang="en-US" sz="1800" dirty="0" smtClean="0"/>
              <a:t>-no-graphics (1) - Show the topology of the system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lsusb</a:t>
            </a:r>
            <a:r>
              <a:rPr lang="en-US" sz="1800" dirty="0" smtClean="0"/>
              <a:t> (8)            - list USB devices</a:t>
            </a:r>
          </a:p>
          <a:p>
            <a:pPr>
              <a:spcBef>
                <a:spcPts val="300"/>
              </a:spcBef>
              <a:defRPr/>
            </a:pPr>
            <a:endParaRPr lang="en-US" sz="18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altLang="en-US" sz="3200" smtClean="0"/>
              <a:t>Appendix </a:t>
            </a:r>
            <a:r>
              <a:rPr lang="en-US" altLang="en-US" sz="3200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/>
              <a:t> – Instruction Set Architecture(ISA)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77287" cy="52244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Memory Addressing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Big Endian </a:t>
            </a:r>
            <a:r>
              <a:rPr lang="en-US" dirty="0" err="1" smtClean="0"/>
              <a:t>vs</a:t>
            </a:r>
            <a:r>
              <a:rPr lang="en-US" dirty="0" smtClean="0"/>
              <a:t> Little Endian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alignment</a:t>
            </a:r>
          </a:p>
          <a:p>
            <a:pPr marL="0" indent="0">
              <a:defRPr/>
            </a:pPr>
            <a:r>
              <a:rPr lang="en-US" dirty="0" smtClean="0"/>
              <a:t>Address Modes – fig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.6 (next slide)</a:t>
            </a:r>
          </a:p>
          <a:p>
            <a:pPr marL="0" indent="0">
              <a:defRPr/>
            </a:pPr>
            <a:r>
              <a:rPr lang="en-US" dirty="0" smtClean="0"/>
              <a:t>Frequency of 80x86 Instruction Execution – fig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.7,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.13</a:t>
            </a:r>
          </a:p>
          <a:p>
            <a:pPr marL="0" indent="0">
              <a:defRPr/>
            </a:pPr>
            <a:r>
              <a:rPr lang="en-US" dirty="0" smtClean="0"/>
              <a:t>Role of Compilers – 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Optimization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Register allocation</a:t>
            </a:r>
          </a:p>
          <a:p>
            <a:pPr marL="0" indent="0">
              <a:defRPr/>
            </a:pPr>
            <a:r>
              <a:rPr lang="en-US" dirty="0" smtClean="0"/>
              <a:t>MIPS review: Appendix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.9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Registers: 32 integer reg. R0-R31(R0=0), float/double </a:t>
            </a:r>
            <a:r>
              <a:rPr lang="en-US" dirty="0" err="1" smtClean="0"/>
              <a:t>regs</a:t>
            </a:r>
            <a:r>
              <a:rPr lang="en-US" dirty="0" smtClean="0"/>
              <a:t> F0-F31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Address Modes – fig </a:t>
            </a:r>
            <a:r>
              <a:rPr lang="en-US" altLang="en-US" smtClean="0">
                <a:solidFill>
                  <a:srgbClr val="FF0000"/>
                </a:solidFill>
              </a:rPr>
              <a:t>A</a:t>
            </a:r>
            <a:r>
              <a:rPr lang="en-US" altLang="en-US" smtClean="0"/>
              <a:t>.6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Register</a:t>
            </a:r>
          </a:p>
          <a:p>
            <a:pPr>
              <a:defRPr/>
            </a:pPr>
            <a:r>
              <a:rPr lang="en-US" dirty="0" smtClean="0"/>
              <a:t>Immediate</a:t>
            </a:r>
          </a:p>
          <a:p>
            <a:pPr>
              <a:defRPr/>
            </a:pPr>
            <a:r>
              <a:rPr lang="en-US" dirty="0" smtClean="0"/>
              <a:t>Displacement</a:t>
            </a:r>
          </a:p>
          <a:p>
            <a:pPr>
              <a:defRPr/>
            </a:pPr>
            <a:r>
              <a:rPr lang="en-US" dirty="0" smtClean="0"/>
              <a:t>Register Indirect</a:t>
            </a:r>
          </a:p>
          <a:p>
            <a:pPr>
              <a:defRPr/>
            </a:pPr>
            <a:r>
              <a:rPr lang="en-US" dirty="0" smtClean="0"/>
              <a:t>Indexed</a:t>
            </a:r>
          </a:p>
          <a:p>
            <a:pPr>
              <a:defRPr/>
            </a:pPr>
            <a:r>
              <a:rPr lang="en-US" dirty="0" smtClean="0"/>
              <a:t>Direct</a:t>
            </a:r>
          </a:p>
          <a:p>
            <a:pPr>
              <a:defRPr/>
            </a:pPr>
            <a:r>
              <a:rPr lang="en-US" dirty="0" smtClean="0"/>
              <a:t>Memory Indirect</a:t>
            </a:r>
          </a:p>
          <a:p>
            <a:pPr>
              <a:defRPr/>
            </a:pPr>
            <a:r>
              <a:rPr lang="en-US" dirty="0" err="1" smtClean="0"/>
              <a:t>Autoincrement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scaled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Frequency of Address Modes </a:t>
            </a:r>
            <a:r>
              <a:rPr lang="en-US" altLang="en-US" dirty="0" smtClean="0"/>
              <a:t>A.7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875"/>
            <a:ext cx="8001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Frequency of 80x86 Instructions </a:t>
            </a:r>
            <a:r>
              <a:rPr lang="en-US" altLang="en-US" smtClean="0">
                <a:solidFill>
                  <a:srgbClr val="FF0000"/>
                </a:solidFill>
              </a:rPr>
              <a:t>A.13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2" descr="Machine generated alternative text: nges&#10;Integer average&#10;Rank 80x86 instruction (% total executed)&#10;I toad 22%&#10;2 conditional branch 20%&#10;16%&#10;3 compare _________________&#10;12%&#10;4 store _____________—&#10;5 add 8%&#10;6 and 6%&#10;7 sub 5%&#10;8 move register-register 4%&#10;9 call 1%&#10;____ —. 1%&#10;10 return __________________&#10;Total 96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01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Compiler Optimizations figure </a:t>
            </a:r>
            <a:r>
              <a:rPr lang="en-US" altLang="en-US" smtClean="0">
                <a:solidFill>
                  <a:srgbClr val="FF0000"/>
                </a:solidFill>
              </a:rPr>
              <a:t>A.20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220788"/>
            <a:ext cx="6234113" cy="5224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36227</TotalTime>
  <Pages>35</Pages>
  <Words>1408</Words>
  <Application>Microsoft Office PowerPoint</Application>
  <PresentationFormat>Letter Paper (8.5x11 in)</PresentationFormat>
  <Paragraphs>268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Helvetica</vt:lpstr>
      <vt:lpstr>Arial</vt:lpstr>
      <vt:lpstr>Wingdings</vt:lpstr>
      <vt:lpstr>Times New Roman</vt:lpstr>
      <vt:lpstr>Century Gothic</vt:lpstr>
      <vt:lpstr>Courier New</vt:lpstr>
      <vt:lpstr>white212</vt:lpstr>
      <vt:lpstr>Lecture 4 Pipelines II</vt:lpstr>
      <vt:lpstr>Overview</vt:lpstr>
      <vt:lpstr>gcc –S matmul.c  matmul.s</vt:lpstr>
      <vt:lpstr>PowerPoint Presentation</vt:lpstr>
      <vt:lpstr>Appendix A – Instruction Set Architecture(ISA)</vt:lpstr>
      <vt:lpstr>Address Modes – fig A.6</vt:lpstr>
      <vt:lpstr>Frequency of Address Modes A.7</vt:lpstr>
      <vt:lpstr>Frequency of 80x86 Instructions A.13</vt:lpstr>
      <vt:lpstr>Compiler Optimizations figure A.20</vt:lpstr>
      <vt:lpstr>Figure C.22 Inserting Pipeline Registers into Data Path </vt:lpstr>
      <vt:lpstr>PowerPoint Presentation</vt:lpstr>
      <vt:lpstr>Figure C.23</vt:lpstr>
      <vt:lpstr>Figure C.21 Examples of Data Hazards</vt:lpstr>
      <vt:lpstr>Examples of Data Hazards</vt:lpstr>
      <vt:lpstr>Examples of Data Hazards</vt:lpstr>
      <vt:lpstr>Figure C.21 Examples of Data Hazards</vt:lpstr>
      <vt:lpstr>Figure C.9 (new slide) Data Forwarding</vt:lpstr>
      <vt:lpstr>Logic to detect Hazards</vt:lpstr>
      <vt:lpstr>Forwarding Figure C.26</vt:lpstr>
      <vt:lpstr>PowerPoint Presentation</vt:lpstr>
      <vt:lpstr>Figure C.23 Forwarding Paths</vt:lpstr>
      <vt:lpstr>Load/Use Hazard</vt:lpstr>
      <vt:lpstr>Delays for Mis-predicted Branches</vt:lpstr>
      <vt:lpstr>Figure C.24 Avoiding some Branch Stalls</vt:lpstr>
      <vt:lpstr>Figure FP Latencies</vt:lpstr>
      <vt:lpstr>Figure C.29 MIPS Pipeline +FP Units</vt:lpstr>
      <vt:lpstr>Figure C.31 Supporting multiple outstanding FP operations</vt:lpstr>
      <vt:lpstr>Figure C.32 Timings of Independent FP operations</vt:lpstr>
      <vt:lpstr>Figure C.33 Stalls due to RAW hazards </vt:lpstr>
      <vt:lpstr>Figure C.34 Simultaneous write-back </vt:lpstr>
      <vt:lpstr>PowerPoint Presentation</vt:lpstr>
      <vt:lpstr>PowerPoint Presentation</vt:lpstr>
      <vt:lpstr>PowerPoint Presentation</vt:lpstr>
      <vt:lpstr>PowerPoint Presentation</vt:lpstr>
      <vt:lpstr>Figure C.40</vt:lpstr>
      <vt:lpstr>PowerPoint Presentation</vt:lpstr>
      <vt:lpstr>Dynamic Scheduling</vt:lpstr>
      <vt:lpstr>PowerPoint Presentation</vt:lpstr>
      <vt:lpstr>Homework </vt:lpstr>
      <vt:lpstr>PowerPoint Presentation</vt:lpstr>
      <vt:lpstr>Figure C.9 (new slide) Data Forwarding</vt:lpstr>
      <vt:lpstr>Figure C-23 Events on Pipeline</vt:lpstr>
      <vt:lpstr>PowerPoint Presentation</vt:lpstr>
      <vt:lpstr>PowerPoint Presentation</vt:lpstr>
      <vt:lpstr>terms interrupt, fault, and exception</vt:lpstr>
      <vt:lpstr>Linux</vt:lpstr>
      <vt:lpstr>Linux - lscpu</vt:lpstr>
      <vt:lpstr>Man –k ls   |    grep “^ls”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258</cp:revision>
  <cp:lastPrinted>2013-09-09T11:53:05Z</cp:lastPrinted>
  <dcterms:created xsi:type="dcterms:W3CDTF">1998-08-11T09:19:24Z</dcterms:created>
  <dcterms:modified xsi:type="dcterms:W3CDTF">2017-09-12T21:17:05Z</dcterms:modified>
</cp:coreProperties>
</file>