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0"/>
  </p:notesMasterIdLst>
  <p:handoutMasterIdLst>
    <p:handoutMasterId r:id="rId51"/>
  </p:handoutMasterIdLst>
  <p:sldIdLst>
    <p:sldId id="352" r:id="rId2"/>
    <p:sldId id="353" r:id="rId3"/>
    <p:sldId id="457" r:id="rId4"/>
    <p:sldId id="471" r:id="rId5"/>
    <p:sldId id="472" r:id="rId6"/>
    <p:sldId id="473" r:id="rId7"/>
    <p:sldId id="460" r:id="rId8"/>
    <p:sldId id="459" r:id="rId9"/>
    <p:sldId id="461" r:id="rId10"/>
    <p:sldId id="474" r:id="rId11"/>
    <p:sldId id="490" r:id="rId12"/>
    <p:sldId id="484" r:id="rId13"/>
    <p:sldId id="485" r:id="rId14"/>
    <p:sldId id="494" r:id="rId15"/>
    <p:sldId id="489" r:id="rId16"/>
    <p:sldId id="488" r:id="rId17"/>
    <p:sldId id="458" r:id="rId18"/>
    <p:sldId id="462" r:id="rId19"/>
    <p:sldId id="463" r:id="rId20"/>
    <p:sldId id="465" r:id="rId21"/>
    <p:sldId id="475" r:id="rId22"/>
    <p:sldId id="476" r:id="rId23"/>
    <p:sldId id="478" r:id="rId24"/>
    <p:sldId id="486" r:id="rId25"/>
    <p:sldId id="477" r:id="rId26"/>
    <p:sldId id="479" r:id="rId27"/>
    <p:sldId id="480" r:id="rId28"/>
    <p:sldId id="482" r:id="rId29"/>
    <p:sldId id="467" r:id="rId30"/>
    <p:sldId id="466" r:id="rId31"/>
    <p:sldId id="483" r:id="rId32"/>
    <p:sldId id="469" r:id="rId33"/>
    <p:sldId id="464" r:id="rId34"/>
    <p:sldId id="491" r:id="rId35"/>
    <p:sldId id="492" r:id="rId36"/>
    <p:sldId id="493" r:id="rId37"/>
    <p:sldId id="470" r:id="rId38"/>
    <p:sldId id="495" r:id="rId39"/>
    <p:sldId id="496" r:id="rId40"/>
    <p:sldId id="497" r:id="rId41"/>
    <p:sldId id="498" r:id="rId42"/>
    <p:sldId id="499" r:id="rId43"/>
    <p:sldId id="501" r:id="rId44"/>
    <p:sldId id="504" r:id="rId45"/>
    <p:sldId id="502" r:id="rId46"/>
    <p:sldId id="503" r:id="rId47"/>
    <p:sldId id="505" r:id="rId48"/>
    <p:sldId id="506" r:id="rId4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51" d="100"/>
          <a:sy n="51" d="100"/>
        </p:scale>
        <p:origin x="-30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bash/manual/bash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09 –Shells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Feb 13,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 _</a:t>
            </a:r>
            <a:r>
              <a:rPr lang="en-US" dirty="0" smtClean="0"/>
              <a:t>IOLBF?</a:t>
            </a:r>
          </a:p>
          <a:p>
            <a:r>
              <a:rPr lang="en-US" dirty="0" smtClean="0"/>
              <a:t>Give a declaration for a doubly linked list (structure).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Modify the code to build a “</a:t>
            </a:r>
            <a:r>
              <a:rPr lang="en-US" dirty="0" err="1" smtClean="0"/>
              <a:t>cmd</a:t>
            </a:r>
            <a:r>
              <a:rPr lang="en-US" dirty="0" smtClean="0"/>
              <a:t>” doubly linked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5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Bash Reference </a:t>
            </a:r>
            <a:r>
              <a:rPr lang="en-US" dirty="0" smtClean="0"/>
              <a:t>Manual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r>
              <a:rPr lang="en-US" dirty="0"/>
              <a:t>Documentation for Bash</a:t>
            </a:r>
          </a:p>
          <a:p>
            <a:r>
              <a:rPr lang="en-US" dirty="0"/>
              <a:t>Edition 4.2, for Bash Version 4.2.</a:t>
            </a:r>
          </a:p>
          <a:p>
            <a:r>
              <a:rPr lang="en-US" dirty="0"/>
              <a:t>December </a:t>
            </a:r>
            <a:r>
              <a:rPr lang="en-US" dirty="0" smtClean="0"/>
              <a:t>2010</a:t>
            </a:r>
          </a:p>
          <a:p>
            <a:endParaRPr lang="en-US" dirty="0" smtClean="0"/>
          </a:p>
          <a:p>
            <a:r>
              <a:rPr lang="en-US" dirty="0" smtClean="0"/>
              <a:t>166 page </a:t>
            </a:r>
            <a:r>
              <a:rPr lang="en-US" dirty="0" err="1" smtClean="0"/>
              <a:t>pdf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www.gnu.org/software/bash/manual/bash.pdf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Unix’s Command Language Interpreter: the Shell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rint prompt</a:t>
            </a:r>
          </a:p>
          <a:p>
            <a:r>
              <a:rPr lang="en-US" dirty="0" smtClean="0"/>
              <a:t>Read command</a:t>
            </a:r>
          </a:p>
          <a:p>
            <a:r>
              <a:rPr lang="en-US" dirty="0" smtClean="0"/>
              <a:t>Perform substitutions</a:t>
            </a:r>
          </a:p>
          <a:p>
            <a:r>
              <a:rPr lang="en-US" dirty="0" smtClean="0"/>
              <a:t>Save in history</a:t>
            </a:r>
          </a:p>
          <a:p>
            <a:r>
              <a:rPr lang="en-US" dirty="0" smtClean="0"/>
              <a:t>Execute</a:t>
            </a:r>
          </a:p>
          <a:p>
            <a:pPr lvl="1"/>
            <a:r>
              <a:rPr lang="en-US" dirty="0" smtClean="0"/>
              <a:t>Fork/</a:t>
            </a:r>
            <a:r>
              <a:rPr lang="en-US" dirty="0" err="1" smtClean="0"/>
              <a:t>vfork</a:t>
            </a:r>
            <a:endParaRPr lang="en-US" dirty="0" smtClean="0"/>
          </a:p>
          <a:p>
            <a:pPr lvl="1"/>
            <a:r>
              <a:rPr lang="en-US" dirty="0" smtClean="0"/>
              <a:t>Remap I/O if necessary with dup</a:t>
            </a:r>
          </a:p>
          <a:p>
            <a:pPr lvl="1"/>
            <a:r>
              <a:rPr lang="en-US" dirty="0" smtClean="0"/>
              <a:t>Execute the command in the child</a:t>
            </a:r>
          </a:p>
          <a:p>
            <a:pPr lvl="1"/>
            <a:r>
              <a:rPr lang="en-US" dirty="0" smtClean="0"/>
              <a:t>Parent usually waits on child to get exit status</a:t>
            </a:r>
          </a:p>
          <a:p>
            <a:r>
              <a:rPr lang="en-US" dirty="0" smtClean="0"/>
              <a:t>What is a child that exits without a parent waiting on it called?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1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basics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70248" cy="4937760"/>
          </a:xfrm>
        </p:spPr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Thompson, Bourne </a:t>
            </a:r>
            <a:r>
              <a:rPr lang="en-US" dirty="0" err="1" smtClean="0"/>
              <a:t>Sh</a:t>
            </a:r>
            <a:r>
              <a:rPr lang="en-US" dirty="0" smtClean="0"/>
              <a:t>(V7) </a:t>
            </a:r>
          </a:p>
          <a:p>
            <a:pPr lvl="1"/>
            <a:r>
              <a:rPr lang="en-US" dirty="0" err="1" smtClean="0"/>
              <a:t>csh</a:t>
            </a:r>
            <a:r>
              <a:rPr lang="en-US" dirty="0" smtClean="0"/>
              <a:t>, </a:t>
            </a:r>
            <a:r>
              <a:rPr lang="en-US" dirty="0" err="1" smtClean="0"/>
              <a:t>tcsh</a:t>
            </a:r>
            <a:r>
              <a:rPr lang="en-US" dirty="0" smtClean="0"/>
              <a:t>, </a:t>
            </a:r>
            <a:r>
              <a:rPr lang="en-US" dirty="0" err="1" smtClean="0"/>
              <a:t>Korne</a:t>
            </a:r>
            <a:endParaRPr lang="en-US" dirty="0" smtClean="0"/>
          </a:p>
          <a:p>
            <a:pPr lvl="1"/>
            <a:r>
              <a:rPr lang="en-US" dirty="0" smtClean="0"/>
              <a:t>Bash</a:t>
            </a:r>
          </a:p>
          <a:p>
            <a:r>
              <a:rPr lang="en-US" dirty="0" smtClean="0"/>
              <a:t>Substitutions</a:t>
            </a:r>
          </a:p>
          <a:p>
            <a:pPr lvl="1"/>
            <a:r>
              <a:rPr lang="en-US" dirty="0" smtClean="0"/>
              <a:t>History (last time)  (!str:0)</a:t>
            </a:r>
          </a:p>
          <a:p>
            <a:pPr lvl="1"/>
            <a:r>
              <a:rPr lang="en-US" dirty="0" smtClean="0"/>
              <a:t>Filename </a:t>
            </a:r>
            <a:r>
              <a:rPr lang="en-US" dirty="0" err="1" smtClean="0"/>
              <a:t>expanison</a:t>
            </a:r>
            <a:r>
              <a:rPr lang="en-US" dirty="0" smtClean="0"/>
              <a:t> (</a:t>
            </a:r>
            <a:r>
              <a:rPr lang="en-US" dirty="0" err="1" smtClean="0"/>
              <a:t>ls</a:t>
            </a:r>
            <a:r>
              <a:rPr lang="en-US" dirty="0" smtClean="0"/>
              <a:t> *.c)</a:t>
            </a:r>
          </a:p>
          <a:p>
            <a:pPr lvl="1"/>
            <a:r>
              <a:rPr lang="en-US" dirty="0" smtClean="0"/>
              <a:t>Filename completion </a:t>
            </a:r>
          </a:p>
          <a:p>
            <a:pPr lvl="2"/>
            <a:r>
              <a:rPr lang="en-US" dirty="0" err="1" smtClean="0"/>
              <a:t>str</a:t>
            </a:r>
            <a:r>
              <a:rPr lang="en-US" dirty="0" smtClean="0"/>
              <a:t>&lt;TAB&gt;</a:t>
            </a:r>
          </a:p>
          <a:p>
            <a:pPr lvl="1"/>
            <a:r>
              <a:rPr lang="en-US" dirty="0" smtClean="0"/>
              <a:t>Variable expansion (</a:t>
            </a:r>
            <a:r>
              <a:rPr lang="en-US" dirty="0" err="1" smtClean="0"/>
              <a:t>ls</a:t>
            </a:r>
            <a:r>
              <a:rPr lang="en-US" dirty="0" smtClean="0"/>
              <a:t> $c5)</a:t>
            </a:r>
          </a:p>
          <a:p>
            <a:pPr lvl="1"/>
            <a:r>
              <a:rPr lang="en-US" dirty="0" smtClean="0"/>
              <a:t>Alias, 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Standard Bash variables</a:t>
            </a:r>
          </a:p>
          <a:p>
            <a:pPr lvl="1"/>
            <a:r>
              <a:rPr lang="en-US" dirty="0" smtClean="0"/>
              <a:t>PATH, HOME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Builtin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67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3 Basic Shell Features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3.1 Shell </a:t>
            </a:r>
            <a:r>
              <a:rPr lang="en-US" dirty="0" smtClean="0"/>
              <a:t>Syntax</a:t>
            </a:r>
          </a:p>
          <a:p>
            <a:r>
              <a:rPr lang="en-US" dirty="0"/>
              <a:t>3.1.1 Shell </a:t>
            </a:r>
            <a:r>
              <a:rPr lang="en-US" dirty="0" smtClean="0"/>
              <a:t>Operation</a:t>
            </a:r>
          </a:p>
          <a:p>
            <a:r>
              <a:rPr lang="en-US" dirty="0"/>
              <a:t>3.1.2 </a:t>
            </a:r>
            <a:r>
              <a:rPr lang="en-US" dirty="0" smtClean="0"/>
              <a:t>Quoting</a:t>
            </a:r>
          </a:p>
          <a:p>
            <a:r>
              <a:rPr lang="en-US" dirty="0"/>
              <a:t>3.1.2.1 Escape </a:t>
            </a:r>
            <a:r>
              <a:rPr lang="en-US" dirty="0" smtClean="0"/>
              <a:t>Character</a:t>
            </a:r>
          </a:p>
          <a:p>
            <a:r>
              <a:rPr lang="en-US" dirty="0"/>
              <a:t>3.1.2.2 Single </a:t>
            </a:r>
            <a:r>
              <a:rPr lang="en-US" dirty="0" smtClean="0"/>
              <a:t>Quotes</a:t>
            </a:r>
          </a:p>
          <a:p>
            <a:r>
              <a:rPr lang="en-US" dirty="0"/>
              <a:t>3.1.2.3 Double </a:t>
            </a:r>
            <a:r>
              <a:rPr lang="en-US" dirty="0" smtClean="0"/>
              <a:t>Quotes</a:t>
            </a:r>
          </a:p>
          <a:p>
            <a:r>
              <a:rPr lang="en-US" dirty="0"/>
              <a:t>3.1.2.4 ANSI-C Quoting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3.1.3 </a:t>
            </a:r>
            <a:r>
              <a:rPr lang="en-US" dirty="0" smtClean="0"/>
              <a:t>Comments</a:t>
            </a:r>
          </a:p>
          <a:p>
            <a:r>
              <a:rPr lang="en-US" dirty="0"/>
              <a:t>3.2 Shell </a:t>
            </a:r>
            <a:r>
              <a:rPr lang="en-US" dirty="0" smtClean="0"/>
              <a:t>Commands</a:t>
            </a:r>
          </a:p>
          <a:p>
            <a:r>
              <a:rPr lang="en-US" dirty="0"/>
              <a:t>3.2.1 Simple </a:t>
            </a:r>
            <a:r>
              <a:rPr lang="en-US" dirty="0" smtClean="0"/>
              <a:t>Commands</a:t>
            </a:r>
          </a:p>
          <a:p>
            <a:r>
              <a:rPr lang="en-US" dirty="0"/>
              <a:t>3.2.2 </a:t>
            </a:r>
            <a:r>
              <a:rPr lang="en-US" dirty="0" smtClean="0"/>
              <a:t>Pipelines</a:t>
            </a:r>
          </a:p>
          <a:p>
            <a:r>
              <a:rPr lang="en-US" dirty="0"/>
              <a:t>3.2.3 Lists of </a:t>
            </a:r>
            <a:r>
              <a:rPr lang="en-US" dirty="0" smtClean="0"/>
              <a:t>Commands</a:t>
            </a:r>
          </a:p>
          <a:p>
            <a:pPr lvl="1"/>
            <a:r>
              <a:rPr lang="en-US" dirty="0" smtClean="0"/>
              <a:t>Separators-  ;  &amp;  &amp;&amp;  ||</a:t>
            </a:r>
          </a:p>
          <a:p>
            <a:r>
              <a:rPr lang="en-US" dirty="0"/>
              <a:t>3.2.4 Compound </a:t>
            </a:r>
            <a:r>
              <a:rPr lang="en-US" dirty="0" smtClean="0"/>
              <a:t>Commands  </a:t>
            </a:r>
          </a:p>
          <a:p>
            <a:r>
              <a:rPr lang="en-US" dirty="0"/>
              <a:t> </a:t>
            </a:r>
            <a:r>
              <a:rPr lang="en-US" dirty="0" smtClean="0"/>
              <a:t>Scripts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26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the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PATH=dir1:dir2: … </a:t>
            </a:r>
            <a:r>
              <a:rPr lang="en-US" dirty="0" err="1" smtClean="0"/>
              <a:t>dirn</a:t>
            </a:r>
            <a:endParaRPr lang="en-US" dirty="0" smtClean="0"/>
          </a:p>
          <a:p>
            <a:r>
              <a:rPr lang="en-US" dirty="0" smtClean="0"/>
              <a:t>Then when the shell goes to execute a </a:t>
            </a:r>
            <a:r>
              <a:rPr lang="en-US" dirty="0" err="1" smtClean="0"/>
              <a:t>comand</a:t>
            </a:r>
            <a:r>
              <a:rPr lang="en-US" dirty="0" smtClean="0"/>
              <a:t> say “</a:t>
            </a:r>
            <a:r>
              <a:rPr lang="en-US" dirty="0" err="1" smtClean="0"/>
              <a:t>ls</a:t>
            </a:r>
            <a:r>
              <a:rPr lang="en-US" dirty="0" smtClean="0"/>
              <a:t>” it search the directories in order looking for an executable named 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It executes the first “</a:t>
            </a:r>
            <a:r>
              <a:rPr lang="en-US" dirty="0" err="1" smtClean="0"/>
              <a:t>ls</a:t>
            </a:r>
            <a:r>
              <a:rPr lang="en-US" dirty="0" smtClean="0"/>
              <a:t>” found</a:t>
            </a:r>
          </a:p>
          <a:p>
            <a:r>
              <a:rPr lang="en-US" dirty="0" smtClean="0"/>
              <a:t>‘.’ in the path means the current directory</a:t>
            </a:r>
          </a:p>
          <a:p>
            <a:r>
              <a:rPr lang="en-US" dirty="0" smtClean="0"/>
              <a:t>Actually no search hash table of commands</a:t>
            </a:r>
          </a:p>
          <a:p>
            <a:r>
              <a:rPr lang="en-US" dirty="0" smtClean="0"/>
              <a:t>Related command:</a:t>
            </a:r>
          </a:p>
          <a:p>
            <a:pPr lvl="1"/>
            <a:r>
              <a:rPr lang="en-US" dirty="0" smtClean="0"/>
              <a:t>which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9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– Why must it be built-in?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d path</a:t>
            </a:r>
          </a:p>
          <a:p>
            <a:r>
              <a:rPr lang="en-US" dirty="0" smtClean="0"/>
              <a:t>cd</a:t>
            </a:r>
          </a:p>
          <a:p>
            <a:r>
              <a:rPr lang="en-US" dirty="0"/>
              <a:t>c</a:t>
            </a:r>
            <a:r>
              <a:rPr lang="en-US" dirty="0" smtClean="0"/>
              <a:t>d p1 p2 ??</a:t>
            </a:r>
          </a:p>
          <a:p>
            <a:endParaRPr lang="en-US" dirty="0"/>
          </a:p>
          <a:p>
            <a:r>
              <a:rPr lang="en-US" dirty="0" smtClean="0"/>
              <a:t>Directory stack</a:t>
            </a:r>
          </a:p>
          <a:p>
            <a:pPr lvl="1"/>
            <a:r>
              <a:rPr lang="en-US" dirty="0" err="1" smtClean="0"/>
              <a:t>pushd</a:t>
            </a:r>
            <a:r>
              <a:rPr lang="en-US" dirty="0" smtClean="0"/>
              <a:t> path </a:t>
            </a:r>
          </a:p>
          <a:p>
            <a:pPr lvl="1"/>
            <a:r>
              <a:rPr lang="en-US" dirty="0" err="1" smtClean="0"/>
              <a:t>popd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Dirs</a:t>
            </a:r>
            <a:r>
              <a:rPr lang="en-US" dirty="0" smtClean="0"/>
              <a:t> – dump stack</a:t>
            </a:r>
          </a:p>
          <a:p>
            <a:r>
              <a:rPr lang="en-US" dirty="0" smtClean="0"/>
              <a:t>CDPATH</a:t>
            </a:r>
          </a:p>
          <a:p>
            <a:pPr lvl="1"/>
            <a:r>
              <a:rPr lang="en-US" dirty="0" smtClean="0"/>
              <a:t>Like PATH except for cd</a:t>
            </a:r>
          </a:p>
          <a:p>
            <a:r>
              <a:rPr lang="en-US" dirty="0" smtClean="0"/>
              <a:t>Related commands: </a:t>
            </a:r>
            <a:r>
              <a:rPr lang="en-US" dirty="0" err="1" smtClean="0"/>
              <a:t>pwd</a:t>
            </a:r>
            <a:r>
              <a:rPr lang="en-US" dirty="0" smtClean="0"/>
              <a:t>, </a:t>
            </a:r>
            <a:r>
              <a:rPr lang="en-US" dirty="0" err="1" smtClean="0"/>
              <a:t>chdir</a:t>
            </a:r>
            <a:r>
              <a:rPr lang="en-US" dirty="0" smtClean="0"/>
              <a:t>(2)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77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Shell: Reading the command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Getword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(Does anyone know how to get </a:t>
            </a:r>
            <a:r>
              <a:rPr lang="en-US" dirty="0" err="1" smtClean="0">
                <a:solidFill>
                  <a:srgbClr val="FF0000"/>
                </a:solidFill>
              </a:rPr>
              <a:t>Powerpoint</a:t>
            </a:r>
            <a:r>
              <a:rPr lang="en-US" dirty="0" smtClean="0">
                <a:solidFill>
                  <a:srgbClr val="FF0000"/>
                </a:solidFill>
              </a:rPr>
              <a:t> to stop capitalizing the first word of a line?)</a:t>
            </a:r>
          </a:p>
          <a:p>
            <a:r>
              <a:rPr lang="en-US" dirty="0" err="1" smtClean="0"/>
              <a:t>Strtok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6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 functionality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Substitutions (in order)</a:t>
            </a:r>
          </a:p>
          <a:p>
            <a:r>
              <a:rPr lang="en-US" dirty="0"/>
              <a:t>brace expansion</a:t>
            </a:r>
          </a:p>
          <a:p>
            <a:r>
              <a:rPr lang="en-US" dirty="0"/>
              <a:t> tilde expansion</a:t>
            </a:r>
          </a:p>
          <a:p>
            <a:r>
              <a:rPr lang="en-US" dirty="0"/>
              <a:t> parameter and variable expansion</a:t>
            </a:r>
          </a:p>
          <a:p>
            <a:r>
              <a:rPr lang="en-US" dirty="0"/>
              <a:t> arithmetic </a:t>
            </a:r>
            <a:r>
              <a:rPr lang="en-US" dirty="0" smtClean="0"/>
              <a:t>expansion &amp; command substitution</a:t>
            </a:r>
          </a:p>
          <a:p>
            <a:pPr lvl="1"/>
            <a:r>
              <a:rPr lang="en-US" dirty="0" smtClean="0"/>
              <a:t>These are at the same level done left to right</a:t>
            </a:r>
            <a:endParaRPr lang="en-US" dirty="0"/>
          </a:p>
          <a:p>
            <a:r>
              <a:rPr lang="en-US" dirty="0" smtClean="0"/>
              <a:t>word </a:t>
            </a:r>
            <a:r>
              <a:rPr lang="en-US" dirty="0"/>
              <a:t>splitting</a:t>
            </a:r>
          </a:p>
          <a:p>
            <a:r>
              <a:rPr lang="en-US" dirty="0"/>
              <a:t> filename expansion</a:t>
            </a:r>
          </a:p>
        </p:txBody>
      </p:sp>
    </p:spTree>
    <p:extLst>
      <p:ext uri="{BB962C8B-B14F-4D97-AF65-F5344CB8AC3E}">
        <p14:creationId xmlns:p14="http://schemas.microsoft.com/office/powerpoint/2010/main" val="543346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Brace Expansion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“Brace </a:t>
            </a:r>
            <a:r>
              <a:rPr lang="en-US" dirty="0"/>
              <a:t>expansion is a mechanism by which arbitrary strings may be </a:t>
            </a:r>
            <a:r>
              <a:rPr lang="en-US" dirty="0" smtClean="0"/>
              <a:t>generated”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err="1"/>
              <a:t>hermes</a:t>
            </a:r>
            <a:r>
              <a:rPr lang="en-US" dirty="0"/>
              <a:t>&gt; echo a{</a:t>
            </a:r>
            <a:r>
              <a:rPr lang="en-US" dirty="0" err="1"/>
              <a:t>d,c,b</a:t>
            </a:r>
            <a:r>
              <a:rPr lang="en-US" dirty="0"/>
              <a:t>}e</a:t>
            </a:r>
          </a:p>
          <a:p>
            <a:pPr marL="0" indent="0">
              <a:buNone/>
            </a:pPr>
            <a:r>
              <a:rPr lang="en-US" dirty="0" err="1"/>
              <a:t>ade</a:t>
            </a:r>
            <a:r>
              <a:rPr lang="en-US" dirty="0"/>
              <a:t> ace </a:t>
            </a:r>
            <a:r>
              <a:rPr lang="en-US" dirty="0" err="1" smtClean="0"/>
              <a:t>abe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Used for shorthand as in </a:t>
            </a:r>
          </a:p>
          <a:p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lang="en-US" dirty="0" err="1"/>
              <a:t>src</a:t>
            </a:r>
            <a:r>
              <a:rPr lang="en-US" dirty="0"/>
              <a:t>/bash/{</a:t>
            </a:r>
            <a:r>
              <a:rPr lang="en-US" dirty="0" err="1"/>
              <a:t>old,new,dist,bugs</a:t>
            </a:r>
            <a:r>
              <a:rPr lang="en-US" dirty="0"/>
              <a:t>}</a:t>
            </a:r>
          </a:p>
          <a:p>
            <a:r>
              <a:rPr lang="en-US" dirty="0"/>
              <a:t>or</a:t>
            </a:r>
          </a:p>
          <a:p>
            <a:r>
              <a:rPr lang="en-US" dirty="0" err="1"/>
              <a:t>chown</a:t>
            </a:r>
            <a:r>
              <a:rPr lang="en-US" dirty="0"/>
              <a:t> root /</a:t>
            </a:r>
            <a:r>
              <a:rPr lang="en-US" dirty="0" err="1"/>
              <a:t>usr</a:t>
            </a:r>
            <a:r>
              <a:rPr lang="en-US" dirty="0"/>
              <a:t>/{</a:t>
            </a:r>
            <a:r>
              <a:rPr lang="en-US" dirty="0" err="1"/>
              <a:t>ucb</a:t>
            </a:r>
            <a:r>
              <a:rPr lang="en-US" dirty="0"/>
              <a:t>/{</a:t>
            </a:r>
            <a:r>
              <a:rPr lang="en-US" dirty="0" err="1"/>
              <a:t>ex,edit</a:t>
            </a:r>
            <a:r>
              <a:rPr lang="en-US" dirty="0"/>
              <a:t>},lib/{ex?.?*,</a:t>
            </a:r>
            <a:r>
              <a:rPr lang="en-US" dirty="0" err="1"/>
              <a:t>how_ex</a:t>
            </a:r>
            <a:r>
              <a:rPr lang="en-US" dirty="0"/>
              <a:t>}}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368165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err="1"/>
              <a:t>Stdio</a:t>
            </a:r>
            <a:endParaRPr lang="en-US" dirty="0"/>
          </a:p>
          <a:p>
            <a:pPr lvl="1">
              <a:defRPr/>
            </a:pPr>
            <a:r>
              <a:rPr lang="en-US" dirty="0"/>
              <a:t>Chapter 13 – I/O buffering</a:t>
            </a:r>
          </a:p>
          <a:p>
            <a:pPr lvl="1">
              <a:defRPr/>
            </a:pPr>
            <a:r>
              <a:rPr lang="en-US" dirty="0"/>
              <a:t>Shells:</a:t>
            </a:r>
          </a:p>
          <a:p>
            <a:pPr lvl="2">
              <a:defRPr/>
            </a:pPr>
            <a:r>
              <a:rPr lang="en-US" dirty="0"/>
              <a:t>Basics: read command into doubly linked list</a:t>
            </a:r>
          </a:p>
          <a:p>
            <a:pPr lvl="2">
              <a:defRPr/>
            </a:pPr>
            <a:r>
              <a:rPr lang="en-US" dirty="0"/>
              <a:t>Shell variables, set command</a:t>
            </a:r>
          </a:p>
          <a:p>
            <a:pPr lvl="2">
              <a:defRPr/>
            </a:pPr>
            <a:r>
              <a:rPr lang="en-US" dirty="0"/>
              <a:t>background, </a:t>
            </a:r>
          </a:p>
          <a:p>
            <a:pPr lvl="2">
              <a:defRPr/>
            </a:pPr>
            <a:r>
              <a:rPr lang="en-US" dirty="0"/>
              <a:t>Substitutions: variable substitutions, pseudo filename completion, history substitution, 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smtClean="0"/>
              <a:t>Class website</a:t>
            </a:r>
          </a:p>
          <a:p>
            <a:pPr lvl="1">
              <a:defRPr/>
            </a:pPr>
            <a:r>
              <a:rPr lang="en-US" dirty="0" smtClean="0"/>
              <a:t>Review: </a:t>
            </a:r>
            <a:r>
              <a:rPr lang="en-US" dirty="0" err="1" smtClean="0"/>
              <a:t>stdio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smtClean="0"/>
              <a:t>buffering</a:t>
            </a:r>
          </a:p>
          <a:p>
            <a:pPr lvl="1">
              <a:defRPr/>
            </a:pPr>
            <a:r>
              <a:rPr lang="en-US" dirty="0" smtClean="0"/>
              <a:t>Shells:</a:t>
            </a:r>
          </a:p>
          <a:p>
            <a:pPr lvl="2">
              <a:defRPr/>
            </a:pPr>
            <a:r>
              <a:rPr lang="en-US" dirty="0" smtClean="0"/>
              <a:t>Basics: read command into doubly linked list</a:t>
            </a:r>
          </a:p>
          <a:p>
            <a:pPr lvl="2">
              <a:defRPr/>
            </a:pPr>
            <a:r>
              <a:rPr lang="en-US" dirty="0" smtClean="0"/>
              <a:t>Shell variables, set command</a:t>
            </a:r>
          </a:p>
          <a:p>
            <a:pPr lvl="2">
              <a:defRPr/>
            </a:pPr>
            <a:r>
              <a:rPr lang="en-US" dirty="0" smtClean="0"/>
              <a:t>background, </a:t>
            </a:r>
          </a:p>
          <a:p>
            <a:pPr lvl="2">
              <a:defRPr/>
            </a:pPr>
            <a:r>
              <a:rPr lang="en-US" dirty="0" smtClean="0"/>
              <a:t>Substitutions: variable substitutions, pseudo filename completion, history substitution, </a:t>
            </a:r>
          </a:p>
          <a:p>
            <a:pPr lvl="2">
              <a:defRPr/>
            </a:pPr>
            <a:r>
              <a:rPr lang="en-US" dirty="0" smtClean="0"/>
              <a:t>Simple I/O redirection</a:t>
            </a:r>
          </a:p>
          <a:p>
            <a:pPr lvl="1">
              <a:defRPr/>
            </a:pPr>
            <a:r>
              <a:rPr lang="en-US" dirty="0" smtClean="0"/>
              <a:t>Loose Topics: </a:t>
            </a:r>
            <a:r>
              <a:rPr lang="en-US" dirty="0" err="1" smtClean="0"/>
              <a:t>umask</a:t>
            </a:r>
            <a:r>
              <a:rPr lang="en-US" dirty="0" smtClean="0"/>
              <a:t>; Set-</a:t>
            </a:r>
            <a:r>
              <a:rPr lang="en-US" dirty="0" err="1" smtClean="0"/>
              <a:t>uid</a:t>
            </a:r>
            <a:r>
              <a:rPr lang="en-US" dirty="0" smtClean="0"/>
              <a:t> bit, sticky-bit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Tilde Expansion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r>
              <a:rPr lang="en-US" dirty="0"/>
              <a:t>Tilde-prefix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from ~ </a:t>
            </a:r>
            <a:r>
              <a:rPr lang="en-US" dirty="0" err="1" smtClean="0"/>
              <a:t>upto</a:t>
            </a:r>
            <a:r>
              <a:rPr lang="en-US" dirty="0" smtClean="0"/>
              <a:t> the first slash</a:t>
            </a:r>
          </a:p>
          <a:p>
            <a:pPr lvl="1"/>
            <a:r>
              <a:rPr lang="en-US" dirty="0" smtClean="0"/>
              <a:t>Treated as possible login name</a:t>
            </a:r>
          </a:p>
          <a:p>
            <a:r>
              <a:rPr lang="en-US" dirty="0" smtClean="0"/>
              <a:t>~  	-- the tilde is replaced by the shell variable HOME</a:t>
            </a:r>
          </a:p>
          <a:p>
            <a:r>
              <a:rPr lang="en-US" dirty="0" smtClean="0"/>
              <a:t>~user   -- is replaced by HOME of user</a:t>
            </a:r>
          </a:p>
          <a:p>
            <a:r>
              <a:rPr lang="en-US" dirty="0" smtClean="0"/>
              <a:t>~+	-- is replaced by PWD</a:t>
            </a:r>
          </a:p>
          <a:p>
            <a:r>
              <a:rPr lang="en-US" dirty="0" smtClean="0"/>
              <a:t>~-	-- is replaced by OLDPWD</a:t>
            </a:r>
          </a:p>
          <a:p>
            <a:r>
              <a:rPr lang="en-US" dirty="0" smtClean="0"/>
              <a:t>~+N  -- is replaced by ‘</a:t>
            </a:r>
            <a:r>
              <a:rPr lang="en-US" dirty="0" err="1" smtClean="0"/>
              <a:t>dirs</a:t>
            </a:r>
            <a:r>
              <a:rPr lang="en-US" dirty="0" smtClean="0"/>
              <a:t> +N’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965323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Parameter Expansion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‘$’ character introduces parameter expansion, command substitution, or </a:t>
            </a:r>
            <a:r>
              <a:rPr lang="en-US" dirty="0" smtClean="0"/>
              <a:t>arithmetic expansion</a:t>
            </a:r>
          </a:p>
          <a:p>
            <a:r>
              <a:rPr lang="en-US" dirty="0"/>
              <a:t>parameter name or symbol to be expanded may be enclosed in </a:t>
            </a:r>
            <a:r>
              <a:rPr lang="en-US" dirty="0" smtClean="0"/>
              <a:t>braces</a:t>
            </a:r>
          </a:p>
          <a:p>
            <a:r>
              <a:rPr lang="en-US" dirty="0" smtClean="0"/>
              <a:t>Examples</a:t>
            </a:r>
          </a:p>
          <a:p>
            <a:pPr marL="0" indent="0">
              <a:buNone/>
            </a:pPr>
            <a:r>
              <a:rPr lang="es-ES" dirty="0" err="1"/>
              <a:t>hermes</a:t>
            </a:r>
            <a:r>
              <a:rPr lang="es-ES" dirty="0"/>
              <a:t>&gt; echo $</a:t>
            </a:r>
            <a:r>
              <a:rPr lang="es-ES" dirty="0" err="1"/>
              <a:t>rx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hermes</a:t>
            </a:r>
            <a:r>
              <a:rPr lang="es-ES" dirty="0"/>
              <a:t>&gt; echo ${</a:t>
            </a:r>
            <a:r>
              <a:rPr lang="es-ES" dirty="0" err="1"/>
              <a:t>rx</a:t>
            </a:r>
            <a:r>
              <a:rPr lang="es-ES" dirty="0"/>
              <a:t>:=xxx}</a:t>
            </a:r>
          </a:p>
          <a:p>
            <a:pPr marL="0" indent="0">
              <a:buNone/>
            </a:pPr>
            <a:r>
              <a:rPr lang="es-ES" dirty="0"/>
              <a:t>xxx</a:t>
            </a:r>
          </a:p>
          <a:p>
            <a:pPr marL="0" indent="0">
              <a:buNone/>
            </a:pPr>
            <a:r>
              <a:rPr lang="es-ES" dirty="0" err="1"/>
              <a:t>hermes</a:t>
            </a:r>
            <a:r>
              <a:rPr lang="es-ES" dirty="0"/>
              <a:t>&gt; echo $</a:t>
            </a:r>
            <a:r>
              <a:rPr lang="es-ES" dirty="0" err="1"/>
              <a:t>rx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xxx</a:t>
            </a:r>
          </a:p>
          <a:p>
            <a:pPr marL="0" indent="0">
              <a:buNone/>
            </a:pPr>
            <a:r>
              <a:rPr lang="es-ES" dirty="0" err="1"/>
              <a:t>hermes</a:t>
            </a:r>
            <a:r>
              <a:rPr lang="es-ES" dirty="0"/>
              <a:t>&gt; echo ${</a:t>
            </a:r>
            <a:r>
              <a:rPr lang="es-ES" dirty="0" err="1"/>
              <a:t>rx</a:t>
            </a:r>
            <a:r>
              <a:rPr lang="es-ES" dirty="0"/>
              <a:t>:=</a:t>
            </a:r>
            <a:r>
              <a:rPr lang="es-ES" dirty="0" err="1"/>
              <a:t>yyy</a:t>
            </a:r>
            <a:r>
              <a:rPr lang="es-ES" dirty="0"/>
              <a:t>}</a:t>
            </a:r>
          </a:p>
          <a:p>
            <a:pPr marL="0" indent="0">
              <a:buNone/>
            </a:pPr>
            <a:r>
              <a:rPr lang="es-ES" dirty="0" smtClean="0"/>
              <a:t>xxx</a:t>
            </a:r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2671370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options than you can handle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70248" cy="4937760"/>
          </a:xfrm>
        </p:spPr>
        <p:txBody>
          <a:bodyPr>
            <a:normAutofit fontScale="92500"/>
          </a:bodyPr>
          <a:lstStyle/>
          <a:p>
            <a:r>
              <a:rPr lang="en-US" dirty="0"/>
              <a:t>${</a:t>
            </a:r>
            <a:r>
              <a:rPr lang="en-US" dirty="0" smtClean="0"/>
              <a:t>parameter: -word</a:t>
            </a:r>
            <a:r>
              <a:rPr lang="en-US" dirty="0"/>
              <a:t>}</a:t>
            </a:r>
          </a:p>
          <a:p>
            <a:r>
              <a:rPr lang="en-US" dirty="0"/>
              <a:t>${parameter:=word}</a:t>
            </a:r>
          </a:p>
          <a:p>
            <a:r>
              <a:rPr lang="en-US" dirty="0"/>
              <a:t>${parameter:?word}</a:t>
            </a:r>
          </a:p>
          <a:p>
            <a:r>
              <a:rPr lang="en-US" dirty="0"/>
              <a:t>${parameter:+word}</a:t>
            </a:r>
          </a:p>
          <a:p>
            <a:r>
              <a:rPr lang="en-US" dirty="0"/>
              <a:t>${</a:t>
            </a:r>
            <a:r>
              <a:rPr lang="en-US" dirty="0" err="1"/>
              <a:t>parameter:offset</a:t>
            </a:r>
            <a:r>
              <a:rPr lang="en-US" dirty="0"/>
              <a:t>}</a:t>
            </a:r>
          </a:p>
          <a:p>
            <a:r>
              <a:rPr lang="en-US" dirty="0"/>
              <a:t>${</a:t>
            </a:r>
            <a:r>
              <a:rPr lang="en-US" dirty="0" err="1"/>
              <a:t>parameter:offset:length</a:t>
            </a:r>
            <a:r>
              <a:rPr lang="en-US" dirty="0"/>
              <a:t>}</a:t>
            </a:r>
          </a:p>
          <a:p>
            <a:r>
              <a:rPr lang="en-US" dirty="0"/>
              <a:t>${!prefix*}</a:t>
            </a:r>
          </a:p>
          <a:p>
            <a:r>
              <a:rPr lang="en-US" dirty="0"/>
              <a:t>${!prefix@}</a:t>
            </a:r>
          </a:p>
          <a:p>
            <a:r>
              <a:rPr lang="en-US" dirty="0"/>
              <a:t>${!name[@]}</a:t>
            </a:r>
          </a:p>
          <a:p>
            <a:r>
              <a:rPr lang="en-US" dirty="0"/>
              <a:t>${!name[*]}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 fontScale="92500"/>
          </a:bodyPr>
          <a:lstStyle/>
          <a:p>
            <a:r>
              <a:rPr lang="en-US" dirty="0"/>
              <a:t>${#parameter}</a:t>
            </a:r>
          </a:p>
          <a:p>
            <a:r>
              <a:rPr lang="en-US" dirty="0"/>
              <a:t>${</a:t>
            </a:r>
            <a:r>
              <a:rPr lang="en-US" dirty="0" err="1"/>
              <a:t>parameter#word</a:t>
            </a:r>
            <a:r>
              <a:rPr lang="en-US" dirty="0"/>
              <a:t>}</a:t>
            </a:r>
          </a:p>
          <a:p>
            <a:r>
              <a:rPr lang="en-US" dirty="0"/>
              <a:t>${parameter##word}</a:t>
            </a:r>
          </a:p>
          <a:p>
            <a:r>
              <a:rPr lang="en-US" dirty="0"/>
              <a:t>${</a:t>
            </a:r>
            <a:r>
              <a:rPr lang="en-US" dirty="0" err="1"/>
              <a:t>parameter%word</a:t>
            </a:r>
            <a:r>
              <a:rPr lang="en-US" dirty="0"/>
              <a:t>}</a:t>
            </a:r>
          </a:p>
          <a:p>
            <a:r>
              <a:rPr lang="en-US" dirty="0"/>
              <a:t>${parameter%%word}</a:t>
            </a:r>
          </a:p>
          <a:p>
            <a:r>
              <a:rPr lang="en-US" dirty="0"/>
              <a:t>${parameter/pattern/string}</a:t>
            </a:r>
          </a:p>
          <a:p>
            <a:r>
              <a:rPr lang="en-US" dirty="0"/>
              <a:t>${</a:t>
            </a:r>
            <a:r>
              <a:rPr lang="en-US" dirty="0" err="1"/>
              <a:t>parameter^pattern</a:t>
            </a:r>
            <a:r>
              <a:rPr lang="en-US" dirty="0"/>
              <a:t>}</a:t>
            </a:r>
          </a:p>
          <a:p>
            <a:r>
              <a:rPr lang="en-US" dirty="0"/>
              <a:t>${parameter^^pattern}</a:t>
            </a:r>
          </a:p>
          <a:p>
            <a:r>
              <a:rPr lang="en-US" dirty="0"/>
              <a:t>${</a:t>
            </a:r>
            <a:r>
              <a:rPr lang="en-US" dirty="0" err="1"/>
              <a:t>parameter,pattern</a:t>
            </a:r>
            <a:r>
              <a:rPr lang="en-US" dirty="0"/>
              <a:t>}</a:t>
            </a:r>
          </a:p>
          <a:p>
            <a:r>
              <a:rPr lang="en-US" dirty="0"/>
              <a:t>${</a:t>
            </a:r>
            <a:r>
              <a:rPr lang="en-US" dirty="0" err="1"/>
              <a:t>parameter,,pattern</a:t>
            </a: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2671370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Shell Parameter 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Value </a:t>
            </a:r>
          </a:p>
          <a:p>
            <a:r>
              <a:rPr lang="en-US" dirty="0" smtClean="0"/>
              <a:t>Base Shell Variable Substitution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Locate word in command that is $name or $(name)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in the table for name and get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Replace $(name) with the value from the table</a:t>
            </a:r>
          </a:p>
          <a:p>
            <a:r>
              <a:rPr lang="en-US" dirty="0" smtClean="0"/>
              <a:t>Variations, defaults</a:t>
            </a:r>
          </a:p>
          <a:p>
            <a:r>
              <a:rPr lang="en-US" dirty="0" smtClean="0"/>
              <a:t>Commands to manipulate table: set, name=value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2671370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Chapter 5 Standard Shell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PATH</a:t>
            </a:r>
          </a:p>
          <a:p>
            <a:r>
              <a:rPr lang="en-US" dirty="0" smtClean="0"/>
              <a:t>CDPATH</a:t>
            </a:r>
          </a:p>
          <a:p>
            <a:r>
              <a:rPr lang="en-US" dirty="0"/>
              <a:t>HOME=/acct/f1/</a:t>
            </a:r>
            <a:r>
              <a:rPr lang="en-US" dirty="0" err="1"/>
              <a:t>matthews</a:t>
            </a:r>
            <a:endParaRPr lang="en-US" dirty="0"/>
          </a:p>
          <a:p>
            <a:r>
              <a:rPr lang="en-US" dirty="0"/>
              <a:t>HOSTNAME=</a:t>
            </a:r>
            <a:r>
              <a:rPr lang="en-US" dirty="0" err="1"/>
              <a:t>hermes</a:t>
            </a:r>
            <a:endParaRPr lang="en-US" dirty="0"/>
          </a:p>
          <a:p>
            <a:r>
              <a:rPr lang="en-US" dirty="0" smtClean="0"/>
              <a:t>PS1</a:t>
            </a:r>
            <a:r>
              <a:rPr lang="en-US" dirty="0"/>
              <a:t>='</a:t>
            </a:r>
            <a:r>
              <a:rPr lang="en-US" dirty="0" err="1"/>
              <a:t>hermes</a:t>
            </a:r>
            <a:r>
              <a:rPr lang="en-US" dirty="0"/>
              <a:t>&gt; '</a:t>
            </a:r>
          </a:p>
          <a:p>
            <a:r>
              <a:rPr lang="en-US" dirty="0"/>
              <a:t>PS2='&gt; '</a:t>
            </a:r>
          </a:p>
          <a:p>
            <a:r>
              <a:rPr lang="en-US" dirty="0"/>
              <a:t>PS4='+ '</a:t>
            </a:r>
          </a:p>
          <a:p>
            <a:r>
              <a:rPr lang="en-US" dirty="0"/>
              <a:t>PWD=/class/csce510-001/Examples</a:t>
            </a:r>
          </a:p>
          <a:p>
            <a:r>
              <a:rPr lang="en-US" dirty="0" smtClean="0"/>
              <a:t>SHELL</a:t>
            </a:r>
            <a:r>
              <a:rPr lang="en-US" dirty="0"/>
              <a:t>=/bin/bash</a:t>
            </a:r>
          </a:p>
          <a:p>
            <a:r>
              <a:rPr lang="en-US" dirty="0"/>
              <a:t>SHELLOPTS=braceexpand:emacs:hashall:histexpand:history:interactive-comments:monitor</a:t>
            </a:r>
          </a:p>
          <a:p>
            <a:r>
              <a:rPr lang="en-US" dirty="0"/>
              <a:t>SHLVL=1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DIRSTACK=()</a:t>
            </a:r>
          </a:p>
          <a:p>
            <a:r>
              <a:rPr lang="en-US" dirty="0"/>
              <a:t>HISTFILE=/acct/f1/</a:t>
            </a:r>
            <a:r>
              <a:rPr lang="en-US" dirty="0" err="1"/>
              <a:t>matthews</a:t>
            </a:r>
            <a:r>
              <a:rPr lang="en-US" dirty="0"/>
              <a:t>/.</a:t>
            </a:r>
            <a:r>
              <a:rPr lang="en-US" dirty="0" err="1"/>
              <a:t>bash_history</a:t>
            </a:r>
            <a:endParaRPr lang="en-US" dirty="0"/>
          </a:p>
          <a:p>
            <a:r>
              <a:rPr lang="en-US" dirty="0"/>
              <a:t>HISTFILESIZE=500</a:t>
            </a:r>
          </a:p>
          <a:p>
            <a:r>
              <a:rPr lang="en-US" dirty="0" smtClean="0"/>
              <a:t>HISTSIZE=500</a:t>
            </a:r>
          </a:p>
          <a:p>
            <a:r>
              <a:rPr lang="en-US" dirty="0" smtClean="0"/>
              <a:t>TERM=vt100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1848024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Substitution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r>
              <a:rPr lang="en-US" dirty="0" smtClean="0"/>
              <a:t>$(command) or `command`</a:t>
            </a:r>
          </a:p>
          <a:p>
            <a:r>
              <a:rPr lang="en-US" dirty="0"/>
              <a:t>Bash performs the expansion by </a:t>
            </a:r>
            <a:endParaRPr lang="en-US" dirty="0" smtClean="0"/>
          </a:p>
          <a:p>
            <a:pPr lvl="1"/>
            <a:r>
              <a:rPr lang="en-US" dirty="0" smtClean="0"/>
              <a:t>executing </a:t>
            </a:r>
            <a:r>
              <a:rPr lang="en-US" dirty="0"/>
              <a:t>command and </a:t>
            </a:r>
            <a:endParaRPr lang="en-US" dirty="0" smtClean="0"/>
          </a:p>
          <a:p>
            <a:pPr lvl="1"/>
            <a:r>
              <a:rPr lang="en-US" dirty="0" smtClean="0"/>
              <a:t>replacing </a:t>
            </a:r>
            <a:r>
              <a:rPr lang="en-US" dirty="0"/>
              <a:t>the command </a:t>
            </a:r>
            <a:r>
              <a:rPr lang="en-US" dirty="0" smtClean="0"/>
              <a:t>substitution with </a:t>
            </a:r>
            <a:r>
              <a:rPr lang="en-US" dirty="0"/>
              <a:t>the standard output of the </a:t>
            </a:r>
            <a:r>
              <a:rPr lang="en-US" dirty="0" smtClean="0"/>
              <a:t>command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avedir</a:t>
            </a:r>
            <a:r>
              <a:rPr lang="en-US" dirty="0" smtClean="0"/>
              <a:t>=`</a:t>
            </a:r>
            <a:r>
              <a:rPr lang="en-US" dirty="0" err="1" smtClean="0"/>
              <a:t>pwd</a:t>
            </a:r>
            <a:r>
              <a:rPr lang="en-US" dirty="0" smtClean="0"/>
              <a:t>`  </a:t>
            </a:r>
            <a:r>
              <a:rPr lang="en-US" sz="2400" dirty="0" smtClean="0"/>
              <a:t>-- not really necessary just for illustration</a:t>
            </a:r>
          </a:p>
          <a:p>
            <a:r>
              <a:rPr lang="en-US" dirty="0" smtClean="0"/>
              <a:t>Maybe nested </a:t>
            </a:r>
            <a:r>
              <a:rPr lang="en-US" smtClean="0"/>
              <a:t>with quotes ‘\’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2671370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 Substitution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Essentially the same except</a:t>
            </a:r>
          </a:p>
          <a:p>
            <a:pPr lvl="1"/>
            <a:r>
              <a:rPr lang="en-US" dirty="0" smtClean="0"/>
              <a:t>Separate table  name/value pairs</a:t>
            </a:r>
          </a:p>
          <a:p>
            <a:pPr lvl="1"/>
            <a:r>
              <a:rPr lang="en-US" dirty="0" smtClean="0"/>
              <a:t>Only applies to first word of command</a:t>
            </a:r>
          </a:p>
          <a:p>
            <a:pPr lvl="1"/>
            <a:r>
              <a:rPr lang="en-US" dirty="0" smtClean="0"/>
              <a:t>No $ needed; check every first word against the table</a:t>
            </a:r>
          </a:p>
          <a:p>
            <a:r>
              <a:rPr lang="en-US" dirty="0" smtClean="0"/>
              <a:t>Alias command</a:t>
            </a:r>
          </a:p>
          <a:p>
            <a:pPr lvl="1"/>
            <a:r>
              <a:rPr lang="en-US" dirty="0" smtClean="0"/>
              <a:t>Alias </a:t>
            </a:r>
            <a:r>
              <a:rPr lang="en-US" dirty="0" err="1" smtClean="0"/>
              <a:t>lsl</a:t>
            </a:r>
            <a:r>
              <a:rPr lang="en-US" dirty="0" smtClean="0"/>
              <a:t>=“</a:t>
            </a:r>
            <a:r>
              <a:rPr lang="en-US" dirty="0" err="1" smtClean="0"/>
              <a:t>ls</a:t>
            </a:r>
            <a:r>
              <a:rPr lang="en-US" dirty="0" smtClean="0"/>
              <a:t> –</a:t>
            </a:r>
            <a:r>
              <a:rPr lang="en-US" dirty="0" err="1" smtClean="0"/>
              <a:t>lrt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Alias expansion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sl</a:t>
            </a:r>
            <a:r>
              <a:rPr lang="en-US" dirty="0" smtClean="0"/>
              <a:t> *.c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2671370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3.5.4 Command Substitution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`command`  or $(command)     -- </a:t>
            </a:r>
            <a:r>
              <a:rPr lang="en-US" dirty="0" err="1" smtClean="0"/>
              <a:t>oldstyle</a:t>
            </a:r>
            <a:r>
              <a:rPr lang="en-US" dirty="0" smtClean="0"/>
              <a:t>/</a:t>
            </a:r>
            <a:r>
              <a:rPr lang="en-US" dirty="0" err="1" smtClean="0"/>
              <a:t>newstyle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2671370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3.5.5 Arithmetic </a:t>
            </a:r>
            <a:r>
              <a:rPr lang="en-US" dirty="0"/>
              <a:t>Expansion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$(( expression )) primarily used in scripts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2671370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3.5.8 Filename Expansion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Bash scans each word for the characters ‘*’, ‘?’, and </a:t>
            </a:r>
            <a:r>
              <a:rPr lang="en-US" dirty="0" smtClean="0"/>
              <a:t>‘[’.</a:t>
            </a:r>
          </a:p>
          <a:p>
            <a:r>
              <a:rPr lang="en-US" dirty="0" smtClean="0"/>
              <a:t>‘*’  - wildcard matches any string (delimited by /)</a:t>
            </a:r>
          </a:p>
          <a:p>
            <a:pPr lvl="1"/>
            <a:r>
              <a:rPr lang="en-US" dirty="0" err="1"/>
              <a:t>ls</a:t>
            </a:r>
            <a:r>
              <a:rPr lang="en-US" dirty="0"/>
              <a:t>  </a:t>
            </a:r>
            <a:r>
              <a:rPr lang="en-US" dirty="0" err="1"/>
              <a:t>mlib</a:t>
            </a:r>
            <a:r>
              <a:rPr lang="en-US" dirty="0"/>
              <a:t>*c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a*/*.c</a:t>
            </a:r>
          </a:p>
          <a:p>
            <a:r>
              <a:rPr lang="en-US" dirty="0" smtClean="0"/>
              <a:t> ‘?’ – </a:t>
            </a:r>
            <a:r>
              <a:rPr lang="en-US" dirty="0"/>
              <a:t>Matches any single character</a:t>
            </a:r>
            <a:endParaRPr lang="en-US" dirty="0" smtClean="0"/>
          </a:p>
          <a:p>
            <a:r>
              <a:rPr lang="en-US" dirty="0" smtClean="0"/>
              <a:t>‘[’ … ‘]’– matches any character in the class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[a-m].c  -- single character named c files</a:t>
            </a:r>
          </a:p>
          <a:p>
            <a:pPr lvl="1"/>
            <a:endParaRPr lang="en-US" dirty="0"/>
          </a:p>
          <a:p>
            <a:r>
              <a:rPr lang="en-US" dirty="0" smtClean="0"/>
              <a:t>Note looks like regular expressions, match somewhat like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err="1" smtClean="0"/>
              <a:t>expr</a:t>
            </a:r>
            <a:r>
              <a:rPr lang="en-US" dirty="0" smtClean="0"/>
              <a:t>, but definitely not regular expressions</a:t>
            </a:r>
          </a:p>
          <a:p>
            <a:pPr lvl="1"/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Rehits</a:t>
            </a:r>
            <a:r>
              <a:rPr lang="en-US" dirty="0" smtClean="0"/>
              <a:t> from last time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Stdio</a:t>
            </a:r>
            <a:endParaRPr lang="en-US" dirty="0" smtClean="0"/>
          </a:p>
          <a:p>
            <a:r>
              <a:rPr lang="en-US" dirty="0" smtClean="0"/>
              <a:t>buffering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5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Nullglob</a:t>
            </a:r>
            <a:r>
              <a:rPr lang="en-US" dirty="0" smtClean="0"/>
              <a:t>  </a:t>
            </a:r>
            <a:r>
              <a:rPr lang="en-US" dirty="0" err="1" smtClean="0"/>
              <a:t>vs</a:t>
            </a:r>
            <a:r>
              <a:rPr lang="en-US" dirty="0" smtClean="0"/>
              <a:t>  </a:t>
            </a:r>
            <a:r>
              <a:rPr lang="en-US" dirty="0" err="1" smtClean="0"/>
              <a:t>failglob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Nullglob</a:t>
            </a:r>
            <a:endParaRPr lang="en-US" dirty="0" smtClean="0"/>
          </a:p>
          <a:p>
            <a:r>
              <a:rPr lang="en-US" dirty="0" err="1" smtClean="0"/>
              <a:t>Failglob</a:t>
            </a:r>
            <a:endParaRPr lang="en-US" dirty="0" smtClean="0"/>
          </a:p>
          <a:p>
            <a:r>
              <a:rPr lang="en-US" b="0" dirty="0" err="1" smtClean="0"/>
              <a:t>Nocaseglob</a:t>
            </a:r>
            <a:endParaRPr lang="en-US" b="0" dirty="0" smtClean="0"/>
          </a:p>
          <a:p>
            <a:r>
              <a:rPr lang="en-US" dirty="0"/>
              <a:t>When a pattern is used for filename expansion, the character ‘.’ at the start of a </a:t>
            </a:r>
            <a:r>
              <a:rPr lang="en-US" dirty="0" smtClean="0"/>
              <a:t>filename or </a:t>
            </a:r>
            <a:r>
              <a:rPr lang="en-US" dirty="0"/>
              <a:t>immediately following a slash must be matched explicitly, unless the shell option </a:t>
            </a:r>
            <a:r>
              <a:rPr lang="en-US" dirty="0" err="1" smtClean="0"/>
              <a:t>dotglob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set.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matching a file name, the slash character must always be matched explicitly.</a:t>
            </a:r>
          </a:p>
          <a:p>
            <a:r>
              <a:rPr lang="en-US" dirty="0"/>
              <a:t>In other cases, the ‘.’ character is not treated specially.</a:t>
            </a:r>
          </a:p>
        </p:txBody>
      </p:sp>
    </p:spTree>
    <p:extLst>
      <p:ext uri="{BB962C8B-B14F-4D97-AF65-F5344CB8AC3E}">
        <p14:creationId xmlns:p14="http://schemas.microsoft.com/office/powerpoint/2010/main" val="63428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Others Subs that I have never used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3.5.6 Process Substitution </a:t>
            </a:r>
            <a:endParaRPr lang="en-US" dirty="0" smtClean="0"/>
          </a:p>
          <a:p>
            <a:r>
              <a:rPr lang="en-US" dirty="0" smtClean="0"/>
              <a:t>3.5.7 Word splitting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553200"/>
            <a:ext cx="52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http://www.gnu.org/software/bash/manual/bash.pdf</a:t>
            </a:r>
          </a:p>
        </p:txBody>
      </p:sp>
    </p:spTree>
    <p:extLst>
      <p:ext uri="{BB962C8B-B14F-4D97-AF65-F5344CB8AC3E}">
        <p14:creationId xmlns:p14="http://schemas.microsoft.com/office/powerpoint/2010/main" val="2671370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Towards regular expressions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?(pattern-list)</a:t>
            </a:r>
          </a:p>
          <a:p>
            <a:pPr lvl="1"/>
            <a:r>
              <a:rPr lang="en-US" b="0" dirty="0"/>
              <a:t>Matches zero or one occurrence of the given patterns.</a:t>
            </a:r>
          </a:p>
          <a:p>
            <a:r>
              <a:rPr lang="en-US" b="0" dirty="0"/>
              <a:t>*(pattern-list)</a:t>
            </a:r>
          </a:p>
          <a:p>
            <a:pPr lvl="1"/>
            <a:r>
              <a:rPr lang="en-US" b="0" dirty="0"/>
              <a:t>Matches zero or more occurrences of the given patterns.</a:t>
            </a:r>
          </a:p>
          <a:p>
            <a:r>
              <a:rPr lang="en-US" b="0" dirty="0"/>
              <a:t>+(pattern-list)</a:t>
            </a:r>
          </a:p>
          <a:p>
            <a:pPr lvl="1"/>
            <a:r>
              <a:rPr lang="en-US" b="0" dirty="0"/>
              <a:t>Matches one or more occurrences of the given patterns.</a:t>
            </a:r>
          </a:p>
          <a:p>
            <a:r>
              <a:rPr lang="en-US" b="0" dirty="0"/>
              <a:t>@(pattern-list)</a:t>
            </a:r>
          </a:p>
          <a:p>
            <a:pPr lvl="1"/>
            <a:r>
              <a:rPr lang="en-US" b="0" dirty="0"/>
              <a:t>Matches one of the given patterns.</a:t>
            </a:r>
          </a:p>
          <a:p>
            <a:r>
              <a:rPr lang="en-US" b="0" dirty="0"/>
              <a:t>!(pattern-list)</a:t>
            </a:r>
          </a:p>
          <a:p>
            <a:pPr lvl="1"/>
            <a:r>
              <a:rPr lang="en-US" b="0" dirty="0"/>
              <a:t>Matches anything except one of the given patterns.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82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3.6 </a:t>
            </a:r>
            <a:r>
              <a:rPr lang="en-US" dirty="0" smtClean="0"/>
              <a:t>   I/O Redirections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Output redirection implementation</a:t>
            </a:r>
          </a:p>
          <a:p>
            <a:r>
              <a:rPr lang="en-US" dirty="0" err="1" smtClean="0"/>
              <a:t>ls</a:t>
            </a:r>
            <a:r>
              <a:rPr lang="en-US" dirty="0" smtClean="0"/>
              <a:t> –l &gt; listing</a:t>
            </a:r>
          </a:p>
          <a:p>
            <a:r>
              <a:rPr lang="en-US" dirty="0" smtClean="0"/>
              <a:t>Fork before you start messing with the per process open file table (_</a:t>
            </a:r>
            <a:r>
              <a:rPr lang="en-US" dirty="0" err="1" smtClean="0"/>
              <a:t>iob</a:t>
            </a:r>
            <a:r>
              <a:rPr lang="en-US" dirty="0" smtClean="0"/>
              <a:t>[])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600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of redirection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[n]&lt; word  </a:t>
            </a:r>
          </a:p>
          <a:p>
            <a:r>
              <a:rPr lang="en-US" b="0" dirty="0"/>
              <a:t>[n</a:t>
            </a:r>
            <a:r>
              <a:rPr lang="en-US" b="0" dirty="0" smtClean="0"/>
              <a:t>]&gt; word</a:t>
            </a:r>
          </a:p>
          <a:p>
            <a:r>
              <a:rPr lang="en-US" b="0" dirty="0"/>
              <a:t>[n</a:t>
            </a:r>
            <a:r>
              <a:rPr lang="en-US" b="0" dirty="0" smtClean="0"/>
              <a:t>]&gt;&gt; word</a:t>
            </a:r>
            <a:endParaRPr lang="en-US" b="0" dirty="0"/>
          </a:p>
          <a:p>
            <a:endParaRPr lang="en-US" b="0" dirty="0" smtClean="0"/>
          </a:p>
          <a:p>
            <a:r>
              <a:rPr lang="en-US" b="0" dirty="0"/>
              <a:t>[n]&gt;[|]</a:t>
            </a:r>
            <a:r>
              <a:rPr lang="en-US" b="0" dirty="0" smtClean="0"/>
              <a:t>word</a:t>
            </a:r>
          </a:p>
          <a:p>
            <a:pPr lvl="1"/>
            <a:r>
              <a:rPr lang="en-US" b="0" dirty="0" err="1" smtClean="0"/>
              <a:t>Noclobber</a:t>
            </a:r>
            <a:r>
              <a:rPr lang="en-US" b="0" dirty="0" smtClean="0"/>
              <a:t> option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61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3.6.4 Redirecting Standard Output and Standard Error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two formats for redirecting standard output and standard error:</a:t>
            </a:r>
          </a:p>
          <a:p>
            <a:pPr lvl="1"/>
            <a:r>
              <a:rPr lang="en-US" dirty="0"/>
              <a:t>&amp;&gt;</a:t>
            </a:r>
            <a:r>
              <a:rPr lang="en-US" dirty="0" smtClean="0"/>
              <a:t>word</a:t>
            </a:r>
            <a:endParaRPr lang="en-US" dirty="0"/>
          </a:p>
          <a:p>
            <a:pPr lvl="1"/>
            <a:r>
              <a:rPr lang="en-US" dirty="0"/>
              <a:t>&gt;&amp;word</a:t>
            </a:r>
          </a:p>
          <a:p>
            <a:r>
              <a:rPr lang="en-US" dirty="0"/>
              <a:t>Of the two forms, the first is preferred. This is semantically equivalent to</a:t>
            </a:r>
          </a:p>
          <a:p>
            <a:pPr lvl="1"/>
            <a:r>
              <a:rPr lang="en-US" dirty="0"/>
              <a:t>&gt;word 2&gt;&amp;</a:t>
            </a:r>
            <a:r>
              <a:rPr lang="en-US" dirty="0" smtClean="0"/>
              <a:t>1</a:t>
            </a:r>
          </a:p>
          <a:p>
            <a:pPr lvl="1"/>
            <a:endParaRPr lang="en-US" dirty="0"/>
          </a:p>
          <a:p>
            <a:r>
              <a:rPr lang="en-US" dirty="0" smtClean="0"/>
              <a:t>Appending also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172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3.6.6 Here documents,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&lt;&lt;[-] word</a:t>
            </a:r>
          </a:p>
          <a:p>
            <a:pPr lvl="1"/>
            <a:r>
              <a:rPr lang="en-US" dirty="0" smtClean="0"/>
              <a:t>Here-document</a:t>
            </a:r>
          </a:p>
          <a:p>
            <a:pPr lvl="1"/>
            <a:r>
              <a:rPr lang="en-US" dirty="0" smtClean="0"/>
              <a:t>Delimiter</a:t>
            </a:r>
          </a:p>
          <a:p>
            <a:r>
              <a:rPr lang="en-US" dirty="0"/>
              <a:t>3.6.7 Here </a:t>
            </a:r>
            <a:r>
              <a:rPr lang="en-US" dirty="0" smtClean="0"/>
              <a:t>Strings  --      &lt;&lt;&lt; word</a:t>
            </a:r>
          </a:p>
          <a:p>
            <a:r>
              <a:rPr lang="en-US" dirty="0"/>
              <a:t>3.6.8 Duplicating File </a:t>
            </a:r>
            <a:r>
              <a:rPr lang="en-US" dirty="0" smtClean="0"/>
              <a:t>Descriptors</a:t>
            </a:r>
          </a:p>
          <a:p>
            <a:r>
              <a:rPr lang="en-US" dirty="0"/>
              <a:t>3.6.9 Moving File Descriptors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279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3.7 Executing Commands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8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Redirections with pipes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ls</a:t>
            </a:r>
            <a:r>
              <a:rPr lang="en-US" dirty="0" smtClean="0"/>
              <a:t> –l | </a:t>
            </a:r>
            <a:r>
              <a:rPr lang="en-US" dirty="0" err="1" smtClean="0"/>
              <a:t>grep</a:t>
            </a:r>
            <a:r>
              <a:rPr lang="en-US" dirty="0" smtClean="0"/>
              <a:t> “^d” | </a:t>
            </a:r>
            <a:r>
              <a:rPr lang="en-US" dirty="0" err="1" smtClean="0"/>
              <a:t>wc</a:t>
            </a:r>
            <a:r>
              <a:rPr lang="en-US" dirty="0" smtClean="0"/>
              <a:t>      -- count the subdirectories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Named pipes – </a:t>
            </a:r>
            <a:r>
              <a:rPr lang="en-US" dirty="0" err="1" smtClean="0"/>
              <a:t>fifos</a:t>
            </a:r>
            <a:r>
              <a:rPr lang="en-US" dirty="0" smtClean="0"/>
              <a:t>   live in </a:t>
            </a:r>
            <a:r>
              <a:rPr lang="en-US" dirty="0" err="1" smtClean="0"/>
              <a:t>hiearchy</a:t>
            </a:r>
            <a:r>
              <a:rPr lang="en-US" dirty="0" smtClean="0"/>
              <a:t> ‘p’ as file type first character in </a:t>
            </a:r>
            <a:r>
              <a:rPr lang="en-US" dirty="0" err="1" smtClean="0"/>
              <a:t>ls</a:t>
            </a:r>
            <a:r>
              <a:rPr lang="en-US" dirty="0" smtClean="0"/>
              <a:t> -l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549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PIPE(2)                    Linux Programmer's Manual                   PIPE(2)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pipe, pipe2 - create </a:t>
            </a:r>
            <a:r>
              <a:rPr lang="en-US" dirty="0" smtClean="0"/>
              <a:t>pipe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pipe(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pipefd</a:t>
            </a:r>
            <a:r>
              <a:rPr lang="en-US" dirty="0"/>
              <a:t>[2]);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#define _GNU_SOURCE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pipe2(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pipefd</a:t>
            </a:r>
            <a:r>
              <a:rPr lang="en-US" dirty="0"/>
              <a:t>[2], </a:t>
            </a:r>
            <a:r>
              <a:rPr lang="en-US" dirty="0" err="1"/>
              <a:t>int</a:t>
            </a:r>
            <a:r>
              <a:rPr lang="en-US" dirty="0"/>
              <a:t> flags);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</a:t>
            </a:r>
            <a:r>
              <a:rPr lang="en-US" dirty="0"/>
              <a:t>pipe()  creates  a pipe, a unidirectional data channel that can be </a:t>
            </a:r>
            <a:r>
              <a:rPr lang="en-US" dirty="0" smtClean="0"/>
              <a:t>used </a:t>
            </a:r>
            <a:r>
              <a:rPr lang="en-US" dirty="0"/>
              <a:t>for </a:t>
            </a:r>
            <a:r>
              <a:rPr lang="en-US" dirty="0" err="1"/>
              <a:t>interprocess</a:t>
            </a:r>
            <a:r>
              <a:rPr lang="en-US" dirty="0"/>
              <a:t> communication.  The array </a:t>
            </a:r>
            <a:r>
              <a:rPr lang="en-US" dirty="0" err="1"/>
              <a:t>pipefd</a:t>
            </a:r>
            <a:r>
              <a:rPr lang="en-US" dirty="0"/>
              <a:t> is used to return </a:t>
            </a:r>
            <a:r>
              <a:rPr lang="en-US" dirty="0" smtClean="0"/>
              <a:t>two  </a:t>
            </a:r>
            <a:r>
              <a:rPr lang="en-US" dirty="0"/>
              <a:t>file  descriptors  referring to the ends of the pipe.  </a:t>
            </a:r>
            <a:r>
              <a:rPr lang="en-US" dirty="0" err="1"/>
              <a:t>pipefd</a:t>
            </a:r>
            <a:r>
              <a:rPr lang="en-US" dirty="0"/>
              <a:t>[0] </a:t>
            </a:r>
            <a:r>
              <a:rPr lang="en-US" dirty="0" smtClean="0"/>
              <a:t>refers to </a:t>
            </a:r>
            <a:r>
              <a:rPr lang="en-US" dirty="0"/>
              <a:t>the read end of the pipe.  </a:t>
            </a:r>
            <a:r>
              <a:rPr lang="en-US" dirty="0" err="1"/>
              <a:t>pipefd</a:t>
            </a:r>
            <a:r>
              <a:rPr lang="en-US" dirty="0"/>
              <a:t>[1] refers to the write end of  </a:t>
            </a:r>
            <a:r>
              <a:rPr lang="en-US" dirty="0" smtClean="0"/>
              <a:t>the  </a:t>
            </a:r>
            <a:r>
              <a:rPr lang="en-US" dirty="0"/>
              <a:t>pipe.   Data  written  to  the write end of the pipe is buffered by </a:t>
            </a:r>
            <a:r>
              <a:rPr lang="en-US" dirty="0" smtClean="0"/>
              <a:t>the </a:t>
            </a:r>
            <a:r>
              <a:rPr lang="en-US" dirty="0"/>
              <a:t>kernel until it is read from the read end of  the  pipe.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 further </a:t>
            </a:r>
            <a:r>
              <a:rPr lang="en-US" dirty="0"/>
              <a:t>details, see pipe(7).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7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from the  “</a:t>
            </a:r>
            <a:r>
              <a:rPr lang="en-US" dirty="0" err="1" smtClean="0"/>
              <a:t>ar</a:t>
            </a:r>
            <a:r>
              <a:rPr lang="en-US" dirty="0" smtClean="0"/>
              <a:t>” project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Truncate, </a:t>
            </a:r>
            <a:r>
              <a:rPr lang="en-US" dirty="0" err="1" smtClean="0"/>
              <a:t>ftruncate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t_mode</a:t>
            </a:r>
            <a:r>
              <a:rPr lang="en-US" dirty="0" smtClean="0"/>
              <a:t> revisited</a:t>
            </a:r>
          </a:p>
          <a:p>
            <a:pPr lvl="1"/>
            <a:r>
              <a:rPr lang="en-US" dirty="0" smtClean="0"/>
              <a:t>Upper bits next slide</a:t>
            </a:r>
          </a:p>
          <a:p>
            <a:pPr lvl="1"/>
            <a:r>
              <a:rPr lang="en-US" dirty="0" err="1" smtClean="0"/>
              <a:t>Chmod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4317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44-3 Setting up a pipe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40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934200" cy="493776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–l  | </a:t>
            </a:r>
            <a:r>
              <a:rPr lang="en-US" dirty="0" err="1" smtClean="0"/>
              <a:t>wc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Sh</a:t>
            </a:r>
            <a:r>
              <a:rPr lang="en-US" dirty="0" smtClean="0"/>
              <a:t> forks; waits</a:t>
            </a:r>
          </a:p>
          <a:p>
            <a:r>
              <a:rPr lang="en-US" dirty="0" smtClean="0"/>
              <a:t>Child forks (2</a:t>
            </a:r>
            <a:r>
              <a:rPr lang="en-US" baseline="30000" dirty="0" smtClean="0"/>
              <a:t>nd		</a:t>
            </a:r>
            <a:r>
              <a:rPr lang="en-US" dirty="0" smtClean="0"/>
              <a:t>			 fork)</a:t>
            </a:r>
          </a:p>
          <a:p>
            <a:r>
              <a:rPr lang="en-US" dirty="0" smtClean="0"/>
              <a:t>Child  (</a:t>
            </a:r>
            <a:r>
              <a:rPr lang="en-US" dirty="0" err="1" smtClean="0"/>
              <a:t>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Closes read side  </a:t>
            </a:r>
            <a:r>
              <a:rPr lang="en-US" dirty="0" err="1" smtClean="0"/>
              <a:t>pfd</a:t>
            </a:r>
            <a:r>
              <a:rPr lang="en-US" dirty="0" smtClean="0"/>
              <a:t>[0]</a:t>
            </a:r>
          </a:p>
          <a:p>
            <a:r>
              <a:rPr lang="en-US" dirty="0" smtClean="0"/>
              <a:t>Child of Child (</a:t>
            </a:r>
            <a:r>
              <a:rPr lang="en-US" dirty="0" err="1" smtClean="0"/>
              <a:t>CofC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Closes write side </a:t>
            </a:r>
            <a:r>
              <a:rPr lang="en-US" dirty="0" err="1" smtClean="0"/>
              <a:t>pdf</a:t>
            </a:r>
            <a:r>
              <a:rPr lang="en-US" dirty="0" smtClean="0"/>
              <a:t>[1]</a:t>
            </a:r>
          </a:p>
          <a:p>
            <a:r>
              <a:rPr lang="en-US" dirty="0" smtClean="0"/>
              <a:t>Note also requires redirecting </a:t>
            </a:r>
            <a:r>
              <a:rPr lang="en-US" dirty="0" err="1" smtClean="0"/>
              <a:t>stdio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5867400" cy="287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7844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Bash executing      </a:t>
            </a:r>
            <a:r>
              <a:rPr lang="en-US" dirty="0" err="1" smtClean="0"/>
              <a:t>ls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41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278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TLPI/pipes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42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hermes</a:t>
            </a:r>
            <a:r>
              <a:rPr lang="en-US" dirty="0"/>
              <a:t>&gt; cd pipes</a:t>
            </a:r>
          </a:p>
          <a:p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endParaRPr lang="en-US" dirty="0"/>
          </a:p>
          <a:p>
            <a:r>
              <a:rPr lang="en-US" dirty="0" err="1"/>
              <a:t>simple_pipe.c</a:t>
            </a:r>
            <a:endParaRPr lang="en-US" dirty="0"/>
          </a:p>
          <a:p>
            <a:r>
              <a:rPr lang="en-US" dirty="0" err="1"/>
              <a:t>pipe_ls_wc.c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popen_glob.c</a:t>
            </a:r>
            <a:endParaRPr lang="en-US" dirty="0"/>
          </a:p>
          <a:p>
            <a:r>
              <a:rPr lang="en-US" dirty="0" err="1"/>
              <a:t>change_case.c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fifo_seqnum_server.c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fifo_seqnum_client.c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pipe_sync.c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978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Pipes/</a:t>
            </a:r>
            <a:r>
              <a:rPr lang="en-US" dirty="0" err="1" smtClean="0"/>
              <a:t>pipe_ls_wc.c</a:t>
            </a:r>
            <a:r>
              <a:rPr lang="en-US" dirty="0" smtClean="0"/>
              <a:t> (</a:t>
            </a:r>
            <a:r>
              <a:rPr lang="en-US" dirty="0" err="1" smtClean="0"/>
              <a:t>sh</a:t>
            </a:r>
            <a:r>
              <a:rPr lang="en-US" dirty="0" smtClean="0"/>
              <a:t> executes)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Code Should do Overview</a:t>
            </a:r>
          </a:p>
          <a:p>
            <a:r>
              <a:rPr lang="en-US" dirty="0" smtClean="0"/>
              <a:t>Bash forks – parent waits</a:t>
            </a:r>
          </a:p>
          <a:p>
            <a:r>
              <a:rPr lang="en-US" dirty="0" smtClean="0"/>
              <a:t>Child (</a:t>
            </a:r>
            <a:r>
              <a:rPr lang="en-US" dirty="0" err="1" smtClean="0"/>
              <a:t>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Pipe </a:t>
            </a:r>
            <a:r>
              <a:rPr lang="en-US" dirty="0" err="1" smtClean="0"/>
              <a:t>syscall</a:t>
            </a:r>
            <a:endParaRPr lang="en-US" dirty="0" smtClean="0"/>
          </a:p>
          <a:p>
            <a:r>
              <a:rPr lang="en-US" dirty="0" smtClean="0"/>
              <a:t>Fork  - C and </a:t>
            </a:r>
            <a:r>
              <a:rPr lang="en-US" dirty="0" err="1" smtClean="0"/>
              <a:t>CofC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52608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Child   (</a:t>
            </a:r>
            <a:r>
              <a:rPr lang="en-US" dirty="0" err="1" smtClean="0"/>
              <a:t>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Close </a:t>
            </a:r>
            <a:r>
              <a:rPr lang="en-US" dirty="0" err="1" smtClean="0"/>
              <a:t>pfd</a:t>
            </a:r>
            <a:r>
              <a:rPr lang="en-US" dirty="0" smtClean="0"/>
              <a:t>[0]</a:t>
            </a:r>
          </a:p>
          <a:p>
            <a:pPr lvl="1"/>
            <a:r>
              <a:rPr lang="en-US" dirty="0" smtClean="0"/>
              <a:t>Remap </a:t>
            </a:r>
            <a:r>
              <a:rPr lang="en-US" dirty="0" err="1" smtClean="0"/>
              <a:t>stdout</a:t>
            </a:r>
            <a:r>
              <a:rPr lang="en-US" dirty="0" smtClean="0"/>
              <a:t> to </a:t>
            </a:r>
            <a:r>
              <a:rPr lang="en-US" dirty="0" err="1" smtClean="0"/>
              <a:t>pdf</a:t>
            </a:r>
            <a:r>
              <a:rPr lang="en-US" dirty="0" smtClean="0"/>
              <a:t>[1]</a:t>
            </a:r>
          </a:p>
          <a:p>
            <a:pPr lvl="2"/>
            <a:r>
              <a:rPr lang="en-US" dirty="0" smtClean="0"/>
              <a:t>Close(1)</a:t>
            </a:r>
          </a:p>
          <a:p>
            <a:pPr lvl="2"/>
            <a:r>
              <a:rPr lang="en-US" dirty="0" smtClean="0"/>
              <a:t>Dup(</a:t>
            </a:r>
            <a:r>
              <a:rPr lang="en-US" dirty="0" err="1" smtClean="0"/>
              <a:t>pfd</a:t>
            </a:r>
            <a:r>
              <a:rPr lang="en-US" dirty="0" smtClean="0"/>
              <a:t>[1])</a:t>
            </a:r>
          </a:p>
          <a:p>
            <a:pPr lvl="2"/>
            <a:r>
              <a:rPr lang="en-US" dirty="0" smtClean="0"/>
              <a:t>Close(</a:t>
            </a:r>
            <a:r>
              <a:rPr lang="en-US" dirty="0" err="1" smtClean="0"/>
              <a:t>pdf</a:t>
            </a:r>
            <a:r>
              <a:rPr lang="en-US" dirty="0" smtClean="0"/>
              <a:t>[1])</a:t>
            </a:r>
          </a:p>
          <a:p>
            <a:pPr lvl="1"/>
            <a:r>
              <a:rPr lang="en-US" dirty="0" err="1" smtClean="0"/>
              <a:t>Execve</a:t>
            </a:r>
            <a:r>
              <a:rPr lang="en-US" dirty="0" smtClean="0"/>
              <a:t> 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ChildofChild</a:t>
            </a:r>
            <a:endParaRPr lang="en-US" dirty="0" smtClean="0"/>
          </a:p>
          <a:p>
            <a:pPr lvl="1"/>
            <a:r>
              <a:rPr lang="en-US" dirty="0"/>
              <a:t>Close </a:t>
            </a:r>
            <a:r>
              <a:rPr lang="en-US" dirty="0" err="1" smtClean="0"/>
              <a:t>pfd</a:t>
            </a:r>
            <a:r>
              <a:rPr lang="en-US" dirty="0" smtClean="0"/>
              <a:t>[1]</a:t>
            </a:r>
            <a:endParaRPr lang="en-US" dirty="0"/>
          </a:p>
          <a:p>
            <a:pPr lvl="1"/>
            <a:r>
              <a:rPr lang="en-US" dirty="0"/>
              <a:t>Remap </a:t>
            </a:r>
            <a:r>
              <a:rPr lang="en-US" dirty="0" err="1" smtClean="0"/>
              <a:t>stdin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 smtClean="0"/>
              <a:t>pdf</a:t>
            </a:r>
            <a:r>
              <a:rPr lang="en-US" dirty="0" smtClean="0"/>
              <a:t>[0]</a:t>
            </a:r>
            <a:endParaRPr lang="en-US" dirty="0"/>
          </a:p>
          <a:p>
            <a:pPr lvl="2"/>
            <a:r>
              <a:rPr lang="en-US" dirty="0" smtClean="0"/>
              <a:t>Close(0)</a:t>
            </a:r>
            <a:endParaRPr lang="en-US" dirty="0"/>
          </a:p>
          <a:p>
            <a:pPr lvl="2"/>
            <a:r>
              <a:rPr lang="en-US" dirty="0" smtClean="0"/>
              <a:t>Dup(</a:t>
            </a:r>
            <a:r>
              <a:rPr lang="en-US" dirty="0" err="1" smtClean="0"/>
              <a:t>pfd</a:t>
            </a:r>
            <a:r>
              <a:rPr lang="en-US" dirty="0" smtClean="0"/>
              <a:t>[0])</a:t>
            </a:r>
            <a:endParaRPr lang="en-US" dirty="0"/>
          </a:p>
          <a:p>
            <a:pPr lvl="2"/>
            <a:r>
              <a:rPr lang="en-US" dirty="0" smtClean="0"/>
              <a:t>Close(</a:t>
            </a:r>
            <a:r>
              <a:rPr lang="en-US" dirty="0" err="1" smtClean="0"/>
              <a:t>pdf</a:t>
            </a:r>
            <a:r>
              <a:rPr lang="en-US" dirty="0" smtClean="0"/>
              <a:t>[0])</a:t>
            </a:r>
          </a:p>
          <a:p>
            <a:pPr lvl="1"/>
            <a:r>
              <a:rPr lang="en-US" dirty="0" err="1"/>
              <a:t>Execve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wc</a:t>
            </a:r>
            <a:r>
              <a:rPr lang="en-US" dirty="0" smtClean="0"/>
              <a:t>”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810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– Child Code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44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 switch (fork()) {</a:t>
            </a:r>
          </a:p>
          <a:p>
            <a:pPr marL="0" indent="0">
              <a:buNone/>
            </a:pPr>
            <a:r>
              <a:rPr lang="en-US" dirty="0"/>
              <a:t>    case -</a:t>
            </a:r>
            <a:r>
              <a:rPr lang="en-US" dirty="0" smtClean="0"/>
              <a:t>1:     </a:t>
            </a:r>
            <a:r>
              <a:rPr lang="en-US" dirty="0" err="1" smtClean="0"/>
              <a:t>errExit</a:t>
            </a:r>
            <a:r>
              <a:rPr lang="en-US" dirty="0"/>
              <a:t>("fork</a:t>
            </a:r>
            <a:r>
              <a:rPr lang="en-US" dirty="0" smtClean="0"/>
              <a:t>");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case 0:             /* First child: exec '</a:t>
            </a:r>
            <a:r>
              <a:rPr lang="en-US" dirty="0" err="1"/>
              <a:t>ls</a:t>
            </a:r>
            <a:r>
              <a:rPr lang="en-US" dirty="0"/>
              <a:t>' to write to pipe */</a:t>
            </a:r>
          </a:p>
          <a:p>
            <a:pPr marL="0" indent="0">
              <a:buNone/>
            </a:pPr>
            <a:r>
              <a:rPr lang="en-US" dirty="0"/>
              <a:t>        if (close(</a:t>
            </a:r>
            <a:r>
              <a:rPr lang="en-US" dirty="0" err="1"/>
              <a:t>pfd</a:t>
            </a:r>
            <a:r>
              <a:rPr lang="en-US" dirty="0"/>
              <a:t>[0]) == -</a:t>
            </a:r>
            <a:r>
              <a:rPr lang="en-US" dirty="0" smtClean="0"/>
              <a:t>1)            </a:t>
            </a:r>
            <a:r>
              <a:rPr lang="en-US" dirty="0" err="1"/>
              <a:t>errExit</a:t>
            </a:r>
            <a:r>
              <a:rPr lang="en-US" dirty="0"/>
              <a:t>("close 1");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/* Duplicate </a:t>
            </a:r>
            <a:r>
              <a:rPr lang="en-US" dirty="0" err="1"/>
              <a:t>stdout</a:t>
            </a:r>
            <a:r>
              <a:rPr lang="en-US" dirty="0"/>
              <a:t> on write end of pipe; close duplicated descriptor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pfd</a:t>
            </a:r>
            <a:r>
              <a:rPr lang="en-US" dirty="0"/>
              <a:t>[1] != STDOUT_FILENO) {              </a:t>
            </a:r>
            <a:r>
              <a:rPr lang="en-US" dirty="0" smtClean="0"/>
              <a:t>             /* </a:t>
            </a:r>
            <a:r>
              <a:rPr lang="en-US" dirty="0"/>
              <a:t>Defensive check */</a:t>
            </a:r>
          </a:p>
          <a:p>
            <a:pPr marL="0" indent="0">
              <a:buNone/>
            </a:pPr>
            <a:r>
              <a:rPr lang="en-US" dirty="0"/>
              <a:t>            if (dup2(</a:t>
            </a:r>
            <a:r>
              <a:rPr lang="en-US" dirty="0" err="1"/>
              <a:t>pfd</a:t>
            </a:r>
            <a:r>
              <a:rPr lang="en-US" dirty="0"/>
              <a:t>[1], STDOUT_FILENO) == -1)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	</a:t>
            </a:r>
            <a:r>
              <a:rPr lang="en-US" dirty="0" err="1" smtClean="0"/>
              <a:t>errExit</a:t>
            </a:r>
            <a:r>
              <a:rPr lang="en-US" dirty="0"/>
              <a:t>("dup2 1");</a:t>
            </a:r>
          </a:p>
          <a:p>
            <a:pPr marL="0" indent="0">
              <a:buNone/>
            </a:pPr>
            <a:r>
              <a:rPr lang="en-US" dirty="0"/>
              <a:t>            if (close(</a:t>
            </a:r>
            <a:r>
              <a:rPr lang="en-US" dirty="0" err="1"/>
              <a:t>pfd</a:t>
            </a:r>
            <a:r>
              <a:rPr lang="en-US" dirty="0"/>
              <a:t>[1]) == -1)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	</a:t>
            </a:r>
            <a:r>
              <a:rPr lang="en-US" dirty="0" err="1" smtClean="0"/>
              <a:t>errExit</a:t>
            </a:r>
            <a:r>
              <a:rPr lang="en-US" dirty="0"/>
              <a:t>("close 2");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execlp</a:t>
            </a:r>
            <a:r>
              <a:rPr lang="en-US" dirty="0"/>
              <a:t>("</a:t>
            </a:r>
            <a:r>
              <a:rPr lang="en-US" dirty="0" err="1"/>
              <a:t>ls</a:t>
            </a:r>
            <a:r>
              <a:rPr lang="en-US" dirty="0"/>
              <a:t>", "</a:t>
            </a:r>
            <a:r>
              <a:rPr lang="en-US" dirty="0" err="1"/>
              <a:t>ls</a:t>
            </a:r>
            <a:r>
              <a:rPr lang="en-US" dirty="0"/>
              <a:t>", (char *) NULL);          /* Writes to pipe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execlp</a:t>
            </a:r>
            <a:r>
              <a:rPr lang="en-US" dirty="0"/>
              <a:t> </a:t>
            </a:r>
            <a:r>
              <a:rPr lang="en-US" dirty="0" err="1"/>
              <a:t>ls</a:t>
            </a:r>
            <a:r>
              <a:rPr lang="en-US" dirty="0" smtClean="0"/>
              <a:t>");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default:            /* Parent falls through to create next child */</a:t>
            </a:r>
          </a:p>
          <a:p>
            <a:pPr marL="0" indent="0">
              <a:buNone/>
            </a:pPr>
            <a:r>
              <a:rPr lang="en-US" dirty="0"/>
              <a:t>        break;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729461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– Child of Child Code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45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switch (fork()) {</a:t>
            </a:r>
          </a:p>
          <a:p>
            <a:pPr marL="0" indent="0">
              <a:buNone/>
            </a:pPr>
            <a:r>
              <a:rPr lang="en-US" dirty="0"/>
              <a:t>    case -</a:t>
            </a:r>
            <a:r>
              <a:rPr lang="en-US" dirty="0" smtClean="0"/>
              <a:t>1:	</a:t>
            </a:r>
            <a:r>
              <a:rPr lang="en-US" dirty="0" err="1" smtClean="0"/>
              <a:t>errExit</a:t>
            </a:r>
            <a:r>
              <a:rPr lang="en-US" dirty="0"/>
              <a:t>("fork</a:t>
            </a:r>
            <a:r>
              <a:rPr lang="en-US" dirty="0" smtClean="0"/>
              <a:t>");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case 0:    </a:t>
            </a:r>
            <a:r>
              <a:rPr lang="en-US" dirty="0" smtClean="0"/>
              <a:t>/* </a:t>
            </a:r>
            <a:r>
              <a:rPr lang="en-US" dirty="0"/>
              <a:t>Second child: exec '</a:t>
            </a:r>
            <a:r>
              <a:rPr lang="en-US" dirty="0" err="1"/>
              <a:t>wc</a:t>
            </a:r>
            <a:r>
              <a:rPr lang="en-US" dirty="0"/>
              <a:t>' to read from pipe */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	 </a:t>
            </a:r>
            <a:r>
              <a:rPr lang="en-US" dirty="0"/>
              <a:t>if (close(</a:t>
            </a:r>
            <a:r>
              <a:rPr lang="en-US" dirty="0" err="1"/>
              <a:t>pfd</a:t>
            </a:r>
            <a:r>
              <a:rPr lang="en-US" dirty="0"/>
              <a:t>[1]) == -1</a:t>
            </a:r>
            <a:r>
              <a:rPr lang="en-US" dirty="0" smtClean="0"/>
              <a:t>)     </a:t>
            </a:r>
            <a:r>
              <a:rPr lang="en-US" dirty="0" err="1"/>
              <a:t>errExit</a:t>
            </a:r>
            <a:r>
              <a:rPr lang="en-US" dirty="0"/>
              <a:t>("close 3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	/* </a:t>
            </a:r>
            <a:r>
              <a:rPr lang="en-US" dirty="0"/>
              <a:t>Duplicate </a:t>
            </a:r>
            <a:r>
              <a:rPr lang="en-US" dirty="0" err="1"/>
              <a:t>stdin</a:t>
            </a:r>
            <a:r>
              <a:rPr lang="en-US" dirty="0"/>
              <a:t> on read end of pipe; close duplicated </a:t>
            </a:r>
            <a:r>
              <a:rPr lang="en-US" dirty="0" err="1" smtClean="0"/>
              <a:t>fd</a:t>
            </a:r>
            <a:r>
              <a:rPr lang="en-US" dirty="0" smtClean="0"/>
              <a:t> 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	if </a:t>
            </a:r>
            <a:r>
              <a:rPr lang="en-US" dirty="0"/>
              <a:t>(</a:t>
            </a:r>
            <a:r>
              <a:rPr lang="en-US" dirty="0" err="1"/>
              <a:t>pfd</a:t>
            </a:r>
            <a:r>
              <a:rPr lang="en-US" dirty="0"/>
              <a:t>[0] != STDIN_FILENO) {               /* Defensive check */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		if </a:t>
            </a:r>
            <a:r>
              <a:rPr lang="en-US" dirty="0"/>
              <a:t>(dup2(</a:t>
            </a:r>
            <a:r>
              <a:rPr lang="en-US" dirty="0" err="1"/>
              <a:t>pfd</a:t>
            </a:r>
            <a:r>
              <a:rPr lang="en-US" dirty="0"/>
              <a:t>[0], STDIN_FILENO) == -1</a:t>
            </a:r>
            <a:r>
              <a:rPr lang="en-US" dirty="0" smtClean="0"/>
              <a:t>) </a:t>
            </a:r>
            <a:r>
              <a:rPr lang="en-US" dirty="0" err="1"/>
              <a:t>errExit</a:t>
            </a:r>
            <a:r>
              <a:rPr lang="en-US" dirty="0"/>
              <a:t>("dup2 2");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		if </a:t>
            </a:r>
            <a:r>
              <a:rPr lang="en-US" dirty="0"/>
              <a:t>(close(</a:t>
            </a:r>
            <a:r>
              <a:rPr lang="en-US" dirty="0" err="1"/>
              <a:t>pfd</a:t>
            </a:r>
            <a:r>
              <a:rPr lang="en-US" dirty="0"/>
              <a:t>[0]) == -1</a:t>
            </a:r>
            <a:r>
              <a:rPr lang="en-US" dirty="0" smtClean="0"/>
              <a:t>)  </a:t>
            </a:r>
            <a:r>
              <a:rPr lang="en-US" dirty="0" err="1"/>
              <a:t>errExit</a:t>
            </a:r>
            <a:r>
              <a:rPr lang="en-US" dirty="0"/>
              <a:t>("close 4");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	</a:t>
            </a:r>
            <a:r>
              <a:rPr lang="en-US" dirty="0" err="1" smtClean="0"/>
              <a:t>execlp</a:t>
            </a:r>
            <a:r>
              <a:rPr lang="en-US" dirty="0"/>
              <a:t>("</a:t>
            </a:r>
            <a:r>
              <a:rPr lang="en-US" dirty="0" err="1"/>
              <a:t>wc</a:t>
            </a:r>
            <a:r>
              <a:rPr lang="en-US" dirty="0"/>
              <a:t>", "</a:t>
            </a:r>
            <a:r>
              <a:rPr lang="en-US" dirty="0" err="1"/>
              <a:t>wc</a:t>
            </a:r>
            <a:r>
              <a:rPr lang="en-US" dirty="0"/>
              <a:t>", "-l", (char *) NULL);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errExit</a:t>
            </a:r>
            <a:r>
              <a:rPr lang="en-US" dirty="0"/>
              <a:t>("</a:t>
            </a:r>
            <a:r>
              <a:rPr lang="en-US" dirty="0" err="1"/>
              <a:t>execlp</a:t>
            </a:r>
            <a:r>
              <a:rPr lang="en-US" dirty="0"/>
              <a:t> </a:t>
            </a:r>
            <a:r>
              <a:rPr lang="en-US" dirty="0" err="1"/>
              <a:t>wc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 smtClean="0"/>
              <a:t>default</a:t>
            </a:r>
            <a:r>
              <a:rPr lang="en-US" dirty="0"/>
              <a:t>: /* Parent falls through */</a:t>
            </a:r>
          </a:p>
          <a:p>
            <a:pPr marL="0" indent="0">
              <a:buNone/>
            </a:pPr>
            <a:r>
              <a:rPr lang="en-US" dirty="0"/>
              <a:t>        break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985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pipe.c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/* * A simple pipe example to illustrate </a:t>
            </a:r>
            <a:r>
              <a:rPr lang="en-US" dirty="0" err="1"/>
              <a:t>ls</a:t>
            </a:r>
            <a:r>
              <a:rPr lang="en-US" dirty="0"/>
              <a:t> | </a:t>
            </a:r>
            <a:r>
              <a:rPr lang="en-US" dirty="0" err="1"/>
              <a:t>wc</a:t>
            </a:r>
            <a:r>
              <a:rPr lang="en-US" dirty="0"/>
              <a:t> </a:t>
            </a:r>
            <a:r>
              <a:rPr lang="en-US" dirty="0" smtClean="0"/>
              <a:t>*/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/#</a:t>
            </a:r>
            <a:r>
              <a:rPr lang="en-US" dirty="0"/>
              <a:t>include &lt;sys/</a:t>
            </a:r>
            <a:r>
              <a:rPr lang="en-US" dirty="0" err="1"/>
              <a:t>types.h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main</a:t>
            </a:r>
            <a:r>
              <a:rPr lang="en-US" dirty="0"/>
              <a:t>(){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pfd</a:t>
            </a:r>
            <a:r>
              <a:rPr lang="en-US" dirty="0"/>
              <a:t>[2];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pid_t</a:t>
            </a:r>
            <a:r>
              <a:rPr lang="en-US" dirty="0" smtClean="0"/>
              <a:t> </a:t>
            </a:r>
            <a:r>
              <a:rPr lang="en-US" dirty="0"/>
              <a:t>p;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if(pipe(</a:t>
            </a:r>
            <a:r>
              <a:rPr lang="en-US" dirty="0" err="1" smtClean="0"/>
              <a:t>pfd</a:t>
            </a:r>
            <a:r>
              <a:rPr lang="en-US" dirty="0"/>
              <a:t>) &lt; 0)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fatal</a:t>
            </a:r>
            <a:r>
              <a:rPr lang="en-US" dirty="0"/>
              <a:t>("Pipe failed");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</a:t>
            </a:r>
            <a:r>
              <a:rPr lang="en-US" dirty="0"/>
              <a:t>((p = fork()) &lt; 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fatal</a:t>
            </a:r>
            <a:r>
              <a:rPr lang="en-US" dirty="0"/>
              <a:t>("Fork failed");   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762000"/>
            <a:ext cx="4435602" cy="53919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if(p == 0){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close(0</a:t>
            </a:r>
            <a:r>
              <a:rPr lang="en-US" dirty="0"/>
              <a:t>);        </a:t>
            </a:r>
            <a:r>
              <a:rPr lang="en-US" dirty="0" smtClean="0"/>
              <a:t>	dup(</a:t>
            </a:r>
            <a:r>
              <a:rPr lang="en-US" dirty="0" err="1" smtClean="0"/>
              <a:t>pfd</a:t>
            </a:r>
            <a:r>
              <a:rPr lang="en-US" dirty="0" smtClean="0"/>
              <a:t>[0</a:t>
            </a:r>
            <a:r>
              <a:rPr lang="en-US" dirty="0"/>
              <a:t>]);        </a:t>
            </a:r>
            <a:r>
              <a:rPr lang="en-US" dirty="0" smtClean="0"/>
              <a:t>	close(</a:t>
            </a:r>
            <a:r>
              <a:rPr lang="en-US" dirty="0" err="1" smtClean="0"/>
              <a:t>pfd</a:t>
            </a:r>
            <a:r>
              <a:rPr lang="en-US" dirty="0" smtClean="0"/>
              <a:t>[1</a:t>
            </a:r>
            <a:r>
              <a:rPr lang="en-US" dirty="0"/>
              <a:t>]);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close(</a:t>
            </a:r>
            <a:r>
              <a:rPr lang="en-US" dirty="0" err="1" smtClean="0"/>
              <a:t>pfd</a:t>
            </a:r>
            <a:r>
              <a:rPr lang="en-US" dirty="0" smtClean="0"/>
              <a:t>[0</a:t>
            </a:r>
            <a:r>
              <a:rPr lang="en-US" dirty="0"/>
              <a:t>]);         </a:t>
            </a:r>
            <a:r>
              <a:rPr lang="en-US" dirty="0" smtClean="0"/>
              <a:t>      	</a:t>
            </a:r>
            <a:r>
              <a:rPr lang="en-US" sz="2600" dirty="0" err="1" smtClean="0"/>
              <a:t>execlp</a:t>
            </a:r>
            <a:r>
              <a:rPr lang="en-US" sz="2600" dirty="0"/>
              <a:t>("</a:t>
            </a:r>
            <a:r>
              <a:rPr lang="en-US" sz="2600" dirty="0" err="1"/>
              <a:t>wc</a:t>
            </a:r>
            <a:r>
              <a:rPr lang="en-US" sz="2600" dirty="0" smtClean="0"/>
              <a:t>","</a:t>
            </a:r>
            <a:r>
              <a:rPr lang="en-US" sz="2600" dirty="0" err="1"/>
              <a:t>wc</a:t>
            </a:r>
            <a:r>
              <a:rPr lang="en-US" sz="2600" dirty="0" smtClean="0"/>
              <a:t>",(</a:t>
            </a:r>
            <a:r>
              <a:rPr lang="en-US" sz="2600" dirty="0"/>
              <a:t>char*)0);    </a:t>
            </a:r>
            <a:endParaRPr lang="en-US" sz="2600" dirty="0" smtClean="0"/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else{        close(1);        </a:t>
            </a:r>
            <a:r>
              <a:rPr lang="en-US" dirty="0" smtClean="0"/>
              <a:t>	dup(</a:t>
            </a:r>
            <a:r>
              <a:rPr lang="en-US" dirty="0" err="1" smtClean="0"/>
              <a:t>pfd</a:t>
            </a:r>
            <a:r>
              <a:rPr lang="en-US" dirty="0" smtClean="0"/>
              <a:t>[1</a:t>
            </a:r>
            <a:r>
              <a:rPr lang="en-US" dirty="0"/>
              <a:t>]);        </a:t>
            </a:r>
            <a:r>
              <a:rPr lang="en-US" dirty="0" smtClean="0"/>
              <a:t>	close(</a:t>
            </a:r>
            <a:r>
              <a:rPr lang="en-US" dirty="0" err="1" smtClean="0"/>
              <a:t>pfd</a:t>
            </a:r>
            <a:r>
              <a:rPr lang="en-US" dirty="0" smtClean="0"/>
              <a:t>[0</a:t>
            </a:r>
            <a:r>
              <a:rPr lang="en-US" dirty="0"/>
              <a:t>]);        </a:t>
            </a:r>
            <a:r>
              <a:rPr lang="en-US" dirty="0" smtClean="0"/>
              <a:t>	close(</a:t>
            </a:r>
            <a:r>
              <a:rPr lang="en-US" dirty="0" err="1" smtClean="0"/>
              <a:t>pfd</a:t>
            </a:r>
            <a:r>
              <a:rPr lang="en-US" dirty="0" smtClean="0"/>
              <a:t>[1</a:t>
            </a:r>
            <a:r>
              <a:rPr lang="en-US" dirty="0"/>
              <a:t>]);        </a:t>
            </a:r>
            <a:r>
              <a:rPr lang="en-US" dirty="0" smtClean="0"/>
              <a:t>	</a:t>
            </a:r>
            <a:r>
              <a:rPr lang="en-US" dirty="0" err="1" smtClean="0"/>
              <a:t>execlp</a:t>
            </a:r>
            <a:r>
              <a:rPr lang="en-US" dirty="0"/>
              <a:t>("</a:t>
            </a:r>
            <a:r>
              <a:rPr lang="en-US" dirty="0" err="1"/>
              <a:t>ls</a:t>
            </a:r>
            <a:r>
              <a:rPr lang="en-US" dirty="0" smtClean="0"/>
              <a:t>","</a:t>
            </a:r>
            <a:r>
              <a:rPr lang="en-US" dirty="0" err="1"/>
              <a:t>ls</a:t>
            </a:r>
            <a:r>
              <a:rPr lang="en-US" sz="2600" dirty="0" smtClean="0"/>
              <a:t>",(</a:t>
            </a:r>
            <a:r>
              <a:rPr lang="en-US" sz="2600" dirty="0"/>
              <a:t>char*)0</a:t>
            </a:r>
            <a:r>
              <a:rPr lang="en-US" dirty="0"/>
              <a:t>);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509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Pipeorder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| </a:t>
            </a:r>
            <a:r>
              <a:rPr lang="en-US" dirty="0" err="1" smtClean="0"/>
              <a:t>grep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47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87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assignment 2 -Shell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48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I/O redirection; single pipes</a:t>
            </a:r>
          </a:p>
          <a:p>
            <a:r>
              <a:rPr lang="en-US" dirty="0" err="1" smtClean="0"/>
              <a:t>Builtin</a:t>
            </a:r>
            <a:r>
              <a:rPr lang="en-US" dirty="0" smtClean="0"/>
              <a:t> functions: set, cd, exit</a:t>
            </a:r>
          </a:p>
          <a:p>
            <a:r>
              <a:rPr lang="en-US" dirty="0" smtClean="0"/>
              <a:t>Startup file ~/.</a:t>
            </a:r>
            <a:r>
              <a:rPr lang="en-US" dirty="0" err="1" smtClean="0"/>
              <a:t>mybashrc</a:t>
            </a:r>
            <a:endParaRPr lang="en-US" dirty="0" smtClean="0"/>
          </a:p>
          <a:p>
            <a:r>
              <a:rPr lang="en-US" dirty="0" smtClean="0"/>
              <a:t>Filename expansion</a:t>
            </a:r>
          </a:p>
          <a:p>
            <a:r>
              <a:rPr lang="en-US" dirty="0" smtClean="0"/>
              <a:t>Shell variable(parameter) expansion</a:t>
            </a:r>
          </a:p>
          <a:p>
            <a:pPr lvl="1"/>
            <a:r>
              <a:rPr lang="en-US" dirty="0" smtClean="0"/>
              <a:t>Standard ones</a:t>
            </a:r>
          </a:p>
          <a:p>
            <a:pPr lvl="2"/>
            <a:r>
              <a:rPr lang="en-US" dirty="0" smtClean="0"/>
              <a:t>PATH, CDPATH</a:t>
            </a:r>
          </a:p>
          <a:p>
            <a:r>
              <a:rPr lang="en-US" dirty="0" smtClean="0"/>
              <a:t>Environ passed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8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St_mode</a:t>
            </a:r>
            <a:r>
              <a:rPr lang="en-US" dirty="0" smtClean="0"/>
              <a:t> revisited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The following flags are defined for the </a:t>
            </a:r>
            <a:r>
              <a:rPr lang="en-US" sz="1800" dirty="0" err="1"/>
              <a:t>st_mode</a:t>
            </a:r>
            <a:r>
              <a:rPr lang="en-US" sz="1800" dirty="0"/>
              <a:t> field</a:t>
            </a:r>
            <a:r>
              <a:rPr lang="en-US" sz="1800" dirty="0" smtClean="0"/>
              <a:t>: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S_IFMT     </a:t>
            </a:r>
            <a:r>
              <a:rPr lang="en-US" sz="1800" dirty="0" smtClean="0"/>
              <a:t>	0170000   </a:t>
            </a:r>
            <a:r>
              <a:rPr lang="en-US" sz="1800" dirty="0"/>
              <a:t>bit mask for the file type bit fields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S_IFSOCK   </a:t>
            </a:r>
            <a:r>
              <a:rPr lang="en-US" sz="1800" dirty="0" smtClean="0"/>
              <a:t>	0140000   </a:t>
            </a:r>
            <a:r>
              <a:rPr lang="en-US" sz="1800" dirty="0"/>
              <a:t>socket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S_IFLNK    </a:t>
            </a:r>
            <a:r>
              <a:rPr lang="en-US" sz="1800" dirty="0" smtClean="0"/>
              <a:t>	0120000   </a:t>
            </a:r>
            <a:r>
              <a:rPr lang="en-US" sz="1800" dirty="0"/>
              <a:t>symbolic link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S_IFREG    </a:t>
            </a:r>
            <a:r>
              <a:rPr lang="en-US" sz="1800" dirty="0" smtClean="0"/>
              <a:t>	0100000   </a:t>
            </a:r>
            <a:r>
              <a:rPr lang="en-US" sz="1800" dirty="0"/>
              <a:t>regular file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S_IFBLK    </a:t>
            </a:r>
            <a:r>
              <a:rPr lang="en-US" sz="1800" dirty="0" smtClean="0"/>
              <a:t>	0060000   </a:t>
            </a:r>
            <a:r>
              <a:rPr lang="en-US" sz="1800" dirty="0"/>
              <a:t>block device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S_IFDIR    </a:t>
            </a:r>
            <a:r>
              <a:rPr lang="en-US" sz="1800" dirty="0" smtClean="0"/>
              <a:t>	0040000   </a:t>
            </a:r>
            <a:r>
              <a:rPr lang="en-US" sz="1800" dirty="0"/>
              <a:t>directory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S_IFCHR    </a:t>
            </a:r>
            <a:r>
              <a:rPr lang="en-US" sz="1800" dirty="0" smtClean="0"/>
              <a:t>	0020000   </a:t>
            </a:r>
            <a:r>
              <a:rPr lang="en-US" sz="1800" dirty="0"/>
              <a:t>character device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S_IFIFO    </a:t>
            </a:r>
            <a:r>
              <a:rPr lang="en-US" sz="1800" dirty="0" smtClean="0"/>
              <a:t>	0010000   </a:t>
            </a:r>
            <a:r>
              <a:rPr lang="en-US" sz="1800" dirty="0"/>
              <a:t>FIFO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S_ISUID    </a:t>
            </a:r>
            <a:r>
              <a:rPr lang="en-US" sz="1800" dirty="0" smtClean="0"/>
              <a:t>	0004000   </a:t>
            </a:r>
            <a:r>
              <a:rPr lang="en-US" sz="1800" dirty="0"/>
              <a:t>set UID bit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S_ISGID    </a:t>
            </a:r>
            <a:r>
              <a:rPr lang="en-US" sz="1800" dirty="0" smtClean="0"/>
              <a:t>	0002000   </a:t>
            </a:r>
            <a:r>
              <a:rPr lang="en-US" sz="1800" dirty="0"/>
              <a:t>set-group-ID bit (see below)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S_ISVTX    </a:t>
            </a:r>
            <a:r>
              <a:rPr lang="en-US" sz="1800" dirty="0" smtClean="0"/>
              <a:t>	0001000   </a:t>
            </a:r>
            <a:r>
              <a:rPr lang="en-US" sz="1800" dirty="0"/>
              <a:t>sticky bit (see below)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S_IRWXU    </a:t>
            </a:r>
            <a:r>
              <a:rPr lang="en-US" sz="1800" dirty="0" smtClean="0"/>
              <a:t>	    00700     </a:t>
            </a:r>
            <a:r>
              <a:rPr lang="en-US" sz="1800" dirty="0"/>
              <a:t>mask for file owner permissions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S_IRUSR    </a:t>
            </a:r>
            <a:r>
              <a:rPr lang="en-US" sz="1800" dirty="0" smtClean="0"/>
              <a:t>	    00400     </a:t>
            </a:r>
            <a:r>
              <a:rPr lang="en-US" sz="1800" dirty="0"/>
              <a:t>owner has read permission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S_IWUSR    </a:t>
            </a:r>
            <a:r>
              <a:rPr lang="en-US" sz="1800" dirty="0" smtClean="0"/>
              <a:t>	    00200     </a:t>
            </a:r>
            <a:r>
              <a:rPr lang="en-US" sz="1800" dirty="0"/>
              <a:t>owner has write permission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S_IXUSR    </a:t>
            </a:r>
            <a:r>
              <a:rPr lang="en-US" sz="1800" dirty="0" smtClean="0"/>
              <a:t>	    00100     </a:t>
            </a:r>
            <a:r>
              <a:rPr lang="en-US" sz="1800" dirty="0"/>
              <a:t>owner has execute permission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S_IRWXG    </a:t>
            </a:r>
            <a:r>
              <a:rPr lang="en-US" sz="1800" dirty="0" smtClean="0"/>
              <a:t>	0000070     </a:t>
            </a:r>
            <a:r>
              <a:rPr lang="en-US" sz="1800" dirty="0"/>
              <a:t>mask for group </a:t>
            </a:r>
            <a:r>
              <a:rPr lang="en-US" sz="1800" dirty="0" smtClean="0"/>
              <a:t>permissions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501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type from Man pages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 (stat(</a:t>
            </a:r>
            <a:r>
              <a:rPr lang="en-US" dirty="0" err="1"/>
              <a:t>argv</a:t>
            </a:r>
            <a:r>
              <a:rPr lang="en-US" dirty="0"/>
              <a:t>[1], &amp;</a:t>
            </a:r>
            <a:r>
              <a:rPr lang="en-US" dirty="0" err="1"/>
              <a:t>sb</a:t>
            </a:r>
            <a:r>
              <a:rPr lang="en-US" dirty="0"/>
              <a:t>) == -1) {</a:t>
            </a:r>
          </a:p>
          <a:p>
            <a:r>
              <a:rPr lang="en-US" dirty="0"/>
              <a:t>               </a:t>
            </a:r>
            <a:r>
              <a:rPr lang="en-US" dirty="0" err="1"/>
              <a:t>perror</a:t>
            </a:r>
            <a:r>
              <a:rPr lang="en-US" dirty="0"/>
              <a:t>("stat");</a:t>
            </a:r>
          </a:p>
          <a:p>
            <a:r>
              <a:rPr lang="en-US" dirty="0"/>
              <a:t>               exit(EXIT_FAILURE);</a:t>
            </a:r>
          </a:p>
          <a:p>
            <a:r>
              <a:rPr lang="en-US" dirty="0"/>
              <a:t>          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           </a:t>
            </a:r>
            <a:r>
              <a:rPr lang="en-US" dirty="0" err="1"/>
              <a:t>printf</a:t>
            </a:r>
            <a:r>
              <a:rPr lang="en-US" dirty="0"/>
              <a:t>("File type:                </a:t>
            </a:r>
            <a:r>
              <a:rPr lang="en-US" dirty="0" smtClean="0"/>
              <a:t>");</a:t>
            </a:r>
            <a:endParaRPr lang="en-US" dirty="0"/>
          </a:p>
          <a:p>
            <a:r>
              <a:rPr lang="en-US" dirty="0"/>
              <a:t>           switch (</a:t>
            </a:r>
            <a:r>
              <a:rPr lang="en-US" dirty="0" err="1"/>
              <a:t>sb.st_mode</a:t>
            </a:r>
            <a:r>
              <a:rPr lang="en-US" dirty="0"/>
              <a:t> &amp; S_IFMT) {</a:t>
            </a:r>
          </a:p>
          <a:p>
            <a:r>
              <a:rPr lang="en-US" dirty="0"/>
              <a:t>           case S_IFBLK:  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("block device\n");            break;</a:t>
            </a:r>
          </a:p>
          <a:p>
            <a:r>
              <a:rPr lang="en-US" dirty="0"/>
              <a:t>           case S_IFCHR: 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("character device\n");        break;</a:t>
            </a:r>
          </a:p>
          <a:p>
            <a:r>
              <a:rPr lang="en-US" dirty="0"/>
              <a:t>           case S_IFDIR:  </a:t>
            </a: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/>
              <a:t>("directory\n");               break;</a:t>
            </a:r>
          </a:p>
          <a:p>
            <a:r>
              <a:rPr lang="en-US" dirty="0"/>
              <a:t>           case S_IFIFO:  </a:t>
            </a: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/>
              <a:t>("FIFO/pipe\n");               break;</a:t>
            </a:r>
          </a:p>
          <a:p>
            <a:r>
              <a:rPr lang="en-US" dirty="0"/>
              <a:t>           case S_IFLNK: 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("</a:t>
            </a:r>
            <a:r>
              <a:rPr lang="en-US" dirty="0" err="1"/>
              <a:t>symlink</a:t>
            </a:r>
            <a:r>
              <a:rPr lang="en-US" dirty="0"/>
              <a:t>\n");                 break;</a:t>
            </a:r>
          </a:p>
          <a:p>
            <a:r>
              <a:rPr lang="en-US" dirty="0"/>
              <a:t>           case S_IFREG: 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("regular file\n");            break;</a:t>
            </a:r>
          </a:p>
          <a:p>
            <a:r>
              <a:rPr lang="en-US" dirty="0"/>
              <a:t>           case S_IFSOCK: </a:t>
            </a:r>
            <a:r>
              <a:rPr lang="en-US" dirty="0" err="1"/>
              <a:t>printf</a:t>
            </a:r>
            <a:r>
              <a:rPr lang="en-US" dirty="0"/>
              <a:t>("socket\n");                  break;</a:t>
            </a:r>
          </a:p>
          <a:p>
            <a:r>
              <a:rPr lang="en-US" dirty="0"/>
              <a:t>           default:       </a:t>
            </a:r>
            <a:r>
              <a:rPr lang="en-US" dirty="0" smtClean="0"/>
              <a:t>        </a:t>
            </a:r>
            <a:r>
              <a:rPr lang="en-US" dirty="0" err="1" smtClean="0"/>
              <a:t>printf</a:t>
            </a:r>
            <a:r>
              <a:rPr lang="en-US" dirty="0"/>
              <a:t>("unknown?\n");                break;</a:t>
            </a:r>
          </a:p>
          <a:p>
            <a:r>
              <a:rPr lang="en-US" dirty="0"/>
              <a:t>           }</a:t>
            </a:r>
          </a:p>
        </p:txBody>
      </p:sp>
    </p:spTree>
    <p:extLst>
      <p:ext uri="{BB962C8B-B14F-4D97-AF65-F5344CB8AC3E}">
        <p14:creationId xmlns:p14="http://schemas.microsoft.com/office/powerpoint/2010/main" val="113003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610600" cy="6004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STRTOK(3)                  Linux Programmer's Manual                 STRTOK(3)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strtok</a:t>
            </a:r>
            <a:r>
              <a:rPr lang="en-US" dirty="0"/>
              <a:t>, </a:t>
            </a:r>
            <a:r>
              <a:rPr lang="en-US" dirty="0" err="1"/>
              <a:t>strtok_r</a:t>
            </a:r>
            <a:r>
              <a:rPr lang="en-US" dirty="0"/>
              <a:t> - extract tokens from strings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string.h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char *</a:t>
            </a:r>
            <a:r>
              <a:rPr lang="en-US" dirty="0" err="1"/>
              <a:t>strtok</a:t>
            </a:r>
            <a:r>
              <a:rPr lang="en-US" dirty="0"/>
              <a:t>(char *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delim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char *</a:t>
            </a:r>
            <a:r>
              <a:rPr lang="en-US" dirty="0" err="1"/>
              <a:t>strtok_r</a:t>
            </a:r>
            <a:r>
              <a:rPr lang="en-US" dirty="0"/>
              <a:t>(char *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delim</a:t>
            </a:r>
            <a:r>
              <a:rPr lang="en-US" dirty="0"/>
              <a:t>, char **</a:t>
            </a:r>
            <a:r>
              <a:rPr lang="en-US" dirty="0" err="1"/>
              <a:t>saveptr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The </a:t>
            </a:r>
            <a:r>
              <a:rPr lang="en-US" dirty="0" err="1"/>
              <a:t>strtok</a:t>
            </a:r>
            <a:r>
              <a:rPr lang="en-US" dirty="0"/>
              <a:t>() function parses a string into a sequence  of  tokens.   On</a:t>
            </a:r>
          </a:p>
          <a:p>
            <a:pPr marL="0" indent="0">
              <a:buNone/>
            </a:pPr>
            <a:r>
              <a:rPr lang="en-US" dirty="0"/>
              <a:t>       the  first call to </a:t>
            </a:r>
            <a:r>
              <a:rPr lang="en-US" dirty="0" err="1"/>
              <a:t>strtok</a:t>
            </a:r>
            <a:r>
              <a:rPr lang="en-US" dirty="0"/>
              <a:t>() the string to be parsed should be specified</a:t>
            </a:r>
          </a:p>
          <a:p>
            <a:pPr marL="0" indent="0">
              <a:buNone/>
            </a:pPr>
            <a:r>
              <a:rPr lang="en-US" dirty="0"/>
              <a:t>       in str.  In each subsequent call that should parse the same string, </a:t>
            </a:r>
            <a:r>
              <a:rPr lang="en-US" dirty="0" err="1"/>
              <a:t>str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should be NULL.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Strtok</a:t>
            </a:r>
            <a:r>
              <a:rPr lang="en-US" dirty="0" smtClean="0"/>
              <a:t> – manual entry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BUGS</a:t>
            </a:r>
          </a:p>
          <a:p>
            <a:pPr marL="0" indent="0">
              <a:buNone/>
            </a:pPr>
            <a:r>
              <a:rPr lang="en-US" sz="2400" dirty="0"/>
              <a:t>       Be cautious when using these functions.  If you do use them, note that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* These functions modify their first argument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* These functions cannot be used on constant strings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* The identity of the delimiting character is lost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* The </a:t>
            </a:r>
            <a:r>
              <a:rPr lang="en-US" sz="2400" dirty="0" err="1"/>
              <a:t>strtok</a:t>
            </a:r>
            <a:r>
              <a:rPr lang="en-US" sz="2400" dirty="0"/>
              <a:t>() function uses a static buffer while parsing, so it's </a:t>
            </a:r>
            <a:r>
              <a:rPr lang="en-US" sz="2400" dirty="0" smtClean="0"/>
              <a:t>not </a:t>
            </a:r>
            <a:r>
              <a:rPr lang="en-US" sz="2400" dirty="0"/>
              <a:t>thread safe.  Use </a:t>
            </a:r>
            <a:r>
              <a:rPr lang="en-US" sz="2400" dirty="0" err="1"/>
              <a:t>strtok_r</a:t>
            </a:r>
            <a:r>
              <a:rPr lang="en-US" sz="2400" dirty="0"/>
              <a:t>() if this matters to you.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7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strtok.c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string.h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#define MAX 256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char </a:t>
            </a:r>
            <a:r>
              <a:rPr lang="en-US" dirty="0"/>
              <a:t>line[MAX];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char </a:t>
            </a:r>
            <a:r>
              <a:rPr lang="en-US" dirty="0"/>
              <a:t>*</a:t>
            </a:r>
            <a:r>
              <a:rPr lang="en-US" dirty="0" err="1"/>
              <a:t>newword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while(</a:t>
            </a:r>
            <a:r>
              <a:rPr lang="en-US" dirty="0" err="1" smtClean="0"/>
              <a:t>fgets</a:t>
            </a:r>
            <a:r>
              <a:rPr lang="en-US" dirty="0" smtClean="0"/>
              <a:t>(line</a:t>
            </a:r>
            <a:r>
              <a:rPr lang="en-US" dirty="0"/>
              <a:t>, MAX, </a:t>
            </a:r>
            <a:r>
              <a:rPr lang="en-US" dirty="0" err="1"/>
              <a:t>stdin</a:t>
            </a:r>
            <a:r>
              <a:rPr lang="en-US" dirty="0"/>
              <a:t>) != NULL){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     </a:t>
            </a:r>
            <a:r>
              <a:rPr lang="en-US" dirty="0" err="1" smtClean="0"/>
              <a:t>newword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strtok</a:t>
            </a:r>
            <a:r>
              <a:rPr lang="en-US" dirty="0"/>
              <a:t>(line," \t\n</a:t>
            </a:r>
            <a:r>
              <a:rPr lang="en-US" dirty="0" smtClean="0"/>
              <a:t>;,.?!");  /* read first word of the line 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     while(</a:t>
            </a:r>
            <a:r>
              <a:rPr lang="en-US" dirty="0" err="1" smtClean="0"/>
              <a:t>newword</a:t>
            </a:r>
            <a:r>
              <a:rPr lang="en-US" dirty="0" smtClean="0"/>
              <a:t> </a:t>
            </a:r>
            <a:r>
              <a:rPr lang="en-US" dirty="0"/>
              <a:t>!= NULL){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         </a:t>
            </a:r>
            <a:r>
              <a:rPr lang="en-US" dirty="0" err="1" smtClean="0"/>
              <a:t>printf</a:t>
            </a:r>
            <a:r>
              <a:rPr lang="en-US" dirty="0"/>
              <a:t>("next word=:%s:\n", </a:t>
            </a:r>
            <a:r>
              <a:rPr lang="en-US" dirty="0" err="1"/>
              <a:t>newword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         </a:t>
            </a:r>
            <a:r>
              <a:rPr lang="en-US" dirty="0" err="1" smtClean="0"/>
              <a:t>newword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strtok</a:t>
            </a:r>
            <a:r>
              <a:rPr lang="en-US" dirty="0"/>
              <a:t>(NULL, " \t\n");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  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64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9379</TotalTime>
  <Words>2618</Words>
  <Application>Microsoft Office PowerPoint</Application>
  <PresentationFormat>On-screen Show (4:3)</PresentationFormat>
  <Paragraphs>580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Origin</vt:lpstr>
      <vt:lpstr>CSCE  510  - Systems Programming</vt:lpstr>
      <vt:lpstr>Overview</vt:lpstr>
      <vt:lpstr>Rehits from last time</vt:lpstr>
      <vt:lpstr>Topics from the  “ar” project </vt:lpstr>
      <vt:lpstr>St_mode revisited</vt:lpstr>
      <vt:lpstr>File type from Man pages</vt:lpstr>
      <vt:lpstr>PowerPoint Presentation</vt:lpstr>
      <vt:lpstr>Strtok – manual entry</vt:lpstr>
      <vt:lpstr>Examples/strtok.c</vt:lpstr>
      <vt:lpstr>Pop Quiz</vt:lpstr>
      <vt:lpstr>Bash Reference Manual</vt:lpstr>
      <vt:lpstr>Unix’s Command Language Interpreter: the Shell  </vt:lpstr>
      <vt:lpstr>Shell basics</vt:lpstr>
      <vt:lpstr>Chapter 3 Basic Shell Features</vt:lpstr>
      <vt:lpstr>Searching the PATH</vt:lpstr>
      <vt:lpstr>CD – Why must it be built-in?</vt:lpstr>
      <vt:lpstr>Shell: Reading the command</vt:lpstr>
      <vt:lpstr>Bash  functionality</vt:lpstr>
      <vt:lpstr>Brace Expansion</vt:lpstr>
      <vt:lpstr>Tilde Expansion</vt:lpstr>
      <vt:lpstr>Shell Parameter Expansion</vt:lpstr>
      <vt:lpstr>More options than you can handle</vt:lpstr>
      <vt:lpstr>Shell Parameter  Implementation</vt:lpstr>
      <vt:lpstr>Chapter 5 Standard Shell Variables</vt:lpstr>
      <vt:lpstr>Command Substitution</vt:lpstr>
      <vt:lpstr>Alias Substitution</vt:lpstr>
      <vt:lpstr>3.5.4 Command Substitution</vt:lpstr>
      <vt:lpstr>3.5.5 Arithmetic Expansion</vt:lpstr>
      <vt:lpstr>3.5.8 Filename Expansion</vt:lpstr>
      <vt:lpstr>Nullglob  vs  failglob</vt:lpstr>
      <vt:lpstr>Others Subs that I have never used</vt:lpstr>
      <vt:lpstr>Towards regular expressions</vt:lpstr>
      <vt:lpstr>3.6    I/O Redirections</vt:lpstr>
      <vt:lpstr>Variations of redirection</vt:lpstr>
      <vt:lpstr>3.6.4 Redirecting Standard Output and Standard Error</vt:lpstr>
      <vt:lpstr>3.6.6 Here documents, etc</vt:lpstr>
      <vt:lpstr>3.7 Executing Commands</vt:lpstr>
      <vt:lpstr>Redirections with pipes</vt:lpstr>
      <vt:lpstr>PowerPoint Presentation</vt:lpstr>
      <vt:lpstr>Figure 44-3 Setting up a pipe</vt:lpstr>
      <vt:lpstr>Bash executing      ls | wc</vt:lpstr>
      <vt:lpstr>TLPI/pipes</vt:lpstr>
      <vt:lpstr>Pipes/pipe_ls_wc.c (sh executes)</vt:lpstr>
      <vt:lpstr>Details – Child Code</vt:lpstr>
      <vt:lpstr>Details – Child of Child Code</vt:lpstr>
      <vt:lpstr>Examples/pipe.c</vt:lpstr>
      <vt:lpstr>Pipeorder ls | grep | wc</vt:lpstr>
      <vt:lpstr>Programming assignment 2 -Shell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189</cp:revision>
  <cp:lastPrinted>2013-02-13T20:17:49Z</cp:lastPrinted>
  <dcterms:created xsi:type="dcterms:W3CDTF">2013-01-05T02:56:47Z</dcterms:created>
  <dcterms:modified xsi:type="dcterms:W3CDTF">2013-02-14T14:45:32Z</dcterms:modified>
</cp:coreProperties>
</file>