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21" r:id="rId2"/>
    <p:sldId id="328" r:id="rId3"/>
    <p:sldId id="330" r:id="rId4"/>
    <p:sldId id="329" r:id="rId5"/>
    <p:sldId id="331" r:id="rId6"/>
    <p:sldId id="332" r:id="rId7"/>
    <p:sldId id="338" r:id="rId8"/>
    <p:sldId id="333" r:id="rId9"/>
    <p:sldId id="334" r:id="rId10"/>
    <p:sldId id="339" r:id="rId11"/>
    <p:sldId id="340" r:id="rId12"/>
    <p:sldId id="335" r:id="rId13"/>
    <p:sldId id="336" r:id="rId14"/>
    <p:sldId id="337" r:id="rId15"/>
    <p:sldId id="341" r:id="rId16"/>
    <p:sldId id="344" r:id="rId17"/>
    <p:sldId id="342" r:id="rId18"/>
    <p:sldId id="343" r:id="rId19"/>
    <p:sldId id="346" r:id="rId20"/>
    <p:sldId id="345" r:id="rId21"/>
    <p:sldId id="352" r:id="rId22"/>
    <p:sldId id="349" r:id="rId23"/>
    <p:sldId id="351" r:id="rId24"/>
    <p:sldId id="350" r:id="rId25"/>
    <p:sldId id="347" r:id="rId26"/>
    <p:sldId id="348" r:id="rId27"/>
  </p:sldIdLst>
  <p:sldSz cx="9131300" cy="6845300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0929"/>
  </p:normalViewPr>
  <p:slideViewPr>
    <p:cSldViewPr showGuides="1">
      <p:cViewPr varScale="1">
        <p:scale>
          <a:sx n="51" d="100"/>
          <a:sy n="51" d="100"/>
        </p:scale>
        <p:origin x="44" y="580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336562" y="233681"/>
            <a:ext cx="638578" cy="22578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15-349</a:t>
            </a:r>
          </a:p>
        </p:txBody>
      </p:sp>
    </p:spTree>
    <p:extLst>
      <p:ext uri="{BB962C8B-B14F-4D97-AF65-F5344CB8AC3E}">
        <p14:creationId xmlns:p14="http://schemas.microsoft.com/office/powerpoint/2010/main" val="286671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28638"/>
            <a:ext cx="3473450" cy="260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249350" y="6738990"/>
            <a:ext cx="768421" cy="2257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58232" tIns="22646" rIns="58232" bIns="22646">
            <a:spAutoFit/>
          </a:bodyPr>
          <a:lstStyle/>
          <a:p>
            <a:pPr defTabSz="829812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29812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590193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1077" y="3343261"/>
            <a:ext cx="6790414" cy="3120376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09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prstGeom prst="rect">
            <a:avLst/>
          </a:prstGeo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608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prstGeom prst="rect">
            <a:avLst/>
          </a:prstGeo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326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7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6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7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34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69850"/>
            <a:ext cx="8704262" cy="779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82650"/>
            <a:ext cx="8294687" cy="5213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6623526"/>
            <a:ext cx="5843888" cy="2583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marL="0" marR="0" indent="0" algn="ctr" defTabSz="91281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hlink"/>
                </a:solidFill>
              </a:rPr>
              <a:t>CS:APP3e </a:t>
            </a:r>
            <a:r>
              <a:rPr lang="en-US" sz="1200" b="0" i="0" dirty="0" smtClean="0">
                <a:latin typeface="Calibri" pitchFamily="34" charset="0"/>
              </a:rPr>
              <a:t>Bryant</a:t>
            </a:r>
            <a:r>
              <a:rPr lang="en-US" sz="1200" b="0" i="0" baseline="0" dirty="0" smtClean="0">
                <a:latin typeface="Calibri" pitchFamily="34" charset="0"/>
              </a:rPr>
              <a:t> and </a:t>
            </a:r>
            <a:r>
              <a:rPr lang="en-US" sz="1200" b="0" i="0" baseline="0" dirty="0" err="1" smtClean="0">
                <a:latin typeface="Calibri" pitchFamily="34" charset="0"/>
              </a:rPr>
              <a:t>O’Hallaron</a:t>
            </a:r>
            <a:r>
              <a:rPr lang="en-US" sz="1200" b="0" i="0" baseline="0" dirty="0" smtClean="0">
                <a:latin typeface="Calibri" pitchFamily="34" charset="0"/>
              </a:rPr>
              <a:t>, Computer Systems: A Programmer’s Perspective, 3rd ed.</a:t>
            </a:r>
            <a:endParaRPr lang="en-US" sz="1200" b="0" i="0" dirty="0" smtClean="0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7091524" y="6643249"/>
            <a:ext cx="1796315" cy="2585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15" tIns="45715" rIns="45715" bIns="45715" anchor="ctr">
            <a:spAutoFit/>
          </a:bodyPr>
          <a:lstStyle/>
          <a:p>
            <a:pPr>
              <a:defRPr/>
            </a:pPr>
            <a:r>
              <a:rPr lang="en-US" sz="1200" b="0" dirty="0">
                <a:solidFill>
                  <a:schemeClr val="hlink"/>
                </a:solidFill>
              </a:rPr>
              <a:t>CSCE 212H Spring </a:t>
            </a:r>
            <a:r>
              <a:rPr lang="en-US" sz="1200" b="0" dirty="0" smtClean="0">
                <a:solidFill>
                  <a:schemeClr val="hlink"/>
                </a:solidFill>
              </a:rPr>
              <a:t>2018</a:t>
            </a:r>
            <a:endParaRPr lang="en-US" sz="12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1" y="1833337"/>
            <a:ext cx="8686800" cy="15623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394" dirty="0" smtClean="0">
                <a:solidFill>
                  <a:srgbClr val="990000"/>
                </a:solidFill>
              </a:rPr>
              <a:t>Test – 2 </a:t>
            </a:r>
            <a:r>
              <a:rPr lang="en-US" sz="3394" dirty="0" smtClean="0">
                <a:solidFill>
                  <a:srgbClr val="990000"/>
                </a:solidFill>
              </a:rPr>
              <a:t>Review</a:t>
            </a:r>
            <a:r>
              <a:rPr lang="en-US" sz="3394" dirty="0">
                <a:solidFill>
                  <a:srgbClr val="990000"/>
                </a:solidFill>
              </a:rPr>
              <a:t/>
            </a:r>
            <a:br>
              <a:rPr lang="en-US" sz="3394" dirty="0">
                <a:solidFill>
                  <a:srgbClr val="990000"/>
                </a:solidFill>
              </a:rPr>
            </a:br>
            <a:endParaRPr lang="en-US" sz="3394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8597" y="3194474"/>
            <a:ext cx="5707586" cy="2975804"/>
          </a:xfrm>
        </p:spPr>
        <p:txBody>
          <a:bodyPr vert="horz" wrap="square" lIns="90319" tIns="44368" rIns="90319" bIns="4436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Test 2</a:t>
            </a:r>
          </a:p>
          <a:p>
            <a:pPr lvl="1" eaLnBrk="1" hangingPunct="1">
              <a:defRPr/>
            </a:pPr>
            <a:r>
              <a:rPr lang="en-US" dirty="0" smtClean="0"/>
              <a:t>Y86-64  PIPE implementation</a:t>
            </a:r>
          </a:p>
          <a:p>
            <a:pPr lvl="2">
              <a:defRPr/>
            </a:pPr>
            <a:r>
              <a:rPr lang="en-US" dirty="0" smtClean="0"/>
              <a:t>Hazards</a:t>
            </a:r>
          </a:p>
          <a:p>
            <a:pPr lvl="2">
              <a:defRPr/>
            </a:pPr>
            <a:r>
              <a:rPr lang="en-US" dirty="0" smtClean="0"/>
              <a:t>Stalls</a:t>
            </a:r>
          </a:p>
          <a:p>
            <a:pPr lvl="2">
              <a:defRPr/>
            </a:pPr>
            <a:r>
              <a:rPr lang="en-US" dirty="0" smtClean="0"/>
              <a:t>forwarding</a:t>
            </a:r>
          </a:p>
          <a:p>
            <a:pPr lvl="1" eaLnBrk="1" hangingPunct="1">
              <a:defRPr/>
            </a:pPr>
            <a:r>
              <a:rPr lang="en-US" dirty="0" smtClean="0"/>
              <a:t>Cache overview</a:t>
            </a:r>
          </a:p>
          <a:p>
            <a:pPr lvl="1" eaLnBrk="1" hangingPunct="1">
              <a:defRPr/>
            </a:pPr>
            <a:r>
              <a:rPr lang="en-US" dirty="0" smtClean="0"/>
              <a:t>Virtual Memory overview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91030" y="6160770"/>
            <a:ext cx="1686019" cy="30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319" tIns="44368" rIns="90319" bIns="44368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397" dirty="0">
                <a:latin typeface="Courier New" panose="02070309020205020404" pitchFamily="49" charset="0"/>
              </a:rPr>
              <a:t>A</a:t>
            </a:r>
            <a:r>
              <a:rPr lang="en-US" altLang="en-US" sz="1397" dirty="0" smtClean="0">
                <a:latin typeface="Courier New" panose="02070309020205020404" pitchFamily="49" charset="0"/>
              </a:rPr>
              <a:t>pril </a:t>
            </a:r>
            <a:r>
              <a:rPr lang="en-US" altLang="en-US" sz="1397" dirty="0" smtClean="0">
                <a:latin typeface="Courier New" panose="02070309020205020404" pitchFamily="49" charset="0"/>
              </a:rPr>
              <a:t>12</a:t>
            </a:r>
            <a:r>
              <a:rPr lang="en-US" altLang="en-US" sz="1397" dirty="0" smtClean="0">
                <a:latin typeface="Courier New" panose="02070309020205020404" pitchFamily="49" charset="0"/>
              </a:rPr>
              <a:t>, 2018</a:t>
            </a:r>
            <a:endParaRPr lang="en-US" altLang="en-US" sz="1397" dirty="0">
              <a:latin typeface="Courier New" panose="02070309020205020404" pitchFamily="49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88059" y="760589"/>
            <a:ext cx="7781776" cy="55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382" tIns="25353" rIns="63382" bIns="25353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793" dirty="0">
                <a:solidFill>
                  <a:schemeClr val="tx1">
                    <a:lumMod val="75000"/>
                  </a:schemeClr>
                </a:solidFill>
              </a:rPr>
              <a:t>CSCE 212 Computer Architecture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17" y="6635261"/>
            <a:ext cx="5858933" cy="292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797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13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funsum2(</a:t>
            </a:r>
            <a:r>
              <a:rPr lang="en-US" sz="2400" dirty="0" err="1" smtClean="0"/>
              <a:t>int</a:t>
            </a:r>
            <a:r>
              <a:rPr lang="en-US" sz="2400" dirty="0" smtClean="0"/>
              <a:t> n, </a:t>
            </a:r>
            <a:r>
              <a:rPr lang="en-US" sz="2400" dirty="0" err="1" smtClean="0"/>
              <a:t>int</a:t>
            </a:r>
            <a:r>
              <a:rPr lang="en-US" sz="2400" dirty="0" smtClean="0"/>
              <a:t> a[])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if (I &gt; 2)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	return(a[0]+a[1]);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else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	return 0;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}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638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/>
              <a:t>funeven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a[])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if 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 % 2 == 0)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		</a:t>
            </a:r>
            <a:r>
              <a:rPr lang="en-US" sz="2400" dirty="0" smtClean="0"/>
              <a:t>return(a[</a:t>
            </a:r>
            <a:r>
              <a:rPr lang="en-US" sz="2400" dirty="0" err="1" smtClean="0"/>
              <a:t>i</a:t>
            </a:r>
            <a:r>
              <a:rPr lang="en-US" sz="2400" dirty="0" smtClean="0"/>
              <a:t>]);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	else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	return </a:t>
            </a:r>
            <a:r>
              <a:rPr lang="en-US" sz="2400" dirty="0" smtClean="0"/>
              <a:t>1;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}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2396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Write Assembly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𝒂𝒊</m:t>
                        </m:r>
                      </m:e>
                    </m:nary>
                  </m:oMath>
                </a14:m>
                <a:r>
                  <a:rPr lang="en-US" dirty="0" smtClean="0"/>
                  <a:t>|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474" t="-3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0512" y="1219200"/>
            <a:ext cx="4427537" cy="52133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>
              <a:spcBef>
                <a:spcPts val="600"/>
              </a:spcBef>
            </a:pPr>
            <a:r>
              <a:rPr lang="en-US" dirty="0" err="1" smtClean="0"/>
              <a:t>funabssum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n, </a:t>
            </a:r>
            <a:r>
              <a:rPr lang="en-US" dirty="0" err="1"/>
              <a:t>int</a:t>
            </a:r>
            <a:r>
              <a:rPr lang="en-US" dirty="0"/>
              <a:t> a[])</a:t>
            </a:r>
          </a:p>
          <a:p>
            <a:pPr>
              <a:spcBef>
                <a:spcPts val="600"/>
              </a:spcBef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spcBef>
                <a:spcPts val="600"/>
              </a:spcBef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sum =0;</a:t>
            </a:r>
          </a:p>
          <a:p>
            <a:pPr>
              <a:spcBef>
                <a:spcPts val="600"/>
              </a:spcBef>
            </a:pPr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&lt;n;==</a:t>
            </a:r>
            <a:r>
              <a:rPr lang="en-US" dirty="0" err="1"/>
              <a:t>i</a:t>
            </a:r>
            <a:r>
              <a:rPr lang="en-US" dirty="0" smtClean="0"/>
              <a:t>){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		x = 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		if </a:t>
            </a:r>
            <a:r>
              <a:rPr lang="en-US" dirty="0" smtClean="0"/>
              <a:t>(x&lt;0)</a:t>
            </a:r>
          </a:p>
          <a:p>
            <a:pPr>
              <a:spcBef>
                <a:spcPts val="600"/>
              </a:spcBef>
            </a:pPr>
            <a:r>
              <a:rPr lang="en-US" dirty="0"/>
              <a:t>	</a:t>
            </a:r>
            <a:r>
              <a:rPr lang="en-US" dirty="0" smtClean="0"/>
              <a:t>		x = -1*x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		</a:t>
            </a:r>
            <a:r>
              <a:rPr lang="en-US" dirty="0" smtClean="0"/>
              <a:t>sum </a:t>
            </a:r>
            <a:r>
              <a:rPr lang="en-US" dirty="0"/>
              <a:t>= sum + </a:t>
            </a: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	}</a:t>
            </a:r>
          </a:p>
          <a:p>
            <a:pPr>
              <a:spcBef>
                <a:spcPts val="600"/>
              </a:spcBef>
            </a:pPr>
            <a:r>
              <a:rPr lang="en-US" dirty="0"/>
              <a:t>	return(sum);</a:t>
            </a:r>
          </a:p>
          <a:p>
            <a:pPr>
              <a:spcBef>
                <a:spcPts val="600"/>
              </a:spcBef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 loop C</a:t>
            </a:r>
          </a:p>
        </p:txBody>
      </p:sp>
    </p:spTree>
    <p:extLst>
      <p:ext uri="{BB962C8B-B14F-4D97-AF65-F5344CB8AC3E}">
        <p14:creationId xmlns:p14="http://schemas.microsoft.com/office/powerpoint/2010/main" val="16589182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496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755650"/>
            <a:ext cx="8294687" cy="5340350"/>
          </a:xfrm>
        </p:spPr>
        <p:txBody>
          <a:bodyPr/>
          <a:lstStyle/>
          <a:p>
            <a:r>
              <a:rPr lang="en-US" sz="1600" dirty="0" smtClean="0"/>
              <a:t>GDB </a:t>
            </a:r>
            <a:r>
              <a:rPr lang="en-US" sz="1600" dirty="0"/>
              <a:t>- in questions b-e below assume that the breakpoint in question 'a' has just been reached.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/>
              <a:t>Give </a:t>
            </a:r>
            <a:r>
              <a:rPr lang="en-US" sz="1600" dirty="0"/>
              <a:t>a commands to set a breakpoint at func1 and then run the </a:t>
            </a:r>
            <a:r>
              <a:rPr lang="en-US" sz="1600" dirty="0" smtClean="0"/>
              <a:t>program.</a:t>
            </a:r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/>
              <a:t>b</a:t>
            </a:r>
            <a:r>
              <a:rPr lang="en-US" sz="1600" dirty="0" smtClean="0"/>
              <a:t> func1</a:t>
            </a:r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/>
              <a:t>r</a:t>
            </a:r>
            <a:endParaRPr lang="en-US" sz="16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/>
              <a:t>Assuming </a:t>
            </a:r>
            <a:r>
              <a:rPr lang="en-US" sz="1600" dirty="0"/>
              <a:t>there are at least two arguments to func1(</a:t>
            </a:r>
            <a:r>
              <a:rPr lang="en-US" sz="1600" dirty="0" err="1"/>
              <a:t>int</a:t>
            </a:r>
            <a:r>
              <a:rPr lang="en-US" sz="1600" dirty="0"/>
              <a:t>, char*), i.e. the first argument is an </a:t>
            </a:r>
            <a:r>
              <a:rPr lang="en-US" sz="1600" dirty="0" err="1"/>
              <a:t>int</a:t>
            </a:r>
            <a:r>
              <a:rPr lang="en-US" sz="1600" dirty="0"/>
              <a:t> and the second is a pointer to a string, then give commands that will print out these arguments</a:t>
            </a:r>
            <a:r>
              <a:rPr lang="en-US" sz="1600" dirty="0" smtClean="0"/>
              <a:t>.</a:t>
            </a:r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 smtClean="0"/>
              <a:t>  p   /d     $</a:t>
            </a:r>
            <a:r>
              <a:rPr lang="en-US" sz="1600" dirty="0" err="1" smtClean="0"/>
              <a:t>rdi</a:t>
            </a:r>
            <a:endParaRPr lang="en-US" sz="1600" dirty="0" smtClean="0"/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/>
              <a:t> </a:t>
            </a:r>
            <a:r>
              <a:rPr lang="en-US" sz="1600" dirty="0" smtClean="0"/>
              <a:t>x    /1s   $</a:t>
            </a:r>
            <a:r>
              <a:rPr lang="en-US" sz="1600" dirty="0" err="1" smtClean="0"/>
              <a:t>rsi</a:t>
            </a:r>
            <a:endParaRPr lang="en-US" sz="16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/>
              <a:t>What </a:t>
            </a:r>
            <a:r>
              <a:rPr lang="en-US" sz="1600" dirty="0"/>
              <a:t>command will make </a:t>
            </a:r>
            <a:r>
              <a:rPr lang="en-US" sz="1600" dirty="0" err="1"/>
              <a:t>gdb</a:t>
            </a:r>
            <a:r>
              <a:rPr lang="en-US" sz="1600" dirty="0"/>
              <a:t> print the next assembly instruction </a:t>
            </a:r>
            <a:r>
              <a:rPr lang="en-US" sz="1600" dirty="0" err="1"/>
              <a:t>everytime</a:t>
            </a:r>
            <a:r>
              <a:rPr lang="en-US" sz="1600" dirty="0"/>
              <a:t> it </a:t>
            </a:r>
            <a:r>
              <a:rPr lang="en-US" sz="1600" dirty="0" smtClean="0"/>
              <a:t>stops?</a:t>
            </a:r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/>
              <a:t>d</a:t>
            </a:r>
            <a:r>
              <a:rPr lang="en-US" sz="1600" dirty="0" smtClean="0"/>
              <a:t>isplay  /</a:t>
            </a:r>
            <a:r>
              <a:rPr lang="en-US" sz="1600" dirty="0" err="1" smtClean="0"/>
              <a:t>i</a:t>
            </a:r>
            <a:r>
              <a:rPr lang="en-US" sz="1600" dirty="0" smtClean="0"/>
              <a:t> $rip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/>
              <a:t>If </a:t>
            </a:r>
            <a:r>
              <a:rPr lang="en-US" sz="1600" dirty="0"/>
              <a:t>a function has 9 arguments (all of length 4) give a command that will show the return address and arguments 7-9(and nothing extra). </a:t>
            </a:r>
            <a:endParaRPr lang="en-US" sz="1600" dirty="0" smtClean="0"/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 smtClean="0"/>
              <a:t> x   /5wx    $</a:t>
            </a:r>
            <a:r>
              <a:rPr lang="en-US" sz="1600" dirty="0" err="1" smtClean="0"/>
              <a:t>rsp</a:t>
            </a:r>
            <a:endParaRPr lang="en-US" sz="1600" dirty="0"/>
          </a:p>
          <a:p>
            <a:pPr marL="457200" indent="-457200">
              <a:buFont typeface="+mj-lt"/>
              <a:buAutoNum type="alphaLcPeriod"/>
            </a:pPr>
            <a:r>
              <a:rPr lang="en-US" sz="1600" dirty="0" smtClean="0"/>
              <a:t>What </a:t>
            </a:r>
            <a:r>
              <a:rPr lang="en-US" sz="1600" dirty="0" err="1"/>
              <a:t>gdb</a:t>
            </a:r>
            <a:r>
              <a:rPr lang="en-US" sz="1600" dirty="0"/>
              <a:t> Command single steps through assembly code not stepping into functions, i.e. executing function calls atomically</a:t>
            </a:r>
            <a:r>
              <a:rPr lang="en-US" sz="1600" dirty="0" smtClean="0"/>
              <a:t>?</a:t>
            </a:r>
          </a:p>
          <a:p>
            <a:pPr marL="814387" lvl="1" indent="-457200">
              <a:buFont typeface="+mj-lt"/>
              <a:buAutoNum type="alphaLcPeriod"/>
            </a:pPr>
            <a:r>
              <a:rPr lang="en-US" sz="1600" dirty="0" err="1" smtClean="0"/>
              <a:t>ni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006257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HCL </a:t>
            </a:r>
            <a:r>
              <a:rPr lang="en-US" dirty="0"/>
              <a:t>for </a:t>
            </a:r>
            <a:r>
              <a:rPr lang="en-US" dirty="0" err="1" smtClean="0"/>
              <a:t>needs_reg_ids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bool </a:t>
            </a:r>
            <a:r>
              <a:rPr lang="en-US" dirty="0" err="1">
                <a:latin typeface="Courier New" pitchFamily="49" charset="0"/>
              </a:rPr>
              <a:t>need_regids</a:t>
            </a:r>
            <a:r>
              <a:rPr lang="en-US" dirty="0">
                <a:latin typeface="Courier New" pitchFamily="49" charset="0"/>
              </a:rPr>
              <a:t> =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icode</a:t>
            </a:r>
            <a:r>
              <a:rPr lang="en-US" dirty="0">
                <a:latin typeface="Courier New" pitchFamily="49" charset="0"/>
              </a:rPr>
              <a:t> in { </a:t>
            </a:r>
            <a:r>
              <a:rPr lang="en-US" dirty="0" smtClean="0">
                <a:latin typeface="Courier New" pitchFamily="49" charset="0"/>
              </a:rPr>
              <a:t>IRRMOVQ</a:t>
            </a:r>
            <a:r>
              <a:rPr lang="en-US" dirty="0">
                <a:latin typeface="Courier New" pitchFamily="49" charset="0"/>
              </a:rPr>
              <a:t>, IOPQ, IPUSHQ, IPOPQ,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	     IIRMOVQ, IRMMOVQ, IMRMOVQ };</a:t>
            </a:r>
          </a:p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  <a:p>
            <a:r>
              <a:rPr lang="en-US" dirty="0" smtClean="0"/>
              <a:t>Lecture 13 – slide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3124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#2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42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data hazards and control hazards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Review stalls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forwarding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Cache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Virtual memory overview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1624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470" y="492799"/>
            <a:ext cx="6832624" cy="572026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10588" y="1495825"/>
            <a:ext cx="5780476" cy="43133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19" tIns="44368" rIns="90319" bIns="44368">
            <a:spAutoFit/>
          </a:bodyPr>
          <a:lstStyle/>
          <a:p>
            <a:pPr algn="l" eaLnBrk="0" hangingPunct="0"/>
            <a:r>
              <a:rPr lang="fi-FI" sz="1797" dirty="0" err="1">
                <a:latin typeface="Courier New" pitchFamily="49" charset="0"/>
              </a:rPr>
              <a:t>char</a:t>
            </a:r>
            <a:r>
              <a:rPr lang="fi-FI" sz="1797" dirty="0">
                <a:latin typeface="Courier New" pitchFamily="49" charset="0"/>
              </a:rPr>
              <a:t> big_array[1L&lt;&lt;24];  /* 16 MB */</a:t>
            </a:r>
          </a:p>
          <a:p>
            <a:pPr algn="l" eaLnBrk="0" hangingPunct="0"/>
            <a:r>
              <a:rPr lang="fi-FI" sz="1797" dirty="0" err="1">
                <a:latin typeface="Courier New" pitchFamily="49" charset="0"/>
              </a:rPr>
              <a:t>char</a:t>
            </a:r>
            <a:r>
              <a:rPr lang="fi-FI" sz="1797" dirty="0">
                <a:latin typeface="Courier New" pitchFamily="49" charset="0"/>
              </a:rPr>
              <a:t> huge_array[1L&lt;&lt;31]; /*  2 GB */</a:t>
            </a:r>
          </a:p>
          <a:p>
            <a:pPr algn="l" eaLnBrk="0" hangingPunct="0"/>
            <a:endParaRPr lang="fi-FI" sz="1797" dirty="0">
              <a:latin typeface="Courier New" pitchFamily="49" charset="0"/>
            </a:endParaRPr>
          </a:p>
          <a:p>
            <a:pPr algn="l" eaLnBrk="0" hangingPunct="0"/>
            <a:r>
              <a:rPr lang="fi-FI" sz="1797" dirty="0" err="1">
                <a:latin typeface="Courier New" pitchFamily="49" charset="0"/>
              </a:rPr>
              <a:t>int</a:t>
            </a:r>
            <a:r>
              <a:rPr lang="fi-FI" sz="1797" dirty="0">
                <a:latin typeface="Courier New" pitchFamily="49" charset="0"/>
              </a:rPr>
              <a:t> </a:t>
            </a:r>
            <a:r>
              <a:rPr lang="fi-FI" sz="1797" dirty="0" err="1">
                <a:latin typeface="Courier New" pitchFamily="49" charset="0"/>
              </a:rPr>
              <a:t>global</a:t>
            </a:r>
            <a:r>
              <a:rPr lang="fi-FI" sz="1797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sz="1797" dirty="0">
              <a:latin typeface="Courier New" pitchFamily="49" charset="0"/>
            </a:endParaRPr>
          </a:p>
          <a:p>
            <a:pPr algn="l" eaLnBrk="0" hangingPunct="0"/>
            <a:r>
              <a:rPr lang="fi-FI" sz="1797" dirty="0" err="1">
                <a:latin typeface="Courier New" pitchFamily="49" charset="0"/>
              </a:rPr>
              <a:t>int</a:t>
            </a:r>
            <a:r>
              <a:rPr lang="fi-FI" sz="1797" dirty="0">
                <a:latin typeface="Courier New" pitchFamily="49" charset="0"/>
              </a:rPr>
              <a:t> </a:t>
            </a:r>
            <a:r>
              <a:rPr lang="fi-FI" sz="1797" dirty="0" err="1">
                <a:latin typeface="Courier New" pitchFamily="49" charset="0"/>
              </a:rPr>
              <a:t>useless</a:t>
            </a:r>
            <a:r>
              <a:rPr lang="fi-FI" sz="1797" dirty="0">
                <a:latin typeface="Courier New" pitchFamily="49" charset="0"/>
              </a:rPr>
              <a:t>() { </a:t>
            </a:r>
            <a:r>
              <a:rPr lang="fi-FI" sz="1797" dirty="0" err="1">
                <a:latin typeface="Courier New" pitchFamily="49" charset="0"/>
              </a:rPr>
              <a:t>return</a:t>
            </a:r>
            <a:r>
              <a:rPr lang="fi-FI" sz="1797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sz="1797" dirty="0">
              <a:latin typeface="Courier New" pitchFamily="49" charset="0"/>
            </a:endParaRPr>
          </a:p>
          <a:p>
            <a:pPr algn="l" eaLnBrk="0" hangingPunct="0"/>
            <a:r>
              <a:rPr lang="fi-FI" sz="1797" dirty="0" err="1">
                <a:latin typeface="Courier New" pitchFamily="49" charset="0"/>
              </a:rPr>
              <a:t>int</a:t>
            </a:r>
            <a:r>
              <a:rPr lang="fi-FI" sz="1797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</a:t>
            </a:r>
            <a:r>
              <a:rPr lang="fi-FI" sz="1797" dirty="0" err="1">
                <a:latin typeface="Courier New" pitchFamily="49" charset="0"/>
              </a:rPr>
              <a:t>void</a:t>
            </a:r>
            <a:r>
              <a:rPr lang="fi-FI" sz="1797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</a:t>
            </a:r>
            <a:r>
              <a:rPr lang="fi-FI" sz="1797" dirty="0" err="1">
                <a:latin typeface="Courier New" pitchFamily="49" charset="0"/>
              </a:rPr>
              <a:t>int</a:t>
            </a:r>
            <a:r>
              <a:rPr lang="fi-FI" sz="1797" dirty="0">
                <a:latin typeface="Courier New" pitchFamily="49" charset="0"/>
              </a:rPr>
              <a:t> </a:t>
            </a:r>
            <a:r>
              <a:rPr lang="fi-FI" sz="1797" dirty="0" err="1">
                <a:latin typeface="Courier New" pitchFamily="49" charset="0"/>
              </a:rPr>
              <a:t>local</a:t>
            </a:r>
            <a:r>
              <a:rPr lang="fi-FI" sz="1797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p1 = malloc(1L &lt;&lt; 28); /* 256 MB */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p2 = malloc(1L &lt;&lt; 8);  /* 256  B */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p3 = malloc(1L &lt;&lt; 32); /*   4 GB */</a:t>
            </a:r>
          </a:p>
          <a:p>
            <a:pPr algn="l" eaLnBrk="0" hangingPunct="0"/>
            <a:r>
              <a:rPr lang="fi-FI" sz="1797" dirty="0">
                <a:latin typeface="Courier New" pitchFamily="49" charset="0"/>
              </a:rPr>
              <a:t>    p4 = malloc(1L &lt;&lt; 8);  /* 256  B */</a:t>
            </a:r>
          </a:p>
          <a:p>
            <a:pPr algn="l" eaLnBrk="0" hangingPunct="0"/>
            <a:r>
              <a:rPr lang="en-US" sz="1797" dirty="0">
                <a:latin typeface="Courier New" pitchFamily="49" charset="0"/>
              </a:rPr>
              <a:t> /* Some print statements ... */</a:t>
            </a:r>
          </a:p>
          <a:p>
            <a:pPr algn="l" eaLnBrk="0" hangingPunct="0"/>
            <a:r>
              <a:rPr lang="en-US" sz="1797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54349" y="304236"/>
            <a:ext cx="1957674" cy="3406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797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7935" y="6308134"/>
            <a:ext cx="281429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47417" y="1040026"/>
            <a:ext cx="1445119" cy="557448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47417" y="1169406"/>
            <a:ext cx="1445119" cy="3802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797" dirty="0">
                <a:latin typeface="Calibri" pitchFamily="34" charset="0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47417" y="6006037"/>
            <a:ext cx="1445119" cy="304236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797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47417" y="5701801"/>
            <a:ext cx="1445119" cy="304236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797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47417" y="5095946"/>
            <a:ext cx="1445119" cy="605856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797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69976" y="1549700"/>
            <a:ext cx="0" cy="45635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635" rIns="45635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69976" y="4867769"/>
            <a:ext cx="0" cy="22817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635" rIns="45635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47417" y="2308705"/>
            <a:ext cx="1445119" cy="1584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47417" y="3726886"/>
            <a:ext cx="1445119" cy="60847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797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797" dirty="0">
                <a:latin typeface="Calibri" pitchFamily="34" charset="0"/>
              </a:rPr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243935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3915" y="247191"/>
            <a:ext cx="8700819" cy="781189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 smtClean="0">
                <a:latin typeface="Arial"/>
                <a:cs typeface="Arial"/>
              </a:rPr>
              <a:t>Example Memory 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 smtClean="0">
                <a:latin typeface="Arial"/>
                <a:cs typeface="Arial"/>
              </a:rPr>
              <a:t>     Hierarchy</a:t>
            </a:r>
          </a:p>
        </p:txBody>
      </p:sp>
      <p:sp>
        <p:nvSpPr>
          <p:cNvPr id="151" name="AutoShape 195"/>
          <p:cNvSpPr>
            <a:spLocks noChangeAspect="1" noChangeArrowheads="1"/>
          </p:cNvSpPr>
          <p:nvPr/>
        </p:nvSpPr>
        <p:spPr bwMode="auto">
          <a:xfrm>
            <a:off x="553543" y="342265"/>
            <a:ext cx="6889668" cy="644440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2" name="Text Box 196"/>
          <p:cNvSpPr txBox="1">
            <a:spLocks noChangeAspect="1" noChangeArrowheads="1"/>
          </p:cNvSpPr>
          <p:nvPr/>
        </p:nvSpPr>
        <p:spPr bwMode="auto">
          <a:xfrm>
            <a:off x="3689666" y="832964"/>
            <a:ext cx="722198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 err="1">
                <a:solidFill>
                  <a:sysClr val="windowText" lastClr="000000"/>
                </a:solidFill>
                <a:latin typeface="Arial"/>
                <a:cs typeface="Arial"/>
              </a:rPr>
              <a:t>Regs</a:t>
            </a:r>
            <a:endParaRPr lang="en-US" sz="1797" b="0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3" name="Text Box 198"/>
          <p:cNvSpPr txBox="1">
            <a:spLocks noChangeAspect="1" noChangeArrowheads="1"/>
          </p:cNvSpPr>
          <p:nvPr/>
        </p:nvSpPr>
        <p:spPr bwMode="auto">
          <a:xfrm>
            <a:off x="3459393" y="1281457"/>
            <a:ext cx="1182746" cy="64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>
                <a:solidFill>
                  <a:sysClr val="windowText" lastClr="000000"/>
                </a:solidFill>
                <a:latin typeface="Arial"/>
                <a:cs typeface="Arial"/>
              </a:rPr>
              <a:t>L1 cache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>
                <a:solidFill>
                  <a:sysClr val="windowText" lastClr="000000"/>
                </a:solidFill>
                <a:latin typeface="Arial"/>
                <a:cs typeface="Arial"/>
              </a:rPr>
              <a:t>(SRAM)</a:t>
            </a:r>
          </a:p>
        </p:txBody>
      </p:sp>
      <p:sp>
        <p:nvSpPr>
          <p:cNvPr id="154" name="Text Box 199"/>
          <p:cNvSpPr txBox="1">
            <a:spLocks noChangeAspect="1" noChangeArrowheads="1"/>
          </p:cNvSpPr>
          <p:nvPr/>
        </p:nvSpPr>
        <p:spPr bwMode="auto">
          <a:xfrm>
            <a:off x="3260864" y="3814720"/>
            <a:ext cx="1579804" cy="64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Main memory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(DRAM)</a:t>
            </a:r>
          </a:p>
        </p:txBody>
      </p:sp>
      <p:sp>
        <p:nvSpPr>
          <p:cNvPr id="155" name="Text Box 200"/>
          <p:cNvSpPr txBox="1">
            <a:spLocks noChangeAspect="1" noChangeArrowheads="1"/>
          </p:cNvSpPr>
          <p:nvPr/>
        </p:nvSpPr>
        <p:spPr bwMode="auto">
          <a:xfrm>
            <a:off x="2703414" y="4838346"/>
            <a:ext cx="2694703" cy="64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Local secondary storage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(local disks)</a:t>
            </a:r>
          </a:p>
        </p:txBody>
      </p:sp>
      <p:sp>
        <p:nvSpPr>
          <p:cNvPr id="156" name="Line 203"/>
          <p:cNvSpPr>
            <a:spLocks noChangeAspect="1" noChangeShapeType="1"/>
          </p:cNvSpPr>
          <p:nvPr/>
        </p:nvSpPr>
        <p:spPr bwMode="auto">
          <a:xfrm>
            <a:off x="3508749" y="1262895"/>
            <a:ext cx="97925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7" name="Line 204"/>
          <p:cNvSpPr>
            <a:spLocks noChangeAspect="1" noChangeShapeType="1"/>
          </p:cNvSpPr>
          <p:nvPr/>
        </p:nvSpPr>
        <p:spPr bwMode="auto">
          <a:xfrm>
            <a:off x="3158561" y="1899888"/>
            <a:ext cx="166854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8" name="Line 205"/>
          <p:cNvSpPr>
            <a:spLocks noChangeAspect="1" noChangeShapeType="1"/>
          </p:cNvSpPr>
          <p:nvPr/>
        </p:nvSpPr>
        <p:spPr bwMode="auto">
          <a:xfrm>
            <a:off x="2776682" y="2650970"/>
            <a:ext cx="244339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59" name="Line 222"/>
          <p:cNvSpPr>
            <a:spLocks noChangeAspect="1" noChangeShapeType="1"/>
          </p:cNvSpPr>
          <p:nvPr/>
        </p:nvSpPr>
        <p:spPr bwMode="auto">
          <a:xfrm>
            <a:off x="78176" y="3467018"/>
            <a:ext cx="0" cy="2340396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60" name="Text Box 223"/>
          <p:cNvSpPr txBox="1">
            <a:spLocks noChangeAspect="1" noChangeArrowheads="1"/>
          </p:cNvSpPr>
          <p:nvPr/>
        </p:nvSpPr>
        <p:spPr bwMode="auto">
          <a:xfrm>
            <a:off x="125713" y="3618453"/>
            <a:ext cx="1060743" cy="181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Larger, 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slower,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and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cheaper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(per byte)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storage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devices</a:t>
            </a:r>
          </a:p>
        </p:txBody>
      </p:sp>
      <p:sp>
        <p:nvSpPr>
          <p:cNvPr id="161" name="Line 224"/>
          <p:cNvSpPr>
            <a:spLocks noChangeAspect="1" noChangeShapeType="1"/>
          </p:cNvSpPr>
          <p:nvPr/>
        </p:nvSpPr>
        <p:spPr bwMode="auto">
          <a:xfrm>
            <a:off x="2253778" y="3579522"/>
            <a:ext cx="346860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62" name="Text Box 225"/>
          <p:cNvSpPr txBox="1">
            <a:spLocks noChangeAspect="1" noChangeArrowheads="1"/>
          </p:cNvSpPr>
          <p:nvPr/>
        </p:nvSpPr>
        <p:spPr bwMode="auto">
          <a:xfrm>
            <a:off x="2575442" y="5936447"/>
            <a:ext cx="2950646" cy="64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Remote secondary storage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(e.g., Web servers)</a:t>
            </a:r>
          </a:p>
        </p:txBody>
      </p:sp>
      <p:sp>
        <p:nvSpPr>
          <p:cNvPr id="165" name="Text Box 227"/>
          <p:cNvSpPr txBox="1">
            <a:spLocks noChangeAspect="1" noChangeArrowheads="1"/>
          </p:cNvSpPr>
          <p:nvPr/>
        </p:nvSpPr>
        <p:spPr bwMode="auto">
          <a:xfrm>
            <a:off x="7062324" y="5365165"/>
            <a:ext cx="2058938" cy="737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Local disks hold files retrieved from disks </a:t>
            </a:r>
          </a:p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on remote servers</a:t>
            </a:r>
          </a:p>
        </p:txBody>
      </p:sp>
      <p:sp>
        <p:nvSpPr>
          <p:cNvPr id="166" name="Line 235"/>
          <p:cNvSpPr>
            <a:spLocks noChangeAspect="1" noChangeShapeType="1"/>
          </p:cNvSpPr>
          <p:nvPr/>
        </p:nvSpPr>
        <p:spPr bwMode="auto">
          <a:xfrm>
            <a:off x="1707104" y="4623747"/>
            <a:ext cx="45682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67" name="Text Box 236"/>
          <p:cNvSpPr txBox="1">
            <a:spLocks noChangeAspect="1" noChangeArrowheads="1"/>
          </p:cNvSpPr>
          <p:nvPr/>
        </p:nvSpPr>
        <p:spPr bwMode="auto">
          <a:xfrm>
            <a:off x="3459393" y="1945387"/>
            <a:ext cx="1182746" cy="64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L2 cache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(SRAM)</a:t>
            </a:r>
          </a:p>
        </p:txBody>
      </p:sp>
      <p:sp>
        <p:nvSpPr>
          <p:cNvPr id="169" name="Text Box 243"/>
          <p:cNvSpPr txBox="1">
            <a:spLocks noChangeAspect="1" noChangeArrowheads="1"/>
          </p:cNvSpPr>
          <p:nvPr/>
        </p:nvSpPr>
        <p:spPr bwMode="auto">
          <a:xfrm>
            <a:off x="4955453" y="1638437"/>
            <a:ext cx="2833194" cy="52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171" name="Text Box 233"/>
          <p:cNvSpPr txBox="1">
            <a:spLocks noChangeAspect="1" noChangeArrowheads="1"/>
          </p:cNvSpPr>
          <p:nvPr/>
        </p:nvSpPr>
        <p:spPr bwMode="auto">
          <a:xfrm>
            <a:off x="4567235" y="971662"/>
            <a:ext cx="2914006" cy="5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CPU registers hold words retrieved from </a:t>
            </a:r>
            <a:r>
              <a:rPr lang="en-US" sz="1397" kern="0" dirty="0" err="1">
                <a:solidFill>
                  <a:srgbClr val="FF0000"/>
                </a:solidFill>
                <a:latin typeface="Arial"/>
                <a:cs typeface="Arial"/>
              </a:rPr>
              <a:t>th</a:t>
            </a: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e L1 cache.</a:t>
            </a:r>
          </a:p>
        </p:txBody>
      </p:sp>
      <p:sp>
        <p:nvSpPr>
          <p:cNvPr id="174" name="Text Box 231"/>
          <p:cNvSpPr txBox="1">
            <a:spLocks noChangeAspect="1" noChangeArrowheads="1"/>
          </p:cNvSpPr>
          <p:nvPr/>
        </p:nvSpPr>
        <p:spPr bwMode="auto">
          <a:xfrm>
            <a:off x="5357931" y="2399023"/>
            <a:ext cx="2624032" cy="522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L2 cache holds cache lines</a:t>
            </a:r>
          </a:p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176" name="Text Box 247"/>
          <p:cNvSpPr txBox="1">
            <a:spLocks noChangeAspect="1" noChangeArrowheads="1"/>
          </p:cNvSpPr>
          <p:nvPr/>
        </p:nvSpPr>
        <p:spPr bwMode="auto">
          <a:xfrm>
            <a:off x="3231451" y="642816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L0:</a:t>
            </a:r>
          </a:p>
        </p:txBody>
      </p:sp>
      <p:sp>
        <p:nvSpPr>
          <p:cNvPr id="177" name="Text Box 248"/>
          <p:cNvSpPr txBox="1">
            <a:spLocks noChangeAspect="1" noChangeArrowheads="1"/>
          </p:cNvSpPr>
          <p:nvPr/>
        </p:nvSpPr>
        <p:spPr bwMode="auto">
          <a:xfrm>
            <a:off x="2863833" y="1351115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L1:</a:t>
            </a:r>
          </a:p>
        </p:txBody>
      </p:sp>
      <p:sp>
        <p:nvSpPr>
          <p:cNvPr id="178" name="Text Box 249"/>
          <p:cNvSpPr txBox="1">
            <a:spLocks noChangeAspect="1" noChangeArrowheads="1"/>
          </p:cNvSpPr>
          <p:nvPr/>
        </p:nvSpPr>
        <p:spPr bwMode="auto">
          <a:xfrm>
            <a:off x="2483538" y="2037229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L2:</a:t>
            </a:r>
          </a:p>
        </p:txBody>
      </p:sp>
      <p:sp>
        <p:nvSpPr>
          <p:cNvPr id="179" name="Text Box 250"/>
          <p:cNvSpPr txBox="1">
            <a:spLocks noChangeAspect="1" noChangeArrowheads="1"/>
          </p:cNvSpPr>
          <p:nvPr/>
        </p:nvSpPr>
        <p:spPr bwMode="auto">
          <a:xfrm>
            <a:off x="2077891" y="2791480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L3:</a:t>
            </a:r>
          </a:p>
        </p:txBody>
      </p:sp>
      <p:sp>
        <p:nvSpPr>
          <p:cNvPr id="180" name="Text Box 251"/>
          <p:cNvSpPr txBox="1">
            <a:spLocks noChangeAspect="1" noChangeArrowheads="1"/>
          </p:cNvSpPr>
          <p:nvPr/>
        </p:nvSpPr>
        <p:spPr bwMode="auto">
          <a:xfrm>
            <a:off x="1553402" y="3788169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L4:</a:t>
            </a:r>
          </a:p>
        </p:txBody>
      </p:sp>
      <p:sp>
        <p:nvSpPr>
          <p:cNvPr id="181" name="Text Box 252"/>
          <p:cNvSpPr txBox="1">
            <a:spLocks noChangeAspect="1" noChangeArrowheads="1"/>
          </p:cNvSpPr>
          <p:nvPr/>
        </p:nvSpPr>
        <p:spPr bwMode="auto">
          <a:xfrm>
            <a:off x="933838" y="4903699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L5:</a:t>
            </a:r>
          </a:p>
        </p:txBody>
      </p:sp>
      <p:sp>
        <p:nvSpPr>
          <p:cNvPr id="182" name="Text Box 289"/>
          <p:cNvSpPr txBox="1">
            <a:spLocks noChangeAspect="1" noChangeArrowheads="1"/>
          </p:cNvSpPr>
          <p:nvPr/>
        </p:nvSpPr>
        <p:spPr bwMode="auto">
          <a:xfrm>
            <a:off x="132051" y="1135447"/>
            <a:ext cx="1060743" cy="181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Smaller,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faster,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and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costlier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(per byte)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storage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devices</a:t>
            </a:r>
          </a:p>
        </p:txBody>
      </p:sp>
      <p:sp>
        <p:nvSpPr>
          <p:cNvPr id="183" name="Line 291"/>
          <p:cNvSpPr>
            <a:spLocks noChangeShapeType="1"/>
          </p:cNvSpPr>
          <p:nvPr/>
        </p:nvSpPr>
        <p:spPr bwMode="auto">
          <a:xfrm flipH="1" flipV="1">
            <a:off x="92437" y="952322"/>
            <a:ext cx="0" cy="215024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5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84" name="Line 292"/>
          <p:cNvSpPr>
            <a:spLocks noChangeAspect="1" noChangeShapeType="1"/>
          </p:cNvSpPr>
          <p:nvPr/>
        </p:nvSpPr>
        <p:spPr bwMode="auto">
          <a:xfrm>
            <a:off x="1117647" y="5732939"/>
            <a:ext cx="575512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97" b="0" kern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185" name="Text Box 293"/>
          <p:cNvSpPr txBox="1">
            <a:spLocks noChangeAspect="1" noChangeArrowheads="1"/>
          </p:cNvSpPr>
          <p:nvPr/>
        </p:nvSpPr>
        <p:spPr bwMode="auto">
          <a:xfrm>
            <a:off x="3459393" y="2775697"/>
            <a:ext cx="1182746" cy="64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L3 cache </a:t>
            </a:r>
          </a:p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b="0" kern="0" dirty="0">
                <a:solidFill>
                  <a:sysClr val="windowText" lastClr="000000"/>
                </a:solidFill>
                <a:latin typeface="Arial"/>
                <a:cs typeface="Arial"/>
              </a:rPr>
              <a:t>(SRAM)</a:t>
            </a:r>
          </a:p>
        </p:txBody>
      </p:sp>
      <p:sp>
        <p:nvSpPr>
          <p:cNvPr id="187" name="Text Box 295"/>
          <p:cNvSpPr txBox="1">
            <a:spLocks noChangeAspect="1" noChangeArrowheads="1"/>
          </p:cNvSpPr>
          <p:nvPr/>
        </p:nvSpPr>
        <p:spPr bwMode="auto">
          <a:xfrm>
            <a:off x="5801607" y="3299380"/>
            <a:ext cx="2871222" cy="5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L3 cache holds cache lines</a:t>
            </a:r>
          </a:p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189" name="Text Box 297"/>
          <p:cNvSpPr txBox="1">
            <a:spLocks noChangeAspect="1" noChangeArrowheads="1"/>
          </p:cNvSpPr>
          <p:nvPr/>
        </p:nvSpPr>
        <p:spPr bwMode="auto">
          <a:xfrm>
            <a:off x="388750" y="5952678"/>
            <a:ext cx="529932" cy="36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97" ker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L6:</a:t>
            </a:r>
          </a:p>
        </p:txBody>
      </p:sp>
      <p:sp>
        <p:nvSpPr>
          <p:cNvPr id="234" name="Text Box 229"/>
          <p:cNvSpPr txBox="1">
            <a:spLocks noChangeAspect="1" noChangeArrowheads="1"/>
          </p:cNvSpPr>
          <p:nvPr/>
        </p:nvSpPr>
        <p:spPr bwMode="auto">
          <a:xfrm>
            <a:off x="6389956" y="4230550"/>
            <a:ext cx="2180136" cy="737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defTabSz="91266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97" kern="0" dirty="0">
                <a:solidFill>
                  <a:srgbClr val="FF0000"/>
                </a:solidFill>
                <a:latin typeface="Arial"/>
                <a:cs typeface="Arial"/>
              </a:rPr>
              <a:t>Main memory holds disk blocks retrieved from local disks.</a:t>
            </a:r>
          </a:p>
        </p:txBody>
      </p:sp>
    </p:spTree>
    <p:extLst>
      <p:ext uri="{BB962C8B-B14F-4D97-AF65-F5344CB8AC3E}">
        <p14:creationId xmlns:p14="http://schemas.microsoft.com/office/powerpoint/2010/main" val="3200078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Review Questions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Aggregate memory layout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RTL implementation of pop </a:t>
                </a:r>
                <a:r>
                  <a:rPr lang="en-US" dirty="0" err="1" smtClean="0"/>
                  <a:t>rA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rmmovq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</a:t>
                </a:r>
                <a:r>
                  <a:rPr lang="en-US" dirty="0" smtClean="0"/>
                  <a:t>, D(</a:t>
                </a:r>
                <a:r>
                  <a:rPr lang="en-US" dirty="0" err="1" smtClean="0"/>
                  <a:t>rB</a:t>
                </a:r>
                <a:r>
                  <a:rPr lang="en-US" dirty="0" smtClean="0"/>
                  <a:t>)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Match code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Write Assembly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𝒂𝒊</m:t>
                        </m:r>
                      </m:e>
                    </m:nary>
                  </m:oMath>
                </a14:m>
                <a:r>
                  <a:rPr lang="en-US" dirty="0" smtClean="0"/>
                  <a:t>|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GDB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HCL for </a:t>
                </a:r>
                <a:r>
                  <a:rPr lang="en-US" dirty="0" err="1" smtClean="0"/>
                  <a:t>needs_reg_ids</a:t>
                </a: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smtClean="0"/>
                  <a:t>Forwarding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mtClean="0"/>
                  <a:t>Load-use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3" t="-1287" r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16511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358474" y="434871"/>
            <a:ext cx="8643945" cy="760589"/>
          </a:xfrm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 smtClean="0"/>
              <a:t>Examples of Caching in the </a:t>
            </a:r>
            <a:r>
              <a:rPr lang="en-GB" dirty="0" err="1" smtClean="0"/>
              <a:t>Mem</a:t>
            </a:r>
            <a:r>
              <a:rPr lang="en-GB" dirty="0" smtClean="0"/>
              <a:t>. Hierarchy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7646035" y="2424377"/>
            <a:ext cx="1445119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Hardware MMU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5896681" y="2424377"/>
            <a:ext cx="1749354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843091" y="2424377"/>
            <a:ext cx="2053590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On-Chip TLB</a:t>
            </a: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1941618" y="2424377"/>
            <a:ext cx="1901472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Address translations</a:t>
            </a:r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16205" y="2424377"/>
            <a:ext cx="1825413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7646035" y="5328877"/>
            <a:ext cx="1445119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Web browser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5896681" y="5328877"/>
            <a:ext cx="1749354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3843091" y="5328877"/>
            <a:ext cx="2053590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1941618" y="5328877"/>
            <a:ext cx="1901472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16205" y="5328877"/>
            <a:ext cx="1825413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Browser cache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116205" y="5913579"/>
            <a:ext cx="1825413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Web cache</a:t>
            </a: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116205" y="4744173"/>
            <a:ext cx="1825413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Network buffer cache</a:t>
            </a: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116205" y="4021614"/>
            <a:ext cx="1825413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Buffer cache</a:t>
            </a: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116205" y="3684103"/>
            <a:ext cx="1825413" cy="33751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Virtual Memory</a:t>
            </a: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116205" y="3346591"/>
            <a:ext cx="1825413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L2 cache</a:t>
            </a: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116205" y="3009080"/>
            <a:ext cx="1825413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L1 cache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16205" y="2074190"/>
            <a:ext cx="1825413" cy="350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Registers</a:t>
            </a: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116205" y="1435612"/>
            <a:ext cx="1825413" cy="638578"/>
          </a:xfrm>
          <a:prstGeom prst="rect">
            <a:avLst/>
          </a:prstGeom>
          <a:solidFill>
            <a:srgbClr val="E0E0E0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 anchor="ctr" anchorCtr="0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Cache Type</a:t>
            </a: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1941618" y="5913579"/>
            <a:ext cx="1901472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1941618" y="4744173"/>
            <a:ext cx="1901472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1941618" y="4021614"/>
            <a:ext cx="1901472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1941618" y="3684103"/>
            <a:ext cx="1901472" cy="33751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4-KB pages</a:t>
            </a: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1941618" y="3346591"/>
            <a:ext cx="1901472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64-byte blocks</a:t>
            </a:r>
          </a:p>
        </p:txBody>
      </p:sp>
      <p:sp>
        <p:nvSpPr>
          <p:cNvPr id="37916" name="Rectangle 26"/>
          <p:cNvSpPr>
            <a:spLocks noChangeArrowheads="1"/>
          </p:cNvSpPr>
          <p:nvPr/>
        </p:nvSpPr>
        <p:spPr bwMode="auto">
          <a:xfrm>
            <a:off x="1941618" y="3009080"/>
            <a:ext cx="1901472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64-byte blocks</a:t>
            </a:r>
          </a:p>
        </p:txBody>
      </p:sp>
      <p:sp>
        <p:nvSpPr>
          <p:cNvPr id="37917" name="Rectangle 27"/>
          <p:cNvSpPr>
            <a:spLocks noChangeArrowheads="1"/>
          </p:cNvSpPr>
          <p:nvPr/>
        </p:nvSpPr>
        <p:spPr bwMode="auto">
          <a:xfrm>
            <a:off x="1941618" y="2074190"/>
            <a:ext cx="1901472" cy="350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4-8 bytes words</a:t>
            </a:r>
          </a:p>
        </p:txBody>
      </p:sp>
      <p:sp>
        <p:nvSpPr>
          <p:cNvPr id="37918" name="Rectangle 28"/>
          <p:cNvSpPr>
            <a:spLocks noChangeArrowheads="1"/>
          </p:cNvSpPr>
          <p:nvPr/>
        </p:nvSpPr>
        <p:spPr bwMode="auto">
          <a:xfrm>
            <a:off x="1941618" y="1435612"/>
            <a:ext cx="1901472" cy="638578"/>
          </a:xfrm>
          <a:prstGeom prst="rect">
            <a:avLst/>
          </a:prstGeom>
          <a:solidFill>
            <a:srgbClr val="E0E0E0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 anchor="ctr" anchorCtr="0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What is Cached?</a:t>
            </a:r>
          </a:p>
        </p:txBody>
      </p:sp>
      <p:sp>
        <p:nvSpPr>
          <p:cNvPr id="37919" name="Rectangle 29"/>
          <p:cNvSpPr>
            <a:spLocks noChangeArrowheads="1"/>
          </p:cNvSpPr>
          <p:nvPr/>
        </p:nvSpPr>
        <p:spPr bwMode="auto">
          <a:xfrm>
            <a:off x="7646035" y="5913579"/>
            <a:ext cx="1445119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Web proxy server</a:t>
            </a:r>
          </a:p>
        </p:txBody>
      </p:sp>
      <p:sp>
        <p:nvSpPr>
          <p:cNvPr id="37920" name="Rectangle 30"/>
          <p:cNvSpPr>
            <a:spLocks noChangeArrowheads="1"/>
          </p:cNvSpPr>
          <p:nvPr/>
        </p:nvSpPr>
        <p:spPr bwMode="auto">
          <a:xfrm>
            <a:off x="5896681" y="5913579"/>
            <a:ext cx="1749354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1,000,000,000</a:t>
            </a:r>
          </a:p>
        </p:txBody>
      </p:sp>
      <p:sp>
        <p:nvSpPr>
          <p:cNvPr id="37921" name="Rectangle 31"/>
          <p:cNvSpPr>
            <a:spLocks noChangeArrowheads="1"/>
          </p:cNvSpPr>
          <p:nvPr/>
        </p:nvSpPr>
        <p:spPr bwMode="auto">
          <a:xfrm>
            <a:off x="3843091" y="5913579"/>
            <a:ext cx="2053590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Remote server disks</a:t>
            </a:r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7646035" y="4021614"/>
            <a:ext cx="1445119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37923" name="Rectangle 33"/>
          <p:cNvSpPr>
            <a:spLocks noChangeArrowheads="1"/>
          </p:cNvSpPr>
          <p:nvPr/>
        </p:nvSpPr>
        <p:spPr bwMode="auto">
          <a:xfrm>
            <a:off x="5896681" y="4021614"/>
            <a:ext cx="1749354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24" name="Rectangle 34"/>
          <p:cNvSpPr>
            <a:spLocks noChangeArrowheads="1"/>
          </p:cNvSpPr>
          <p:nvPr/>
        </p:nvSpPr>
        <p:spPr bwMode="auto">
          <a:xfrm>
            <a:off x="3843091" y="4021614"/>
            <a:ext cx="2053590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25" name="Rectangle 35"/>
          <p:cNvSpPr>
            <a:spLocks noChangeArrowheads="1"/>
          </p:cNvSpPr>
          <p:nvPr/>
        </p:nvSpPr>
        <p:spPr bwMode="auto">
          <a:xfrm>
            <a:off x="7646035" y="3009080"/>
            <a:ext cx="1445119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6" name="Rectangle 36"/>
          <p:cNvSpPr>
            <a:spLocks noChangeArrowheads="1"/>
          </p:cNvSpPr>
          <p:nvPr/>
        </p:nvSpPr>
        <p:spPr bwMode="auto">
          <a:xfrm>
            <a:off x="5896681" y="3009080"/>
            <a:ext cx="1749354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7" name="Rectangle 37"/>
          <p:cNvSpPr>
            <a:spLocks noChangeArrowheads="1"/>
          </p:cNvSpPr>
          <p:nvPr/>
        </p:nvSpPr>
        <p:spPr bwMode="auto">
          <a:xfrm>
            <a:off x="3843091" y="3009080"/>
            <a:ext cx="2053590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On-Chip L1</a:t>
            </a:r>
          </a:p>
        </p:txBody>
      </p:sp>
      <p:sp>
        <p:nvSpPr>
          <p:cNvPr id="37928" name="Rectangle 38"/>
          <p:cNvSpPr>
            <a:spLocks noChangeArrowheads="1"/>
          </p:cNvSpPr>
          <p:nvPr/>
        </p:nvSpPr>
        <p:spPr bwMode="auto">
          <a:xfrm>
            <a:off x="7646035" y="3346591"/>
            <a:ext cx="1445119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9" name="Rectangle 39"/>
          <p:cNvSpPr>
            <a:spLocks noChangeArrowheads="1"/>
          </p:cNvSpPr>
          <p:nvPr/>
        </p:nvSpPr>
        <p:spPr bwMode="auto">
          <a:xfrm>
            <a:off x="5896681" y="3346591"/>
            <a:ext cx="1749354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30" name="Rectangle 40"/>
          <p:cNvSpPr>
            <a:spLocks noChangeArrowheads="1"/>
          </p:cNvSpPr>
          <p:nvPr/>
        </p:nvSpPr>
        <p:spPr bwMode="auto">
          <a:xfrm>
            <a:off x="3843091" y="3346591"/>
            <a:ext cx="2053590" cy="33751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On-Chip L2</a:t>
            </a:r>
          </a:p>
        </p:txBody>
      </p:sp>
      <p:sp>
        <p:nvSpPr>
          <p:cNvPr id="37931" name="Rectangle 41"/>
          <p:cNvSpPr>
            <a:spLocks noChangeArrowheads="1"/>
          </p:cNvSpPr>
          <p:nvPr/>
        </p:nvSpPr>
        <p:spPr bwMode="auto">
          <a:xfrm>
            <a:off x="7646035" y="4744173"/>
            <a:ext cx="1445119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NFS client</a:t>
            </a:r>
          </a:p>
        </p:txBody>
      </p:sp>
      <p:sp>
        <p:nvSpPr>
          <p:cNvPr id="37932" name="Rectangle 42"/>
          <p:cNvSpPr>
            <a:spLocks noChangeArrowheads="1"/>
          </p:cNvSpPr>
          <p:nvPr/>
        </p:nvSpPr>
        <p:spPr bwMode="auto">
          <a:xfrm>
            <a:off x="5896681" y="4744173"/>
            <a:ext cx="1749354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33" name="Rectangle 43"/>
          <p:cNvSpPr>
            <a:spLocks noChangeArrowheads="1"/>
          </p:cNvSpPr>
          <p:nvPr/>
        </p:nvSpPr>
        <p:spPr bwMode="auto">
          <a:xfrm>
            <a:off x="3843091" y="4744173"/>
            <a:ext cx="2053590" cy="58470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34" name="Rectangle 44"/>
          <p:cNvSpPr>
            <a:spLocks noChangeArrowheads="1"/>
          </p:cNvSpPr>
          <p:nvPr/>
        </p:nvSpPr>
        <p:spPr bwMode="auto">
          <a:xfrm>
            <a:off x="7646035" y="3684103"/>
            <a:ext cx="1445119" cy="33751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Hardware + OS</a:t>
            </a:r>
          </a:p>
        </p:txBody>
      </p:sp>
      <p:sp>
        <p:nvSpPr>
          <p:cNvPr id="37935" name="Rectangle 45"/>
          <p:cNvSpPr>
            <a:spLocks noChangeArrowheads="1"/>
          </p:cNvSpPr>
          <p:nvPr/>
        </p:nvSpPr>
        <p:spPr bwMode="auto">
          <a:xfrm>
            <a:off x="5896681" y="3684103"/>
            <a:ext cx="1749354" cy="33751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36" name="Rectangle 46"/>
          <p:cNvSpPr>
            <a:spLocks noChangeArrowheads="1"/>
          </p:cNvSpPr>
          <p:nvPr/>
        </p:nvSpPr>
        <p:spPr bwMode="auto">
          <a:xfrm>
            <a:off x="3843091" y="3684103"/>
            <a:ext cx="2053590" cy="33751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37" name="Rectangle 47"/>
          <p:cNvSpPr>
            <a:spLocks noChangeArrowheads="1"/>
          </p:cNvSpPr>
          <p:nvPr/>
        </p:nvSpPr>
        <p:spPr bwMode="auto">
          <a:xfrm>
            <a:off x="7646035" y="2074190"/>
            <a:ext cx="1445119" cy="350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37938" name="Rectangle 48"/>
          <p:cNvSpPr>
            <a:spLocks noChangeArrowheads="1"/>
          </p:cNvSpPr>
          <p:nvPr/>
        </p:nvSpPr>
        <p:spPr bwMode="auto">
          <a:xfrm>
            <a:off x="5896681" y="2074190"/>
            <a:ext cx="1749354" cy="350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939" name="Rectangle 49"/>
          <p:cNvSpPr>
            <a:spLocks noChangeArrowheads="1"/>
          </p:cNvSpPr>
          <p:nvPr/>
        </p:nvSpPr>
        <p:spPr bwMode="auto">
          <a:xfrm>
            <a:off x="3843091" y="2074190"/>
            <a:ext cx="2053590" cy="35018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 CPU core</a:t>
            </a:r>
          </a:p>
        </p:txBody>
      </p:sp>
      <p:sp>
        <p:nvSpPr>
          <p:cNvPr id="37940" name="Rectangle 50"/>
          <p:cNvSpPr>
            <a:spLocks noChangeArrowheads="1"/>
          </p:cNvSpPr>
          <p:nvPr/>
        </p:nvSpPr>
        <p:spPr bwMode="auto">
          <a:xfrm>
            <a:off x="7646035" y="1435612"/>
            <a:ext cx="1445119" cy="638578"/>
          </a:xfrm>
          <a:prstGeom prst="rect">
            <a:avLst/>
          </a:prstGeom>
          <a:solidFill>
            <a:srgbClr val="E0E0E0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 anchor="ctr" anchorCtr="0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Managed By</a:t>
            </a:r>
          </a:p>
        </p:txBody>
      </p:sp>
      <p:sp>
        <p:nvSpPr>
          <p:cNvPr id="37941" name="Rectangle 51"/>
          <p:cNvSpPr>
            <a:spLocks noChangeArrowheads="1"/>
          </p:cNvSpPr>
          <p:nvPr/>
        </p:nvSpPr>
        <p:spPr bwMode="auto">
          <a:xfrm>
            <a:off x="5896681" y="1435612"/>
            <a:ext cx="1749354" cy="6385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 anchor="ctr" anchorCtr="0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Latency (cycles)</a:t>
            </a:r>
          </a:p>
        </p:txBody>
      </p:sp>
      <p:sp>
        <p:nvSpPr>
          <p:cNvPr id="37942" name="Rectangle 52"/>
          <p:cNvSpPr>
            <a:spLocks noChangeArrowheads="1"/>
          </p:cNvSpPr>
          <p:nvPr/>
        </p:nvSpPr>
        <p:spPr bwMode="auto">
          <a:xfrm>
            <a:off x="3843091" y="1435612"/>
            <a:ext cx="2053590" cy="638578"/>
          </a:xfrm>
          <a:prstGeom prst="rect">
            <a:avLst/>
          </a:prstGeom>
          <a:solidFill>
            <a:srgbClr val="E0E0E0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 anchor="ctr" anchorCtr="0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Where is it Cached?</a:t>
            </a:r>
          </a:p>
        </p:txBody>
      </p:sp>
      <p:sp>
        <p:nvSpPr>
          <p:cNvPr id="37948" name="Line 58"/>
          <p:cNvSpPr>
            <a:spLocks noChangeShapeType="1"/>
          </p:cNvSpPr>
          <p:nvPr/>
        </p:nvSpPr>
        <p:spPr bwMode="auto">
          <a:xfrm>
            <a:off x="116205" y="1435612"/>
            <a:ext cx="1585" cy="638578"/>
          </a:xfrm>
          <a:prstGeom prst="line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/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116205" y="4382893"/>
            <a:ext cx="1825413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Disk cache	</a:t>
            </a: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1941618" y="4382893"/>
            <a:ext cx="1901472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Disk sectors</a:t>
            </a:r>
          </a:p>
        </p:txBody>
      </p:sp>
      <p:sp>
        <p:nvSpPr>
          <p:cNvPr id="58" name="Rectangle 34"/>
          <p:cNvSpPr>
            <a:spLocks noChangeArrowheads="1"/>
          </p:cNvSpPr>
          <p:nvPr/>
        </p:nvSpPr>
        <p:spPr bwMode="auto">
          <a:xfrm>
            <a:off x="3843091" y="4382893"/>
            <a:ext cx="2053590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Disk controller</a:t>
            </a:r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>
            <a:off x="5896681" y="4382893"/>
            <a:ext cx="1749354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100,000</a:t>
            </a:r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7646035" y="4382893"/>
            <a:ext cx="1445119" cy="36128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89833" tIns="46713" rIns="89833" bIns="46713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0066"/>
                </a:solidFill>
                <a:latin typeface="Calibri" pitchFamily="34" charset="0"/>
              </a:rPr>
              <a:t>Disk firmware</a:t>
            </a:r>
          </a:p>
        </p:txBody>
      </p:sp>
    </p:spTree>
    <p:extLst>
      <p:ext uri="{BB962C8B-B14F-4D97-AF65-F5344CB8AC3E}">
        <p14:creationId xmlns:p14="http://schemas.microsoft.com/office/powerpoint/2010/main" val="2123956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230293" y="1673296"/>
            <a:ext cx="6160770" cy="387900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382411" y="1977531"/>
            <a:ext cx="2118557" cy="24338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109297" y="1977531"/>
            <a:ext cx="2118557" cy="24338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 Core i7 Cache Hierarchy</a:t>
            </a:r>
            <a:endParaRPr lang="en-US" dirty="0"/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547205" y="2129649"/>
            <a:ext cx="976089" cy="3042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 dirty="0" err="1"/>
              <a:t>Regs</a:t>
            </a:r>
            <a:endParaRPr lang="en-US" sz="1797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589989" y="2776149"/>
            <a:ext cx="781188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L1 </a:t>
            </a:r>
          </a:p>
          <a:p>
            <a:pPr algn="ctr"/>
            <a:r>
              <a:rPr lang="en-US" sz="1797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1523295" y="2776149"/>
            <a:ext cx="793865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 dirty="0"/>
              <a:t>L1 </a:t>
            </a:r>
          </a:p>
          <a:p>
            <a:pPr algn="ctr"/>
            <a:r>
              <a:rPr lang="en-US" sz="1797" dirty="0" err="1"/>
              <a:t>i</a:t>
            </a:r>
            <a:r>
              <a:rPr lang="en-US" sz="1797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610588" y="3688856"/>
            <a:ext cx="1706572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066941" y="2433884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066941" y="3346591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1903589" y="3346591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241914" y="1673296"/>
            <a:ext cx="901139" cy="3406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97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4274091" y="2129649"/>
            <a:ext cx="976089" cy="3042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4316875" y="2776149"/>
            <a:ext cx="781188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 dirty="0"/>
              <a:t>L1 </a:t>
            </a:r>
          </a:p>
          <a:p>
            <a:pPr algn="ctr"/>
            <a:r>
              <a:rPr lang="en-US" sz="1797" dirty="0" err="1"/>
              <a:t>d</a:t>
            </a:r>
            <a:r>
              <a:rPr lang="en-US" sz="1797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5250180" y="2776149"/>
            <a:ext cx="793865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L1 </a:t>
            </a:r>
          </a:p>
          <a:p>
            <a:pPr algn="ctr"/>
            <a:r>
              <a:rPr lang="en-US" sz="1797"/>
              <a:t>i-cache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4337473" y="3688856"/>
            <a:ext cx="1706572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4793827" y="2433884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4793827" y="3346591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5630474" y="3346591"/>
            <a:ext cx="0" cy="3422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3968800" y="1673296"/>
            <a:ext cx="901139" cy="3406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97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2968414" y="2977943"/>
            <a:ext cx="722559" cy="588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593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1447236" y="4259298"/>
            <a:ext cx="0" cy="532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174121" y="4259298"/>
            <a:ext cx="0" cy="532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098632" y="4791710"/>
            <a:ext cx="4379724" cy="57044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L3 unified cache</a:t>
            </a:r>
          </a:p>
          <a:p>
            <a:pPr algn="ctr"/>
            <a:r>
              <a:rPr lang="en-US" sz="1797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230293" y="6046682"/>
            <a:ext cx="6160770" cy="57044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797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3367723" y="5362152"/>
            <a:ext cx="0" cy="6845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97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-35351" y="1293002"/>
            <a:ext cx="2296371" cy="3406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797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43181" y="1673296"/>
            <a:ext cx="2509943" cy="357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97" dirty="0">
                <a:latin typeface="Calibri" pitchFamily="34" charset="0"/>
              </a:rPr>
              <a:t>L1 </a:t>
            </a:r>
            <a:r>
              <a:rPr lang="en-US" sz="1797" dirty="0" err="1">
                <a:latin typeface="Calibri" pitchFamily="34" charset="0"/>
              </a:rPr>
              <a:t>i</a:t>
            </a:r>
            <a:r>
              <a:rPr lang="en-US" sz="1797" dirty="0">
                <a:latin typeface="Calibri" pitchFamily="34" charset="0"/>
              </a:rPr>
              <a:t>-cache and </a:t>
            </a:r>
            <a:r>
              <a:rPr lang="en-US" sz="1797" dirty="0" err="1">
                <a:latin typeface="Calibri" pitchFamily="34" charset="0"/>
              </a:rPr>
              <a:t>d</a:t>
            </a:r>
            <a:r>
              <a:rPr lang="en-US" sz="1797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Access: 4 cycles</a:t>
            </a:r>
          </a:p>
          <a:p>
            <a:endParaRPr lang="en-US" sz="1797" b="0" dirty="0">
              <a:latin typeface="Calibri" pitchFamily="34" charset="0"/>
            </a:endParaRPr>
          </a:p>
          <a:p>
            <a:r>
              <a:rPr lang="en-US" sz="1797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797" b="0" dirty="0">
              <a:latin typeface="Calibri" pitchFamily="34" charset="0"/>
            </a:endParaRPr>
          </a:p>
          <a:p>
            <a:r>
              <a:rPr lang="en-US" sz="1797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797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797" b="0" dirty="0">
              <a:latin typeface="Calibri" pitchFamily="34" charset="0"/>
            </a:endParaRPr>
          </a:p>
          <a:p>
            <a:r>
              <a:rPr lang="en-US" sz="1797" dirty="0">
                <a:latin typeface="Calibri" pitchFamily="34" charset="0"/>
              </a:rPr>
              <a:t>Block size</a:t>
            </a:r>
            <a:r>
              <a:rPr lang="en-US" sz="1797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0837126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48708" y="2890238"/>
            <a:ext cx="684530" cy="136906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3589" y="4259298"/>
            <a:ext cx="3574768" cy="205359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endParaRPr lang="en-US" sz="1797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3589" y="2268183"/>
            <a:ext cx="3574768" cy="6084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5707" y="4411415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2354" y="4411415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29002" y="4411415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65650" y="4411415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5707" y="479171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2354" y="479171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29002" y="479171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65650" y="479171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5707" y="5172004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2354" y="5172004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29002" y="5172004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65650" y="5172004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5707" y="5552299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2354" y="5552299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29002" y="5552299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65650" y="5552299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3883" y="6084712"/>
            <a:ext cx="3042356" cy="1474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5707" y="242030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2354" y="242030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29002" y="242030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65650" y="2420300"/>
            <a:ext cx="760589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85524" y="234424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5303" y="4335357"/>
            <a:ext cx="100482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26923" y="4139638"/>
            <a:ext cx="3194030" cy="57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37615" y="3226931"/>
            <a:ext cx="2833743" cy="57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612337" y="2162971"/>
            <a:ext cx="2809637" cy="8155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055707" y="4791710"/>
            <a:ext cx="760589" cy="30423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588119" y="3422650"/>
            <a:ext cx="760589" cy="30423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55707" y="2420300"/>
            <a:ext cx="760589" cy="30423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729002" y="5172004"/>
            <a:ext cx="760589" cy="304236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88119" y="3422650"/>
            <a:ext cx="760589" cy="304236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729002" y="2420300"/>
            <a:ext cx="760589" cy="304236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797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21925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Mapped Cache indexing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12" y="2444201"/>
            <a:ext cx="228177" cy="295598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397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176" y="3618692"/>
            <a:ext cx="1120343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latin typeface="Calibri" pitchFamily="34" charset="0"/>
              </a:rPr>
              <a:t>S = 2</a:t>
            </a:r>
            <a:r>
              <a:rPr lang="en-US" sz="1797" baseline="30000" dirty="0">
                <a:latin typeface="Calibri" pitchFamily="34" charset="0"/>
              </a:rPr>
              <a:t>s</a:t>
            </a:r>
            <a:r>
              <a:rPr lang="en-US" sz="1797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3591" y="4631469"/>
            <a:ext cx="3118413" cy="8123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2412" y="1152530"/>
            <a:ext cx="3292678" cy="589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latin typeface="Calibri" pitchFamily="34" charset="0"/>
              </a:rPr>
              <a:t>Direct mapped: One line per set</a:t>
            </a:r>
          </a:p>
          <a:p>
            <a:r>
              <a:rPr lang="en-US" sz="1797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51799" y="2697158"/>
            <a:ext cx="988766" cy="270346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40565" y="2697158"/>
            <a:ext cx="760589" cy="27034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01154" y="2697158"/>
            <a:ext cx="519558" cy="27034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597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63686" y="2357826"/>
            <a:ext cx="1568482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latin typeface="Calibri" pitchFamily="34" charset="0"/>
              </a:rPr>
              <a:t>Address of </a:t>
            </a:r>
            <a:r>
              <a:rPr lang="en-US" sz="1797" dirty="0" err="1">
                <a:latin typeface="Calibri" pitchFamily="34" charset="0"/>
              </a:rPr>
              <a:t>int</a:t>
            </a:r>
            <a:r>
              <a:rPr lang="en-US" sz="1797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1523294" y="3802945"/>
            <a:ext cx="3841162" cy="532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endParaRPr lang="en-US" sz="1397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018764" y="391703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0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3290864" y="391703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1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3551176" y="391703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2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970587" y="391703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7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2117845" y="3917033"/>
            <a:ext cx="716665" cy="304236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1649704" y="391703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3823998" y="391703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3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4679926" y="391703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6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4388545" y="391703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5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4097163" y="391703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4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1523294" y="3118415"/>
            <a:ext cx="3841162" cy="532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endParaRPr lang="en-US" sz="1397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018764" y="323250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3290864" y="323250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1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3551176" y="323250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2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4970587" y="323250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7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2117845" y="3232503"/>
            <a:ext cx="716665" cy="304236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1649704" y="323250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3823998" y="323250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3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4679926" y="323250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6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4388545" y="323250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5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4097163" y="323250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4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1523294" y="2433885"/>
            <a:ext cx="3841162" cy="532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  <a:normAutofit/>
          </a:bodyPr>
          <a:lstStyle/>
          <a:p>
            <a:pPr defTabSz="912663">
              <a:lnSpc>
                <a:spcPct val="100000"/>
              </a:lnSpc>
            </a:pPr>
            <a:endParaRPr lang="en-US" sz="1397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3018764" y="254797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0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3290864" y="254797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1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3551176" y="254797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2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4970587" y="254797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7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2117845" y="2547973"/>
            <a:ext cx="716665" cy="304236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1649704" y="254797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3823998" y="2547973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3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4679926" y="254797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6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4388545" y="254797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5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4097163" y="2547973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4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1523294" y="4867769"/>
            <a:ext cx="3841162" cy="532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271" tIns="45635" rIns="91271" bIns="45635" numCol="1" rtlCol="0" anchor="ctr" anchorCtr="1" compatLnSpc="1">
            <a:prstTxWarp prst="textNoShape">
              <a:avLst/>
            </a:prstTxWarp>
          </a:bodyPr>
          <a:lstStyle/>
          <a:p>
            <a:pPr defTabSz="912663">
              <a:lnSpc>
                <a:spcPct val="100000"/>
              </a:lnSpc>
            </a:pPr>
            <a:endParaRPr lang="en-US" sz="1397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018764" y="4981857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0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3290864" y="4981857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1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3551176" y="4981857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2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4970587" y="4981857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7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2117845" y="4981857"/>
            <a:ext cx="716665" cy="304236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1649704" y="4981857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3823998" y="4981857"/>
            <a:ext cx="272100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3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4679926" y="4981857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6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4388545" y="4981857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4097163" y="4981857"/>
            <a:ext cx="292102" cy="304236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271" tIns="45635" rIns="91271" bIns="45635" numCol="1" rtlCol="0" anchor="ctr" anchorCtr="1" compatLnSpc="1">
            <a:prstTxWarp prst="textNoShape">
              <a:avLst/>
            </a:prstTxWarp>
            <a:noAutofit/>
          </a:bodyPr>
          <a:lstStyle/>
          <a:p>
            <a:pPr defTabSz="912663">
              <a:lnSpc>
                <a:spcPct val="100000"/>
              </a:lnSpc>
            </a:pPr>
            <a:r>
              <a:rPr lang="en-US" sz="1597" dirty="0">
                <a:latin typeface="Calibri" pitchFamily="34" charset="0"/>
              </a:rPr>
              <a:t>4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84100" y="2047860"/>
            <a:ext cx="417116" cy="22564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65436" y="3337982"/>
            <a:ext cx="896339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dirty="0">
                <a:latin typeface="Calibri" pitchFamily="34" charset="0"/>
              </a:rPr>
              <a:t>find set</a:t>
            </a:r>
          </a:p>
        </p:txBody>
      </p:sp>
    </p:spTree>
    <p:extLst>
      <p:ext uri="{BB962C8B-B14F-4D97-AF65-F5344CB8AC3E}">
        <p14:creationId xmlns:p14="http://schemas.microsoft.com/office/powerpoint/2010/main" val="3340788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69850"/>
            <a:ext cx="8963025" cy="779463"/>
          </a:xfrm>
        </p:spPr>
        <p:txBody>
          <a:bodyPr/>
          <a:lstStyle/>
          <a:p>
            <a:r>
              <a:rPr lang="en-US" dirty="0" smtClean="0"/>
              <a:t>Average Memory Access Time (AMAT)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</a:t>
            </a:r>
          </a:p>
          <a:p>
            <a:r>
              <a:rPr lang="en-US" dirty="0" smtClean="0"/>
              <a:t>Miss</a:t>
            </a:r>
          </a:p>
          <a:p>
            <a:r>
              <a:rPr lang="en-US" dirty="0" err="1" smtClean="0"/>
              <a:t>MissRatio</a:t>
            </a:r>
            <a:endParaRPr lang="en-US" dirty="0" smtClean="0"/>
          </a:p>
          <a:p>
            <a:r>
              <a:rPr lang="en-US" dirty="0" err="1" smtClean="0"/>
              <a:t>Misspenalty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5775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50541" y="2276468"/>
            <a:ext cx="3742671" cy="11472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2305" y="380294"/>
            <a:ext cx="8700820" cy="781189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885" y="5433457"/>
            <a:ext cx="8292004" cy="1259726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servers, laptops, and smart phones</a:t>
            </a:r>
          </a:p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15004" y="4378140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09185" y="1814322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09185" y="2042499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0817" y="4330604"/>
            <a:ext cx="583756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47215" y="1521178"/>
            <a:ext cx="1386269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4767" y="2614957"/>
            <a:ext cx="1064824" cy="532412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0769" y="2270676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09185" y="2498852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15004" y="1819075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15004" y="2047252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15004" y="2275428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15004" y="2503605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15004" y="2731782"/>
            <a:ext cx="912707" cy="228177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15004" y="2959958"/>
            <a:ext cx="912707" cy="228177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09185" y="2727029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09185" y="2955206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15004" y="3188135"/>
            <a:ext cx="912707" cy="228177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15004" y="3416312"/>
            <a:ext cx="912707" cy="228177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09185" y="3183382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0769" y="3411559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15004" y="4154717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1329" y="2374386"/>
            <a:ext cx="1393223" cy="5158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03771" y="2731782"/>
            <a:ext cx="76059" cy="912707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995208" y="4991365"/>
            <a:ext cx="955198" cy="305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15004" y="3644938"/>
            <a:ext cx="912707" cy="2281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09185" y="3646074"/>
            <a:ext cx="342150" cy="30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193" tIns="44198" rIns="90193" bIns="44198">
            <a:spAutoFit/>
          </a:bodyPr>
          <a:lstStyle/>
          <a:p>
            <a:pPr>
              <a:lnSpc>
                <a:spcPct val="88000"/>
              </a:lnSpc>
              <a:spcBef>
                <a:spcPts val="599"/>
              </a:spcBef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391063" y="3879003"/>
            <a:ext cx="912707" cy="228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193" tIns="44198" rIns="90193" bIns="44198" anchor="ctr"/>
          <a:lstStyle/>
          <a:p>
            <a:pPr rtl="1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797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89591" y="2879789"/>
            <a:ext cx="1519594" cy="137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55889" y="3188135"/>
            <a:ext cx="532411" cy="1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69255" y="4101634"/>
            <a:ext cx="1836505" cy="1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3295" y="3147855"/>
            <a:ext cx="6463420" cy="187282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882" y="2615443"/>
            <a:ext cx="1064824" cy="532412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5707" y="2877088"/>
            <a:ext cx="1367476" cy="4561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6145" y="2374386"/>
            <a:ext cx="1302661" cy="5158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5906" y="1973040"/>
            <a:ext cx="1049942" cy="340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97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97913" y="2809928"/>
            <a:ext cx="307527" cy="312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97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59343" y="2877089"/>
            <a:ext cx="677135" cy="312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97" b="0" dirty="0">
                <a:latin typeface="Courier New"/>
                <a:cs typeface="Courier New"/>
              </a:rPr>
              <a:t>4100</a:t>
            </a:r>
          </a:p>
        </p:txBody>
      </p:sp>
    </p:spTree>
    <p:extLst>
      <p:ext uri="{BB962C8B-B14F-4D97-AF65-F5344CB8AC3E}">
        <p14:creationId xmlns:p14="http://schemas.microsoft.com/office/powerpoint/2010/main" val="39784990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9926" y="359694"/>
            <a:ext cx="8266650" cy="781189"/>
          </a:xfrm>
          <a:ln/>
        </p:spPr>
        <p:txBody>
          <a:bodyPr/>
          <a:lstStyle/>
          <a:p>
            <a:pPr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dirty="0" smtClean="0"/>
              <a:t>Enabling Data Structure: Page Table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092" y="1145638"/>
            <a:ext cx="8292003" cy="1288247"/>
          </a:xfrm>
          <a:ln/>
        </p:spPr>
        <p:txBody>
          <a:bodyPr/>
          <a:lstStyle/>
          <a:p>
            <a:pPr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8482" algn="l"/>
                <a:tab pos="844530" algn="l"/>
                <a:tab pos="1757193" algn="l"/>
                <a:tab pos="2669856" algn="l"/>
                <a:tab pos="3582518" algn="l"/>
                <a:tab pos="4495181" algn="l"/>
                <a:tab pos="5407844" algn="l"/>
                <a:tab pos="6320506" algn="l"/>
                <a:tab pos="7233169" algn="l"/>
                <a:tab pos="8145831" algn="l"/>
                <a:tab pos="9058494" algn="l"/>
                <a:tab pos="9971157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19089" y="4668114"/>
            <a:ext cx="1597237" cy="228177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19089" y="4896291"/>
            <a:ext cx="1597237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19089" y="4439937"/>
            <a:ext cx="1597237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19089" y="3299054"/>
            <a:ext cx="1597237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19089" y="3527231"/>
            <a:ext cx="1597237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19089" y="3755407"/>
            <a:ext cx="1597237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19089" y="3983584"/>
            <a:ext cx="1597237" cy="228177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19089" y="4211761"/>
            <a:ext cx="1597237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1908" y="5165577"/>
            <a:ext cx="1687557" cy="811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0501" y="2357826"/>
            <a:ext cx="1624140" cy="57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57759" y="3394394"/>
            <a:ext cx="1376982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57759" y="3603290"/>
            <a:ext cx="1376982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3060" y="4788541"/>
            <a:ext cx="2522620" cy="1448288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3060" y="3421066"/>
            <a:ext cx="2522620" cy="1609913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68413" y="3192890"/>
            <a:ext cx="2497267" cy="69720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17707" y="2964713"/>
            <a:ext cx="2547973" cy="70037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392791" y="4351202"/>
            <a:ext cx="1538608" cy="5720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4853" y="4668114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4853" y="4896291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4853" y="4439937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4853" y="3299054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4853" y="3527231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4853" y="3755407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4853" y="3983584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4853" y="4211761"/>
            <a:ext cx="304236" cy="228177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6677" y="2994819"/>
            <a:ext cx="684530" cy="33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2866" y="3268948"/>
            <a:ext cx="280467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3657" y="3501426"/>
            <a:ext cx="278883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2866" y="3966381"/>
            <a:ext cx="280467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3657" y="4173150"/>
            <a:ext cx="278883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2866" y="4412055"/>
            <a:ext cx="280467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3657" y="4870582"/>
            <a:ext cx="278883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2866" y="4638106"/>
            <a:ext cx="280467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3657" y="3733903"/>
            <a:ext cx="278883" cy="3042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5641" y="2506774"/>
            <a:ext cx="1336646" cy="8168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374" y="3233911"/>
            <a:ext cx="640056" cy="33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205" y="4843824"/>
            <a:ext cx="640056" cy="33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20479" y="2904500"/>
            <a:ext cx="549429" cy="33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57759" y="3169120"/>
            <a:ext cx="1376982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57759" y="2940944"/>
            <a:ext cx="1376982" cy="2281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2354" y="4994534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2354" y="4766357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2354" y="3859989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2354" y="3625474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33156" y="3563677"/>
            <a:ext cx="549429" cy="33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9833" tIns="46713" rIns="89833" bIns="46713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597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65680" y="497868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65680" y="528862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65680" y="590850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65680" y="621844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65680" y="652838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2354" y="4068795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5031" y="4113430"/>
            <a:ext cx="2560649" cy="1508501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2354" y="4278312"/>
            <a:ext cx="76059" cy="76059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36722" y="3636566"/>
            <a:ext cx="2528958" cy="671854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65680" y="5598568"/>
            <a:ext cx="1376983" cy="228177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89833" tIns="46713" rIns="89833" bIns="46713" anchor="ctr"/>
          <a:lstStyle/>
          <a:p>
            <a:pPr>
              <a:lnSpc>
                <a:spcPct val="98000"/>
              </a:lnSpc>
              <a:tabLst>
                <a:tab pos="0" algn="l"/>
                <a:tab pos="912663" algn="l"/>
                <a:tab pos="1825325" algn="l"/>
                <a:tab pos="2737988" algn="l"/>
                <a:tab pos="3650651" algn="l"/>
                <a:tab pos="4563313" algn="l"/>
                <a:tab pos="5475976" algn="l"/>
                <a:tab pos="6388638" algn="l"/>
                <a:tab pos="7301301" algn="l"/>
                <a:tab pos="8213964" algn="l"/>
                <a:tab pos="9126626" algn="l"/>
                <a:tab pos="10039289" algn="l"/>
              </a:tabLst>
            </a:pPr>
            <a:r>
              <a:rPr lang="en-GB" sz="1397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319493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882650"/>
            <a:ext cx="8618537" cy="5213350"/>
          </a:xfrm>
        </p:spPr>
        <p:txBody>
          <a:bodyPr/>
          <a:lstStyle/>
          <a:p>
            <a:r>
              <a:rPr lang="en-US" dirty="0" smtClean="0"/>
              <a:t>Alignment rules that the compiler uses: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Align </a:t>
            </a:r>
            <a:r>
              <a:rPr lang="en-US" dirty="0" err="1" smtClean="0"/>
              <a:t>ints</a:t>
            </a:r>
            <a:r>
              <a:rPr lang="en-US" dirty="0" smtClean="0"/>
              <a:t> and floats on word boundary (divisible by four which means address in </a:t>
            </a:r>
            <a:r>
              <a:rPr lang="en-US" dirty="0" smtClean="0"/>
              <a:t>binary </a:t>
            </a:r>
            <a:r>
              <a:rPr lang="en-US" dirty="0" smtClean="0"/>
              <a:t>ends in </a:t>
            </a:r>
            <a:r>
              <a:rPr lang="en-US" dirty="0" smtClean="0"/>
              <a:t>00, in hex 0, 4, 8, C)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Shorts (length=2) align  on </a:t>
            </a:r>
            <a:r>
              <a:rPr lang="en-US" dirty="0" err="1" smtClean="0"/>
              <a:t>halfword</a:t>
            </a:r>
            <a:r>
              <a:rPr lang="en-US" dirty="0" smtClean="0"/>
              <a:t> boundary </a:t>
            </a:r>
            <a:r>
              <a:rPr lang="en-US" dirty="0" smtClean="0"/>
              <a:t>(binary address </a:t>
            </a:r>
            <a:r>
              <a:rPr lang="en-US" dirty="0" smtClean="0"/>
              <a:t>ends in 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Doubles Assuming m86-64 or Windows 32 bit </a:t>
            </a:r>
            <a:r>
              <a:rPr lang="en-US" dirty="0" smtClean="0">
                <a:sym typeface="Wingdings" panose="05000000000000000000" pitchFamily="2" charset="2"/>
              </a:rPr>
              <a:t> align doubles on double word </a:t>
            </a:r>
            <a:r>
              <a:rPr lang="en-US" dirty="0" smtClean="0">
                <a:sym typeface="Wingdings" panose="05000000000000000000" pitchFamily="2" charset="2"/>
              </a:rPr>
              <a:t>boundary</a:t>
            </a:r>
            <a:r>
              <a:rPr lang="en-US" dirty="0"/>
              <a:t> (binary address ends in </a:t>
            </a:r>
            <a:r>
              <a:rPr lang="en-US" dirty="0" smtClean="0"/>
              <a:t>000)</a:t>
            </a: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For </a:t>
            </a:r>
            <a:r>
              <a:rPr lang="en-US" dirty="0" smtClean="0">
                <a:sym typeface="Wingdings" panose="05000000000000000000" pitchFamily="2" charset="2"/>
              </a:rPr>
              <a:t>structures the entire structure is aligned to the boundary corresponding to its largest (non-array, non-structure)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Pad to obtain alignments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719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</a:t>
            </a:r>
            <a:r>
              <a:rPr lang="en-US" dirty="0"/>
              <a:t>memory </a:t>
            </a:r>
            <a:r>
              <a:rPr lang="en-US" dirty="0" smtClean="0"/>
              <a:t>layout m86-64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202777"/>
              </p:ext>
            </p:extLst>
          </p:nvPr>
        </p:nvGraphicFramePr>
        <p:xfrm>
          <a:off x="290513" y="1060450"/>
          <a:ext cx="8294685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7"/>
                <a:gridCol w="1658937"/>
                <a:gridCol w="1109663"/>
                <a:gridCol w="1676400"/>
                <a:gridCol w="2190748"/>
              </a:tblGrid>
              <a:tr h="462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 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 from start of tweet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padding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from[18]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age;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gender;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(or 3 Linux IA32)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total;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r>
                        <a:rPr lang="en-US" baseline="0" dirty="0" smtClean="0"/>
                        <a:t> t[18]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last[140]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**2 (198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200 next </a:t>
                      </a:r>
                      <a:r>
                        <a:rPr lang="en-US" dirty="0" err="1" smtClean="0">
                          <a:sym typeface="Wingdings" panose="05000000000000000000" pitchFamily="2" charset="2"/>
                        </a:rPr>
                        <a:t>doubleword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 boundary)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4618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Linux </a:t>
            </a:r>
            <a:r>
              <a:rPr lang="en-US" sz="4000" dirty="0" smtClean="0"/>
              <a:t>IA32 – doubles on word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342384"/>
              </p:ext>
            </p:extLst>
          </p:nvPr>
        </p:nvGraphicFramePr>
        <p:xfrm>
          <a:off x="290513" y="1060450"/>
          <a:ext cx="8294685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7"/>
                <a:gridCol w="1658937"/>
                <a:gridCol w="1109663"/>
                <a:gridCol w="1676400"/>
                <a:gridCol w="2190748"/>
              </a:tblGrid>
              <a:tr h="4622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</a:t>
                      </a:r>
                      <a:r>
                        <a:rPr lang="en-US" baseline="0" dirty="0" smtClean="0"/>
                        <a:t> {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in 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Offset from start of tweet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padding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from[18]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age;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gender;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3 Linux IA32)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 total;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r>
                        <a:rPr lang="en-US" baseline="0" dirty="0" smtClean="0"/>
                        <a:t> t[18]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 last[140]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2248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RTL implementation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pop </a:t>
            </a:r>
            <a:r>
              <a:rPr lang="en-US" dirty="0" err="1"/>
              <a:t>rA</a:t>
            </a:r>
            <a:r>
              <a:rPr lang="en-US" dirty="0"/>
              <a:t> and </a:t>
            </a:r>
            <a:r>
              <a:rPr lang="en-US" dirty="0" err="1"/>
              <a:t>rmmovq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, D(</a:t>
            </a:r>
            <a:r>
              <a:rPr lang="en-US" dirty="0" err="1"/>
              <a:t>rB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365250"/>
            <a:ext cx="8294687" cy="4730750"/>
          </a:xfrm>
        </p:spPr>
        <p:txBody>
          <a:bodyPr/>
          <a:lstStyle/>
          <a:p>
            <a:r>
              <a:rPr lang="en-US" dirty="0"/>
              <a:t>RTL implementation </a:t>
            </a:r>
            <a:r>
              <a:rPr lang="en-US" dirty="0" smtClean="0"/>
              <a:t>(</a:t>
            </a:r>
            <a:r>
              <a:rPr lang="en-US" dirty="0" err="1" smtClean="0"/>
              <a:t>Satge</a:t>
            </a:r>
            <a:r>
              <a:rPr lang="en-US" dirty="0" smtClean="0"/>
              <a:t> Computation)</a:t>
            </a:r>
          </a:p>
          <a:p>
            <a:r>
              <a:rPr lang="en-US" dirty="0" smtClean="0"/>
              <a:t>of </a:t>
            </a:r>
            <a:r>
              <a:rPr lang="en-US" dirty="0"/>
              <a:t>pop </a:t>
            </a:r>
            <a:r>
              <a:rPr lang="en-US" dirty="0" err="1" smtClean="0"/>
              <a:t>rA</a:t>
            </a:r>
            <a:r>
              <a:rPr lang="en-US" dirty="0" smtClean="0"/>
              <a:t>  --- Lecture 13 slide 15 </a:t>
            </a:r>
          </a:p>
          <a:p>
            <a:r>
              <a:rPr lang="en-US" dirty="0" smtClean="0"/>
              <a:t>and </a:t>
            </a:r>
            <a:r>
              <a:rPr lang="en-US" dirty="0" err="1"/>
              <a:t>rmmovq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, D(</a:t>
            </a:r>
            <a:r>
              <a:rPr lang="en-US" dirty="0" err="1"/>
              <a:t>rB</a:t>
            </a:r>
            <a:r>
              <a:rPr lang="en-US" dirty="0" smtClean="0"/>
              <a:t>) </a:t>
            </a:r>
            <a:r>
              <a:rPr lang="en-US" dirty="0"/>
              <a:t>--- Lecture 13 slide </a:t>
            </a:r>
            <a:r>
              <a:rPr lang="en-US" dirty="0" smtClean="0"/>
              <a:t>17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4224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 smtClean="0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popq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endParaRPr lang="en-US" sz="1600" dirty="0"/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14600"/>
            <a:ext cx="7010400" cy="609600"/>
            <a:chOff x="914400" y="2514600"/>
            <a:chExt cx="7010400" cy="609600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R[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3960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69850"/>
            <a:ext cx="8963025" cy="779463"/>
          </a:xfrm>
        </p:spPr>
        <p:txBody>
          <a:bodyPr/>
          <a:lstStyle/>
          <a:p>
            <a:r>
              <a:rPr lang="en-US" dirty="0"/>
              <a:t>RTL implementation  </a:t>
            </a:r>
            <a:r>
              <a:rPr lang="en-US" dirty="0" err="1" smtClean="0"/>
              <a:t>rmmovq</a:t>
            </a:r>
            <a:r>
              <a:rPr lang="en-US" dirty="0" smtClean="0"/>
              <a:t> </a:t>
            </a:r>
            <a:r>
              <a:rPr lang="en-US" dirty="0" err="1"/>
              <a:t>rA</a:t>
            </a:r>
            <a:r>
              <a:rPr lang="en-US" dirty="0"/>
              <a:t>, D(</a:t>
            </a:r>
            <a:r>
              <a:rPr lang="en-US" dirty="0" err="1"/>
              <a:t>rB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13 slide 15</a:t>
            </a:r>
          </a:p>
          <a:p>
            <a:r>
              <a:rPr lang="en-US" dirty="0"/>
              <a:t>Stage Computation: </a:t>
            </a:r>
            <a:r>
              <a:rPr lang="en-US" dirty="0" err="1">
                <a:latin typeface="Courier New" pitchFamily="49" charset="0"/>
              </a:rPr>
              <a:t>rmmovq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133600" y="243205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33600" y="212725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rmmovq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D(</a:t>
            </a:r>
            <a:r>
              <a:rPr lang="en-US" sz="1600" dirty="0" err="1"/>
              <a:t>rB</a:t>
            </a:r>
            <a:r>
              <a:rPr lang="en-US" sz="1600" dirty="0"/>
              <a:t>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243205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icode:ifun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[PC]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33600" y="273685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33600" y="304165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/>
              <a:t>PC+2]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33600" y="334645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</a:t>
            </a:r>
            <a:r>
              <a:rPr lang="en-US" sz="1600" dirty="0" smtClean="0">
                <a:sym typeface="Symbol" pitchFamily="18" charset="2"/>
              </a:rPr>
              <a:t>+10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914400" y="243205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105400" y="243205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105400" y="273685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register byte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105400" y="304165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displacement D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105400" y="334645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914400" y="3651250"/>
            <a:ext cx="7010400" cy="609600"/>
            <a:chOff x="576" y="1584"/>
            <a:chExt cx="4416" cy="384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914400" y="4260850"/>
            <a:ext cx="7010400" cy="609600"/>
            <a:chOff x="576" y="1968"/>
            <a:chExt cx="4416" cy="384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914400" y="4870450"/>
            <a:ext cx="7010400" cy="304800"/>
            <a:chOff x="576" y="2352"/>
            <a:chExt cx="4416" cy="192"/>
          </a:xfrm>
        </p:grpSpPr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valA</a:t>
              </a:r>
              <a:endParaRPr lang="en-US" sz="1600" dirty="0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914400" y="5175250"/>
            <a:ext cx="7010400" cy="609600"/>
            <a:chOff x="576" y="2544"/>
            <a:chExt cx="4416" cy="384"/>
          </a:xfrm>
        </p:grpSpPr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40" name="Group 41"/>
          <p:cNvGrpSpPr>
            <a:grpSpLocks/>
          </p:cNvGrpSpPr>
          <p:nvPr/>
        </p:nvGrpSpPr>
        <p:grpSpPr bwMode="auto">
          <a:xfrm>
            <a:off x="914400" y="5784850"/>
            <a:ext cx="7010400" cy="304800"/>
            <a:chOff x="576" y="2928"/>
            <a:chExt cx="4416" cy="192"/>
          </a:xfrm>
        </p:grpSpPr>
        <p:sp>
          <p:nvSpPr>
            <p:cNvPr id="41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095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 code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/>
              <a:t>funasum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 n, </a:t>
            </a:r>
            <a:r>
              <a:rPr lang="en-US" sz="2400" dirty="0" err="1" smtClean="0"/>
              <a:t>int</a:t>
            </a:r>
            <a:r>
              <a:rPr lang="en-US" sz="2400" dirty="0" smtClean="0"/>
              <a:t> a[])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	</a:t>
            </a:r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 sum =0;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&lt;n;==</a:t>
            </a:r>
            <a:r>
              <a:rPr lang="en-US" sz="2400" dirty="0" err="1" smtClean="0"/>
              <a:t>i</a:t>
            </a:r>
            <a:r>
              <a:rPr lang="en-US" sz="2400" dirty="0" smtClean="0"/>
              <a:t>){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	sum = sum + a[</a:t>
            </a:r>
            <a:r>
              <a:rPr lang="en-US" sz="2400" dirty="0" err="1" smtClean="0"/>
              <a:t>i</a:t>
            </a:r>
            <a:r>
              <a:rPr lang="en-US" sz="2400" dirty="0" smtClean="0"/>
              <a:t>]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	</a:t>
            </a:r>
            <a:r>
              <a:rPr lang="en-US" sz="2400" dirty="0" smtClean="0"/>
              <a:t>return(sum);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}</a:t>
            </a:r>
            <a:endParaRPr lang="en-US" sz="2400" dirty="0" smtClean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514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33522</TotalTime>
  <Pages>8</Pages>
  <Words>1636</Words>
  <Application>Microsoft Office PowerPoint</Application>
  <PresentationFormat>Custom</PresentationFormat>
  <Paragraphs>644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Helvetica</vt:lpstr>
      <vt:lpstr>Symbol</vt:lpstr>
      <vt:lpstr>Times New Roman</vt:lpstr>
      <vt:lpstr>Wingdings</vt:lpstr>
      <vt:lpstr>fujitsu-99-02</vt:lpstr>
      <vt:lpstr>Test – 2 Review </vt:lpstr>
      <vt:lpstr>Test 2 Review Questions</vt:lpstr>
      <vt:lpstr>Alignment rules</vt:lpstr>
      <vt:lpstr>Aggregate memory layout m86-64 </vt:lpstr>
      <vt:lpstr>Linux IA32 – doubles on word boundary</vt:lpstr>
      <vt:lpstr>RTL implementation of  pop rA and rmmovq rA, D(rB)</vt:lpstr>
      <vt:lpstr>Stage Computation: popq</vt:lpstr>
      <vt:lpstr>RTL implementation  rmmovq rA, D(rB)</vt:lpstr>
      <vt:lpstr>Match code </vt:lpstr>
      <vt:lpstr>Match code </vt:lpstr>
      <vt:lpstr>Match code </vt:lpstr>
      <vt:lpstr>Write Assembly  ∑_0^(n-1)▒〖|ai〗|</vt:lpstr>
      <vt:lpstr>Assembly</vt:lpstr>
      <vt:lpstr>GDB</vt:lpstr>
      <vt:lpstr>6. HCL for needs_reg_ids</vt:lpstr>
      <vt:lpstr>Y86-64 Instruction Set #2</vt:lpstr>
      <vt:lpstr>Rest of today</vt:lpstr>
      <vt:lpstr>Memory Allocation Example</vt:lpstr>
      <vt:lpstr>Example Memory       Hierarchy</vt:lpstr>
      <vt:lpstr>Examples of Caching in the Mem. Hierarchy</vt:lpstr>
      <vt:lpstr>Intel Core i7 Cache Hierarchy</vt:lpstr>
      <vt:lpstr>General Cache Concepts</vt:lpstr>
      <vt:lpstr>Direct Mapped Cache indexing</vt:lpstr>
      <vt:lpstr>Average Memory Access Time (AMAT)</vt:lpstr>
      <vt:lpstr>A System Using Virtual Addressing</vt:lpstr>
      <vt:lpstr>Enabling Data Structure: Page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MATTHEWS, MANTON M</cp:lastModifiedBy>
  <cp:revision>128</cp:revision>
  <cp:lastPrinted>2017-04-20T11:27:54Z</cp:lastPrinted>
  <dcterms:created xsi:type="dcterms:W3CDTF">1998-03-03T17:17:57Z</dcterms:created>
  <dcterms:modified xsi:type="dcterms:W3CDTF">2018-04-12T17:08:17Z</dcterms:modified>
</cp:coreProperties>
</file>