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5"/>
  </p:notesMasterIdLst>
  <p:handoutMasterIdLst>
    <p:handoutMasterId r:id="rId36"/>
  </p:handoutMasterIdLst>
  <p:sldIdLst>
    <p:sldId id="321" r:id="rId2"/>
    <p:sldId id="420" r:id="rId3"/>
    <p:sldId id="416" r:id="rId4"/>
    <p:sldId id="417" r:id="rId5"/>
    <p:sldId id="422" r:id="rId6"/>
    <p:sldId id="423" r:id="rId7"/>
    <p:sldId id="421" r:id="rId8"/>
    <p:sldId id="351" r:id="rId9"/>
    <p:sldId id="352" r:id="rId10"/>
    <p:sldId id="353" r:id="rId11"/>
    <p:sldId id="354" r:id="rId12"/>
    <p:sldId id="361" r:id="rId13"/>
    <p:sldId id="362" r:id="rId14"/>
    <p:sldId id="379" r:id="rId15"/>
    <p:sldId id="380" r:id="rId16"/>
    <p:sldId id="386" r:id="rId17"/>
    <p:sldId id="387" r:id="rId18"/>
    <p:sldId id="388" r:id="rId19"/>
    <p:sldId id="389" r:id="rId20"/>
    <p:sldId id="390" r:id="rId21"/>
    <p:sldId id="392" r:id="rId22"/>
    <p:sldId id="393" r:id="rId23"/>
    <p:sldId id="394" r:id="rId24"/>
    <p:sldId id="395" r:id="rId25"/>
    <p:sldId id="397" r:id="rId26"/>
    <p:sldId id="399" r:id="rId27"/>
    <p:sldId id="400" r:id="rId28"/>
    <p:sldId id="401" r:id="rId29"/>
    <p:sldId id="402" r:id="rId30"/>
    <p:sldId id="403" r:id="rId31"/>
    <p:sldId id="404" r:id="rId32"/>
    <p:sldId id="405" r:id="rId33"/>
    <p:sldId id="424" r:id="rId34"/>
  </p:sldIdLst>
  <p:sldSz cx="9131300" cy="6845300"/>
  <p:notesSz cx="9296400" cy="7010400"/>
  <p:kinsoku lang="ja-JP" invalStChars="、。，．・：；？！゛゜ヽヾゝゞ々ー’”）〕］｝〉》」』】°‰′″℃￠％ぁぃぅぇぉっゃゅょゎァィゥェォッャュョヮヵヶ!%),.:;?]}｡｣､･ｧｨｩｪｫｬｭｮｯｰﾞﾟ" invalEndChars="‘“（〔［｛〈《「『【￥＄$([\{｢￡"/>
  <p:defaultTextStyle>
    <a:defPPr>
      <a:defRPr lang="en-US"/>
    </a:defPPr>
    <a:lvl1pPr algn="ctr" rtl="0" eaLnBrk="0" fontAlgn="base" hangingPunct="0">
      <a:lnSpc>
        <a:spcPct val="90000"/>
      </a:lnSpc>
      <a:spcBef>
        <a:spcPct val="0"/>
      </a:spcBef>
      <a:spcAft>
        <a:spcPct val="0"/>
      </a:spcAft>
      <a:defRPr b="1" kern="1200">
        <a:solidFill>
          <a:schemeClr val="tx1"/>
        </a:solidFill>
        <a:latin typeface="Helvetica" pitchFamily="34" charset="0"/>
        <a:ea typeface="+mn-ea"/>
        <a:cs typeface="+mn-cs"/>
      </a:defRPr>
    </a:lvl1pPr>
    <a:lvl2pPr marL="457200" algn="ctr" rtl="0" eaLnBrk="0" fontAlgn="base" hangingPunct="0">
      <a:lnSpc>
        <a:spcPct val="90000"/>
      </a:lnSpc>
      <a:spcBef>
        <a:spcPct val="0"/>
      </a:spcBef>
      <a:spcAft>
        <a:spcPct val="0"/>
      </a:spcAft>
      <a:defRPr b="1" kern="1200">
        <a:solidFill>
          <a:schemeClr val="tx1"/>
        </a:solidFill>
        <a:latin typeface="Helvetica" pitchFamily="34" charset="0"/>
        <a:ea typeface="+mn-ea"/>
        <a:cs typeface="+mn-cs"/>
      </a:defRPr>
    </a:lvl2pPr>
    <a:lvl3pPr marL="914400" algn="ctr" rtl="0" eaLnBrk="0" fontAlgn="base" hangingPunct="0">
      <a:lnSpc>
        <a:spcPct val="90000"/>
      </a:lnSpc>
      <a:spcBef>
        <a:spcPct val="0"/>
      </a:spcBef>
      <a:spcAft>
        <a:spcPct val="0"/>
      </a:spcAft>
      <a:defRPr b="1" kern="1200">
        <a:solidFill>
          <a:schemeClr val="tx1"/>
        </a:solidFill>
        <a:latin typeface="Helvetica" pitchFamily="34" charset="0"/>
        <a:ea typeface="+mn-ea"/>
        <a:cs typeface="+mn-cs"/>
      </a:defRPr>
    </a:lvl3pPr>
    <a:lvl4pPr marL="1371600" algn="ctr" rtl="0" eaLnBrk="0" fontAlgn="base" hangingPunct="0">
      <a:lnSpc>
        <a:spcPct val="90000"/>
      </a:lnSpc>
      <a:spcBef>
        <a:spcPct val="0"/>
      </a:spcBef>
      <a:spcAft>
        <a:spcPct val="0"/>
      </a:spcAft>
      <a:defRPr b="1" kern="1200">
        <a:solidFill>
          <a:schemeClr val="tx1"/>
        </a:solidFill>
        <a:latin typeface="Helvetica" pitchFamily="34" charset="0"/>
        <a:ea typeface="+mn-ea"/>
        <a:cs typeface="+mn-cs"/>
      </a:defRPr>
    </a:lvl4pPr>
    <a:lvl5pPr marL="1828800" algn="ctr" rtl="0" eaLnBrk="0" fontAlgn="base" hangingPunct="0">
      <a:lnSpc>
        <a:spcPct val="90000"/>
      </a:lnSpc>
      <a:spcBef>
        <a:spcPct val="0"/>
      </a:spcBef>
      <a:spcAft>
        <a:spcPct val="0"/>
      </a:spcAft>
      <a:defRPr b="1" kern="1200">
        <a:solidFill>
          <a:schemeClr val="tx1"/>
        </a:solidFill>
        <a:latin typeface="Helvetica" pitchFamily="34" charset="0"/>
        <a:ea typeface="+mn-ea"/>
        <a:cs typeface="+mn-cs"/>
      </a:defRPr>
    </a:lvl5pPr>
    <a:lvl6pPr marL="2286000" algn="l" defTabSz="914400" rtl="0" eaLnBrk="1" latinLnBrk="0" hangingPunct="1">
      <a:defRPr b="1" kern="1200">
        <a:solidFill>
          <a:schemeClr val="tx1"/>
        </a:solidFill>
        <a:latin typeface="Helvetica" pitchFamily="34" charset="0"/>
        <a:ea typeface="+mn-ea"/>
        <a:cs typeface="+mn-cs"/>
      </a:defRPr>
    </a:lvl6pPr>
    <a:lvl7pPr marL="2743200" algn="l" defTabSz="914400" rtl="0" eaLnBrk="1" latinLnBrk="0" hangingPunct="1">
      <a:defRPr b="1" kern="1200">
        <a:solidFill>
          <a:schemeClr val="tx1"/>
        </a:solidFill>
        <a:latin typeface="Helvetica" pitchFamily="34" charset="0"/>
        <a:ea typeface="+mn-ea"/>
        <a:cs typeface="+mn-cs"/>
      </a:defRPr>
    </a:lvl7pPr>
    <a:lvl8pPr marL="3200400" algn="l" defTabSz="914400" rtl="0" eaLnBrk="1" latinLnBrk="0" hangingPunct="1">
      <a:defRPr b="1" kern="1200">
        <a:solidFill>
          <a:schemeClr val="tx1"/>
        </a:solidFill>
        <a:latin typeface="Helvetica" pitchFamily="34" charset="0"/>
        <a:ea typeface="+mn-ea"/>
        <a:cs typeface="+mn-cs"/>
      </a:defRPr>
    </a:lvl8pPr>
    <a:lvl9pPr marL="3657600" algn="l" defTabSz="914400" rtl="0" eaLnBrk="1" latinLnBrk="0" hangingPunct="1">
      <a:defRPr b="1" kern="1200">
        <a:solidFill>
          <a:schemeClr val="tx1"/>
        </a:solidFill>
        <a:latin typeface="Helvetica" pitchFamily="34" charset="0"/>
        <a:ea typeface="+mn-ea"/>
        <a:cs typeface="+mn-cs"/>
      </a:defRPr>
    </a:lvl9pPr>
  </p:defaultTextStyle>
  <p:extLst>
    <p:ext uri="{EFAFB233-063F-42B5-8137-9DF3F51BA10A}">
      <p15:sldGuideLst xmlns:p15="http://schemas.microsoft.com/office/powerpoint/2012/main">
        <p15:guide id="1" orient="horz" pos="336">
          <p15:clr>
            <a:srgbClr val="A4A3A4"/>
          </p15:clr>
        </p15:guide>
        <p15:guide id="2" pos="672">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99FFCC"/>
    <a:srgbClr val="FF3300"/>
    <a:srgbClr val="FFCCFF"/>
    <a:srgbClr val="FFCCCC"/>
    <a:srgbClr val="00CC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5" autoAdjust="0"/>
    <p:restoredTop sz="90929"/>
  </p:normalViewPr>
  <p:slideViewPr>
    <p:cSldViewPr showGuides="1">
      <p:cViewPr varScale="1">
        <p:scale>
          <a:sx n="71" d="100"/>
          <a:sy n="71" d="100"/>
        </p:scale>
        <p:origin x="52" y="144"/>
      </p:cViewPr>
      <p:guideLst>
        <p:guide orient="horz" pos="336"/>
        <p:guide pos="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6" d="100"/>
          <a:sy n="66" d="100"/>
        </p:scale>
        <p:origin x="-2766" y="-10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droh:Google%20Drive:ics3:mem:cpumemgap.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880015299171499"/>
          <c:y val="6.0185185185185203E-2"/>
          <c:w val="0.51180020900165302"/>
          <c:h val="0.80722222222222195"/>
        </c:manualLayout>
      </c:layout>
      <c:lineChart>
        <c:grouping val="standard"/>
        <c:varyColors val="0"/>
        <c:ser>
          <c:idx val="0"/>
          <c:order val="0"/>
          <c:tx>
            <c:strRef>
              <c:f>data!$B$1</c:f>
              <c:strCache>
                <c:ptCount val="1"/>
                <c:pt idx="0">
                  <c:v>Disk seek time</c:v>
                </c:pt>
              </c:strCache>
            </c:strRef>
          </c:tx>
          <c:spPr>
            <a:ln w="12700" cmpd="sng">
              <a:solidFill>
                <a:schemeClr val="tx1"/>
              </a:solidFill>
            </a:ln>
          </c:spPr>
          <c:marker>
            <c:symbol val="diamond"/>
            <c:size val="8"/>
            <c:spPr>
              <a:solidFill>
                <a:schemeClr val="tx1"/>
              </a:solidFill>
              <a:ln>
                <a:noFill/>
              </a:ln>
            </c:spPr>
          </c:marker>
          <c:cat>
            <c:numRef>
              <c:f>data!$A$2:$A$9</c:f>
              <c:numCache>
                <c:formatCode>General</c:formatCode>
                <c:ptCount val="8"/>
                <c:pt idx="0">
                  <c:v>1985</c:v>
                </c:pt>
                <c:pt idx="1">
                  <c:v>1990</c:v>
                </c:pt>
                <c:pt idx="2">
                  <c:v>1995</c:v>
                </c:pt>
                <c:pt idx="3">
                  <c:v>2000</c:v>
                </c:pt>
                <c:pt idx="4">
                  <c:v>2003</c:v>
                </c:pt>
                <c:pt idx="5">
                  <c:v>2005</c:v>
                </c:pt>
                <c:pt idx="6">
                  <c:v>2010</c:v>
                </c:pt>
                <c:pt idx="7">
                  <c:v>2015</c:v>
                </c:pt>
              </c:numCache>
            </c:numRef>
          </c:cat>
          <c:val>
            <c:numRef>
              <c:f>data!$B$2:$B$9</c:f>
              <c:numCache>
                <c:formatCode>#,##0</c:formatCode>
                <c:ptCount val="8"/>
                <c:pt idx="0">
                  <c:v>75000000</c:v>
                </c:pt>
                <c:pt idx="1">
                  <c:v>28000000</c:v>
                </c:pt>
                <c:pt idx="2">
                  <c:v>10000000</c:v>
                </c:pt>
                <c:pt idx="3">
                  <c:v>8000000</c:v>
                </c:pt>
                <c:pt idx="4">
                  <c:v>6000000</c:v>
                </c:pt>
                <c:pt idx="5">
                  <c:v>5000000</c:v>
                </c:pt>
                <c:pt idx="6">
                  <c:v>3000000</c:v>
                </c:pt>
                <c:pt idx="7">
                  <c:v>3000000</c:v>
                </c:pt>
              </c:numCache>
            </c:numRef>
          </c:val>
          <c:smooth val="0"/>
        </c:ser>
        <c:ser>
          <c:idx val="1"/>
          <c:order val="1"/>
          <c:tx>
            <c:strRef>
              <c:f>data!$C$1</c:f>
              <c:strCache>
                <c:ptCount val="1"/>
                <c:pt idx="0">
                  <c:v>SSD access time</c:v>
                </c:pt>
              </c:strCache>
            </c:strRef>
          </c:tx>
          <c:spPr>
            <a:ln w="12700">
              <a:solidFill>
                <a:schemeClr val="tx1"/>
              </a:solidFill>
            </a:ln>
          </c:spPr>
          <c:marker>
            <c:symbol val="triangle"/>
            <c:size val="8"/>
            <c:spPr>
              <a:solidFill>
                <a:schemeClr val="tx1"/>
              </a:solidFill>
              <a:ln>
                <a:noFill/>
              </a:ln>
            </c:spPr>
          </c:marker>
          <c:cat>
            <c:numRef>
              <c:f>data!$A$2:$A$9</c:f>
              <c:numCache>
                <c:formatCode>General</c:formatCode>
                <c:ptCount val="8"/>
                <c:pt idx="0">
                  <c:v>1985</c:v>
                </c:pt>
                <c:pt idx="1">
                  <c:v>1990</c:v>
                </c:pt>
                <c:pt idx="2">
                  <c:v>1995</c:v>
                </c:pt>
                <c:pt idx="3">
                  <c:v>2000</c:v>
                </c:pt>
                <c:pt idx="4">
                  <c:v>2003</c:v>
                </c:pt>
                <c:pt idx="5">
                  <c:v>2005</c:v>
                </c:pt>
                <c:pt idx="6">
                  <c:v>2010</c:v>
                </c:pt>
                <c:pt idx="7">
                  <c:v>2015</c:v>
                </c:pt>
              </c:numCache>
            </c:numRef>
          </c:cat>
          <c:val>
            <c:numRef>
              <c:f>data!$C$2:$C$9</c:f>
              <c:numCache>
                <c:formatCode>General</c:formatCode>
                <c:ptCount val="8"/>
                <c:pt idx="7" formatCode="#,##0">
                  <c:v>50000</c:v>
                </c:pt>
              </c:numCache>
            </c:numRef>
          </c:val>
          <c:smooth val="0"/>
        </c:ser>
        <c:ser>
          <c:idx val="3"/>
          <c:order val="2"/>
          <c:tx>
            <c:strRef>
              <c:f>data!$D$1</c:f>
              <c:strCache>
                <c:ptCount val="1"/>
                <c:pt idx="0">
                  <c:v>DRAM access time</c:v>
                </c:pt>
              </c:strCache>
            </c:strRef>
          </c:tx>
          <c:spPr>
            <a:ln w="12700">
              <a:solidFill>
                <a:schemeClr val="tx1"/>
              </a:solidFill>
            </a:ln>
          </c:spPr>
          <c:marker>
            <c:symbol val="square"/>
            <c:size val="8"/>
            <c:spPr>
              <a:solidFill>
                <a:schemeClr val="tx1"/>
              </a:solidFill>
              <a:ln>
                <a:noFill/>
              </a:ln>
            </c:spPr>
          </c:marker>
          <c:cat>
            <c:numRef>
              <c:f>data!$A$2:$A$9</c:f>
              <c:numCache>
                <c:formatCode>General</c:formatCode>
                <c:ptCount val="8"/>
                <c:pt idx="0">
                  <c:v>1985</c:v>
                </c:pt>
                <c:pt idx="1">
                  <c:v>1990</c:v>
                </c:pt>
                <c:pt idx="2">
                  <c:v>1995</c:v>
                </c:pt>
                <c:pt idx="3">
                  <c:v>2000</c:v>
                </c:pt>
                <c:pt idx="4">
                  <c:v>2003</c:v>
                </c:pt>
                <c:pt idx="5">
                  <c:v>2005</c:v>
                </c:pt>
                <c:pt idx="6">
                  <c:v>2010</c:v>
                </c:pt>
                <c:pt idx="7">
                  <c:v>2015</c:v>
                </c:pt>
              </c:numCache>
            </c:numRef>
          </c:cat>
          <c:val>
            <c:numRef>
              <c:f>data!$D$2:$D$9</c:f>
              <c:numCache>
                <c:formatCode>#,##0</c:formatCode>
                <c:ptCount val="8"/>
                <c:pt idx="0" formatCode="General">
                  <c:v>200</c:v>
                </c:pt>
                <c:pt idx="1">
                  <c:v>100</c:v>
                </c:pt>
                <c:pt idx="2" formatCode="General">
                  <c:v>70</c:v>
                </c:pt>
                <c:pt idx="3" formatCode="General">
                  <c:v>60</c:v>
                </c:pt>
                <c:pt idx="4" formatCode="General">
                  <c:v>55</c:v>
                </c:pt>
                <c:pt idx="5" formatCode="General">
                  <c:v>50</c:v>
                </c:pt>
                <c:pt idx="6" formatCode="General">
                  <c:v>40</c:v>
                </c:pt>
                <c:pt idx="7" formatCode="General">
                  <c:v>20</c:v>
                </c:pt>
              </c:numCache>
            </c:numRef>
          </c:val>
          <c:smooth val="0"/>
        </c:ser>
        <c:ser>
          <c:idx val="4"/>
          <c:order val="3"/>
          <c:tx>
            <c:strRef>
              <c:f>data!$E$1</c:f>
              <c:strCache>
                <c:ptCount val="1"/>
                <c:pt idx="0">
                  <c:v>SRAM access time</c:v>
                </c:pt>
              </c:strCache>
            </c:strRef>
          </c:tx>
          <c:spPr>
            <a:ln w="12700">
              <a:solidFill>
                <a:schemeClr val="tx1"/>
              </a:solidFill>
            </a:ln>
          </c:spPr>
          <c:marker>
            <c:symbol val="circle"/>
            <c:size val="8"/>
            <c:spPr>
              <a:solidFill>
                <a:schemeClr val="tx1"/>
              </a:solidFill>
              <a:ln>
                <a:noFill/>
              </a:ln>
            </c:spPr>
          </c:marker>
          <c:cat>
            <c:numRef>
              <c:f>data!$A$2:$A$9</c:f>
              <c:numCache>
                <c:formatCode>General</c:formatCode>
                <c:ptCount val="8"/>
                <c:pt idx="0">
                  <c:v>1985</c:v>
                </c:pt>
                <c:pt idx="1">
                  <c:v>1990</c:v>
                </c:pt>
                <c:pt idx="2">
                  <c:v>1995</c:v>
                </c:pt>
                <c:pt idx="3">
                  <c:v>2000</c:v>
                </c:pt>
                <c:pt idx="4">
                  <c:v>2003</c:v>
                </c:pt>
                <c:pt idx="5">
                  <c:v>2005</c:v>
                </c:pt>
                <c:pt idx="6">
                  <c:v>2010</c:v>
                </c:pt>
                <c:pt idx="7">
                  <c:v>2015</c:v>
                </c:pt>
              </c:numCache>
            </c:numRef>
          </c:cat>
          <c:val>
            <c:numRef>
              <c:f>data!$E$2:$E$9</c:f>
              <c:numCache>
                <c:formatCode>General</c:formatCode>
                <c:ptCount val="8"/>
                <c:pt idx="0">
                  <c:v>150</c:v>
                </c:pt>
                <c:pt idx="1">
                  <c:v>35</c:v>
                </c:pt>
                <c:pt idx="2">
                  <c:v>15</c:v>
                </c:pt>
                <c:pt idx="3">
                  <c:v>3</c:v>
                </c:pt>
                <c:pt idx="4">
                  <c:v>2.5</c:v>
                </c:pt>
                <c:pt idx="5">
                  <c:v>2</c:v>
                </c:pt>
                <c:pt idx="6">
                  <c:v>1.5</c:v>
                </c:pt>
                <c:pt idx="7">
                  <c:v>1.3</c:v>
                </c:pt>
              </c:numCache>
            </c:numRef>
          </c:val>
          <c:smooth val="0"/>
        </c:ser>
        <c:ser>
          <c:idx val="5"/>
          <c:order val="4"/>
          <c:tx>
            <c:strRef>
              <c:f>data!$F$1</c:f>
              <c:strCache>
                <c:ptCount val="1"/>
                <c:pt idx="0">
                  <c:v>CPU cycle time</c:v>
                </c:pt>
              </c:strCache>
            </c:strRef>
          </c:tx>
          <c:spPr>
            <a:ln w="12700">
              <a:solidFill>
                <a:schemeClr val="tx1"/>
              </a:solidFill>
            </a:ln>
          </c:spPr>
          <c:marker>
            <c:symbol val="square"/>
            <c:size val="8"/>
            <c:spPr>
              <a:solidFill>
                <a:schemeClr val="bg1"/>
              </a:solidFill>
              <a:ln>
                <a:solidFill>
                  <a:schemeClr val="tx1"/>
                </a:solidFill>
              </a:ln>
            </c:spPr>
          </c:marker>
          <c:cat>
            <c:numRef>
              <c:f>data!$A$2:$A$9</c:f>
              <c:numCache>
                <c:formatCode>General</c:formatCode>
                <c:ptCount val="8"/>
                <c:pt idx="0">
                  <c:v>1985</c:v>
                </c:pt>
                <c:pt idx="1">
                  <c:v>1990</c:v>
                </c:pt>
                <c:pt idx="2">
                  <c:v>1995</c:v>
                </c:pt>
                <c:pt idx="3">
                  <c:v>2000</c:v>
                </c:pt>
                <c:pt idx="4">
                  <c:v>2003</c:v>
                </c:pt>
                <c:pt idx="5">
                  <c:v>2005</c:v>
                </c:pt>
                <c:pt idx="6">
                  <c:v>2010</c:v>
                </c:pt>
                <c:pt idx="7">
                  <c:v>2015</c:v>
                </c:pt>
              </c:numCache>
            </c:numRef>
          </c:cat>
          <c:val>
            <c:numRef>
              <c:f>data!$F$2:$F$9</c:f>
              <c:numCache>
                <c:formatCode>General</c:formatCode>
                <c:ptCount val="8"/>
                <c:pt idx="0">
                  <c:v>166</c:v>
                </c:pt>
                <c:pt idx="1">
                  <c:v>50</c:v>
                </c:pt>
                <c:pt idx="2">
                  <c:v>6</c:v>
                </c:pt>
                <c:pt idx="3">
                  <c:v>1.6</c:v>
                </c:pt>
                <c:pt idx="4">
                  <c:v>0.3</c:v>
                </c:pt>
                <c:pt idx="5">
                  <c:v>0.5</c:v>
                </c:pt>
                <c:pt idx="6">
                  <c:v>0.4</c:v>
                </c:pt>
                <c:pt idx="7">
                  <c:v>0.33</c:v>
                </c:pt>
              </c:numCache>
            </c:numRef>
          </c:val>
          <c:smooth val="0"/>
        </c:ser>
        <c:ser>
          <c:idx val="6"/>
          <c:order val="5"/>
          <c:tx>
            <c:strRef>
              <c:f>data!$G$1</c:f>
              <c:strCache>
                <c:ptCount val="1"/>
                <c:pt idx="0">
                  <c:v>Effective CPU cycle time</c:v>
                </c:pt>
              </c:strCache>
            </c:strRef>
          </c:tx>
          <c:spPr>
            <a:ln w="12700">
              <a:solidFill>
                <a:schemeClr val="tx1"/>
              </a:solidFill>
            </a:ln>
          </c:spPr>
          <c:marker>
            <c:symbol val="circle"/>
            <c:size val="8"/>
            <c:spPr>
              <a:solidFill>
                <a:schemeClr val="bg1"/>
              </a:solidFill>
              <a:ln>
                <a:solidFill>
                  <a:schemeClr val="tx1"/>
                </a:solidFill>
              </a:ln>
            </c:spPr>
          </c:marker>
          <c:cat>
            <c:numRef>
              <c:f>data!$A$2:$A$9</c:f>
              <c:numCache>
                <c:formatCode>General</c:formatCode>
                <c:ptCount val="8"/>
                <c:pt idx="0">
                  <c:v>1985</c:v>
                </c:pt>
                <c:pt idx="1">
                  <c:v>1990</c:v>
                </c:pt>
                <c:pt idx="2">
                  <c:v>1995</c:v>
                </c:pt>
                <c:pt idx="3">
                  <c:v>2000</c:v>
                </c:pt>
                <c:pt idx="4">
                  <c:v>2003</c:v>
                </c:pt>
                <c:pt idx="5">
                  <c:v>2005</c:v>
                </c:pt>
                <c:pt idx="6">
                  <c:v>2010</c:v>
                </c:pt>
                <c:pt idx="7">
                  <c:v>2015</c:v>
                </c:pt>
              </c:numCache>
            </c:numRef>
          </c:cat>
          <c:val>
            <c:numRef>
              <c:f>data!$G$2:$G$9</c:f>
              <c:numCache>
                <c:formatCode>General</c:formatCode>
                <c:ptCount val="8"/>
                <c:pt idx="4">
                  <c:v>0.3</c:v>
                </c:pt>
                <c:pt idx="5">
                  <c:v>0.25</c:v>
                </c:pt>
                <c:pt idx="6">
                  <c:v>0.1</c:v>
                </c:pt>
                <c:pt idx="7">
                  <c:v>0.08</c:v>
                </c:pt>
              </c:numCache>
            </c:numRef>
          </c:val>
          <c:smooth val="0"/>
        </c:ser>
        <c:dLbls>
          <c:showLegendKey val="0"/>
          <c:showVal val="0"/>
          <c:showCatName val="0"/>
          <c:showSerName val="0"/>
          <c:showPercent val="0"/>
          <c:showBubbleSize val="0"/>
        </c:dLbls>
        <c:marker val="1"/>
        <c:smooth val="0"/>
        <c:axId val="584177744"/>
        <c:axId val="584178304"/>
      </c:lineChart>
      <c:catAx>
        <c:axId val="584177744"/>
        <c:scaling>
          <c:orientation val="minMax"/>
        </c:scaling>
        <c:delete val="0"/>
        <c:axPos val="b"/>
        <c:title>
          <c:tx>
            <c:rich>
              <a:bodyPr/>
              <a:lstStyle/>
              <a:p>
                <a:pPr>
                  <a:defRPr/>
                </a:pPr>
                <a:r>
                  <a:rPr lang="en-US"/>
                  <a:t>Year</a:t>
                </a:r>
              </a:p>
            </c:rich>
          </c:tx>
          <c:overlay val="0"/>
        </c:title>
        <c:numFmt formatCode="General" sourceLinked="1"/>
        <c:majorTickMark val="out"/>
        <c:minorTickMark val="none"/>
        <c:tickLblPos val="low"/>
        <c:txPr>
          <a:bodyPr rot="0" vert="horz" anchor="ctr" anchorCtr="1"/>
          <a:lstStyle/>
          <a:p>
            <a:pPr>
              <a:defRPr/>
            </a:pPr>
            <a:endParaRPr lang="en-US"/>
          </a:p>
        </c:txPr>
        <c:crossAx val="584178304"/>
        <c:crossesAt val="0"/>
        <c:auto val="1"/>
        <c:lblAlgn val="ctr"/>
        <c:lblOffset val="100"/>
        <c:noMultiLvlLbl val="0"/>
      </c:catAx>
      <c:valAx>
        <c:axId val="584178304"/>
        <c:scaling>
          <c:logBase val="10"/>
          <c:orientation val="minMax"/>
          <c:min val="0.01"/>
        </c:scaling>
        <c:delete val="0"/>
        <c:axPos val="l"/>
        <c:majorGridlines/>
        <c:title>
          <c:tx>
            <c:rich>
              <a:bodyPr rot="-5400000" vert="horz"/>
              <a:lstStyle/>
              <a:p>
                <a:pPr>
                  <a:defRPr/>
                </a:pPr>
                <a:r>
                  <a:rPr lang="en-US"/>
                  <a:t>Time (ns)</a:t>
                </a:r>
              </a:p>
            </c:rich>
          </c:tx>
          <c:overlay val="0"/>
        </c:title>
        <c:numFmt formatCode="#,##0.0" sourceLinked="0"/>
        <c:majorTickMark val="out"/>
        <c:minorTickMark val="none"/>
        <c:tickLblPos val="nextTo"/>
        <c:crossAx val="584177744"/>
        <c:crosses val="autoZero"/>
        <c:crossBetween val="between"/>
        <c:minorUnit val="10"/>
      </c:valAx>
      <c:spPr>
        <a:ln>
          <a:noFill/>
        </a:ln>
      </c:spPr>
    </c:plotArea>
    <c:legend>
      <c:legendPos val="r"/>
      <c:overlay val="0"/>
      <c:spPr>
        <a:ln>
          <a:solidFill>
            <a:schemeClr val="tx1"/>
          </a:solidFill>
        </a:ln>
      </c:spPr>
    </c:legend>
    <c:plotVisOnly val="1"/>
    <c:dispBlanksAs val="gap"/>
    <c:showDLblsOverMax val="0"/>
  </c:chart>
  <c:txPr>
    <a:bodyPr/>
    <a:lstStyle/>
    <a:p>
      <a:pPr>
        <a:defRPr sz="1200">
          <a:latin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ChangeArrowheads="1"/>
          </p:cNvSpPr>
          <p:nvPr/>
        </p:nvSpPr>
        <p:spPr bwMode="auto">
          <a:xfrm>
            <a:off x="4336562" y="233681"/>
            <a:ext cx="638578" cy="225784"/>
          </a:xfrm>
          <a:prstGeom prst="rect">
            <a:avLst/>
          </a:prstGeom>
          <a:noFill/>
          <a:ln w="38100" cmpd="dbl">
            <a:noFill/>
            <a:miter lim="800000"/>
            <a:headEnd/>
            <a:tailEnd/>
          </a:ln>
          <a:effectLst/>
        </p:spPr>
        <p:txBody>
          <a:bodyPr wrap="none" lIns="58232" tIns="22646" rIns="58232" bIns="22646">
            <a:spAutoFit/>
          </a:bodyPr>
          <a:lstStyle/>
          <a:p>
            <a:pPr defTabSz="829812"/>
            <a:r>
              <a:rPr lang="en-US" sz="1300" dirty="0"/>
              <a:t>15-349</a:t>
            </a:r>
          </a:p>
        </p:txBody>
      </p:sp>
    </p:spTree>
    <p:extLst>
      <p:ext uri="{BB962C8B-B14F-4D97-AF65-F5344CB8AC3E}">
        <p14:creationId xmlns:p14="http://schemas.microsoft.com/office/powerpoint/2010/main" val="286671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2921000" y="528638"/>
            <a:ext cx="3473450" cy="2603500"/>
          </a:xfrm>
          <a:prstGeom prst="rect">
            <a:avLst/>
          </a:prstGeom>
          <a:noFill/>
          <a:ln w="12700">
            <a:noFill/>
            <a:miter lim="800000"/>
            <a:headEnd/>
            <a:tailEnd/>
          </a:ln>
          <a:effectLst/>
        </p:spPr>
      </p:sp>
      <p:sp>
        <p:nvSpPr>
          <p:cNvPr id="2051" name="Rectangle 3"/>
          <p:cNvSpPr>
            <a:spLocks noChangeArrowheads="1"/>
          </p:cNvSpPr>
          <p:nvPr/>
        </p:nvSpPr>
        <p:spPr bwMode="auto">
          <a:xfrm>
            <a:off x="4249350" y="6738990"/>
            <a:ext cx="768421" cy="225784"/>
          </a:xfrm>
          <a:prstGeom prst="rect">
            <a:avLst/>
          </a:prstGeom>
          <a:noFill/>
          <a:ln w="12700">
            <a:noFill/>
            <a:miter lim="800000"/>
            <a:headEnd/>
            <a:tailEnd/>
          </a:ln>
          <a:effectLst/>
        </p:spPr>
        <p:txBody>
          <a:bodyPr wrap="none" lIns="58232" tIns="22646" rIns="58232" bIns="22646">
            <a:spAutoFit/>
          </a:bodyPr>
          <a:lstStyle/>
          <a:p>
            <a:pPr defTabSz="829812"/>
            <a:r>
              <a:rPr lang="en-US" sz="1300" dirty="0"/>
              <a:t>Page </a:t>
            </a:r>
            <a:fld id="{7132A007-E58E-401B-9376-F68DD637F903}" type="slidenum">
              <a:rPr lang="en-US" sz="1300"/>
              <a:pPr defTabSz="829812"/>
              <a:t>‹#›</a:t>
            </a:fld>
            <a:endParaRPr lang="en-US" sz="1300" dirty="0"/>
          </a:p>
        </p:txBody>
      </p:sp>
    </p:spTree>
    <p:extLst>
      <p:ext uri="{BB962C8B-B14F-4D97-AF65-F5344CB8AC3E}">
        <p14:creationId xmlns:p14="http://schemas.microsoft.com/office/powerpoint/2010/main" val="359019392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Helvetica"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Helvetica"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Helvetica"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Helvetica"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xfrm>
            <a:off x="990600" y="4572000"/>
            <a:ext cx="5334000" cy="4267200"/>
          </a:xfrm>
          <a:prstGeom prst="rect">
            <a:avLst/>
          </a:prstGeom>
        </p:spPr>
        <p:txBody>
          <a:bodyPr/>
          <a:lstStyle/>
          <a:p>
            <a:endParaRPr lang="en-US"/>
          </a:p>
        </p:txBody>
      </p:sp>
    </p:spTree>
    <p:extLst>
      <p:ext uri="{BB962C8B-B14F-4D97-AF65-F5344CB8AC3E}">
        <p14:creationId xmlns:p14="http://schemas.microsoft.com/office/powerpoint/2010/main" val="1912855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90600" y="4572000"/>
            <a:ext cx="5334000" cy="4267200"/>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a:xfrm>
            <a:off x="4114800" y="9144000"/>
            <a:ext cx="3200400" cy="457200"/>
          </a:xfrm>
          <a:prstGeom prst="rect">
            <a:avLst/>
          </a:prstGeom>
        </p:spPr>
        <p:txBody>
          <a:bodyPr/>
          <a:lstStyle/>
          <a:p>
            <a:pPr>
              <a:defRPr/>
            </a:pPr>
            <a:fld id="{40F64717-A5A5-4C4E-9291-2F18B7410B06}" type="slidenum">
              <a:rPr lang="en-US" smtClean="0"/>
              <a:pPr>
                <a:defRPr/>
              </a:pPr>
              <a:t>21</a:t>
            </a:fld>
            <a:endParaRPr lang="en-US"/>
          </a:p>
        </p:txBody>
      </p:sp>
    </p:spTree>
    <p:extLst>
      <p:ext uri="{BB962C8B-B14F-4D97-AF65-F5344CB8AC3E}">
        <p14:creationId xmlns:p14="http://schemas.microsoft.com/office/powerpoint/2010/main" val="1984721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a:xfrm>
            <a:off x="990600" y="4572000"/>
            <a:ext cx="5334000" cy="4267200"/>
          </a:xfrm>
          <a:prstGeom prst="rect">
            <a:avLst/>
          </a:prstGeom>
        </p:spPr>
        <p:txBody>
          <a:bodyPr/>
          <a:lstStyle/>
          <a:p>
            <a:endParaRPr lang="en-US"/>
          </a:p>
        </p:txBody>
      </p:sp>
    </p:spTree>
    <p:extLst>
      <p:ext uri="{BB962C8B-B14F-4D97-AF65-F5344CB8AC3E}">
        <p14:creationId xmlns:p14="http://schemas.microsoft.com/office/powerpoint/2010/main" val="4242374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a:xfrm>
            <a:off x="990600" y="4572000"/>
            <a:ext cx="5334000" cy="4267200"/>
          </a:xfrm>
          <a:prstGeom prst="rect">
            <a:avLst/>
          </a:prstGeom>
        </p:spPr>
        <p:txBody>
          <a:bodyPr/>
          <a:lstStyle/>
          <a:p>
            <a:endParaRPr lang="en-US"/>
          </a:p>
        </p:txBody>
      </p:sp>
    </p:spTree>
    <p:extLst>
      <p:ext uri="{BB962C8B-B14F-4D97-AF65-F5344CB8AC3E}">
        <p14:creationId xmlns:p14="http://schemas.microsoft.com/office/powerpoint/2010/main" val="557605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a:xfrm>
            <a:off x="990600" y="4572000"/>
            <a:ext cx="5334000" cy="4267200"/>
          </a:xfrm>
          <a:prstGeom prst="rect">
            <a:avLst/>
          </a:prstGeom>
        </p:spPr>
        <p:txBody>
          <a:bodyPr/>
          <a:lstStyle/>
          <a:p>
            <a:endParaRPr lang="en-US"/>
          </a:p>
        </p:txBody>
      </p:sp>
    </p:spTree>
    <p:extLst>
      <p:ext uri="{BB962C8B-B14F-4D97-AF65-F5344CB8AC3E}">
        <p14:creationId xmlns:p14="http://schemas.microsoft.com/office/powerpoint/2010/main" val="704386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3731" name="Rectangle 2"/>
          <p:cNvSpPr txBox="1">
            <a:spLocks noGrp="1" noChangeArrowheads="1"/>
          </p:cNvSpPr>
          <p:nvPr>
            <p:ph type="body"/>
          </p:nvPr>
        </p:nvSpPr>
        <p:spPr>
          <a:xfrm>
            <a:off x="974391" y="4554201"/>
            <a:ext cx="5354925" cy="4314943"/>
          </a:xfrm>
          <a:prstGeom prst="rect">
            <a:avLst/>
          </a:prstGeom>
          <a:noFill/>
          <a:ln/>
        </p:spPr>
        <p:txBody>
          <a:bodyPr wrap="none" lIns="95088" tIns="47544" rIns="95088" bIns="47544" anchor="ctr"/>
          <a:lstStyle/>
          <a:p>
            <a:endParaRPr lang="en-US" smtClean="0"/>
          </a:p>
        </p:txBody>
      </p:sp>
    </p:spTree>
    <p:extLst>
      <p:ext uri="{BB962C8B-B14F-4D97-AF65-F5344CB8AC3E}">
        <p14:creationId xmlns:p14="http://schemas.microsoft.com/office/powerpoint/2010/main" val="1268195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a:xfrm>
            <a:off x="990600" y="4572000"/>
            <a:ext cx="5334000" cy="4267200"/>
          </a:xfrm>
          <a:prstGeom prst="rect">
            <a:avLst/>
          </a:prstGeom>
        </p:spPr>
        <p:txBody>
          <a:bodyPr/>
          <a:lstStyle/>
          <a:p>
            <a:endParaRPr lang="en-US"/>
          </a:p>
        </p:txBody>
      </p:sp>
    </p:spTree>
    <p:extLst>
      <p:ext uri="{BB962C8B-B14F-4D97-AF65-F5344CB8AC3E}">
        <p14:creationId xmlns:p14="http://schemas.microsoft.com/office/powerpoint/2010/main" val="4625479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90600" y="4572000"/>
            <a:ext cx="5334000" cy="4267200"/>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a:xfrm>
            <a:off x="4114800" y="9144000"/>
            <a:ext cx="3200400" cy="457200"/>
          </a:xfrm>
          <a:prstGeom prst="rect">
            <a:avLst/>
          </a:prstGeom>
        </p:spPr>
        <p:txBody>
          <a:bodyPr/>
          <a:lstStyle/>
          <a:p>
            <a:pPr>
              <a:defRPr/>
            </a:pPr>
            <a:fld id="{40F64717-A5A5-4C4E-9291-2F18B7410B06}" type="slidenum">
              <a:rPr lang="en-US" smtClean="0"/>
              <a:pPr>
                <a:defRPr/>
              </a:pPr>
              <a:t>28</a:t>
            </a:fld>
            <a:endParaRPr lang="en-US"/>
          </a:p>
        </p:txBody>
      </p:sp>
    </p:spTree>
    <p:extLst>
      <p:ext uri="{BB962C8B-B14F-4D97-AF65-F5344CB8AC3E}">
        <p14:creationId xmlns:p14="http://schemas.microsoft.com/office/powerpoint/2010/main" val="30736794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90600" y="4572000"/>
            <a:ext cx="5334000" cy="4267200"/>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a:xfrm>
            <a:off x="4114800" y="9144000"/>
            <a:ext cx="3200400" cy="457200"/>
          </a:xfrm>
          <a:prstGeom prst="rect">
            <a:avLst/>
          </a:prstGeom>
        </p:spPr>
        <p:txBody>
          <a:bodyPr/>
          <a:lstStyle/>
          <a:p>
            <a:pPr>
              <a:defRPr/>
            </a:pPr>
            <a:fld id="{40F64717-A5A5-4C4E-9291-2F18B7410B06}" type="slidenum">
              <a:rPr lang="en-US" smtClean="0"/>
              <a:pPr>
                <a:defRPr/>
              </a:pPr>
              <a:t>29</a:t>
            </a:fld>
            <a:endParaRPr lang="en-US"/>
          </a:p>
        </p:txBody>
      </p:sp>
    </p:spTree>
    <p:extLst>
      <p:ext uri="{BB962C8B-B14F-4D97-AF65-F5344CB8AC3E}">
        <p14:creationId xmlns:p14="http://schemas.microsoft.com/office/powerpoint/2010/main" val="12948217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90600" y="4572000"/>
            <a:ext cx="5334000" cy="4267200"/>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a:xfrm>
            <a:off x="4114800" y="9144000"/>
            <a:ext cx="3200400" cy="457200"/>
          </a:xfrm>
          <a:prstGeom prst="rect">
            <a:avLst/>
          </a:prstGeom>
        </p:spPr>
        <p:txBody>
          <a:bodyPr/>
          <a:lstStyle/>
          <a:p>
            <a:pPr>
              <a:defRPr/>
            </a:pPr>
            <a:fld id="{40F64717-A5A5-4C4E-9291-2F18B7410B06}" type="slidenum">
              <a:rPr lang="en-US" smtClean="0"/>
              <a:pPr>
                <a:defRPr/>
              </a:pPr>
              <a:t>30</a:t>
            </a:fld>
            <a:endParaRPr lang="en-US"/>
          </a:p>
        </p:txBody>
      </p:sp>
    </p:spTree>
    <p:extLst>
      <p:ext uri="{BB962C8B-B14F-4D97-AF65-F5344CB8AC3E}">
        <p14:creationId xmlns:p14="http://schemas.microsoft.com/office/powerpoint/2010/main" val="1098516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a:xfrm>
            <a:off x="990600" y="4572000"/>
            <a:ext cx="5334000" cy="4267200"/>
          </a:xfrm>
          <a:prstGeom prst="rect">
            <a:avLst/>
          </a:prstGeom>
        </p:spPr>
        <p:txBody>
          <a:bodyPr/>
          <a:lstStyle/>
          <a:p>
            <a:endParaRPr lang="en-US"/>
          </a:p>
        </p:txBody>
      </p:sp>
    </p:spTree>
    <p:extLst>
      <p:ext uri="{BB962C8B-B14F-4D97-AF65-F5344CB8AC3E}">
        <p14:creationId xmlns:p14="http://schemas.microsoft.com/office/powerpoint/2010/main" val="838281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xfrm>
            <a:off x="990600" y="4572000"/>
            <a:ext cx="5334000" cy="4267200"/>
          </a:xfrm>
          <a:prstGeom prst="rect">
            <a:avLst/>
          </a:prstGeom>
        </p:spPr>
        <p:txBody>
          <a:bodyPr/>
          <a:lstStyle/>
          <a:p>
            <a:endParaRPr lang="en-US"/>
          </a:p>
        </p:txBody>
      </p:sp>
    </p:spTree>
    <p:extLst>
      <p:ext uri="{BB962C8B-B14F-4D97-AF65-F5344CB8AC3E}">
        <p14:creationId xmlns:p14="http://schemas.microsoft.com/office/powerpoint/2010/main" val="1051559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5779" name="Rectangle 2"/>
          <p:cNvSpPr txBox="1">
            <a:spLocks noGrp="1" noChangeArrowheads="1"/>
          </p:cNvSpPr>
          <p:nvPr>
            <p:ph type="body"/>
          </p:nvPr>
        </p:nvSpPr>
        <p:spPr>
          <a:xfrm>
            <a:off x="974391" y="4554201"/>
            <a:ext cx="5354925" cy="4314943"/>
          </a:xfrm>
          <a:prstGeom prst="rect">
            <a:avLst/>
          </a:prstGeom>
          <a:noFill/>
          <a:ln/>
        </p:spPr>
        <p:txBody>
          <a:bodyPr wrap="none" lIns="95088" tIns="47544" rIns="95088" bIns="47544" anchor="ctr"/>
          <a:lstStyle/>
          <a:p>
            <a:endParaRPr lang="en-US" smtClean="0"/>
          </a:p>
        </p:txBody>
      </p:sp>
    </p:spTree>
    <p:extLst>
      <p:ext uri="{BB962C8B-B14F-4D97-AF65-F5344CB8AC3E}">
        <p14:creationId xmlns:p14="http://schemas.microsoft.com/office/powerpoint/2010/main" val="2289231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a:xfrm>
            <a:off x="990600" y="4572000"/>
            <a:ext cx="5334000" cy="4267200"/>
          </a:xfrm>
          <a:prstGeom prst="rect">
            <a:avLst/>
          </a:prstGeom>
        </p:spPr>
        <p:txBody>
          <a:bodyPr/>
          <a:lstStyle/>
          <a:p>
            <a:endParaRPr lang="en-US"/>
          </a:p>
        </p:txBody>
      </p:sp>
    </p:spTree>
    <p:extLst>
      <p:ext uri="{BB962C8B-B14F-4D97-AF65-F5344CB8AC3E}">
        <p14:creationId xmlns:p14="http://schemas.microsoft.com/office/powerpoint/2010/main" val="3706534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a:xfrm>
            <a:off x="990600" y="4572000"/>
            <a:ext cx="5334000" cy="4267200"/>
          </a:xfrm>
          <a:prstGeom prst="rect">
            <a:avLst/>
          </a:prstGeom>
        </p:spPr>
        <p:txBody>
          <a:bodyPr/>
          <a:lstStyle/>
          <a:p>
            <a:endParaRPr lang="en-US"/>
          </a:p>
        </p:txBody>
      </p:sp>
    </p:spTree>
    <p:extLst>
      <p:ext uri="{BB962C8B-B14F-4D97-AF65-F5344CB8AC3E}">
        <p14:creationId xmlns:p14="http://schemas.microsoft.com/office/powerpoint/2010/main" val="1328564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409700" y="400050"/>
            <a:ext cx="4792663" cy="3594100"/>
          </a:xfrm>
        </p:spPr>
      </p:sp>
      <p:sp>
        <p:nvSpPr>
          <p:cNvPr id="107523" name="Rectangle 3"/>
          <p:cNvSpPr>
            <a:spLocks noGrp="1" noChangeArrowheads="1"/>
          </p:cNvSpPr>
          <p:nvPr>
            <p:ph type="body" idx="1"/>
          </p:nvPr>
        </p:nvSpPr>
        <p:spPr>
          <a:xfrm>
            <a:off x="136123" y="4247554"/>
            <a:ext cx="6952232" cy="5180343"/>
          </a:xfrm>
          <a:prstGeom prst="rect">
            <a:avLst/>
          </a:prstGeom>
        </p:spPr>
        <p:txBody>
          <a:bodyPr/>
          <a:lstStyle/>
          <a:p>
            <a:endParaRPr lang="en-US"/>
          </a:p>
        </p:txBody>
      </p:sp>
    </p:spTree>
    <p:extLst>
      <p:ext uri="{BB962C8B-B14F-4D97-AF65-F5344CB8AC3E}">
        <p14:creationId xmlns:p14="http://schemas.microsoft.com/office/powerpoint/2010/main" val="2020362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a:xfrm>
            <a:off x="990600" y="4572000"/>
            <a:ext cx="5334000" cy="4267200"/>
          </a:xfrm>
          <a:prstGeom prst="rect">
            <a:avLst/>
          </a:prstGeom>
        </p:spPr>
        <p:txBody>
          <a:bodyPr/>
          <a:lstStyle/>
          <a:p>
            <a:endParaRPr lang="en-US"/>
          </a:p>
        </p:txBody>
      </p:sp>
    </p:spTree>
    <p:extLst>
      <p:ext uri="{BB962C8B-B14F-4D97-AF65-F5344CB8AC3E}">
        <p14:creationId xmlns:p14="http://schemas.microsoft.com/office/powerpoint/2010/main" val="3527864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a:xfrm>
            <a:off x="990600" y="4572000"/>
            <a:ext cx="5334000" cy="4267200"/>
          </a:xfrm>
          <a:prstGeom prst="rect">
            <a:avLst/>
          </a:prstGeom>
        </p:spPr>
        <p:txBody>
          <a:bodyPr/>
          <a:lstStyle/>
          <a:p>
            <a:endParaRPr lang="en-US"/>
          </a:p>
        </p:txBody>
      </p:sp>
    </p:spTree>
    <p:extLst>
      <p:ext uri="{BB962C8B-B14F-4D97-AF65-F5344CB8AC3E}">
        <p14:creationId xmlns:p14="http://schemas.microsoft.com/office/powerpoint/2010/main" val="3521850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a:xfrm>
            <a:off x="990600" y="4572000"/>
            <a:ext cx="5334000" cy="4267200"/>
          </a:xfrm>
          <a:prstGeom prst="rect">
            <a:avLst/>
          </a:prstGeom>
        </p:spPr>
        <p:txBody>
          <a:bodyPr/>
          <a:lstStyle/>
          <a:p>
            <a:endParaRPr lang="en-US"/>
          </a:p>
        </p:txBody>
      </p:sp>
    </p:spTree>
    <p:extLst>
      <p:ext uri="{BB962C8B-B14F-4D97-AF65-F5344CB8AC3E}">
        <p14:creationId xmlns:p14="http://schemas.microsoft.com/office/powerpoint/2010/main" val="3745433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a:xfrm>
            <a:off x="990600" y="4572000"/>
            <a:ext cx="5334000" cy="4267200"/>
          </a:xfrm>
          <a:prstGeom prst="rect">
            <a:avLst/>
          </a:prstGeom>
        </p:spPr>
        <p:txBody>
          <a:bodyPr/>
          <a:lstStyle/>
          <a:p>
            <a:endParaRPr lang="en-US"/>
          </a:p>
        </p:txBody>
      </p:sp>
    </p:spTree>
    <p:extLst>
      <p:ext uri="{BB962C8B-B14F-4D97-AF65-F5344CB8AC3E}">
        <p14:creationId xmlns:p14="http://schemas.microsoft.com/office/powerpoint/2010/main" val="246801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6" name="Rectangle 4"/>
          <p:cNvSpPr>
            <a:spLocks noGrp="1" noChangeArrowheads="1"/>
          </p:cNvSpPr>
          <p:nvPr>
            <p:ph type="subTitle" sz="quarter" idx="1"/>
          </p:nvPr>
        </p:nvSpPr>
        <p:spPr>
          <a:xfrm>
            <a:off x="1370013" y="2497138"/>
            <a:ext cx="6391275" cy="1749425"/>
          </a:xfrm>
        </p:spPr>
        <p:txBody>
          <a:bodyPr/>
          <a:lstStyle>
            <a:lvl1pPr marL="0" indent="0" algn="ctr">
              <a:defRPr/>
            </a:lvl1pPr>
          </a:lstStyle>
          <a:p>
            <a:r>
              <a:rPr lang="en-US"/>
              <a:t>Click to edit Master subtitle style</a:t>
            </a:r>
          </a:p>
        </p:txBody>
      </p:sp>
      <p:sp>
        <p:nvSpPr>
          <p:cNvPr id="13319" name="Rectangle 7"/>
          <p:cNvSpPr>
            <a:spLocks noGrp="1" noChangeArrowheads="1"/>
          </p:cNvSpPr>
          <p:nvPr>
            <p:ph type="ctrTitle" sz="quarter"/>
          </p:nvPr>
        </p:nvSpPr>
        <p:spPr>
          <a:xfrm>
            <a:off x="684213" y="365125"/>
            <a:ext cx="7762875" cy="1139825"/>
          </a:xfrm>
          <a:effectLst>
            <a:outerShdw dist="71842" dir="2700000" algn="ctr" rotWithShape="0">
              <a:schemeClr val="bg2"/>
            </a:outerShdw>
          </a:effectLst>
        </p:spPr>
        <p:txBody>
          <a:bodyPr lIns="91928" tIns="45964" rIns="91928" bIns="45964"/>
          <a:lstStyle>
            <a:lvl1pPr>
              <a:defRPr/>
            </a:lvl1pPr>
          </a:lstStyle>
          <a:p>
            <a:r>
              <a:rPr lang="en-US"/>
              <a:t>Click to edit Master title style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5625" y="247650"/>
            <a:ext cx="2203450" cy="6184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0513" y="247650"/>
            <a:ext cx="6462712" cy="6184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4813" y="69850"/>
            <a:ext cx="8704262" cy="779463"/>
          </a:xfrm>
        </p:spPr>
        <p:txBody>
          <a:bodyPr/>
          <a:lstStyle/>
          <a:p>
            <a:r>
              <a:rPr lang="en-US" smtClean="0"/>
              <a:t>Click to edit Master title style</a:t>
            </a:r>
            <a:endParaRPr lang="en-US"/>
          </a:p>
        </p:txBody>
      </p:sp>
      <p:sp>
        <p:nvSpPr>
          <p:cNvPr id="3" name="Content Placeholder 2"/>
          <p:cNvSpPr>
            <a:spLocks noGrp="1"/>
          </p:cNvSpPr>
          <p:nvPr>
            <p:ph idx="1"/>
          </p:nvPr>
        </p:nvSpPr>
        <p:spPr>
          <a:xfrm>
            <a:off x="290513" y="882650"/>
            <a:ext cx="8294687" cy="521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725" y="4398963"/>
            <a:ext cx="7762875" cy="13589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0725" y="2901950"/>
            <a:ext cx="7762875" cy="1497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0513" y="1219200"/>
            <a:ext cx="4070350" cy="5213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3263" y="1219200"/>
            <a:ext cx="4071937" cy="5213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6900" cy="113982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1938"/>
            <a:ext cx="4033838"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0113"/>
            <a:ext cx="4033838" cy="39449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38675" y="1531938"/>
            <a:ext cx="4035425"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8675" y="2170113"/>
            <a:ext cx="4035425" cy="39449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3550" cy="1158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0288" y="273050"/>
            <a:ext cx="5103812" cy="584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1925"/>
            <a:ext cx="3003550" cy="4683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9113" y="4791075"/>
            <a:ext cx="548005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89113" y="611188"/>
            <a:ext cx="5480050" cy="41068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89113" y="5357813"/>
            <a:ext cx="5480050" cy="803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bwMode="auto">
          <a:xfrm>
            <a:off x="290513" y="1219200"/>
            <a:ext cx="8294687" cy="5213350"/>
          </a:xfrm>
          <a:prstGeom prst="rect">
            <a:avLst/>
          </a:prstGeom>
          <a:noFill/>
          <a:ln w="9525">
            <a:noFill/>
            <a:miter lim="800000"/>
            <a:headEnd/>
            <a:tailEnd/>
          </a:ln>
          <a:effectLst/>
        </p:spPr>
        <p:txBody>
          <a:bodyPr vert="horz" wrap="square" lIns="90343" tIns="44379" rIns="90343" bIns="44379"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2291" name="Rectangle 3"/>
          <p:cNvSpPr>
            <a:spLocks noGrp="1" noChangeArrowheads="1"/>
          </p:cNvSpPr>
          <p:nvPr>
            <p:ph type="title"/>
          </p:nvPr>
        </p:nvSpPr>
        <p:spPr bwMode="auto">
          <a:xfrm>
            <a:off x="404813" y="247650"/>
            <a:ext cx="8704262" cy="779463"/>
          </a:xfrm>
          <a:prstGeom prst="rect">
            <a:avLst/>
          </a:prstGeom>
          <a:noFill/>
          <a:ln w="9525">
            <a:noFill/>
            <a:miter lim="800000"/>
            <a:headEnd/>
            <a:tailEnd/>
          </a:ln>
          <a:effectLst>
            <a:outerShdw dist="53882" dir="2700000" algn="ctr" rotWithShape="0">
              <a:srgbClr val="969696"/>
            </a:outerShdw>
          </a:effec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2292" name="Text Box 4"/>
          <p:cNvSpPr txBox="1">
            <a:spLocks noChangeArrowheads="1"/>
          </p:cNvSpPr>
          <p:nvPr/>
        </p:nvSpPr>
        <p:spPr bwMode="auto">
          <a:xfrm>
            <a:off x="219075" y="6389688"/>
            <a:ext cx="603250" cy="284162"/>
          </a:xfrm>
          <a:prstGeom prst="rect">
            <a:avLst/>
          </a:prstGeom>
          <a:noFill/>
          <a:ln w="19050">
            <a:noFill/>
            <a:miter lim="800000"/>
            <a:headEnd/>
            <a:tailEnd type="none" w="sm" len="sm"/>
          </a:ln>
          <a:effectLst/>
        </p:spPr>
        <p:txBody>
          <a:bodyPr wrap="none" lIns="45647" tIns="45647" rIns="45647" bIns="45647" anchor="ctr">
            <a:spAutoFit/>
          </a:bodyPr>
          <a:lstStyle/>
          <a:p>
            <a:pPr defTabSz="912813"/>
            <a:r>
              <a:rPr lang="en-US" sz="1400" b="0">
                <a:solidFill>
                  <a:schemeClr val="hlink"/>
                </a:solidFill>
              </a:rPr>
              <a:t>– </a:t>
            </a:r>
            <a:fld id="{C0F0C3BE-3CB8-42CE-85AE-26932541959C}" type="slidenum">
              <a:rPr lang="en-US" sz="1400" b="0">
                <a:solidFill>
                  <a:schemeClr val="hlink"/>
                </a:solidFill>
              </a:rPr>
              <a:pPr defTabSz="912813"/>
              <a:t>‹#›</a:t>
            </a:fld>
            <a:r>
              <a:rPr lang="en-US" sz="1400" b="0">
                <a:solidFill>
                  <a:schemeClr val="hlink"/>
                </a:solidFill>
              </a:rPr>
              <a:t> –</a:t>
            </a:r>
            <a:endParaRPr lang="en-US" sz="1400" b="0"/>
          </a:p>
        </p:txBody>
      </p:sp>
      <p:sp>
        <p:nvSpPr>
          <p:cNvPr id="12293" name="Rectangle 5"/>
          <p:cNvSpPr>
            <a:spLocks noChangeArrowheads="1"/>
          </p:cNvSpPr>
          <p:nvPr/>
        </p:nvSpPr>
        <p:spPr bwMode="auto">
          <a:xfrm>
            <a:off x="0" y="6623526"/>
            <a:ext cx="5843888" cy="258385"/>
          </a:xfrm>
          <a:prstGeom prst="rect">
            <a:avLst/>
          </a:prstGeom>
          <a:noFill/>
          <a:ln w="19050">
            <a:noFill/>
            <a:miter lim="800000"/>
            <a:headEnd/>
            <a:tailEnd/>
          </a:ln>
          <a:effectLst/>
        </p:spPr>
        <p:txBody>
          <a:bodyPr wrap="none" lIns="45647" tIns="45647" rIns="45647" bIns="45647" anchor="ctr">
            <a:spAutoFit/>
          </a:bodyPr>
          <a:lstStyle/>
          <a:p>
            <a:pPr marL="0" marR="0" indent="0" algn="ctr" defTabSz="912813" rtl="0" eaLnBrk="0" fontAlgn="base" latinLnBrk="0" hangingPunct="0">
              <a:lnSpc>
                <a:spcPct val="90000"/>
              </a:lnSpc>
              <a:spcBef>
                <a:spcPct val="0"/>
              </a:spcBef>
              <a:spcAft>
                <a:spcPct val="0"/>
              </a:spcAft>
              <a:buClrTx/>
              <a:buSzTx/>
              <a:buFontTx/>
              <a:buNone/>
              <a:tabLst/>
              <a:defRPr/>
            </a:pPr>
            <a:r>
              <a:rPr lang="en-US" sz="1200" b="0" dirty="0" smtClean="0">
                <a:solidFill>
                  <a:schemeClr val="hlink"/>
                </a:solidFill>
              </a:rPr>
              <a:t>CS:APP3e </a:t>
            </a:r>
            <a:r>
              <a:rPr lang="en-US" sz="1200" b="0" i="0" dirty="0" smtClean="0">
                <a:latin typeface="Calibri" pitchFamily="34" charset="0"/>
              </a:rPr>
              <a:t>Bryant</a:t>
            </a:r>
            <a:r>
              <a:rPr lang="en-US" sz="1200" b="0" i="0" baseline="0" dirty="0" smtClean="0">
                <a:latin typeface="Calibri" pitchFamily="34" charset="0"/>
              </a:rPr>
              <a:t> and </a:t>
            </a:r>
            <a:r>
              <a:rPr lang="en-US" sz="1200" b="0" i="0" baseline="0" dirty="0" err="1" smtClean="0">
                <a:latin typeface="Calibri" pitchFamily="34" charset="0"/>
              </a:rPr>
              <a:t>O’Hallaron</a:t>
            </a:r>
            <a:r>
              <a:rPr lang="en-US" sz="1200" b="0" i="0" baseline="0" dirty="0" smtClean="0">
                <a:latin typeface="Calibri" pitchFamily="34" charset="0"/>
              </a:rPr>
              <a:t>, Computer Systems: A Programmer’s Perspective, 3rd ed.</a:t>
            </a:r>
            <a:endParaRPr lang="en-US" sz="1200" b="0" i="0" dirty="0" smtClean="0">
              <a:latin typeface="Calibri" pitchFamily="34" charset="0"/>
            </a:endParaRPr>
          </a:p>
        </p:txBody>
      </p:sp>
      <p:sp>
        <p:nvSpPr>
          <p:cNvPr id="6" name="Rectangle 5"/>
          <p:cNvSpPr>
            <a:spLocks noChangeArrowheads="1"/>
          </p:cNvSpPr>
          <p:nvPr userDrawn="1"/>
        </p:nvSpPr>
        <p:spPr bwMode="auto">
          <a:xfrm>
            <a:off x="7091524" y="6643249"/>
            <a:ext cx="1796315" cy="258522"/>
          </a:xfrm>
          <a:prstGeom prst="rect">
            <a:avLst/>
          </a:prstGeom>
          <a:noFill/>
          <a:ln w="19050">
            <a:noFill/>
            <a:miter lim="800000"/>
            <a:headEnd/>
            <a:tailEnd/>
          </a:ln>
          <a:effectLst/>
        </p:spPr>
        <p:txBody>
          <a:bodyPr wrap="none" lIns="45715" tIns="45715" rIns="45715" bIns="45715" anchor="ctr">
            <a:spAutoFit/>
          </a:bodyPr>
          <a:lstStyle/>
          <a:p>
            <a:pPr>
              <a:defRPr/>
            </a:pPr>
            <a:r>
              <a:rPr lang="en-US" sz="1200" b="0" dirty="0">
                <a:solidFill>
                  <a:schemeClr val="hlink"/>
                </a:solidFill>
              </a:rPr>
              <a:t>CSCE 212H Spring </a:t>
            </a:r>
            <a:r>
              <a:rPr lang="en-US" sz="1200" b="0" dirty="0" smtClean="0">
                <a:solidFill>
                  <a:schemeClr val="hlink"/>
                </a:solidFill>
              </a:rPr>
              <a:t>2018</a:t>
            </a:r>
            <a:endParaRPr lang="en-US" sz="1200" b="0" dirty="0">
              <a:solidFill>
                <a:schemeClr val="hlink"/>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txStyles>
    <p:titleStyle>
      <a:lvl1pPr algn="l" defTabSz="912813" rtl="0" fontAlgn="base">
        <a:lnSpc>
          <a:spcPct val="87000"/>
        </a:lnSpc>
        <a:spcBef>
          <a:spcPct val="0"/>
        </a:spcBef>
        <a:spcAft>
          <a:spcPct val="0"/>
        </a:spcAft>
        <a:defRPr sz="3800" b="1">
          <a:solidFill>
            <a:schemeClr val="hlink"/>
          </a:solidFill>
          <a:latin typeface="+mj-lt"/>
          <a:ea typeface="+mj-ea"/>
          <a:cs typeface="+mj-cs"/>
        </a:defRPr>
      </a:lvl1pPr>
      <a:lvl2pPr algn="l" defTabSz="912813" rtl="0" fontAlgn="base">
        <a:lnSpc>
          <a:spcPct val="87000"/>
        </a:lnSpc>
        <a:spcBef>
          <a:spcPct val="0"/>
        </a:spcBef>
        <a:spcAft>
          <a:spcPct val="0"/>
        </a:spcAft>
        <a:defRPr sz="3800" b="1">
          <a:solidFill>
            <a:schemeClr val="hlink"/>
          </a:solidFill>
          <a:latin typeface="Helvetica" pitchFamily="34" charset="0"/>
        </a:defRPr>
      </a:lvl2pPr>
      <a:lvl3pPr algn="l" defTabSz="912813" rtl="0" fontAlgn="base">
        <a:lnSpc>
          <a:spcPct val="87000"/>
        </a:lnSpc>
        <a:spcBef>
          <a:spcPct val="0"/>
        </a:spcBef>
        <a:spcAft>
          <a:spcPct val="0"/>
        </a:spcAft>
        <a:defRPr sz="3800" b="1">
          <a:solidFill>
            <a:schemeClr val="hlink"/>
          </a:solidFill>
          <a:latin typeface="Helvetica" pitchFamily="34" charset="0"/>
        </a:defRPr>
      </a:lvl3pPr>
      <a:lvl4pPr algn="l" defTabSz="912813" rtl="0" fontAlgn="base">
        <a:lnSpc>
          <a:spcPct val="87000"/>
        </a:lnSpc>
        <a:spcBef>
          <a:spcPct val="0"/>
        </a:spcBef>
        <a:spcAft>
          <a:spcPct val="0"/>
        </a:spcAft>
        <a:defRPr sz="3800" b="1">
          <a:solidFill>
            <a:schemeClr val="hlink"/>
          </a:solidFill>
          <a:latin typeface="Helvetica" pitchFamily="34" charset="0"/>
        </a:defRPr>
      </a:lvl4pPr>
      <a:lvl5pPr algn="l" defTabSz="912813" rtl="0" fontAlgn="base">
        <a:lnSpc>
          <a:spcPct val="87000"/>
        </a:lnSpc>
        <a:spcBef>
          <a:spcPct val="0"/>
        </a:spcBef>
        <a:spcAft>
          <a:spcPct val="0"/>
        </a:spcAft>
        <a:defRPr sz="3800" b="1">
          <a:solidFill>
            <a:schemeClr val="hlink"/>
          </a:solidFill>
          <a:latin typeface="Helvetica" pitchFamily="34" charset="0"/>
        </a:defRPr>
      </a:lvl5pPr>
      <a:lvl6pPr marL="457200" algn="l" defTabSz="912813" rtl="0" fontAlgn="base">
        <a:lnSpc>
          <a:spcPct val="87000"/>
        </a:lnSpc>
        <a:spcBef>
          <a:spcPct val="0"/>
        </a:spcBef>
        <a:spcAft>
          <a:spcPct val="0"/>
        </a:spcAft>
        <a:defRPr sz="3800" b="1">
          <a:solidFill>
            <a:schemeClr val="hlink"/>
          </a:solidFill>
          <a:latin typeface="Helvetica" pitchFamily="34" charset="0"/>
        </a:defRPr>
      </a:lvl6pPr>
      <a:lvl7pPr marL="914400" algn="l" defTabSz="912813" rtl="0" fontAlgn="base">
        <a:lnSpc>
          <a:spcPct val="87000"/>
        </a:lnSpc>
        <a:spcBef>
          <a:spcPct val="0"/>
        </a:spcBef>
        <a:spcAft>
          <a:spcPct val="0"/>
        </a:spcAft>
        <a:defRPr sz="3800" b="1">
          <a:solidFill>
            <a:schemeClr val="hlink"/>
          </a:solidFill>
          <a:latin typeface="Helvetica" pitchFamily="34" charset="0"/>
        </a:defRPr>
      </a:lvl7pPr>
      <a:lvl8pPr marL="1371600" algn="l" defTabSz="912813" rtl="0" fontAlgn="base">
        <a:lnSpc>
          <a:spcPct val="87000"/>
        </a:lnSpc>
        <a:spcBef>
          <a:spcPct val="0"/>
        </a:spcBef>
        <a:spcAft>
          <a:spcPct val="0"/>
        </a:spcAft>
        <a:defRPr sz="3800" b="1">
          <a:solidFill>
            <a:schemeClr val="hlink"/>
          </a:solidFill>
          <a:latin typeface="Helvetica" pitchFamily="34" charset="0"/>
        </a:defRPr>
      </a:lvl8pPr>
      <a:lvl9pPr marL="1828800" algn="l" defTabSz="912813" rtl="0" fontAlgn="base">
        <a:lnSpc>
          <a:spcPct val="87000"/>
        </a:lnSpc>
        <a:spcBef>
          <a:spcPct val="0"/>
        </a:spcBef>
        <a:spcAft>
          <a:spcPct val="0"/>
        </a:spcAft>
        <a:defRPr sz="3800" b="1">
          <a:solidFill>
            <a:schemeClr val="hlink"/>
          </a:solidFill>
          <a:latin typeface="Helvetica" pitchFamily="34" charset="0"/>
        </a:defRPr>
      </a:lvl9pPr>
    </p:titleStyle>
    <p:bodyStyle>
      <a:lvl1pPr marL="385763" indent="-385763" algn="l" defTabSz="912813" rtl="0" fontAlgn="base">
        <a:lnSpc>
          <a:spcPct val="95000"/>
        </a:lnSpc>
        <a:spcBef>
          <a:spcPct val="50000"/>
        </a:spcBef>
        <a:spcAft>
          <a:spcPct val="0"/>
        </a:spcAft>
        <a:buClr>
          <a:schemeClr val="hlink"/>
        </a:buClr>
        <a:buFont typeface="Wingdings" pitchFamily="2" charset="2"/>
        <a:defRPr sz="2400" b="1">
          <a:solidFill>
            <a:schemeClr val="tx2"/>
          </a:solidFill>
          <a:effectLst>
            <a:outerShdw blurRad="38100" dist="38100" dir="2700000" algn="tl">
              <a:srgbClr val="C0C0C0"/>
            </a:outerShdw>
          </a:effectLst>
          <a:latin typeface="+mn-lt"/>
          <a:ea typeface="+mn-ea"/>
          <a:cs typeface="+mn-cs"/>
        </a:defRPr>
      </a:lvl1pPr>
      <a:lvl2pPr marL="742950" indent="-244475" algn="l" defTabSz="912813" rtl="0" fontAlgn="base">
        <a:spcBef>
          <a:spcPct val="25000"/>
        </a:spcBef>
        <a:spcAft>
          <a:spcPct val="0"/>
        </a:spcAft>
        <a:buClr>
          <a:schemeClr val="hlink"/>
        </a:buClr>
        <a:buSzPct val="75000"/>
        <a:buFont typeface="Wingdings" pitchFamily="2" charset="2"/>
        <a:buChar char="n"/>
        <a:defRPr sz="2000" b="1">
          <a:solidFill>
            <a:schemeClr val="tx1"/>
          </a:solidFill>
          <a:latin typeface="+mn-lt"/>
        </a:defRPr>
      </a:lvl2pPr>
      <a:lvl3pPr marL="1144588" indent="-238125" algn="l" defTabSz="912813" rtl="0" fontAlgn="base">
        <a:lnSpc>
          <a:spcPct val="107000"/>
        </a:lnSpc>
        <a:spcBef>
          <a:spcPct val="10000"/>
        </a:spcBef>
        <a:spcAft>
          <a:spcPct val="0"/>
        </a:spcAft>
        <a:buClr>
          <a:srgbClr val="005400"/>
        </a:buClr>
        <a:buSzPct val="90000"/>
        <a:buFont typeface="Wingdings" pitchFamily="2" charset="2"/>
        <a:buChar char="l"/>
        <a:defRPr b="1">
          <a:solidFill>
            <a:schemeClr val="folHlink"/>
          </a:solidFill>
          <a:latin typeface="+mn-lt"/>
        </a:defRPr>
      </a:lvl3pPr>
      <a:lvl4pPr marL="1597025" indent="-227013" algn="l" defTabSz="912813" rtl="0" fontAlgn="base">
        <a:spcBef>
          <a:spcPct val="20000"/>
        </a:spcBef>
        <a:spcAft>
          <a:spcPct val="0"/>
        </a:spcAft>
        <a:buChar char="»"/>
        <a:defRPr>
          <a:solidFill>
            <a:schemeClr val="tx1"/>
          </a:solidFill>
          <a:latin typeface="+mn-lt"/>
        </a:defRPr>
      </a:lvl4pPr>
      <a:lvl5pPr marL="2447925" indent="-228600" algn="l" defTabSz="912813" rtl="0" fontAlgn="base">
        <a:spcBef>
          <a:spcPct val="20000"/>
        </a:spcBef>
        <a:spcAft>
          <a:spcPct val="0"/>
        </a:spcAft>
        <a:buChar char="•"/>
        <a:defRPr sz="2000">
          <a:solidFill>
            <a:schemeClr val="tx1"/>
          </a:solidFill>
          <a:latin typeface="Times New Roman" pitchFamily="18" charset="0"/>
        </a:defRPr>
      </a:lvl5pPr>
      <a:lvl6pPr marL="2905125" indent="-228600" algn="l" defTabSz="912813" rtl="0" fontAlgn="base">
        <a:spcBef>
          <a:spcPct val="20000"/>
        </a:spcBef>
        <a:spcAft>
          <a:spcPct val="0"/>
        </a:spcAft>
        <a:buChar char="•"/>
        <a:defRPr sz="2000">
          <a:solidFill>
            <a:schemeClr val="tx1"/>
          </a:solidFill>
          <a:latin typeface="Times New Roman" pitchFamily="18" charset="0"/>
        </a:defRPr>
      </a:lvl6pPr>
      <a:lvl7pPr marL="3362325" indent="-228600" algn="l" defTabSz="912813" rtl="0" fontAlgn="base">
        <a:spcBef>
          <a:spcPct val="20000"/>
        </a:spcBef>
        <a:spcAft>
          <a:spcPct val="0"/>
        </a:spcAft>
        <a:buChar char="•"/>
        <a:defRPr sz="2000">
          <a:solidFill>
            <a:schemeClr val="tx1"/>
          </a:solidFill>
          <a:latin typeface="Times New Roman" pitchFamily="18" charset="0"/>
        </a:defRPr>
      </a:lvl7pPr>
      <a:lvl8pPr marL="3819525" indent="-228600" algn="l" defTabSz="912813" rtl="0" fontAlgn="base">
        <a:spcBef>
          <a:spcPct val="20000"/>
        </a:spcBef>
        <a:spcAft>
          <a:spcPct val="0"/>
        </a:spcAft>
        <a:buChar char="•"/>
        <a:defRPr sz="2000">
          <a:solidFill>
            <a:schemeClr val="tx1"/>
          </a:solidFill>
          <a:latin typeface="Times New Roman" pitchFamily="18" charset="0"/>
        </a:defRPr>
      </a:lvl8pPr>
      <a:lvl9pPr marL="4276725" indent="-228600" algn="l" defTabSz="912813"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a:xfrm>
            <a:off x="298451" y="1833337"/>
            <a:ext cx="8686800" cy="1562376"/>
          </a:xfrm>
        </p:spPr>
        <p:txBody>
          <a:bodyPr/>
          <a:lstStyle/>
          <a:p>
            <a:pPr algn="ctr" eaLnBrk="1" hangingPunct="1">
              <a:defRPr/>
            </a:pPr>
            <a:r>
              <a:rPr lang="en-US" sz="3394" smtClean="0">
                <a:solidFill>
                  <a:srgbClr val="990000"/>
                </a:solidFill>
              </a:rPr>
              <a:t>Lecture </a:t>
            </a:r>
            <a:r>
              <a:rPr lang="en-US" sz="3394" smtClean="0">
                <a:solidFill>
                  <a:srgbClr val="990000"/>
                </a:solidFill>
              </a:rPr>
              <a:t>16</a:t>
            </a:r>
            <a:r>
              <a:rPr lang="en-US" sz="3394" dirty="0" smtClean="0">
                <a:solidFill>
                  <a:srgbClr val="990000"/>
                </a:solidFill>
              </a:rPr>
              <a:t/>
            </a:r>
            <a:br>
              <a:rPr lang="en-US" sz="3394" dirty="0" smtClean="0">
                <a:solidFill>
                  <a:srgbClr val="990000"/>
                </a:solidFill>
              </a:rPr>
            </a:br>
            <a:r>
              <a:rPr lang="en-US" sz="3200" dirty="0" smtClean="0">
                <a:solidFill>
                  <a:srgbClr val="990000"/>
                </a:solidFill>
              </a:rPr>
              <a:t>The Memory Hierarchy</a:t>
            </a:r>
            <a:endParaRPr lang="en-US" sz="3394" dirty="0"/>
          </a:p>
        </p:txBody>
      </p:sp>
      <p:sp>
        <p:nvSpPr>
          <p:cNvPr id="418819" name="Rectangle 3"/>
          <p:cNvSpPr>
            <a:spLocks noGrp="1" noChangeArrowheads="1"/>
          </p:cNvSpPr>
          <p:nvPr>
            <p:ph type="body" idx="1"/>
          </p:nvPr>
        </p:nvSpPr>
        <p:spPr>
          <a:xfrm>
            <a:off x="2128597" y="3194474"/>
            <a:ext cx="6441238" cy="2975804"/>
          </a:xfrm>
        </p:spPr>
        <p:txBody>
          <a:bodyPr vert="horz" wrap="square" lIns="90319" tIns="44368" rIns="90319" bIns="44368" numCol="1" anchor="t" anchorCtr="0" compatLnSpc="1">
            <a:prstTxWarp prst="textNoShape">
              <a:avLst/>
            </a:prstTxWarp>
          </a:bodyPr>
          <a:lstStyle/>
          <a:p>
            <a:pPr eaLnBrk="1" hangingPunct="1">
              <a:buFont typeface="Wingdings" panose="05000000000000000000" pitchFamily="2" charset="2"/>
              <a:buNone/>
              <a:defRPr/>
            </a:pPr>
            <a:r>
              <a:rPr lang="en-US" dirty="0" smtClean="0"/>
              <a:t>Topics</a:t>
            </a:r>
          </a:p>
          <a:p>
            <a:pPr lvl="1" eaLnBrk="1" hangingPunct="1">
              <a:defRPr/>
            </a:pPr>
            <a:r>
              <a:rPr lang="en-US" dirty="0" smtClean="0"/>
              <a:t>Exceptions and Pipelines</a:t>
            </a:r>
          </a:p>
          <a:p>
            <a:pPr lvl="1" eaLnBrk="1" hangingPunct="1">
              <a:defRPr/>
            </a:pPr>
            <a:r>
              <a:rPr lang="en-US" dirty="0" smtClean="0"/>
              <a:t>Review of a few things</a:t>
            </a:r>
          </a:p>
          <a:p>
            <a:pPr lvl="1" eaLnBrk="1" hangingPunct="1">
              <a:defRPr/>
            </a:pPr>
            <a:r>
              <a:rPr lang="en-US" dirty="0" smtClean="0"/>
              <a:t>Memory Hierarchy</a:t>
            </a:r>
          </a:p>
        </p:txBody>
      </p:sp>
      <p:sp>
        <p:nvSpPr>
          <p:cNvPr id="3076" name="Rectangle 4"/>
          <p:cNvSpPr>
            <a:spLocks noChangeArrowheads="1"/>
          </p:cNvSpPr>
          <p:nvPr/>
        </p:nvSpPr>
        <p:spPr bwMode="auto">
          <a:xfrm>
            <a:off x="748445" y="6160770"/>
            <a:ext cx="1578618" cy="304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319" tIns="44368" rIns="90319" bIns="44368">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gn="l">
              <a:lnSpc>
                <a:spcPct val="100000"/>
              </a:lnSpc>
            </a:pPr>
            <a:r>
              <a:rPr lang="en-US" altLang="en-US" sz="1397" dirty="0" smtClean="0">
                <a:latin typeface="Courier New" panose="02070309020205020404" pitchFamily="49" charset="0"/>
              </a:rPr>
              <a:t>April </a:t>
            </a:r>
            <a:r>
              <a:rPr lang="en-US" altLang="en-US" sz="1397" dirty="0" smtClean="0">
                <a:latin typeface="Courier New" panose="02070309020205020404" pitchFamily="49" charset="0"/>
              </a:rPr>
              <a:t>9, 2018</a:t>
            </a:r>
            <a:endParaRPr lang="en-US" altLang="en-US" sz="1397" dirty="0">
              <a:latin typeface="Courier New" panose="02070309020205020404" pitchFamily="49" charset="0"/>
            </a:endParaRPr>
          </a:p>
        </p:txBody>
      </p:sp>
      <p:sp>
        <p:nvSpPr>
          <p:cNvPr id="3077" name="Rectangle 5"/>
          <p:cNvSpPr>
            <a:spLocks noChangeArrowheads="1"/>
          </p:cNvSpPr>
          <p:nvPr/>
        </p:nvSpPr>
        <p:spPr bwMode="auto">
          <a:xfrm>
            <a:off x="788059" y="760589"/>
            <a:ext cx="7781776" cy="55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382" tIns="25353" rIns="63382" bIns="25353">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eaLnBrk="1" hangingPunct="1">
              <a:lnSpc>
                <a:spcPct val="87000"/>
              </a:lnSpc>
            </a:pPr>
            <a:r>
              <a:rPr lang="en-US" altLang="en-US" sz="3793" dirty="0">
                <a:solidFill>
                  <a:schemeClr val="tx1">
                    <a:lumMod val="75000"/>
                  </a:schemeClr>
                </a:solidFill>
              </a:rPr>
              <a:t>CSCE 212 Computer Architecture</a:t>
            </a:r>
          </a:p>
        </p:txBody>
      </p:sp>
      <p:sp>
        <p:nvSpPr>
          <p:cNvPr id="2" name="TextBox 1"/>
          <p:cNvSpPr txBox="1"/>
          <p:nvPr/>
        </p:nvSpPr>
        <p:spPr>
          <a:xfrm>
            <a:off x="2117" y="6635261"/>
            <a:ext cx="5858933" cy="292589"/>
          </a:xfrm>
          <a:prstGeom prst="rect">
            <a:avLst/>
          </a:prstGeom>
          <a:solidFill>
            <a:schemeClr val="bg1"/>
          </a:solidFill>
        </p:spPr>
        <p:txBody>
          <a:bodyPr wrap="square" rtlCol="0">
            <a:spAutoFit/>
          </a:bodyPr>
          <a:lstStyle/>
          <a:p>
            <a:endParaRPr lang="en-US" sz="1797" dirty="0">
              <a:latin typeface="Calibri" pitchFamily="34" charset="0"/>
            </a:endParaRPr>
          </a:p>
        </p:txBody>
      </p:sp>
    </p:spTree>
    <p:extLst>
      <p:ext uri="{BB962C8B-B14F-4D97-AF65-F5344CB8AC3E}">
        <p14:creationId xmlns:p14="http://schemas.microsoft.com/office/powerpoint/2010/main" val="283713829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1028"/>
          <p:cNvSpPr>
            <a:spLocks noGrp="1" noChangeArrowheads="1"/>
          </p:cNvSpPr>
          <p:nvPr>
            <p:ph type="title"/>
          </p:nvPr>
        </p:nvSpPr>
        <p:spPr/>
        <p:txBody>
          <a:bodyPr/>
          <a:lstStyle/>
          <a:p>
            <a:r>
              <a:rPr lang="en-US" dirty="0" smtClean="0"/>
              <a:t>Nonvolatile Memories</a:t>
            </a:r>
            <a:endParaRPr lang="en-US" dirty="0"/>
          </a:p>
        </p:txBody>
      </p:sp>
      <p:sp>
        <p:nvSpPr>
          <p:cNvPr id="122885" name="Rectangle 1029"/>
          <p:cNvSpPr>
            <a:spLocks noGrp="1" noChangeArrowheads="1"/>
          </p:cNvSpPr>
          <p:nvPr>
            <p:ph type="body" idx="1"/>
          </p:nvPr>
        </p:nvSpPr>
        <p:spPr>
          <a:xfrm>
            <a:off x="398257" y="1359552"/>
            <a:ext cx="7881602" cy="5257571"/>
          </a:xfrm>
        </p:spPr>
        <p:txBody>
          <a:bodyPr>
            <a:normAutofit fontScale="85000" lnSpcReduction="10000"/>
          </a:bodyPr>
          <a:lstStyle/>
          <a:p>
            <a:r>
              <a:rPr lang="en-US" dirty="0" smtClean="0"/>
              <a:t>DRAM and SRAM are volatile memories</a:t>
            </a:r>
          </a:p>
          <a:p>
            <a:pPr lvl="1"/>
            <a:r>
              <a:rPr lang="en-US" dirty="0" smtClean="0"/>
              <a:t>Lose information if powered off.</a:t>
            </a:r>
          </a:p>
          <a:p>
            <a:r>
              <a:rPr lang="en-US" dirty="0" smtClean="0"/>
              <a:t>Nonvolatile memories retain value even if powered off</a:t>
            </a:r>
          </a:p>
          <a:p>
            <a:pPr lvl="1"/>
            <a:r>
              <a:rPr lang="en-US" dirty="0" smtClean="0"/>
              <a:t>Read-only memory (</a:t>
            </a:r>
            <a:r>
              <a:rPr lang="en-US" dirty="0" smtClean="0">
                <a:solidFill>
                  <a:srgbClr val="FF0000"/>
                </a:solidFill>
              </a:rPr>
              <a:t>ROM</a:t>
            </a:r>
            <a:r>
              <a:rPr lang="en-US" dirty="0" smtClean="0"/>
              <a:t>): programmed during production</a:t>
            </a:r>
          </a:p>
          <a:p>
            <a:pPr lvl="1"/>
            <a:r>
              <a:rPr lang="en-US" dirty="0" smtClean="0"/>
              <a:t>Programmable ROM (</a:t>
            </a:r>
            <a:r>
              <a:rPr lang="en-US" dirty="0" smtClean="0">
                <a:solidFill>
                  <a:srgbClr val="FF0000"/>
                </a:solidFill>
              </a:rPr>
              <a:t>PROM</a:t>
            </a:r>
            <a:r>
              <a:rPr lang="en-US" dirty="0" smtClean="0"/>
              <a:t>): can be programmed once</a:t>
            </a:r>
          </a:p>
          <a:p>
            <a:pPr lvl="1"/>
            <a:r>
              <a:rPr lang="en-US" dirty="0" err="1" smtClean="0"/>
              <a:t>Eraseable</a:t>
            </a:r>
            <a:r>
              <a:rPr lang="en-US" dirty="0" smtClean="0"/>
              <a:t> PROM (</a:t>
            </a:r>
            <a:r>
              <a:rPr lang="en-US" dirty="0" smtClean="0">
                <a:solidFill>
                  <a:srgbClr val="FF0000"/>
                </a:solidFill>
              </a:rPr>
              <a:t>EPROM</a:t>
            </a:r>
            <a:r>
              <a:rPr lang="en-US" dirty="0" smtClean="0"/>
              <a:t>): can be bulk erased (UV, X-Ray)</a:t>
            </a:r>
          </a:p>
          <a:p>
            <a:pPr lvl="1"/>
            <a:r>
              <a:rPr lang="en-US" dirty="0" smtClean="0"/>
              <a:t>Electrically </a:t>
            </a:r>
            <a:r>
              <a:rPr lang="en-US" dirty="0" err="1" smtClean="0"/>
              <a:t>eraseable</a:t>
            </a:r>
            <a:r>
              <a:rPr lang="en-US" dirty="0" smtClean="0"/>
              <a:t> PROM (</a:t>
            </a:r>
            <a:r>
              <a:rPr lang="en-US" dirty="0" smtClean="0">
                <a:solidFill>
                  <a:srgbClr val="FF0000"/>
                </a:solidFill>
              </a:rPr>
              <a:t>EEPROM</a:t>
            </a:r>
            <a:r>
              <a:rPr lang="en-US" dirty="0" smtClean="0"/>
              <a:t>): electronic erase capability</a:t>
            </a:r>
          </a:p>
          <a:p>
            <a:pPr lvl="1"/>
            <a:r>
              <a:rPr lang="en-US" dirty="0" smtClean="0"/>
              <a:t>Flash memory: EEPROMs. </a:t>
            </a:r>
            <a:r>
              <a:rPr lang="en-US" dirty="0"/>
              <a:t>with partial </a:t>
            </a:r>
            <a:r>
              <a:rPr lang="en-US" dirty="0" smtClean="0"/>
              <a:t>(block-level) </a:t>
            </a:r>
            <a:r>
              <a:rPr lang="en-US" dirty="0"/>
              <a:t>erase capability</a:t>
            </a:r>
          </a:p>
          <a:p>
            <a:pPr lvl="2"/>
            <a:r>
              <a:rPr lang="en-US" dirty="0"/>
              <a:t>Wears out after about 100,000 </a:t>
            </a:r>
            <a:r>
              <a:rPr lang="en-US" dirty="0" err="1"/>
              <a:t>erasings</a:t>
            </a:r>
            <a:endParaRPr lang="en-US" dirty="0" smtClean="0"/>
          </a:p>
          <a:p>
            <a:r>
              <a:rPr lang="en-US" dirty="0" smtClean="0"/>
              <a:t>Uses for Nonvolatile Memories</a:t>
            </a:r>
          </a:p>
          <a:p>
            <a:pPr lvl="1"/>
            <a:r>
              <a:rPr lang="en-US" dirty="0" smtClean="0"/>
              <a:t>Firmware programs stored in a ROM (BIOS, controllers for disks, network cards, graphics accelerators, security subsystems,…)</a:t>
            </a:r>
          </a:p>
          <a:p>
            <a:pPr lvl="1"/>
            <a:r>
              <a:rPr lang="en-US" dirty="0" smtClean="0"/>
              <a:t>Solid state disks (replace rotating disks in thumb drives, smart phones, mp3 players, tablets, laptops,…)</a:t>
            </a:r>
          </a:p>
          <a:p>
            <a:pPr lvl="1"/>
            <a:r>
              <a:rPr lang="en-US" dirty="0" smtClean="0"/>
              <a:t>Disk caches</a:t>
            </a:r>
          </a:p>
          <a:p>
            <a:endParaRPr lang="en-US" dirty="0"/>
          </a:p>
        </p:txBody>
      </p:sp>
    </p:spTree>
    <p:extLst>
      <p:ext uri="{BB962C8B-B14F-4D97-AF65-F5344CB8AC3E}">
        <p14:creationId xmlns:p14="http://schemas.microsoft.com/office/powerpoint/2010/main" val="72388365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86" name="Rectangle 26"/>
          <p:cNvSpPr>
            <a:spLocks noGrp="1" noChangeArrowheads="1"/>
          </p:cNvSpPr>
          <p:nvPr>
            <p:ph type="title"/>
          </p:nvPr>
        </p:nvSpPr>
        <p:spPr>
          <a:xfrm>
            <a:off x="358473" y="434871"/>
            <a:ext cx="8770710" cy="760589"/>
          </a:xfrm>
        </p:spPr>
        <p:txBody>
          <a:bodyPr>
            <a:normAutofit fontScale="90000"/>
          </a:bodyPr>
          <a:lstStyle/>
          <a:p>
            <a:r>
              <a:rPr lang="en-US" dirty="0"/>
              <a:t>Traditional Bus Structure Connecting </a:t>
            </a:r>
            <a:br>
              <a:rPr lang="en-US" dirty="0"/>
            </a:br>
            <a:r>
              <a:rPr lang="en-US" dirty="0"/>
              <a:t>CPU and Memory</a:t>
            </a:r>
          </a:p>
        </p:txBody>
      </p:sp>
      <p:sp>
        <p:nvSpPr>
          <p:cNvPr id="66587" name="Rectangle 27"/>
          <p:cNvSpPr>
            <a:spLocks noGrp="1" noChangeArrowheads="1"/>
          </p:cNvSpPr>
          <p:nvPr>
            <p:ph type="body" idx="1"/>
          </p:nvPr>
        </p:nvSpPr>
        <p:spPr>
          <a:xfrm>
            <a:off x="398257" y="1502163"/>
            <a:ext cx="7881602" cy="4962843"/>
          </a:xfrm>
        </p:spPr>
        <p:txBody>
          <a:bodyPr/>
          <a:lstStyle/>
          <a:p>
            <a:r>
              <a:rPr lang="en-US" dirty="0"/>
              <a:t>A </a:t>
            </a:r>
            <a:r>
              <a:rPr lang="en-US" dirty="0">
                <a:solidFill>
                  <a:srgbClr val="FF0000"/>
                </a:solidFill>
              </a:rPr>
              <a:t>bus</a:t>
            </a:r>
            <a:r>
              <a:rPr lang="en-US" dirty="0"/>
              <a:t> is a collection of parallel wires that carry address, data, and control signals.</a:t>
            </a:r>
          </a:p>
          <a:p>
            <a:r>
              <a:rPr lang="en-US" dirty="0"/>
              <a:t>Buses are typically shared by multiple devices.</a:t>
            </a:r>
          </a:p>
        </p:txBody>
      </p:sp>
      <p:sp>
        <p:nvSpPr>
          <p:cNvPr id="66565" name="Rectangle 5"/>
          <p:cNvSpPr>
            <a:spLocks noChangeAspect="1" noChangeArrowheads="1"/>
          </p:cNvSpPr>
          <p:nvPr/>
        </p:nvSpPr>
        <p:spPr bwMode="auto">
          <a:xfrm>
            <a:off x="7625437" y="5327291"/>
            <a:ext cx="1047394" cy="1052148"/>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597" dirty="0"/>
              <a:t>Main</a:t>
            </a:r>
          </a:p>
          <a:p>
            <a:pPr algn="ctr">
              <a:lnSpc>
                <a:spcPct val="100000"/>
              </a:lnSpc>
            </a:pPr>
            <a:r>
              <a:rPr lang="en-US" sz="1597" dirty="0"/>
              <a:t>memory</a:t>
            </a:r>
          </a:p>
        </p:txBody>
      </p:sp>
      <p:sp>
        <p:nvSpPr>
          <p:cNvPr id="66566" name="AutoShape 6"/>
          <p:cNvSpPr>
            <a:spLocks noChangeAspect="1" noChangeArrowheads="1"/>
          </p:cNvSpPr>
          <p:nvPr/>
        </p:nvSpPr>
        <p:spPr bwMode="auto">
          <a:xfrm>
            <a:off x="5871328" y="5501593"/>
            <a:ext cx="1717663" cy="614809"/>
          </a:xfrm>
          <a:prstGeom prst="leftRightArrow">
            <a:avLst>
              <a:gd name="adj1" fmla="val 50000"/>
              <a:gd name="adj2" fmla="val 55876"/>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7" name="Rectangle 7"/>
          <p:cNvSpPr>
            <a:spLocks noChangeAspect="1" noChangeArrowheads="1"/>
          </p:cNvSpPr>
          <p:nvPr/>
        </p:nvSpPr>
        <p:spPr bwMode="auto">
          <a:xfrm>
            <a:off x="4817596" y="5538038"/>
            <a:ext cx="1047394" cy="665515"/>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597"/>
              <a:t>I/O </a:t>
            </a:r>
          </a:p>
          <a:p>
            <a:pPr algn="ctr">
              <a:lnSpc>
                <a:spcPct val="100000"/>
              </a:lnSpc>
            </a:pPr>
            <a:r>
              <a:rPr lang="en-US" sz="1597"/>
              <a:t>bridge</a:t>
            </a:r>
          </a:p>
        </p:txBody>
      </p:sp>
      <p:sp>
        <p:nvSpPr>
          <p:cNvPr id="66568" name="AutoShape 8"/>
          <p:cNvSpPr>
            <a:spLocks noChangeAspect="1" noChangeArrowheads="1"/>
          </p:cNvSpPr>
          <p:nvPr/>
        </p:nvSpPr>
        <p:spPr bwMode="auto">
          <a:xfrm>
            <a:off x="3139546" y="5501593"/>
            <a:ext cx="1673296" cy="614809"/>
          </a:xfrm>
          <a:prstGeom prst="leftRightArrow">
            <a:avLst>
              <a:gd name="adj1" fmla="val 50000"/>
              <a:gd name="adj2" fmla="val 54433"/>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9" name="Rectangle 9"/>
          <p:cNvSpPr>
            <a:spLocks noChangeAspect="1" noChangeArrowheads="1"/>
          </p:cNvSpPr>
          <p:nvPr/>
        </p:nvSpPr>
        <p:spPr bwMode="auto">
          <a:xfrm>
            <a:off x="951269" y="5538038"/>
            <a:ext cx="2158171" cy="665515"/>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597" dirty="0"/>
              <a:t>Bus interface</a:t>
            </a:r>
          </a:p>
        </p:txBody>
      </p:sp>
      <p:sp>
        <p:nvSpPr>
          <p:cNvPr id="66570" name="Rectangle 10"/>
          <p:cNvSpPr>
            <a:spLocks noChangeAspect="1" noChangeArrowheads="1"/>
          </p:cNvSpPr>
          <p:nvPr/>
        </p:nvSpPr>
        <p:spPr bwMode="auto">
          <a:xfrm>
            <a:off x="2006586" y="4010522"/>
            <a:ext cx="787526" cy="175886"/>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1" name="Rectangle 11"/>
          <p:cNvSpPr>
            <a:spLocks noChangeAspect="1" noChangeArrowheads="1"/>
          </p:cNvSpPr>
          <p:nvPr/>
        </p:nvSpPr>
        <p:spPr bwMode="auto">
          <a:xfrm>
            <a:off x="2006586" y="4186408"/>
            <a:ext cx="787526" cy="175887"/>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2" name="Rectangle 12"/>
          <p:cNvSpPr>
            <a:spLocks noChangeAspect="1" noChangeArrowheads="1"/>
          </p:cNvSpPr>
          <p:nvPr/>
        </p:nvSpPr>
        <p:spPr bwMode="auto">
          <a:xfrm>
            <a:off x="2006586" y="4362295"/>
            <a:ext cx="787526" cy="17430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3" name="Rectangle 13"/>
          <p:cNvSpPr>
            <a:spLocks noChangeAspect="1" noChangeArrowheads="1"/>
          </p:cNvSpPr>
          <p:nvPr/>
        </p:nvSpPr>
        <p:spPr bwMode="auto">
          <a:xfrm>
            <a:off x="2006586" y="4536596"/>
            <a:ext cx="787526" cy="175886"/>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4" name="Rectangle 14"/>
          <p:cNvSpPr>
            <a:spLocks noChangeAspect="1" noChangeArrowheads="1"/>
          </p:cNvSpPr>
          <p:nvPr/>
        </p:nvSpPr>
        <p:spPr bwMode="auto">
          <a:xfrm>
            <a:off x="2006586" y="4712482"/>
            <a:ext cx="787526" cy="175887"/>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5" name="AutoShape 15"/>
          <p:cNvSpPr>
            <a:spLocks noChangeAspect="1" noChangeArrowheads="1"/>
          </p:cNvSpPr>
          <p:nvPr/>
        </p:nvSpPr>
        <p:spPr bwMode="auto">
          <a:xfrm>
            <a:off x="2897109" y="4010523"/>
            <a:ext cx="511812" cy="438923"/>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6" name="AutoShape 16"/>
          <p:cNvSpPr>
            <a:spLocks noChangeAspect="1" noChangeArrowheads="1"/>
          </p:cNvSpPr>
          <p:nvPr/>
        </p:nvSpPr>
        <p:spPr bwMode="auto">
          <a:xfrm flipH="1">
            <a:off x="2794112" y="4449445"/>
            <a:ext cx="511813" cy="438924"/>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7" name="Rectangle 17"/>
          <p:cNvSpPr>
            <a:spLocks noChangeAspect="1" noChangeArrowheads="1"/>
          </p:cNvSpPr>
          <p:nvPr/>
        </p:nvSpPr>
        <p:spPr bwMode="auto">
          <a:xfrm>
            <a:off x="3408922" y="3836221"/>
            <a:ext cx="613225" cy="1228034"/>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597" dirty="0"/>
              <a:t>ALU</a:t>
            </a:r>
          </a:p>
        </p:txBody>
      </p:sp>
      <p:sp>
        <p:nvSpPr>
          <p:cNvPr id="66578" name="Text Box 18"/>
          <p:cNvSpPr txBox="1">
            <a:spLocks noChangeAspect="1" noChangeArrowheads="1"/>
          </p:cNvSpPr>
          <p:nvPr/>
        </p:nvSpPr>
        <p:spPr bwMode="auto">
          <a:xfrm>
            <a:off x="1736855" y="3665104"/>
            <a:ext cx="1352350" cy="33748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597" dirty="0"/>
              <a:t>Register file</a:t>
            </a:r>
          </a:p>
        </p:txBody>
      </p:sp>
      <p:sp>
        <p:nvSpPr>
          <p:cNvPr id="66579" name="AutoShape 19"/>
          <p:cNvSpPr>
            <a:spLocks noChangeAspect="1" noChangeArrowheads="1"/>
          </p:cNvSpPr>
          <p:nvPr/>
        </p:nvSpPr>
        <p:spPr bwMode="auto">
          <a:xfrm>
            <a:off x="2092152" y="4975519"/>
            <a:ext cx="701960" cy="526074"/>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80" name="Rectangle 20"/>
          <p:cNvSpPr>
            <a:spLocks noChangeAspect="1" noChangeArrowheads="1"/>
          </p:cNvSpPr>
          <p:nvPr/>
        </p:nvSpPr>
        <p:spPr bwMode="auto">
          <a:xfrm>
            <a:off x="776967" y="3571598"/>
            <a:ext cx="3421065" cy="2807841"/>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66581" name="Text Box 21"/>
          <p:cNvSpPr txBox="1">
            <a:spLocks noChangeAspect="1" noChangeArrowheads="1"/>
          </p:cNvSpPr>
          <p:nvPr/>
        </p:nvSpPr>
        <p:spPr bwMode="auto">
          <a:xfrm>
            <a:off x="745276" y="3245179"/>
            <a:ext cx="1083839" cy="335927"/>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597"/>
              <a:t>CPU chip</a:t>
            </a:r>
          </a:p>
        </p:txBody>
      </p:sp>
      <p:sp>
        <p:nvSpPr>
          <p:cNvPr id="66582" name="Text Box 22"/>
          <p:cNvSpPr txBox="1">
            <a:spLocks noChangeAspect="1" noChangeArrowheads="1"/>
          </p:cNvSpPr>
          <p:nvPr/>
        </p:nvSpPr>
        <p:spPr bwMode="auto">
          <a:xfrm>
            <a:off x="4239975" y="4737851"/>
            <a:ext cx="1331550" cy="33748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597" dirty="0"/>
              <a:t>System bus</a:t>
            </a:r>
          </a:p>
        </p:txBody>
      </p:sp>
      <p:sp>
        <p:nvSpPr>
          <p:cNvPr id="66583" name="Line 23"/>
          <p:cNvSpPr>
            <a:spLocks noChangeAspect="1" noChangeShapeType="1"/>
          </p:cNvSpPr>
          <p:nvPr/>
        </p:nvSpPr>
        <p:spPr bwMode="auto">
          <a:xfrm flipH="1">
            <a:off x="4022146" y="5064254"/>
            <a:ext cx="790695" cy="526074"/>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66584" name="Text Box 24"/>
          <p:cNvSpPr txBox="1">
            <a:spLocks noChangeAspect="1" noChangeArrowheads="1"/>
          </p:cNvSpPr>
          <p:nvPr/>
        </p:nvSpPr>
        <p:spPr bwMode="auto">
          <a:xfrm>
            <a:off x="5903767" y="4737851"/>
            <a:ext cx="1387551" cy="33748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597" dirty="0"/>
              <a:t>Memory bus</a:t>
            </a:r>
          </a:p>
        </p:txBody>
      </p:sp>
      <p:sp>
        <p:nvSpPr>
          <p:cNvPr id="66585" name="Line 25"/>
          <p:cNvSpPr>
            <a:spLocks noChangeAspect="1" noChangeShapeType="1"/>
          </p:cNvSpPr>
          <p:nvPr/>
        </p:nvSpPr>
        <p:spPr bwMode="auto">
          <a:xfrm>
            <a:off x="6654100" y="5064254"/>
            <a:ext cx="0" cy="526074"/>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83309879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disk"/>
          <p:cNvPicPr>
            <a:picLocks noChangeAspect="1" noChangeArrowheads="1"/>
          </p:cNvPicPr>
          <p:nvPr/>
        </p:nvPicPr>
        <p:blipFill>
          <a:blip r:embed="rId3"/>
          <a:srcRect l="11427" t="11632" b="8240"/>
          <a:stretch>
            <a:fillRect/>
          </a:stretch>
        </p:blipFill>
        <p:spPr bwMode="auto">
          <a:xfrm>
            <a:off x="1827530" y="1216942"/>
            <a:ext cx="6484020" cy="4715651"/>
          </a:xfrm>
          <a:prstGeom prst="rect">
            <a:avLst/>
          </a:prstGeom>
          <a:noFill/>
        </p:spPr>
      </p:pic>
      <p:sp>
        <p:nvSpPr>
          <p:cNvPr id="106499" name="Rectangle 3"/>
          <p:cNvSpPr>
            <a:spLocks noGrp="1" noChangeArrowheads="1"/>
          </p:cNvSpPr>
          <p:nvPr>
            <p:ph type="title"/>
          </p:nvPr>
        </p:nvSpPr>
        <p:spPr/>
        <p:txBody>
          <a:bodyPr/>
          <a:lstStyle/>
          <a:p>
            <a:r>
              <a:rPr lang="en-US"/>
              <a:t>What’s Inside A Disk Drive?</a:t>
            </a:r>
          </a:p>
        </p:txBody>
      </p:sp>
      <p:sp>
        <p:nvSpPr>
          <p:cNvPr id="106500" name="Text Box 4"/>
          <p:cNvSpPr txBox="1">
            <a:spLocks noChangeArrowheads="1"/>
          </p:cNvSpPr>
          <p:nvPr/>
        </p:nvSpPr>
        <p:spPr bwMode="auto">
          <a:xfrm>
            <a:off x="3820438" y="1216942"/>
            <a:ext cx="1018227" cy="369332"/>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Spindle</a:t>
            </a:r>
          </a:p>
        </p:txBody>
      </p:sp>
      <p:sp>
        <p:nvSpPr>
          <p:cNvPr id="106501" name="Line 5"/>
          <p:cNvSpPr>
            <a:spLocks noChangeShapeType="1"/>
          </p:cNvSpPr>
          <p:nvPr/>
        </p:nvSpPr>
        <p:spPr bwMode="auto">
          <a:xfrm>
            <a:off x="2588119" y="1749354"/>
            <a:ext cx="1825413" cy="1597237"/>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2" name="Text Box 6"/>
          <p:cNvSpPr txBox="1">
            <a:spLocks noChangeArrowheads="1"/>
          </p:cNvSpPr>
          <p:nvPr/>
        </p:nvSpPr>
        <p:spPr bwMode="auto">
          <a:xfrm>
            <a:off x="2331504" y="1369060"/>
            <a:ext cx="646331" cy="369332"/>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Arm</a:t>
            </a:r>
          </a:p>
        </p:txBody>
      </p:sp>
      <p:sp>
        <p:nvSpPr>
          <p:cNvPr id="106503" name="Line 7"/>
          <p:cNvSpPr>
            <a:spLocks noChangeShapeType="1"/>
          </p:cNvSpPr>
          <p:nvPr/>
        </p:nvSpPr>
        <p:spPr bwMode="auto">
          <a:xfrm>
            <a:off x="1599353" y="2814179"/>
            <a:ext cx="2205708" cy="608471"/>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4" name="Text Box 8"/>
          <p:cNvSpPr txBox="1">
            <a:spLocks noChangeArrowheads="1"/>
          </p:cNvSpPr>
          <p:nvPr/>
        </p:nvSpPr>
        <p:spPr bwMode="auto">
          <a:xfrm>
            <a:off x="1006387" y="2357826"/>
            <a:ext cx="1133644" cy="369332"/>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Actuator</a:t>
            </a:r>
          </a:p>
        </p:txBody>
      </p:sp>
      <p:sp>
        <p:nvSpPr>
          <p:cNvPr id="106505" name="Line 9"/>
          <p:cNvSpPr>
            <a:spLocks noChangeShapeType="1"/>
          </p:cNvSpPr>
          <p:nvPr/>
        </p:nvSpPr>
        <p:spPr bwMode="auto">
          <a:xfrm flipH="1">
            <a:off x="6619240" y="1977531"/>
            <a:ext cx="912707" cy="608471"/>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6" name="Text Box 10"/>
          <p:cNvSpPr txBox="1">
            <a:spLocks noChangeArrowheads="1"/>
          </p:cNvSpPr>
          <p:nvPr/>
        </p:nvSpPr>
        <p:spPr bwMode="auto">
          <a:xfrm>
            <a:off x="7395924" y="1521178"/>
            <a:ext cx="1031051" cy="369332"/>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Platters</a:t>
            </a:r>
          </a:p>
        </p:txBody>
      </p:sp>
      <p:sp>
        <p:nvSpPr>
          <p:cNvPr id="106507" name="Line 11"/>
          <p:cNvSpPr>
            <a:spLocks noChangeShapeType="1"/>
          </p:cNvSpPr>
          <p:nvPr/>
        </p:nvSpPr>
        <p:spPr bwMode="auto">
          <a:xfrm flipV="1">
            <a:off x="2283883" y="4563533"/>
            <a:ext cx="228177" cy="608471"/>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8" name="AutoShape 12"/>
          <p:cNvSpPr>
            <a:spLocks noChangeArrowheads="1"/>
          </p:cNvSpPr>
          <p:nvPr/>
        </p:nvSpPr>
        <p:spPr bwMode="auto">
          <a:xfrm flipH="1">
            <a:off x="5630474" y="4715651"/>
            <a:ext cx="1198275" cy="608471"/>
          </a:xfrm>
          <a:prstGeom prst="curvedUpArrow">
            <a:avLst>
              <a:gd name="adj1" fmla="val 57500"/>
              <a:gd name="adj2" fmla="val 98466"/>
              <a:gd name="adj3" fmla="val 33333"/>
            </a:avLst>
          </a:prstGeom>
          <a:solidFill>
            <a:srgbClr val="CCFF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6509" name="Text Box 13"/>
          <p:cNvSpPr txBox="1">
            <a:spLocks noChangeArrowheads="1"/>
          </p:cNvSpPr>
          <p:nvPr/>
        </p:nvSpPr>
        <p:spPr bwMode="auto">
          <a:xfrm>
            <a:off x="7081220" y="4184824"/>
            <a:ext cx="1710725" cy="1200329"/>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dirty="0" smtClean="0">
                <a:solidFill>
                  <a:schemeClr val="tx1"/>
                </a:solidFill>
                <a:latin typeface="Arial" charset="0"/>
              </a:rPr>
              <a:t>Electronics</a:t>
            </a:r>
          </a:p>
          <a:p>
            <a:pPr>
              <a:lnSpc>
                <a:spcPct val="100000"/>
              </a:lnSpc>
              <a:buClrTx/>
              <a:buSzTx/>
              <a:buFontTx/>
              <a:buNone/>
            </a:pPr>
            <a:r>
              <a:rPr lang="en-US" dirty="0" smtClean="0">
                <a:latin typeface="Arial" charset="0"/>
              </a:rPr>
              <a:t>(including a </a:t>
            </a:r>
          </a:p>
          <a:p>
            <a:pPr>
              <a:lnSpc>
                <a:spcPct val="100000"/>
              </a:lnSpc>
              <a:buClrTx/>
              <a:buSzTx/>
              <a:buFontTx/>
              <a:buNone/>
            </a:pPr>
            <a:r>
              <a:rPr lang="en-US" dirty="0" smtClean="0">
                <a:latin typeface="Arial" charset="0"/>
              </a:rPr>
              <a:t>processor </a:t>
            </a:r>
          </a:p>
          <a:p>
            <a:pPr>
              <a:lnSpc>
                <a:spcPct val="100000"/>
              </a:lnSpc>
              <a:buClrTx/>
              <a:buSzTx/>
              <a:buFontTx/>
              <a:buNone/>
            </a:pPr>
            <a:r>
              <a:rPr lang="en-US" dirty="0" smtClean="0">
                <a:latin typeface="Arial" charset="0"/>
              </a:rPr>
              <a:t>and memory!)</a:t>
            </a:r>
            <a:endParaRPr lang="en-US" dirty="0">
              <a:solidFill>
                <a:schemeClr val="tx1"/>
              </a:solidFill>
              <a:latin typeface="Arial" charset="0"/>
            </a:endParaRPr>
          </a:p>
        </p:txBody>
      </p:sp>
      <p:sp>
        <p:nvSpPr>
          <p:cNvPr id="106510" name="Line 14"/>
          <p:cNvSpPr>
            <a:spLocks noChangeShapeType="1"/>
          </p:cNvSpPr>
          <p:nvPr/>
        </p:nvSpPr>
        <p:spPr bwMode="auto">
          <a:xfrm>
            <a:off x="4413532" y="1673296"/>
            <a:ext cx="1216942" cy="1064824"/>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11" name="Text Box 15"/>
          <p:cNvSpPr txBox="1">
            <a:spLocks noChangeArrowheads="1"/>
          </p:cNvSpPr>
          <p:nvPr/>
        </p:nvSpPr>
        <p:spPr bwMode="auto">
          <a:xfrm>
            <a:off x="1633705" y="5172005"/>
            <a:ext cx="1300356" cy="646331"/>
          </a:xfrm>
          <a:prstGeom prst="rect">
            <a:avLst/>
          </a:prstGeom>
          <a:noFill/>
          <a:ln w="12700">
            <a:noFill/>
            <a:miter lim="800000"/>
            <a:headEnd/>
            <a:tailEnd/>
          </a:ln>
          <a:effectLst/>
        </p:spPr>
        <p:txBody>
          <a:bodyPr wrap="none">
            <a:prstTxWarp prst="textNoShape">
              <a:avLst/>
            </a:prstTxWarp>
            <a:spAutoFit/>
          </a:bodyPr>
          <a:lstStyle/>
          <a:p>
            <a:pPr algn="ctr">
              <a:lnSpc>
                <a:spcPct val="100000"/>
              </a:lnSpc>
              <a:buClrTx/>
              <a:buSzTx/>
              <a:buFontTx/>
              <a:buNone/>
            </a:pPr>
            <a:r>
              <a:rPr lang="en-US">
                <a:solidFill>
                  <a:schemeClr val="tx1"/>
                </a:solidFill>
                <a:latin typeface="Arial" charset="0"/>
              </a:rPr>
              <a:t>SCSI</a:t>
            </a:r>
          </a:p>
          <a:p>
            <a:pPr algn="ctr">
              <a:lnSpc>
                <a:spcPct val="100000"/>
              </a:lnSpc>
              <a:buClrTx/>
              <a:buSzTx/>
              <a:buFontTx/>
              <a:buNone/>
            </a:pPr>
            <a:r>
              <a:rPr lang="en-US">
                <a:solidFill>
                  <a:schemeClr val="tx1"/>
                </a:solidFill>
                <a:latin typeface="Arial" charset="0"/>
              </a:rPr>
              <a:t>connector</a:t>
            </a:r>
          </a:p>
        </p:txBody>
      </p:sp>
      <p:sp>
        <p:nvSpPr>
          <p:cNvPr id="106512" name="Text Box 16"/>
          <p:cNvSpPr txBox="1">
            <a:spLocks noChangeArrowheads="1"/>
          </p:cNvSpPr>
          <p:nvPr/>
        </p:nvSpPr>
        <p:spPr bwMode="auto">
          <a:xfrm>
            <a:off x="5084868" y="6205138"/>
            <a:ext cx="3967191" cy="33748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sz="1597" i="1" dirty="0"/>
              <a:t>Image courtesy of Seagate Technology</a:t>
            </a:r>
          </a:p>
        </p:txBody>
      </p:sp>
    </p:spTree>
    <p:extLst>
      <p:ext uri="{BB962C8B-B14F-4D97-AF65-F5344CB8AC3E}">
        <p14:creationId xmlns:p14="http://schemas.microsoft.com/office/powerpoint/2010/main" val="3066536704"/>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29" name="Rectangle 45"/>
          <p:cNvSpPr>
            <a:spLocks noGrp="1" noChangeArrowheads="1"/>
          </p:cNvSpPr>
          <p:nvPr>
            <p:ph type="title"/>
          </p:nvPr>
        </p:nvSpPr>
        <p:spPr/>
        <p:txBody>
          <a:bodyPr/>
          <a:lstStyle/>
          <a:p>
            <a:r>
              <a:rPr lang="en-US" smtClean="0"/>
              <a:t>Disk Geometry</a:t>
            </a:r>
            <a:endParaRPr lang="en-US"/>
          </a:p>
        </p:txBody>
      </p:sp>
      <p:sp>
        <p:nvSpPr>
          <p:cNvPr id="93230" name="Rectangle 46"/>
          <p:cNvSpPr>
            <a:spLocks noGrp="1" noChangeArrowheads="1"/>
          </p:cNvSpPr>
          <p:nvPr>
            <p:ph type="body" idx="1"/>
          </p:nvPr>
        </p:nvSpPr>
        <p:spPr>
          <a:xfrm>
            <a:off x="398257" y="1369060"/>
            <a:ext cx="7881602" cy="4962843"/>
          </a:xfrm>
        </p:spPr>
        <p:txBody>
          <a:bodyPr/>
          <a:lstStyle/>
          <a:p>
            <a:r>
              <a:rPr lang="en-US" smtClean="0"/>
              <a:t>Disks consist of </a:t>
            </a:r>
            <a:r>
              <a:rPr lang="en-US" smtClean="0">
                <a:solidFill>
                  <a:srgbClr val="FF0000"/>
                </a:solidFill>
              </a:rPr>
              <a:t>platters</a:t>
            </a:r>
            <a:r>
              <a:rPr lang="en-US" smtClean="0"/>
              <a:t>, each with two </a:t>
            </a:r>
            <a:r>
              <a:rPr lang="en-US" smtClean="0">
                <a:solidFill>
                  <a:srgbClr val="FF0000"/>
                </a:solidFill>
              </a:rPr>
              <a:t>surfaces</a:t>
            </a:r>
            <a:r>
              <a:rPr lang="en-US" smtClean="0"/>
              <a:t>.</a:t>
            </a:r>
          </a:p>
          <a:p>
            <a:r>
              <a:rPr lang="en-US" smtClean="0"/>
              <a:t>Each surface consists of concentric rings called </a:t>
            </a:r>
            <a:r>
              <a:rPr lang="en-US" smtClean="0">
                <a:solidFill>
                  <a:srgbClr val="FF0000"/>
                </a:solidFill>
              </a:rPr>
              <a:t>tracks</a:t>
            </a:r>
            <a:r>
              <a:rPr lang="en-US" smtClean="0"/>
              <a:t>.</a:t>
            </a:r>
          </a:p>
          <a:p>
            <a:r>
              <a:rPr lang="en-US" smtClean="0"/>
              <a:t>Each track consists of </a:t>
            </a:r>
            <a:r>
              <a:rPr lang="en-US" smtClean="0">
                <a:solidFill>
                  <a:srgbClr val="FF0000"/>
                </a:solidFill>
              </a:rPr>
              <a:t>sectors</a:t>
            </a:r>
            <a:r>
              <a:rPr lang="en-US" smtClean="0"/>
              <a:t> separated by </a:t>
            </a:r>
            <a:r>
              <a:rPr lang="en-US" smtClean="0">
                <a:solidFill>
                  <a:srgbClr val="FF0000"/>
                </a:solidFill>
              </a:rPr>
              <a:t>gaps</a:t>
            </a:r>
            <a:r>
              <a:rPr lang="en-US" smtClean="0"/>
              <a:t>.</a:t>
            </a:r>
            <a:endParaRPr lang="en-US"/>
          </a:p>
        </p:txBody>
      </p:sp>
      <p:sp>
        <p:nvSpPr>
          <p:cNvPr id="93188" name="Oval 4"/>
          <p:cNvSpPr>
            <a:spLocks noChangeArrowheads="1"/>
          </p:cNvSpPr>
          <p:nvPr/>
        </p:nvSpPr>
        <p:spPr bwMode="auto">
          <a:xfrm>
            <a:off x="2035108" y="3934463"/>
            <a:ext cx="1847597" cy="1809568"/>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89" name="Oval 5"/>
          <p:cNvSpPr>
            <a:spLocks noChangeArrowheads="1"/>
          </p:cNvSpPr>
          <p:nvPr/>
        </p:nvSpPr>
        <p:spPr bwMode="auto">
          <a:xfrm>
            <a:off x="1066941" y="2986896"/>
            <a:ext cx="3783930" cy="3706287"/>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0" name="Oval 6"/>
          <p:cNvSpPr>
            <a:spLocks noChangeArrowheads="1"/>
          </p:cNvSpPr>
          <p:nvPr/>
        </p:nvSpPr>
        <p:spPr bwMode="auto">
          <a:xfrm>
            <a:off x="1257088" y="3172289"/>
            <a:ext cx="3403635" cy="333391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1" name="Oval 7"/>
          <p:cNvSpPr>
            <a:spLocks noChangeArrowheads="1"/>
          </p:cNvSpPr>
          <p:nvPr/>
        </p:nvSpPr>
        <p:spPr bwMode="auto">
          <a:xfrm>
            <a:off x="1447236" y="3357683"/>
            <a:ext cx="3024926" cy="2963128"/>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2" name="Oval 8"/>
          <p:cNvSpPr>
            <a:spLocks noChangeArrowheads="1"/>
          </p:cNvSpPr>
          <p:nvPr/>
        </p:nvSpPr>
        <p:spPr bwMode="auto">
          <a:xfrm>
            <a:off x="1637383" y="3544661"/>
            <a:ext cx="2644631" cy="2590756"/>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3" name="Oval 9"/>
          <p:cNvSpPr>
            <a:spLocks noChangeArrowheads="1"/>
          </p:cNvSpPr>
          <p:nvPr/>
        </p:nvSpPr>
        <p:spPr bwMode="auto">
          <a:xfrm>
            <a:off x="1825946" y="3730055"/>
            <a:ext cx="2265921" cy="2218384"/>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4" name="Oval 10"/>
          <p:cNvSpPr>
            <a:spLocks noChangeArrowheads="1"/>
          </p:cNvSpPr>
          <p:nvPr/>
        </p:nvSpPr>
        <p:spPr bwMode="auto">
          <a:xfrm>
            <a:off x="2206241" y="4102426"/>
            <a:ext cx="1505332" cy="1475226"/>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5" name="Oval 11"/>
          <p:cNvSpPr>
            <a:spLocks noChangeArrowheads="1"/>
          </p:cNvSpPr>
          <p:nvPr/>
        </p:nvSpPr>
        <p:spPr bwMode="auto">
          <a:xfrm>
            <a:off x="2405895" y="4267220"/>
            <a:ext cx="1126622" cy="1102854"/>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597" dirty="0"/>
              <a:t>Spindle</a:t>
            </a:r>
          </a:p>
        </p:txBody>
      </p:sp>
      <p:sp>
        <p:nvSpPr>
          <p:cNvPr id="93196" name="Text Box 12"/>
          <p:cNvSpPr txBox="1">
            <a:spLocks noChangeArrowheads="1"/>
          </p:cNvSpPr>
          <p:nvPr/>
        </p:nvSpPr>
        <p:spPr bwMode="auto">
          <a:xfrm>
            <a:off x="2532660" y="3313315"/>
            <a:ext cx="934741" cy="337480"/>
          </a:xfrm>
          <a:prstGeom prst="rect">
            <a:avLst/>
          </a:prstGeom>
          <a:solidFill>
            <a:schemeClr val="bg1"/>
          </a:solidFill>
          <a:ln w="25400">
            <a:noFill/>
            <a:miter lim="800000"/>
            <a:headEnd/>
            <a:tailEnd/>
          </a:ln>
          <a:effectLst/>
        </p:spPr>
        <p:txBody>
          <a:bodyPr wrap="none">
            <a:prstTxWarp prst="textNoShape">
              <a:avLst/>
            </a:prstTxWarp>
            <a:spAutoFit/>
          </a:bodyPr>
          <a:lstStyle/>
          <a:p>
            <a:pPr algn="l">
              <a:lnSpc>
                <a:spcPct val="100000"/>
              </a:lnSpc>
            </a:pPr>
            <a:r>
              <a:rPr lang="en-US" sz="1597" dirty="0"/>
              <a:t>Surface</a:t>
            </a:r>
          </a:p>
        </p:txBody>
      </p:sp>
      <p:sp>
        <p:nvSpPr>
          <p:cNvPr id="93197" name="Line 13"/>
          <p:cNvSpPr>
            <a:spLocks noChangeShapeType="1"/>
          </p:cNvSpPr>
          <p:nvPr/>
        </p:nvSpPr>
        <p:spPr bwMode="auto">
          <a:xfrm>
            <a:off x="1163600" y="3394128"/>
            <a:ext cx="988766" cy="675023"/>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8" name="Line 14"/>
          <p:cNvSpPr>
            <a:spLocks noChangeShapeType="1"/>
          </p:cNvSpPr>
          <p:nvPr/>
        </p:nvSpPr>
        <p:spPr bwMode="auto">
          <a:xfrm>
            <a:off x="1436144" y="3394128"/>
            <a:ext cx="671854" cy="443677"/>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9" name="Text Box 15"/>
          <p:cNvSpPr txBox="1">
            <a:spLocks noChangeArrowheads="1"/>
          </p:cNvSpPr>
          <p:nvPr/>
        </p:nvSpPr>
        <p:spPr bwMode="auto">
          <a:xfrm>
            <a:off x="736577" y="3104961"/>
            <a:ext cx="832275" cy="33748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597" dirty="0"/>
              <a:t>Tracks</a:t>
            </a:r>
          </a:p>
        </p:txBody>
      </p:sp>
      <p:sp>
        <p:nvSpPr>
          <p:cNvPr id="93200" name="Oval 16"/>
          <p:cNvSpPr>
            <a:spLocks noChangeArrowheads="1"/>
          </p:cNvSpPr>
          <p:nvPr/>
        </p:nvSpPr>
        <p:spPr bwMode="auto">
          <a:xfrm>
            <a:off x="5666920" y="3962985"/>
            <a:ext cx="1847597" cy="1809568"/>
          </a:xfrm>
          <a:prstGeom prst="ellips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93201" name="Text Box 17"/>
          <p:cNvSpPr txBox="1">
            <a:spLocks noChangeArrowheads="1"/>
          </p:cNvSpPr>
          <p:nvPr/>
        </p:nvSpPr>
        <p:spPr bwMode="auto">
          <a:xfrm>
            <a:off x="6215178" y="3541491"/>
            <a:ext cx="888276" cy="337480"/>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597" dirty="0"/>
              <a:t>Track </a:t>
            </a:r>
            <a:r>
              <a:rPr lang="en-US" sz="1597" i="1" dirty="0" err="1"/>
              <a:t>k</a:t>
            </a:r>
            <a:endParaRPr lang="en-US" sz="1597" i="1" dirty="0"/>
          </a:p>
        </p:txBody>
      </p:sp>
      <p:grpSp>
        <p:nvGrpSpPr>
          <p:cNvPr id="2" name="Group 18"/>
          <p:cNvGrpSpPr>
            <a:grpSpLocks/>
          </p:cNvGrpSpPr>
          <p:nvPr/>
        </p:nvGrpSpPr>
        <p:grpSpPr bwMode="auto">
          <a:xfrm>
            <a:off x="6601811" y="3907525"/>
            <a:ext cx="1064824" cy="988766"/>
            <a:chOff x="4320" y="690"/>
            <a:chExt cx="672" cy="624"/>
          </a:xfrm>
        </p:grpSpPr>
        <p:sp>
          <p:nvSpPr>
            <p:cNvPr id="93203" name="Line 1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4" name="Line 2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5" name="Line 2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6" name="Line 2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3" name="Group 23"/>
          <p:cNvGrpSpPr>
            <a:grpSpLocks/>
          </p:cNvGrpSpPr>
          <p:nvPr/>
        </p:nvGrpSpPr>
        <p:grpSpPr bwMode="auto">
          <a:xfrm flipV="1">
            <a:off x="6601811" y="4839247"/>
            <a:ext cx="1064824" cy="988766"/>
            <a:chOff x="4320" y="690"/>
            <a:chExt cx="672" cy="624"/>
          </a:xfrm>
        </p:grpSpPr>
        <p:sp>
          <p:nvSpPr>
            <p:cNvPr id="93208" name="Line 2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9" name="Line 2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0" name="Line 2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1" name="Line 2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4" name="Group 28"/>
          <p:cNvGrpSpPr>
            <a:grpSpLocks/>
          </p:cNvGrpSpPr>
          <p:nvPr/>
        </p:nvGrpSpPr>
        <p:grpSpPr bwMode="auto">
          <a:xfrm flipH="1" flipV="1">
            <a:off x="5536986" y="4839247"/>
            <a:ext cx="1064824" cy="988766"/>
            <a:chOff x="4320" y="690"/>
            <a:chExt cx="672" cy="624"/>
          </a:xfrm>
        </p:grpSpPr>
        <p:sp>
          <p:nvSpPr>
            <p:cNvPr id="93213" name="Line 2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4" name="Line 3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5" name="Line 3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6" name="Line 3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5" name="Group 33"/>
          <p:cNvGrpSpPr>
            <a:grpSpLocks/>
          </p:cNvGrpSpPr>
          <p:nvPr/>
        </p:nvGrpSpPr>
        <p:grpSpPr bwMode="auto">
          <a:xfrm flipH="1">
            <a:off x="5536986" y="3907525"/>
            <a:ext cx="1064824" cy="988766"/>
            <a:chOff x="4320" y="690"/>
            <a:chExt cx="672" cy="624"/>
          </a:xfrm>
        </p:grpSpPr>
        <p:sp>
          <p:nvSpPr>
            <p:cNvPr id="93218" name="Line 3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9" name="Line 3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0" name="Line 3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1" name="Line 3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sp>
        <p:nvSpPr>
          <p:cNvPr id="93222" name="Text Box 38"/>
          <p:cNvSpPr txBox="1">
            <a:spLocks noChangeArrowheads="1"/>
          </p:cNvSpPr>
          <p:nvPr/>
        </p:nvSpPr>
        <p:spPr bwMode="auto">
          <a:xfrm>
            <a:off x="6073502" y="6236052"/>
            <a:ext cx="934741" cy="33748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597" dirty="0"/>
              <a:t>Sectors</a:t>
            </a:r>
          </a:p>
        </p:txBody>
      </p:sp>
      <p:sp>
        <p:nvSpPr>
          <p:cNvPr id="93223" name="Line 39"/>
          <p:cNvSpPr>
            <a:spLocks noChangeShapeType="1"/>
          </p:cNvSpPr>
          <p:nvPr/>
        </p:nvSpPr>
        <p:spPr bwMode="auto">
          <a:xfrm flipV="1">
            <a:off x="6373634" y="5780476"/>
            <a:ext cx="0" cy="456353"/>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4" name="Line 40"/>
          <p:cNvSpPr>
            <a:spLocks noChangeShapeType="1"/>
          </p:cNvSpPr>
          <p:nvPr/>
        </p:nvSpPr>
        <p:spPr bwMode="auto">
          <a:xfrm flipV="1">
            <a:off x="6829987" y="5780476"/>
            <a:ext cx="0" cy="456353"/>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5" name="AutoShape 41"/>
          <p:cNvSpPr>
            <a:spLocks noChangeArrowheads="1"/>
          </p:cNvSpPr>
          <p:nvPr/>
        </p:nvSpPr>
        <p:spPr bwMode="auto">
          <a:xfrm>
            <a:off x="4091867" y="4528450"/>
            <a:ext cx="1521178" cy="678638"/>
          </a:xfrm>
          <a:prstGeom prst="rightArrow">
            <a:avLst>
              <a:gd name="adj1" fmla="val 50000"/>
              <a:gd name="adj2" fmla="val 125000"/>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93226" name="Text Box 42"/>
          <p:cNvSpPr txBox="1">
            <a:spLocks noChangeArrowheads="1"/>
          </p:cNvSpPr>
          <p:nvPr/>
        </p:nvSpPr>
        <p:spPr bwMode="auto">
          <a:xfrm>
            <a:off x="7230097" y="3545469"/>
            <a:ext cx="694735" cy="33748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597" dirty="0"/>
              <a:t>Gaps</a:t>
            </a:r>
          </a:p>
        </p:txBody>
      </p:sp>
      <p:sp>
        <p:nvSpPr>
          <p:cNvPr id="93227" name="Line 43"/>
          <p:cNvSpPr>
            <a:spLocks noChangeShapeType="1"/>
          </p:cNvSpPr>
          <p:nvPr/>
        </p:nvSpPr>
        <p:spPr bwMode="auto">
          <a:xfrm flipH="1">
            <a:off x="7086686" y="3850482"/>
            <a:ext cx="247191" cy="218669"/>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3228" name="Line 44"/>
          <p:cNvSpPr>
            <a:spLocks noChangeShapeType="1"/>
          </p:cNvSpPr>
          <p:nvPr/>
        </p:nvSpPr>
        <p:spPr bwMode="auto">
          <a:xfrm flipV="1">
            <a:off x="7409936" y="3898018"/>
            <a:ext cx="190147" cy="513398"/>
          </a:xfrm>
          <a:prstGeom prst="line">
            <a:avLst/>
          </a:prstGeom>
          <a:noFill/>
          <a:ln w="12700">
            <a:solidFill>
              <a:schemeClr val="tx1"/>
            </a:solidFill>
            <a:round/>
            <a:headEnd type="triangle" w="med" len="med"/>
            <a:tailEnd/>
          </a:ln>
          <a:effectLst/>
        </p:spPr>
        <p:txBody>
          <a:bodyPr anchor="ctr">
            <a:prstTxWarp prst="textNoShape">
              <a:avLst/>
            </a:prstTxWarp>
            <a:spAutoFit/>
          </a:bodyPr>
          <a:lstStyle/>
          <a:p>
            <a:endParaRPr lang="en-US"/>
          </a:p>
        </p:txBody>
      </p:sp>
    </p:spTree>
    <p:extLst>
      <p:ext uri="{BB962C8B-B14F-4D97-AF65-F5344CB8AC3E}">
        <p14:creationId xmlns:p14="http://schemas.microsoft.com/office/powerpoint/2010/main" val="1744794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1028"/>
          <p:cNvSpPr>
            <a:spLocks noGrp="1" noChangeArrowheads="1"/>
          </p:cNvSpPr>
          <p:nvPr>
            <p:ph type="title"/>
          </p:nvPr>
        </p:nvSpPr>
        <p:spPr/>
        <p:txBody>
          <a:bodyPr/>
          <a:lstStyle/>
          <a:p>
            <a:r>
              <a:rPr lang="en-US" dirty="0" smtClean="0"/>
              <a:t>Disk Access Time</a:t>
            </a:r>
            <a:endParaRPr lang="en-US" dirty="0"/>
          </a:p>
        </p:txBody>
      </p:sp>
      <p:sp>
        <p:nvSpPr>
          <p:cNvPr id="125957" name="Rectangle 1029"/>
          <p:cNvSpPr>
            <a:spLocks noGrp="1" noChangeArrowheads="1"/>
          </p:cNvSpPr>
          <p:nvPr>
            <p:ph type="body" idx="1"/>
          </p:nvPr>
        </p:nvSpPr>
        <p:spPr>
          <a:xfrm>
            <a:off x="398257" y="1359552"/>
            <a:ext cx="8350632" cy="4962843"/>
          </a:xfrm>
        </p:spPr>
        <p:txBody>
          <a:bodyPr/>
          <a:lstStyle/>
          <a:p>
            <a:r>
              <a:rPr lang="en-US" dirty="0" smtClean="0"/>
              <a:t>Average time to access some target sector approximated by :</a:t>
            </a:r>
          </a:p>
          <a:p>
            <a:pPr lvl="1"/>
            <a:r>
              <a:rPr lang="en-US" dirty="0" err="1" smtClean="0"/>
              <a:t>Taccess</a:t>
            </a:r>
            <a:r>
              <a:rPr lang="en-US" dirty="0" smtClean="0"/>
              <a:t>  =  </a:t>
            </a:r>
            <a:r>
              <a:rPr lang="en-US" dirty="0" err="1" smtClean="0"/>
              <a:t>Tavg</a:t>
            </a:r>
            <a:r>
              <a:rPr lang="en-US" dirty="0" smtClean="0"/>
              <a:t> seek +  </a:t>
            </a:r>
            <a:r>
              <a:rPr lang="en-US" dirty="0" err="1" smtClean="0"/>
              <a:t>Tavg</a:t>
            </a:r>
            <a:r>
              <a:rPr lang="en-US" dirty="0" smtClean="0"/>
              <a:t> rotation + </a:t>
            </a:r>
            <a:r>
              <a:rPr lang="en-US" dirty="0" err="1" smtClean="0"/>
              <a:t>Tavg</a:t>
            </a:r>
            <a:r>
              <a:rPr lang="en-US" dirty="0" smtClean="0"/>
              <a:t> transfer </a:t>
            </a:r>
          </a:p>
          <a:p>
            <a:r>
              <a:rPr lang="en-US" dirty="0" smtClean="0">
                <a:solidFill>
                  <a:srgbClr val="FF0000"/>
                </a:solidFill>
              </a:rPr>
              <a:t>Seek time </a:t>
            </a:r>
            <a:r>
              <a:rPr lang="en-US" dirty="0" smtClean="0"/>
              <a:t>(</a:t>
            </a:r>
            <a:r>
              <a:rPr lang="en-US" dirty="0" err="1" smtClean="0"/>
              <a:t>Tavg</a:t>
            </a:r>
            <a:r>
              <a:rPr lang="en-US" dirty="0" smtClean="0"/>
              <a:t> seek)</a:t>
            </a:r>
          </a:p>
          <a:p>
            <a:pPr lvl="1"/>
            <a:r>
              <a:rPr lang="en-US" dirty="0" smtClean="0"/>
              <a:t>Time to position heads over cylinder containing target sector.</a:t>
            </a:r>
          </a:p>
          <a:p>
            <a:pPr lvl="1"/>
            <a:r>
              <a:rPr lang="en-US" dirty="0" smtClean="0"/>
              <a:t>Typical  </a:t>
            </a:r>
            <a:r>
              <a:rPr lang="en-US" dirty="0" err="1" smtClean="0"/>
              <a:t>Tavg</a:t>
            </a:r>
            <a:r>
              <a:rPr lang="en-US" dirty="0" smtClean="0"/>
              <a:t> seek is 3—9 ms</a:t>
            </a:r>
          </a:p>
          <a:p>
            <a:r>
              <a:rPr lang="en-US" dirty="0" smtClean="0">
                <a:solidFill>
                  <a:srgbClr val="FF0000"/>
                </a:solidFill>
              </a:rPr>
              <a:t>Rotational latency </a:t>
            </a:r>
            <a:r>
              <a:rPr lang="en-US" dirty="0" smtClean="0"/>
              <a:t>(</a:t>
            </a:r>
            <a:r>
              <a:rPr lang="en-US" dirty="0" err="1" smtClean="0"/>
              <a:t>Tavg</a:t>
            </a:r>
            <a:r>
              <a:rPr lang="en-US" dirty="0" smtClean="0"/>
              <a:t> rotation)</a:t>
            </a:r>
          </a:p>
          <a:p>
            <a:pPr lvl="1"/>
            <a:r>
              <a:rPr lang="en-US" dirty="0" smtClean="0"/>
              <a:t>Time waiting for first bit of target sector to pass under </a:t>
            </a:r>
            <a:r>
              <a:rPr lang="en-US" dirty="0" err="1" smtClean="0"/>
              <a:t>r/w</a:t>
            </a:r>
            <a:r>
              <a:rPr lang="en-US" dirty="0" smtClean="0"/>
              <a:t> head.</a:t>
            </a:r>
          </a:p>
          <a:p>
            <a:pPr lvl="1"/>
            <a:r>
              <a:rPr lang="en-US" dirty="0" err="1" smtClean="0"/>
              <a:t>Tavg</a:t>
            </a:r>
            <a:r>
              <a:rPr lang="en-US" dirty="0" smtClean="0"/>
              <a:t> rotation = 1/2 </a:t>
            </a:r>
            <a:r>
              <a:rPr lang="en-US" dirty="0" err="1" smtClean="0"/>
              <a:t>x</a:t>
            </a:r>
            <a:r>
              <a:rPr lang="en-US" dirty="0" smtClean="0"/>
              <a:t> 1/RPMs </a:t>
            </a:r>
            <a:r>
              <a:rPr lang="en-US" dirty="0" err="1" smtClean="0"/>
              <a:t>x</a:t>
            </a:r>
            <a:r>
              <a:rPr lang="en-US" dirty="0" smtClean="0"/>
              <a:t> 60 sec/1 min</a:t>
            </a:r>
          </a:p>
          <a:p>
            <a:pPr lvl="1"/>
            <a:r>
              <a:rPr lang="en-US" dirty="0" smtClean="0"/>
              <a:t>Typical </a:t>
            </a:r>
            <a:r>
              <a:rPr lang="en-US" dirty="0" err="1" smtClean="0"/>
              <a:t>Tavg</a:t>
            </a:r>
            <a:r>
              <a:rPr lang="en-US" dirty="0" smtClean="0"/>
              <a:t> rotation = 7200 </a:t>
            </a:r>
            <a:r>
              <a:rPr lang="en-US" dirty="0" err="1" smtClean="0"/>
              <a:t>RPMs</a:t>
            </a:r>
            <a:endParaRPr lang="en-US" dirty="0" smtClean="0"/>
          </a:p>
          <a:p>
            <a:r>
              <a:rPr lang="en-US" dirty="0" smtClean="0">
                <a:solidFill>
                  <a:srgbClr val="FF0000"/>
                </a:solidFill>
              </a:rPr>
              <a:t>Transfer time </a:t>
            </a:r>
            <a:r>
              <a:rPr lang="en-US" dirty="0" smtClean="0"/>
              <a:t>(</a:t>
            </a:r>
            <a:r>
              <a:rPr lang="en-US" dirty="0" err="1" smtClean="0"/>
              <a:t>Tavg</a:t>
            </a:r>
            <a:r>
              <a:rPr lang="en-US" dirty="0" smtClean="0"/>
              <a:t> transfer)	</a:t>
            </a:r>
          </a:p>
          <a:p>
            <a:pPr lvl="1"/>
            <a:r>
              <a:rPr lang="en-US" dirty="0" smtClean="0"/>
              <a:t>Time to read the bits in the target sector.</a:t>
            </a:r>
          </a:p>
          <a:p>
            <a:pPr lvl="1"/>
            <a:r>
              <a:rPr lang="en-US" dirty="0" err="1" smtClean="0"/>
              <a:t>Tavg</a:t>
            </a:r>
            <a:r>
              <a:rPr lang="en-US" dirty="0" smtClean="0"/>
              <a:t> transfer = 1/RPM </a:t>
            </a:r>
            <a:r>
              <a:rPr lang="en-US" dirty="0" err="1" smtClean="0"/>
              <a:t>x</a:t>
            </a:r>
            <a:r>
              <a:rPr lang="en-US" dirty="0" smtClean="0"/>
              <a:t> 1/(avg # sectors/track) </a:t>
            </a:r>
            <a:r>
              <a:rPr lang="en-US" dirty="0" err="1" smtClean="0"/>
              <a:t>x</a:t>
            </a:r>
            <a:r>
              <a:rPr lang="en-US" dirty="0" smtClean="0"/>
              <a:t> 60 secs/1 min.</a:t>
            </a:r>
            <a:endParaRPr lang="en-US" dirty="0"/>
          </a:p>
        </p:txBody>
      </p:sp>
    </p:spTree>
    <p:extLst>
      <p:ext uri="{BB962C8B-B14F-4D97-AF65-F5344CB8AC3E}">
        <p14:creationId xmlns:p14="http://schemas.microsoft.com/office/powerpoint/2010/main" val="3692921684"/>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1028"/>
          <p:cNvSpPr>
            <a:spLocks noGrp="1" noChangeArrowheads="1"/>
          </p:cNvSpPr>
          <p:nvPr>
            <p:ph type="title"/>
          </p:nvPr>
        </p:nvSpPr>
        <p:spPr/>
        <p:txBody>
          <a:bodyPr/>
          <a:lstStyle/>
          <a:p>
            <a:r>
              <a:rPr lang="en-US" smtClean="0"/>
              <a:t>Disk Access Time Example</a:t>
            </a:r>
            <a:endParaRPr lang="en-US"/>
          </a:p>
        </p:txBody>
      </p:sp>
      <p:sp>
        <p:nvSpPr>
          <p:cNvPr id="126981" name="Rectangle 1029"/>
          <p:cNvSpPr>
            <a:spLocks noGrp="1" noChangeArrowheads="1"/>
          </p:cNvSpPr>
          <p:nvPr>
            <p:ph type="body" idx="1"/>
          </p:nvPr>
        </p:nvSpPr>
        <p:spPr>
          <a:xfrm>
            <a:off x="398257" y="1359552"/>
            <a:ext cx="8730927" cy="4962843"/>
          </a:xfrm>
        </p:spPr>
        <p:txBody>
          <a:bodyPr/>
          <a:lstStyle/>
          <a:p>
            <a:r>
              <a:rPr lang="en-US" dirty="0" smtClean="0"/>
              <a:t>Given:</a:t>
            </a:r>
          </a:p>
          <a:p>
            <a:pPr lvl="1"/>
            <a:r>
              <a:rPr lang="en-US" dirty="0" smtClean="0"/>
              <a:t>Rotational rate = 7,200 RPM</a:t>
            </a:r>
          </a:p>
          <a:p>
            <a:pPr lvl="1"/>
            <a:r>
              <a:rPr lang="en-US" dirty="0" smtClean="0"/>
              <a:t>Average seek time = 9 ms.</a:t>
            </a:r>
          </a:p>
          <a:p>
            <a:pPr lvl="1"/>
            <a:r>
              <a:rPr lang="en-US" dirty="0" err="1" smtClean="0"/>
              <a:t>Avg</a:t>
            </a:r>
            <a:r>
              <a:rPr lang="en-US" dirty="0" smtClean="0"/>
              <a:t> # sectors/track = 400.</a:t>
            </a:r>
          </a:p>
          <a:p>
            <a:r>
              <a:rPr lang="en-US" dirty="0" smtClean="0"/>
              <a:t>Derived:</a:t>
            </a:r>
          </a:p>
          <a:p>
            <a:pPr lvl="1"/>
            <a:r>
              <a:rPr lang="en-US" dirty="0" err="1" smtClean="0"/>
              <a:t>Tavg</a:t>
            </a:r>
            <a:r>
              <a:rPr lang="en-US" dirty="0" smtClean="0"/>
              <a:t> rotation = 1/2 </a:t>
            </a:r>
            <a:r>
              <a:rPr lang="en-US" dirty="0" err="1" smtClean="0"/>
              <a:t>x</a:t>
            </a:r>
            <a:r>
              <a:rPr lang="en-US" dirty="0" smtClean="0"/>
              <a:t> (60 secs/7200 RPM) </a:t>
            </a:r>
            <a:r>
              <a:rPr lang="en-US" dirty="0" err="1" smtClean="0"/>
              <a:t>x</a:t>
            </a:r>
            <a:r>
              <a:rPr lang="en-US" dirty="0" smtClean="0"/>
              <a:t> 1000 ms/sec = 4 ms.</a:t>
            </a:r>
          </a:p>
          <a:p>
            <a:pPr lvl="1"/>
            <a:r>
              <a:rPr lang="en-US" dirty="0" err="1" smtClean="0"/>
              <a:t>Tavg</a:t>
            </a:r>
            <a:r>
              <a:rPr lang="en-US" dirty="0" smtClean="0"/>
              <a:t> transfer = 60/7200 RPM </a:t>
            </a:r>
            <a:r>
              <a:rPr lang="en-US" dirty="0" err="1" smtClean="0"/>
              <a:t>x</a:t>
            </a:r>
            <a:r>
              <a:rPr lang="en-US" dirty="0" smtClean="0"/>
              <a:t> 1/400 </a:t>
            </a:r>
            <a:r>
              <a:rPr lang="en-US" dirty="0" err="1" smtClean="0"/>
              <a:t>secs</a:t>
            </a:r>
            <a:r>
              <a:rPr lang="en-US" dirty="0" smtClean="0"/>
              <a:t>/track </a:t>
            </a:r>
            <a:r>
              <a:rPr lang="en-US" dirty="0" err="1" smtClean="0"/>
              <a:t>x</a:t>
            </a:r>
            <a:r>
              <a:rPr lang="en-US" dirty="0" smtClean="0"/>
              <a:t> 1000 ms/sec = 0.02 ms</a:t>
            </a:r>
          </a:p>
          <a:p>
            <a:pPr lvl="1"/>
            <a:r>
              <a:rPr lang="en-US" dirty="0" err="1" smtClean="0"/>
              <a:t>Taccess</a:t>
            </a:r>
            <a:r>
              <a:rPr lang="en-US" dirty="0" smtClean="0"/>
              <a:t>  = 9 ms + 4 ms + 0.02 ms</a:t>
            </a:r>
          </a:p>
          <a:p>
            <a:r>
              <a:rPr lang="en-US" dirty="0" smtClean="0"/>
              <a:t>Important points:</a:t>
            </a:r>
          </a:p>
          <a:p>
            <a:pPr lvl="1"/>
            <a:r>
              <a:rPr lang="en-US" dirty="0" smtClean="0"/>
              <a:t>Access time dominated by seek time and rotational latency.</a:t>
            </a:r>
          </a:p>
          <a:p>
            <a:pPr lvl="1"/>
            <a:r>
              <a:rPr lang="en-US" dirty="0" smtClean="0"/>
              <a:t>First bit in a sector is the most expensive, the rest are free.</a:t>
            </a:r>
          </a:p>
          <a:p>
            <a:pPr lvl="1"/>
            <a:r>
              <a:rPr lang="en-US" dirty="0" smtClean="0"/>
              <a:t>SRAM access time is about  4 ns/</a:t>
            </a:r>
            <a:r>
              <a:rPr lang="en-US" dirty="0" err="1" smtClean="0"/>
              <a:t>doubleword</a:t>
            </a:r>
            <a:r>
              <a:rPr lang="en-US" dirty="0" smtClean="0"/>
              <a:t>, DRAM about  60 ns</a:t>
            </a:r>
          </a:p>
          <a:p>
            <a:pPr lvl="2"/>
            <a:r>
              <a:rPr lang="en-US" dirty="0" smtClean="0"/>
              <a:t>Disk is about 40,000 times slower than SRAM, </a:t>
            </a:r>
          </a:p>
          <a:p>
            <a:pPr lvl="2"/>
            <a:r>
              <a:rPr lang="en-US" dirty="0" smtClean="0"/>
              <a:t>2,500 times slower then DRAM.</a:t>
            </a:r>
          </a:p>
          <a:p>
            <a:pPr lvl="1"/>
            <a:endParaRPr lang="en-US" dirty="0"/>
          </a:p>
        </p:txBody>
      </p:sp>
    </p:spTree>
    <p:extLst>
      <p:ext uri="{BB962C8B-B14F-4D97-AF65-F5344CB8AC3E}">
        <p14:creationId xmlns:p14="http://schemas.microsoft.com/office/powerpoint/2010/main" val="2315107531"/>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289"/>
          <p:cNvSpPr>
            <a:spLocks noChangeArrowheads="1"/>
          </p:cNvSpPr>
          <p:nvPr/>
        </p:nvSpPr>
        <p:spPr bwMode="auto">
          <a:xfrm>
            <a:off x="990882" y="3346591"/>
            <a:ext cx="7149536" cy="988766"/>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endParaRPr lang="en-US" sz="1797" b="0" kern="0">
              <a:solidFill>
                <a:sysClr val="windowText" lastClr="000000"/>
              </a:solidFill>
            </a:endParaRPr>
          </a:p>
        </p:txBody>
      </p:sp>
      <p:sp>
        <p:nvSpPr>
          <p:cNvPr id="2" name="Title 1"/>
          <p:cNvSpPr>
            <a:spLocks noGrp="1"/>
          </p:cNvSpPr>
          <p:nvPr>
            <p:ph type="title"/>
          </p:nvPr>
        </p:nvSpPr>
        <p:spPr/>
        <p:txBody>
          <a:bodyPr/>
          <a:lstStyle/>
          <a:p>
            <a:r>
              <a:rPr lang="en-US" dirty="0" smtClean="0"/>
              <a:t>Solid State Disks (</a:t>
            </a:r>
            <a:r>
              <a:rPr lang="en-US" dirty="0" err="1" smtClean="0"/>
              <a:t>SSDs</a:t>
            </a:r>
            <a:r>
              <a:rPr lang="en-US" dirty="0" smtClean="0"/>
              <a:t>)</a:t>
            </a:r>
            <a:endParaRPr lang="en-US" dirty="0"/>
          </a:p>
        </p:txBody>
      </p:sp>
      <p:sp>
        <p:nvSpPr>
          <p:cNvPr id="3" name="Content Placeholder 2"/>
          <p:cNvSpPr>
            <a:spLocks noGrp="1"/>
          </p:cNvSpPr>
          <p:nvPr>
            <p:ph idx="1"/>
          </p:nvPr>
        </p:nvSpPr>
        <p:spPr>
          <a:xfrm>
            <a:off x="398256" y="4565650"/>
            <a:ext cx="8586993" cy="1901471"/>
          </a:xfrm>
        </p:spPr>
        <p:txBody>
          <a:bodyPr/>
          <a:lstStyle/>
          <a:p>
            <a:r>
              <a:rPr lang="en-US" dirty="0" smtClean="0"/>
              <a:t>Pages: 512KB to 4KB, Blocks: 32 to 128 pages</a:t>
            </a:r>
          </a:p>
          <a:p>
            <a:r>
              <a:rPr lang="en-US" dirty="0" smtClean="0"/>
              <a:t>Data read/written in units of pages. </a:t>
            </a:r>
          </a:p>
          <a:p>
            <a:r>
              <a:rPr lang="en-US" dirty="0" smtClean="0"/>
              <a:t>Page can be written only after its block has been erased</a:t>
            </a:r>
          </a:p>
          <a:p>
            <a:r>
              <a:rPr lang="en-US" dirty="0" smtClean="0"/>
              <a:t>A block wears out after about 100,000 repeated writes.</a:t>
            </a:r>
            <a:endParaRPr lang="en-US" dirty="0"/>
          </a:p>
        </p:txBody>
      </p:sp>
      <p:sp>
        <p:nvSpPr>
          <p:cNvPr id="62" name="AutoShape 238"/>
          <p:cNvSpPr>
            <a:spLocks noChangeArrowheads="1"/>
          </p:cNvSpPr>
          <p:nvPr/>
        </p:nvSpPr>
        <p:spPr bwMode="auto">
          <a:xfrm flipV="1">
            <a:off x="4299444" y="1603575"/>
            <a:ext cx="494383" cy="684530"/>
          </a:xfrm>
          <a:prstGeom prst="upArrow">
            <a:avLst>
              <a:gd name="adj1" fmla="val 36667"/>
              <a:gd name="adj2" fmla="val 44872"/>
            </a:avLst>
          </a:prstGeom>
          <a:solidFill>
            <a:srgbClr val="F7F5CD"/>
          </a:solidFill>
          <a:ln w="12700">
            <a:solidFill>
              <a:srgbClr val="000000"/>
            </a:solid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endParaRPr lang="en-US" sz="1797" b="0" kern="0">
              <a:solidFill>
                <a:sysClr val="windowText" lastClr="000000"/>
              </a:solidFill>
            </a:endParaRPr>
          </a:p>
        </p:txBody>
      </p:sp>
      <p:sp>
        <p:nvSpPr>
          <p:cNvPr id="63" name="Rectangle 239"/>
          <p:cNvSpPr>
            <a:spLocks noChangeArrowheads="1"/>
          </p:cNvSpPr>
          <p:nvPr/>
        </p:nvSpPr>
        <p:spPr bwMode="auto">
          <a:xfrm>
            <a:off x="3500826" y="2402193"/>
            <a:ext cx="2053590" cy="519736"/>
          </a:xfrm>
          <a:prstGeom prst="rect">
            <a:avLst/>
          </a:prstGeom>
          <a:solidFill>
            <a:srgbClr val="DEDFF5"/>
          </a:solidFill>
          <a:ln w="12700">
            <a:solidFill>
              <a:srgbClr val="000000"/>
            </a:solid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charset="0"/>
              </a:rPr>
              <a:t>Flash </a:t>
            </a:r>
          </a:p>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charset="0"/>
              </a:rPr>
              <a:t>translation layer</a:t>
            </a:r>
          </a:p>
        </p:txBody>
      </p:sp>
      <p:sp>
        <p:nvSpPr>
          <p:cNvPr id="64" name="Line 258"/>
          <p:cNvSpPr>
            <a:spLocks noChangeShapeType="1"/>
          </p:cNvSpPr>
          <p:nvPr/>
        </p:nvSpPr>
        <p:spPr bwMode="auto">
          <a:xfrm>
            <a:off x="4565650" y="2921929"/>
            <a:ext cx="0" cy="380294"/>
          </a:xfrm>
          <a:prstGeom prst="line">
            <a:avLst/>
          </a:prstGeom>
          <a:noFill/>
          <a:ln w="38100">
            <a:solidFill>
              <a:srgbClr val="000000"/>
            </a:solidFill>
            <a:round/>
            <a:headEnd type="triangle" w="med" len="med"/>
            <a:tailEnd type="triangle" w="med" len="me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endParaRPr lang="en-US" sz="1797" b="0" kern="0">
              <a:solidFill>
                <a:sysClr val="windowText" lastClr="000000"/>
              </a:solidFill>
            </a:endParaRPr>
          </a:p>
        </p:txBody>
      </p:sp>
      <p:sp>
        <p:nvSpPr>
          <p:cNvPr id="65" name="Rectangle 235"/>
          <p:cNvSpPr>
            <a:spLocks noChangeArrowheads="1"/>
          </p:cNvSpPr>
          <p:nvPr/>
        </p:nvSpPr>
        <p:spPr bwMode="auto">
          <a:xfrm>
            <a:off x="3424767" y="1388075"/>
            <a:ext cx="2205708" cy="240853"/>
          </a:xfrm>
          <a:prstGeom prst="rect">
            <a:avLst/>
          </a:prstGeom>
          <a:solidFill>
            <a:srgbClr val="F7F5CD"/>
          </a:solidFill>
          <a:ln w="12700">
            <a:solidFill>
              <a:srgbClr val="000000"/>
            </a:solid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endParaRPr lang="en-US" sz="1797" b="0" kern="0" dirty="0">
              <a:solidFill>
                <a:srgbClr val="CCFFCC"/>
              </a:solidFill>
            </a:endParaRPr>
          </a:p>
        </p:txBody>
      </p:sp>
      <p:sp>
        <p:nvSpPr>
          <p:cNvPr id="66" name="Rectangle 264"/>
          <p:cNvSpPr>
            <a:spLocks noChangeArrowheads="1"/>
          </p:cNvSpPr>
          <p:nvPr/>
        </p:nvSpPr>
        <p:spPr bwMode="auto">
          <a:xfrm>
            <a:off x="4470577" y="1538608"/>
            <a:ext cx="161625" cy="152118"/>
          </a:xfrm>
          <a:prstGeom prst="rect">
            <a:avLst/>
          </a:prstGeom>
          <a:solidFill>
            <a:srgbClr val="F7F5CD"/>
          </a:solidFill>
          <a:ln w="12700">
            <a:no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endParaRPr lang="en-US" sz="1797" b="0" kern="0">
              <a:solidFill>
                <a:sysClr val="windowText" lastClr="000000"/>
              </a:solidFill>
            </a:endParaRPr>
          </a:p>
        </p:txBody>
      </p:sp>
      <p:sp>
        <p:nvSpPr>
          <p:cNvPr id="67" name="Text Box 265"/>
          <p:cNvSpPr txBox="1">
            <a:spLocks noChangeArrowheads="1"/>
          </p:cNvSpPr>
          <p:nvPr/>
        </p:nvSpPr>
        <p:spPr bwMode="auto">
          <a:xfrm>
            <a:off x="3381305" y="1048687"/>
            <a:ext cx="926741" cy="368201"/>
          </a:xfrm>
          <a:prstGeom prst="rect">
            <a:avLst/>
          </a:prstGeom>
          <a:noFill/>
          <a:ln w="12700">
            <a:noFill/>
            <a:miter lim="800000"/>
            <a:headEnd/>
            <a:tailEnd/>
          </a:ln>
          <a:effectLst/>
        </p:spPr>
        <p:txBody>
          <a:bodyPr wrap="none" anchor="ctr">
            <a:prstTxWarp prst="textNoShape">
              <a:avLst/>
            </a:prstTxWarp>
            <a:spAutoFit/>
          </a:bodyPr>
          <a:lstStyle/>
          <a:p>
            <a:pPr defTabSz="912663" eaLnBrk="1" fontAlgn="auto" hangingPunct="1">
              <a:lnSpc>
                <a:spcPct val="100000"/>
              </a:lnSpc>
              <a:spcBef>
                <a:spcPts val="0"/>
              </a:spcBef>
              <a:spcAft>
                <a:spcPts val="0"/>
              </a:spcAft>
              <a:defRPr/>
            </a:pPr>
            <a:r>
              <a:rPr lang="en-US" sz="1797" b="0" kern="0">
                <a:solidFill>
                  <a:sysClr val="windowText" lastClr="000000"/>
                </a:solidFill>
                <a:latin typeface="Arial" charset="0"/>
              </a:rPr>
              <a:t>I/O bus</a:t>
            </a:r>
          </a:p>
        </p:txBody>
      </p:sp>
      <p:sp>
        <p:nvSpPr>
          <p:cNvPr id="68" name="Rectangle 271"/>
          <p:cNvSpPr>
            <a:spLocks noChangeArrowheads="1"/>
          </p:cNvSpPr>
          <p:nvPr/>
        </p:nvSpPr>
        <p:spPr bwMode="auto">
          <a:xfrm>
            <a:off x="5554416" y="1172575"/>
            <a:ext cx="456353" cy="532412"/>
          </a:xfrm>
          <a:prstGeom prst="rect">
            <a:avLst/>
          </a:prstGeom>
          <a:solidFill>
            <a:srgbClr val="FFFFFF"/>
          </a:solidFill>
          <a:ln w="12700">
            <a:no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endParaRPr lang="en-US" sz="2395" b="0" kern="0">
              <a:solidFill>
                <a:sysClr val="windowText" lastClr="000000"/>
              </a:solidFill>
              <a:latin typeface="Arial" charset="0"/>
            </a:endParaRPr>
          </a:p>
        </p:txBody>
      </p:sp>
      <p:sp>
        <p:nvSpPr>
          <p:cNvPr id="69" name="Rectangle 272"/>
          <p:cNvSpPr>
            <a:spLocks noChangeArrowheads="1"/>
          </p:cNvSpPr>
          <p:nvPr/>
        </p:nvSpPr>
        <p:spPr bwMode="auto">
          <a:xfrm>
            <a:off x="3044472" y="1216942"/>
            <a:ext cx="456353" cy="456353"/>
          </a:xfrm>
          <a:prstGeom prst="rect">
            <a:avLst/>
          </a:prstGeom>
          <a:solidFill>
            <a:srgbClr val="FFFFFF"/>
          </a:solidFill>
          <a:ln w="12700">
            <a:no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endParaRPr lang="en-US" sz="2395" b="0" kern="0">
              <a:solidFill>
                <a:sysClr val="windowText" lastClr="000000"/>
              </a:solidFill>
              <a:latin typeface="Arial" charset="0"/>
            </a:endParaRPr>
          </a:p>
        </p:txBody>
      </p:sp>
      <p:sp>
        <p:nvSpPr>
          <p:cNvPr id="84" name="Rectangle 280"/>
          <p:cNvSpPr>
            <a:spLocks noChangeArrowheads="1"/>
          </p:cNvSpPr>
          <p:nvPr/>
        </p:nvSpPr>
        <p:spPr bwMode="auto">
          <a:xfrm>
            <a:off x="1154093" y="3682518"/>
            <a:ext cx="3118414" cy="456353"/>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endParaRPr lang="en-US" sz="1797" b="0" kern="0">
              <a:solidFill>
                <a:sysClr val="windowText" lastClr="000000"/>
              </a:solidFill>
            </a:endParaRPr>
          </a:p>
        </p:txBody>
      </p:sp>
      <p:sp>
        <p:nvSpPr>
          <p:cNvPr id="85" name="Rectangle 274"/>
          <p:cNvSpPr>
            <a:spLocks noChangeArrowheads="1"/>
          </p:cNvSpPr>
          <p:nvPr/>
        </p:nvSpPr>
        <p:spPr bwMode="auto">
          <a:xfrm>
            <a:off x="1230151" y="3758577"/>
            <a:ext cx="836648" cy="304236"/>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r>
              <a:rPr lang="en-US" sz="1497" b="0" kern="0" dirty="0">
                <a:solidFill>
                  <a:sysClr val="windowText" lastClr="000000"/>
                </a:solidFill>
                <a:latin typeface="Arial" charset="0"/>
              </a:rPr>
              <a:t>Page 0</a:t>
            </a:r>
          </a:p>
        </p:txBody>
      </p:sp>
      <p:sp>
        <p:nvSpPr>
          <p:cNvPr id="86" name="Rectangle 277"/>
          <p:cNvSpPr>
            <a:spLocks noChangeArrowheads="1"/>
          </p:cNvSpPr>
          <p:nvPr/>
        </p:nvSpPr>
        <p:spPr bwMode="auto">
          <a:xfrm>
            <a:off x="2066799" y="3758577"/>
            <a:ext cx="836648" cy="304236"/>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r>
              <a:rPr lang="en-US" sz="1497" b="0" kern="0">
                <a:solidFill>
                  <a:sysClr val="windowText" lastClr="000000"/>
                </a:solidFill>
                <a:latin typeface="Arial" charset="0"/>
              </a:rPr>
              <a:t>Page 1</a:t>
            </a:r>
          </a:p>
        </p:txBody>
      </p:sp>
      <p:sp>
        <p:nvSpPr>
          <p:cNvPr id="87" name="Rectangle 278"/>
          <p:cNvSpPr>
            <a:spLocks noChangeArrowheads="1"/>
          </p:cNvSpPr>
          <p:nvPr/>
        </p:nvSpPr>
        <p:spPr bwMode="auto">
          <a:xfrm>
            <a:off x="3359800" y="3758577"/>
            <a:ext cx="836648" cy="304236"/>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r>
              <a:rPr lang="en-US" sz="1397" b="0" kern="0" dirty="0">
                <a:solidFill>
                  <a:sysClr val="windowText" lastClr="000000"/>
                </a:solidFill>
                <a:latin typeface="Arial" charset="0"/>
              </a:rPr>
              <a:t>Page P-1</a:t>
            </a:r>
          </a:p>
        </p:txBody>
      </p:sp>
      <p:sp>
        <p:nvSpPr>
          <p:cNvPr id="88" name="Text Box 279"/>
          <p:cNvSpPr txBox="1">
            <a:spLocks noChangeArrowheads="1"/>
          </p:cNvSpPr>
          <p:nvPr/>
        </p:nvSpPr>
        <p:spPr bwMode="auto">
          <a:xfrm>
            <a:off x="2901248" y="3606459"/>
            <a:ext cx="492443" cy="460895"/>
          </a:xfrm>
          <a:prstGeom prst="rect">
            <a:avLst/>
          </a:prstGeom>
          <a:noFill/>
          <a:ln w="12700">
            <a:noFill/>
            <a:miter lim="800000"/>
            <a:headEnd/>
            <a:tailEnd/>
          </a:ln>
          <a:effectLst/>
        </p:spPr>
        <p:txBody>
          <a:bodyPr wrap="none">
            <a:prstTxWarp prst="textNoShape">
              <a:avLst/>
            </a:prstTxWarp>
            <a:spAutoFit/>
          </a:bodyPr>
          <a:lstStyle/>
          <a:p>
            <a:pPr defTabSz="912663" eaLnBrk="1" fontAlgn="auto" hangingPunct="1">
              <a:lnSpc>
                <a:spcPct val="100000"/>
              </a:lnSpc>
              <a:spcBef>
                <a:spcPts val="0"/>
              </a:spcBef>
              <a:spcAft>
                <a:spcPts val="0"/>
              </a:spcAft>
              <a:defRPr/>
            </a:pPr>
            <a:r>
              <a:rPr lang="en-US" sz="2395" b="0" kern="0" dirty="0">
                <a:solidFill>
                  <a:sysClr val="windowText" lastClr="000000"/>
                </a:solidFill>
                <a:latin typeface="Arial" charset="0"/>
              </a:rPr>
              <a:t>…</a:t>
            </a:r>
          </a:p>
        </p:txBody>
      </p:sp>
      <p:sp>
        <p:nvSpPr>
          <p:cNvPr id="89" name="Text Box 281"/>
          <p:cNvSpPr txBox="1">
            <a:spLocks noChangeArrowheads="1"/>
          </p:cNvSpPr>
          <p:nvPr/>
        </p:nvSpPr>
        <p:spPr bwMode="auto">
          <a:xfrm>
            <a:off x="1021042" y="3314900"/>
            <a:ext cx="939540" cy="368201"/>
          </a:xfrm>
          <a:prstGeom prst="rect">
            <a:avLst/>
          </a:prstGeom>
          <a:noFill/>
          <a:ln w="12700">
            <a:noFill/>
            <a:miter lim="800000"/>
            <a:headEnd/>
            <a:tailEnd/>
          </a:ln>
          <a:effectLst/>
        </p:spPr>
        <p:txBody>
          <a:bodyPr wrap="none">
            <a:prstTxWarp prst="textNoShape">
              <a:avLst/>
            </a:prstTxWarp>
            <a:spAutoFit/>
          </a:bodyPr>
          <a:lstStyle/>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charset="0"/>
              </a:rPr>
              <a:t>Block 0</a:t>
            </a:r>
          </a:p>
        </p:txBody>
      </p:sp>
      <p:sp>
        <p:nvSpPr>
          <p:cNvPr id="71" name="Text Box 282"/>
          <p:cNvSpPr txBox="1">
            <a:spLocks noChangeArrowheads="1"/>
          </p:cNvSpPr>
          <p:nvPr/>
        </p:nvSpPr>
        <p:spPr bwMode="auto">
          <a:xfrm>
            <a:off x="4303583" y="3650827"/>
            <a:ext cx="492443" cy="460895"/>
          </a:xfrm>
          <a:prstGeom prst="rect">
            <a:avLst/>
          </a:prstGeom>
          <a:noFill/>
          <a:ln w="12700">
            <a:noFill/>
            <a:miter lim="800000"/>
            <a:headEnd/>
            <a:tailEnd/>
          </a:ln>
          <a:effectLst/>
        </p:spPr>
        <p:txBody>
          <a:bodyPr wrap="none">
            <a:prstTxWarp prst="textNoShape">
              <a:avLst/>
            </a:prstTxWarp>
            <a:spAutoFit/>
          </a:bodyPr>
          <a:lstStyle/>
          <a:p>
            <a:pPr defTabSz="912663" eaLnBrk="1" fontAlgn="auto" hangingPunct="1">
              <a:lnSpc>
                <a:spcPct val="100000"/>
              </a:lnSpc>
              <a:spcBef>
                <a:spcPts val="0"/>
              </a:spcBef>
              <a:spcAft>
                <a:spcPts val="0"/>
              </a:spcAft>
              <a:defRPr/>
            </a:pPr>
            <a:r>
              <a:rPr lang="en-US" sz="2395" b="0" kern="0">
                <a:solidFill>
                  <a:sysClr val="windowText" lastClr="000000"/>
                </a:solidFill>
                <a:latin typeface="Arial" charset="0"/>
              </a:rPr>
              <a:t>…</a:t>
            </a:r>
          </a:p>
        </p:txBody>
      </p:sp>
      <p:sp>
        <p:nvSpPr>
          <p:cNvPr id="78" name="Rectangle 287"/>
          <p:cNvSpPr>
            <a:spLocks noChangeArrowheads="1"/>
          </p:cNvSpPr>
          <p:nvPr/>
        </p:nvSpPr>
        <p:spPr bwMode="auto">
          <a:xfrm>
            <a:off x="4869886" y="3682518"/>
            <a:ext cx="3118414" cy="456353"/>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endParaRPr lang="en-US" sz="1797" b="0" kern="0">
              <a:solidFill>
                <a:sysClr val="windowText" lastClr="000000"/>
              </a:solidFill>
            </a:endParaRPr>
          </a:p>
        </p:txBody>
      </p:sp>
      <p:sp>
        <p:nvSpPr>
          <p:cNvPr id="79" name="Rectangle 283"/>
          <p:cNvSpPr>
            <a:spLocks noChangeArrowheads="1"/>
          </p:cNvSpPr>
          <p:nvPr/>
        </p:nvSpPr>
        <p:spPr bwMode="auto">
          <a:xfrm>
            <a:off x="4945944" y="3758577"/>
            <a:ext cx="836648" cy="304236"/>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r>
              <a:rPr lang="en-US" sz="1497" b="0" kern="0">
                <a:solidFill>
                  <a:sysClr val="windowText" lastClr="000000"/>
                </a:solidFill>
                <a:latin typeface="Arial" charset="0"/>
              </a:rPr>
              <a:t>Page 0</a:t>
            </a:r>
          </a:p>
        </p:txBody>
      </p:sp>
      <p:sp>
        <p:nvSpPr>
          <p:cNvPr id="80" name="Rectangle 284"/>
          <p:cNvSpPr>
            <a:spLocks noChangeArrowheads="1"/>
          </p:cNvSpPr>
          <p:nvPr/>
        </p:nvSpPr>
        <p:spPr bwMode="auto">
          <a:xfrm>
            <a:off x="5782592" y="3758577"/>
            <a:ext cx="836648" cy="304236"/>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r>
              <a:rPr lang="en-US" sz="1497" b="0" kern="0">
                <a:solidFill>
                  <a:sysClr val="windowText" lastClr="000000"/>
                </a:solidFill>
                <a:latin typeface="Arial" charset="0"/>
              </a:rPr>
              <a:t>Page 1</a:t>
            </a:r>
          </a:p>
        </p:txBody>
      </p:sp>
      <p:sp>
        <p:nvSpPr>
          <p:cNvPr id="81" name="Rectangle 285"/>
          <p:cNvSpPr>
            <a:spLocks noChangeArrowheads="1"/>
          </p:cNvSpPr>
          <p:nvPr/>
        </p:nvSpPr>
        <p:spPr bwMode="auto">
          <a:xfrm>
            <a:off x="7075593" y="3758577"/>
            <a:ext cx="836648" cy="304236"/>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r>
              <a:rPr lang="en-US" sz="1397" b="0" kern="0" dirty="0">
                <a:solidFill>
                  <a:sysClr val="windowText" lastClr="000000"/>
                </a:solidFill>
                <a:latin typeface="Arial" charset="0"/>
              </a:rPr>
              <a:t>Page P-1</a:t>
            </a:r>
          </a:p>
        </p:txBody>
      </p:sp>
      <p:sp>
        <p:nvSpPr>
          <p:cNvPr id="82" name="Text Box 286"/>
          <p:cNvSpPr txBox="1">
            <a:spLocks noChangeArrowheads="1"/>
          </p:cNvSpPr>
          <p:nvPr/>
        </p:nvSpPr>
        <p:spPr bwMode="auto">
          <a:xfrm>
            <a:off x="6617041" y="3606459"/>
            <a:ext cx="492443" cy="460895"/>
          </a:xfrm>
          <a:prstGeom prst="rect">
            <a:avLst/>
          </a:prstGeom>
          <a:noFill/>
          <a:ln w="12700">
            <a:noFill/>
            <a:miter lim="800000"/>
            <a:headEnd/>
            <a:tailEnd/>
          </a:ln>
          <a:effectLst/>
        </p:spPr>
        <p:txBody>
          <a:bodyPr wrap="none">
            <a:prstTxWarp prst="textNoShape">
              <a:avLst/>
            </a:prstTxWarp>
            <a:spAutoFit/>
          </a:bodyPr>
          <a:lstStyle/>
          <a:p>
            <a:pPr defTabSz="912663" eaLnBrk="1" fontAlgn="auto" hangingPunct="1">
              <a:lnSpc>
                <a:spcPct val="100000"/>
              </a:lnSpc>
              <a:spcBef>
                <a:spcPts val="0"/>
              </a:spcBef>
              <a:spcAft>
                <a:spcPts val="0"/>
              </a:spcAft>
              <a:defRPr/>
            </a:pPr>
            <a:r>
              <a:rPr lang="en-US" sz="2395" b="0" kern="0" dirty="0">
                <a:solidFill>
                  <a:sysClr val="windowText" lastClr="000000"/>
                </a:solidFill>
                <a:latin typeface="Arial" charset="0"/>
              </a:rPr>
              <a:t>…</a:t>
            </a:r>
          </a:p>
        </p:txBody>
      </p:sp>
      <p:sp>
        <p:nvSpPr>
          <p:cNvPr id="83" name="Text Box 288"/>
          <p:cNvSpPr txBox="1">
            <a:spLocks noChangeArrowheads="1"/>
          </p:cNvSpPr>
          <p:nvPr/>
        </p:nvSpPr>
        <p:spPr bwMode="auto">
          <a:xfrm>
            <a:off x="4730658" y="3314900"/>
            <a:ext cx="1233947" cy="368201"/>
          </a:xfrm>
          <a:prstGeom prst="rect">
            <a:avLst/>
          </a:prstGeom>
          <a:noFill/>
          <a:ln w="12700">
            <a:noFill/>
            <a:miter lim="800000"/>
            <a:headEnd/>
            <a:tailEnd/>
          </a:ln>
          <a:effectLst/>
        </p:spPr>
        <p:txBody>
          <a:bodyPr wrap="none">
            <a:prstTxWarp prst="textNoShape">
              <a:avLst/>
            </a:prstTxWarp>
            <a:spAutoFit/>
          </a:bodyPr>
          <a:lstStyle/>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charset="0"/>
              </a:rPr>
              <a:t>Block  B-1</a:t>
            </a:r>
          </a:p>
        </p:txBody>
      </p:sp>
      <p:sp>
        <p:nvSpPr>
          <p:cNvPr id="74" name="Text Box 291"/>
          <p:cNvSpPr txBox="1">
            <a:spLocks noChangeArrowheads="1"/>
          </p:cNvSpPr>
          <p:nvPr/>
        </p:nvSpPr>
        <p:spPr bwMode="auto">
          <a:xfrm>
            <a:off x="825906" y="3010664"/>
            <a:ext cx="1643556" cy="368201"/>
          </a:xfrm>
          <a:prstGeom prst="rect">
            <a:avLst/>
          </a:prstGeom>
          <a:noFill/>
          <a:ln w="12700">
            <a:noFill/>
            <a:miter lim="800000"/>
            <a:headEnd/>
            <a:tailEnd/>
          </a:ln>
          <a:effectLst/>
        </p:spPr>
        <p:txBody>
          <a:bodyPr wrap="none">
            <a:prstTxWarp prst="textNoShape">
              <a:avLst/>
            </a:prstTxWarp>
            <a:spAutoFit/>
          </a:bodyPr>
          <a:lstStyle/>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charset="0"/>
              </a:rPr>
              <a:t>Flash memory</a:t>
            </a:r>
          </a:p>
        </p:txBody>
      </p:sp>
      <p:sp>
        <p:nvSpPr>
          <p:cNvPr id="75" name="Rectangle 292"/>
          <p:cNvSpPr>
            <a:spLocks noChangeArrowheads="1"/>
          </p:cNvSpPr>
          <p:nvPr/>
        </p:nvSpPr>
        <p:spPr bwMode="auto">
          <a:xfrm>
            <a:off x="838765" y="2313458"/>
            <a:ext cx="7453771" cy="2174017"/>
          </a:xfrm>
          <a:prstGeom prst="rect">
            <a:avLst/>
          </a:prstGeom>
          <a:noFill/>
          <a:ln w="12700">
            <a:solidFill>
              <a:srgbClr val="000000"/>
            </a:solidFill>
            <a:prstDash val="dash"/>
            <a:miter lim="800000"/>
            <a:headEnd/>
            <a:tailEnd/>
          </a:ln>
          <a:effectLst/>
        </p:spPr>
        <p:txBody>
          <a:bodyPr wrap="none" anchor="ctr">
            <a:prstTxWarp prst="textNoShape">
              <a:avLst/>
            </a:prstTxWarp>
          </a:bodyPr>
          <a:lstStyle/>
          <a:p>
            <a:pPr defTabSz="912663" eaLnBrk="1" fontAlgn="auto" hangingPunct="1">
              <a:lnSpc>
                <a:spcPct val="100000"/>
              </a:lnSpc>
              <a:spcBef>
                <a:spcPts val="0"/>
              </a:spcBef>
              <a:spcAft>
                <a:spcPts val="0"/>
              </a:spcAft>
              <a:defRPr/>
            </a:pPr>
            <a:endParaRPr lang="en-US" sz="1797" b="0" kern="0">
              <a:solidFill>
                <a:sysClr val="windowText" lastClr="000000"/>
              </a:solidFill>
            </a:endParaRPr>
          </a:p>
        </p:txBody>
      </p:sp>
      <p:sp>
        <p:nvSpPr>
          <p:cNvPr id="76" name="Text Box 293"/>
          <p:cNvSpPr txBox="1">
            <a:spLocks noChangeArrowheads="1"/>
          </p:cNvSpPr>
          <p:nvPr/>
        </p:nvSpPr>
        <p:spPr bwMode="auto">
          <a:xfrm>
            <a:off x="607050" y="1977531"/>
            <a:ext cx="2501175" cy="368201"/>
          </a:xfrm>
          <a:prstGeom prst="rect">
            <a:avLst/>
          </a:prstGeom>
          <a:noFill/>
          <a:ln w="12700">
            <a:noFill/>
            <a:miter lim="800000"/>
            <a:headEnd/>
            <a:tailEnd/>
          </a:ln>
          <a:effectLst/>
        </p:spPr>
        <p:txBody>
          <a:bodyPr wrap="none">
            <a:prstTxWarp prst="textNoShape">
              <a:avLst/>
            </a:prstTxWarp>
            <a:spAutoFit/>
          </a:bodyPr>
          <a:lstStyle/>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charset="0"/>
              </a:rPr>
              <a:t>Solid State Disk (SSD)</a:t>
            </a:r>
          </a:p>
        </p:txBody>
      </p:sp>
      <p:sp>
        <p:nvSpPr>
          <p:cNvPr id="77" name="Text Box 297"/>
          <p:cNvSpPr txBox="1">
            <a:spLocks noChangeArrowheads="1"/>
          </p:cNvSpPr>
          <p:nvPr/>
        </p:nvSpPr>
        <p:spPr bwMode="auto">
          <a:xfrm>
            <a:off x="4717768" y="1652697"/>
            <a:ext cx="2129649" cy="522322"/>
          </a:xfrm>
          <a:prstGeom prst="rect">
            <a:avLst/>
          </a:prstGeom>
          <a:noFill/>
          <a:ln w="12700">
            <a:noFill/>
            <a:miter lim="800000"/>
            <a:headEnd/>
            <a:tailEnd/>
          </a:ln>
          <a:effectLst/>
        </p:spPr>
        <p:txBody>
          <a:bodyPr>
            <a:prstTxWarp prst="textNoShape">
              <a:avLst/>
            </a:prstTxWarp>
            <a:spAutoFit/>
          </a:bodyPr>
          <a:lstStyle/>
          <a:p>
            <a:pPr defTabSz="912663" eaLnBrk="1" fontAlgn="auto" hangingPunct="1">
              <a:lnSpc>
                <a:spcPct val="100000"/>
              </a:lnSpc>
              <a:spcBef>
                <a:spcPts val="0"/>
              </a:spcBef>
              <a:spcAft>
                <a:spcPts val="0"/>
              </a:spcAft>
              <a:defRPr/>
            </a:pPr>
            <a:r>
              <a:rPr lang="en-US" sz="1397" b="0" i="1" kern="0" dirty="0">
                <a:solidFill>
                  <a:sysClr val="windowText" lastClr="000000"/>
                </a:solidFill>
              </a:rPr>
              <a:t>Requests to read and </a:t>
            </a:r>
          </a:p>
          <a:p>
            <a:pPr defTabSz="912663" eaLnBrk="1" fontAlgn="auto" hangingPunct="1">
              <a:lnSpc>
                <a:spcPct val="100000"/>
              </a:lnSpc>
              <a:spcBef>
                <a:spcPts val="0"/>
              </a:spcBef>
              <a:spcAft>
                <a:spcPts val="0"/>
              </a:spcAft>
              <a:defRPr/>
            </a:pPr>
            <a:r>
              <a:rPr lang="en-US" sz="1397" b="0" i="1" kern="0" dirty="0">
                <a:solidFill>
                  <a:sysClr val="windowText" lastClr="000000"/>
                </a:solidFill>
              </a:rPr>
              <a:t>write logical disk blocks</a:t>
            </a:r>
          </a:p>
        </p:txBody>
      </p:sp>
    </p:spTree>
    <p:extLst>
      <p:ext uri="{BB962C8B-B14F-4D97-AF65-F5344CB8AC3E}">
        <p14:creationId xmlns:p14="http://schemas.microsoft.com/office/powerpoint/2010/main" val="1293058647"/>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SSD Performance Characteristics	</a:t>
            </a:r>
            <a:endParaRPr lang="en-US" dirty="0"/>
          </a:p>
        </p:txBody>
      </p:sp>
      <p:sp>
        <p:nvSpPr>
          <p:cNvPr id="3" name="Content Placeholder 2"/>
          <p:cNvSpPr>
            <a:spLocks noGrp="1"/>
          </p:cNvSpPr>
          <p:nvPr>
            <p:ph idx="1"/>
          </p:nvPr>
        </p:nvSpPr>
        <p:spPr>
          <a:xfrm>
            <a:off x="398257" y="3194474"/>
            <a:ext cx="7881602" cy="2586003"/>
          </a:xfrm>
        </p:spPr>
        <p:txBody>
          <a:bodyPr/>
          <a:lstStyle/>
          <a:p>
            <a:r>
              <a:rPr lang="en-US" dirty="0" smtClean="0"/>
              <a:t>Sequential access faster than random access</a:t>
            </a:r>
          </a:p>
          <a:p>
            <a:pPr lvl="1"/>
            <a:r>
              <a:rPr lang="en-US" dirty="0" smtClean="0"/>
              <a:t>Common theme in the memory hierarchy</a:t>
            </a:r>
          </a:p>
          <a:p>
            <a:r>
              <a:rPr lang="en-US" dirty="0" smtClean="0"/>
              <a:t>Random writes are somewhat slower</a:t>
            </a:r>
          </a:p>
          <a:p>
            <a:pPr lvl="1"/>
            <a:r>
              <a:rPr lang="en-US" dirty="0" smtClean="0"/>
              <a:t>Erasing a block takes a long time (~1 </a:t>
            </a:r>
            <a:r>
              <a:rPr lang="en-US" dirty="0" err="1" smtClean="0"/>
              <a:t>ms</a:t>
            </a:r>
            <a:r>
              <a:rPr lang="en-US" dirty="0" smtClean="0"/>
              <a:t>)</a:t>
            </a:r>
          </a:p>
          <a:p>
            <a:pPr lvl="1"/>
            <a:r>
              <a:rPr lang="en-US" dirty="0" smtClean="0"/>
              <a:t>Modifying a block page requires all other pages to be copied to new block</a:t>
            </a:r>
          </a:p>
          <a:p>
            <a:pPr lvl="1"/>
            <a:r>
              <a:rPr lang="en-US" dirty="0" smtClean="0"/>
              <a:t>In earlier SSDs, the read/write gap was much larger.</a:t>
            </a:r>
          </a:p>
        </p:txBody>
      </p:sp>
      <p:sp>
        <p:nvSpPr>
          <p:cNvPr id="4" name="TextBox 3"/>
          <p:cNvSpPr txBox="1"/>
          <p:nvPr/>
        </p:nvSpPr>
        <p:spPr>
          <a:xfrm>
            <a:off x="246139" y="1673296"/>
            <a:ext cx="8730927" cy="919892"/>
          </a:xfrm>
          <a:prstGeom prst="rect">
            <a:avLst/>
          </a:prstGeom>
          <a:solidFill>
            <a:srgbClr val="E2E2E2"/>
          </a:solidFill>
          <a:ln w="19050" cmpd="sng">
            <a:solidFill>
              <a:schemeClr val="tx1"/>
            </a:solidFill>
          </a:ln>
        </p:spPr>
        <p:txBody>
          <a:bodyPr wrap="square" rtlCol="0">
            <a:spAutoFit/>
          </a:bodyPr>
          <a:lstStyle/>
          <a:p>
            <a:r>
              <a:rPr lang="en-US" sz="1996" dirty="0">
                <a:latin typeface="Calibri" pitchFamily="34" charset="0"/>
              </a:rPr>
              <a:t>Sequential read </a:t>
            </a:r>
            <a:r>
              <a:rPr lang="en-US" sz="1996" dirty="0" err="1">
                <a:latin typeface="Calibri" pitchFamily="34" charset="0"/>
              </a:rPr>
              <a:t>tput</a:t>
            </a:r>
            <a:r>
              <a:rPr lang="en-US" sz="1996" dirty="0">
                <a:latin typeface="Calibri" pitchFamily="34" charset="0"/>
              </a:rPr>
              <a:t>	550 MB/s	Sequential write </a:t>
            </a:r>
            <a:r>
              <a:rPr lang="en-US" sz="1996" dirty="0" err="1">
                <a:latin typeface="Calibri" pitchFamily="34" charset="0"/>
              </a:rPr>
              <a:t>tput</a:t>
            </a:r>
            <a:r>
              <a:rPr lang="en-US" sz="1996" dirty="0">
                <a:latin typeface="Calibri" pitchFamily="34" charset="0"/>
              </a:rPr>
              <a:t>	470 MB/s</a:t>
            </a:r>
          </a:p>
          <a:p>
            <a:r>
              <a:rPr lang="en-US" sz="1996" dirty="0">
                <a:latin typeface="Calibri" pitchFamily="34" charset="0"/>
              </a:rPr>
              <a:t>Random read </a:t>
            </a:r>
            <a:r>
              <a:rPr lang="en-US" sz="1996" dirty="0" err="1">
                <a:latin typeface="Calibri" pitchFamily="34" charset="0"/>
              </a:rPr>
              <a:t>tput</a:t>
            </a:r>
            <a:r>
              <a:rPr lang="en-US" sz="1996" dirty="0">
                <a:latin typeface="Calibri" pitchFamily="34" charset="0"/>
              </a:rPr>
              <a:t>	365 MB/s	Random write </a:t>
            </a:r>
            <a:r>
              <a:rPr lang="en-US" sz="1996" dirty="0" err="1">
                <a:latin typeface="Calibri" pitchFamily="34" charset="0"/>
              </a:rPr>
              <a:t>tput</a:t>
            </a:r>
            <a:r>
              <a:rPr lang="en-US" sz="1996" dirty="0">
                <a:latin typeface="Calibri" pitchFamily="34" charset="0"/>
              </a:rPr>
              <a:t>	303 MB/s</a:t>
            </a:r>
          </a:p>
          <a:p>
            <a:r>
              <a:rPr lang="en-US" sz="1996" dirty="0" err="1">
                <a:latin typeface="Calibri" pitchFamily="34" charset="0"/>
              </a:rPr>
              <a:t>Avg</a:t>
            </a:r>
            <a:r>
              <a:rPr lang="en-US" sz="1996" dirty="0">
                <a:latin typeface="Calibri" pitchFamily="34" charset="0"/>
              </a:rPr>
              <a:t> </a:t>
            </a:r>
            <a:r>
              <a:rPr lang="en-US" sz="1996" dirty="0" err="1">
                <a:latin typeface="Calibri" pitchFamily="34" charset="0"/>
              </a:rPr>
              <a:t>seq</a:t>
            </a:r>
            <a:r>
              <a:rPr lang="en-US" sz="1996" dirty="0">
                <a:latin typeface="Calibri" pitchFamily="34" charset="0"/>
              </a:rPr>
              <a:t> read time	50 us		</a:t>
            </a:r>
            <a:r>
              <a:rPr lang="en-US" sz="1996" dirty="0" err="1">
                <a:latin typeface="Calibri" pitchFamily="34" charset="0"/>
              </a:rPr>
              <a:t>Avg</a:t>
            </a:r>
            <a:r>
              <a:rPr lang="en-US" sz="1996" dirty="0">
                <a:latin typeface="Calibri" pitchFamily="34" charset="0"/>
              </a:rPr>
              <a:t> </a:t>
            </a:r>
            <a:r>
              <a:rPr lang="en-US" sz="1996" dirty="0" err="1">
                <a:latin typeface="Calibri" pitchFamily="34" charset="0"/>
              </a:rPr>
              <a:t>seq</a:t>
            </a:r>
            <a:r>
              <a:rPr lang="en-US" sz="1996" dirty="0">
                <a:latin typeface="Calibri" pitchFamily="34" charset="0"/>
              </a:rPr>
              <a:t> write time	60 us</a:t>
            </a:r>
          </a:p>
        </p:txBody>
      </p:sp>
      <p:sp>
        <p:nvSpPr>
          <p:cNvPr id="5" name="TextBox 4"/>
          <p:cNvSpPr txBox="1"/>
          <p:nvPr/>
        </p:nvSpPr>
        <p:spPr>
          <a:xfrm>
            <a:off x="89027" y="6280682"/>
            <a:ext cx="4307548" cy="340615"/>
          </a:xfrm>
          <a:prstGeom prst="rect">
            <a:avLst/>
          </a:prstGeom>
          <a:noFill/>
        </p:spPr>
        <p:txBody>
          <a:bodyPr wrap="none" rtlCol="0">
            <a:spAutoFit/>
          </a:bodyPr>
          <a:lstStyle/>
          <a:p>
            <a:r>
              <a:rPr lang="en-US" sz="1797" dirty="0">
                <a:latin typeface="Calibri" pitchFamily="34" charset="0"/>
              </a:rPr>
              <a:t>Source: Intel SSD 730 product specification.</a:t>
            </a:r>
          </a:p>
        </p:txBody>
      </p:sp>
    </p:spTree>
    <p:extLst>
      <p:ext uri="{BB962C8B-B14F-4D97-AF65-F5344CB8AC3E}">
        <p14:creationId xmlns:p14="http://schemas.microsoft.com/office/powerpoint/2010/main" val="1080117184"/>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SSD Tradeoffs	vs Rotating Disks</a:t>
            </a:r>
            <a:endParaRPr lang="en-US" dirty="0"/>
          </a:p>
        </p:txBody>
      </p:sp>
      <p:sp>
        <p:nvSpPr>
          <p:cNvPr id="3" name="Content Placeholder 2"/>
          <p:cNvSpPr>
            <a:spLocks noGrp="1"/>
          </p:cNvSpPr>
          <p:nvPr>
            <p:ph idx="1"/>
          </p:nvPr>
        </p:nvSpPr>
        <p:spPr/>
        <p:txBody>
          <a:bodyPr/>
          <a:lstStyle/>
          <a:p>
            <a:r>
              <a:rPr lang="en-US" dirty="0" smtClean="0"/>
              <a:t>Advantages </a:t>
            </a:r>
          </a:p>
          <a:p>
            <a:pPr lvl="1"/>
            <a:r>
              <a:rPr lang="en-US" dirty="0" smtClean="0"/>
              <a:t>No moving parts </a:t>
            </a:r>
            <a:r>
              <a:rPr lang="en-US" dirty="0" err="1" smtClean="0">
                <a:sym typeface="Wingdings"/>
              </a:rPr>
              <a:t></a:t>
            </a:r>
            <a:r>
              <a:rPr lang="en-US" dirty="0" smtClean="0">
                <a:sym typeface="Wingdings"/>
              </a:rPr>
              <a:t> faster, less power, more rugged</a:t>
            </a:r>
            <a:endParaRPr lang="en-US" dirty="0" smtClean="0"/>
          </a:p>
          <a:p>
            <a:pPr lvl="1"/>
            <a:endParaRPr lang="en-US" dirty="0" smtClean="0"/>
          </a:p>
          <a:p>
            <a:r>
              <a:rPr lang="en-US" dirty="0" smtClean="0"/>
              <a:t>Disadvantages</a:t>
            </a:r>
          </a:p>
          <a:p>
            <a:pPr lvl="1"/>
            <a:r>
              <a:rPr lang="en-US" dirty="0" smtClean="0"/>
              <a:t>Have the potential to wear out </a:t>
            </a:r>
          </a:p>
          <a:p>
            <a:pPr lvl="2"/>
            <a:r>
              <a:rPr lang="en-US" dirty="0" smtClean="0"/>
              <a:t>Mitigated by “wear leveling logic” in flash translation layer</a:t>
            </a:r>
          </a:p>
          <a:p>
            <a:pPr lvl="2"/>
            <a:r>
              <a:rPr lang="en-US" dirty="0" smtClean="0"/>
              <a:t>E.g. Intel SSD 730 guarantees 128 petabyte (128 x 10</a:t>
            </a:r>
            <a:r>
              <a:rPr lang="en-US" baseline="30000" dirty="0" smtClean="0"/>
              <a:t>15</a:t>
            </a:r>
            <a:r>
              <a:rPr lang="en-US" dirty="0" smtClean="0"/>
              <a:t> bytes) of writes before they wear out</a:t>
            </a:r>
          </a:p>
          <a:p>
            <a:pPr lvl="1"/>
            <a:r>
              <a:rPr lang="en-US" dirty="0" smtClean="0"/>
              <a:t>In 2015, about 30 times more expensive per byte</a:t>
            </a:r>
          </a:p>
          <a:p>
            <a:pPr lvl="1"/>
            <a:endParaRPr lang="en-US" dirty="0" smtClean="0"/>
          </a:p>
          <a:p>
            <a:r>
              <a:rPr lang="en-US" dirty="0" smtClean="0"/>
              <a:t>Applications</a:t>
            </a:r>
          </a:p>
          <a:p>
            <a:pPr lvl="1"/>
            <a:r>
              <a:rPr lang="en-US" dirty="0" smtClean="0"/>
              <a:t>MP3 players, smart phones, laptops</a:t>
            </a:r>
          </a:p>
          <a:p>
            <a:pPr lvl="1"/>
            <a:r>
              <a:rPr lang="en-US" dirty="0" smtClean="0"/>
              <a:t>Beginning to appear in desktops and servers</a:t>
            </a:r>
          </a:p>
        </p:txBody>
      </p:sp>
    </p:spTree>
    <p:extLst>
      <p:ext uri="{BB962C8B-B14F-4D97-AF65-F5344CB8AC3E}">
        <p14:creationId xmlns:p14="http://schemas.microsoft.com/office/powerpoint/2010/main" val="2444342467"/>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The CPU-Memory Gap</a:t>
            </a:r>
          </a:p>
        </p:txBody>
      </p:sp>
      <p:sp>
        <p:nvSpPr>
          <p:cNvPr id="199684" name="Rectangle 4"/>
          <p:cNvSpPr>
            <a:spLocks noChangeArrowheads="1"/>
          </p:cNvSpPr>
          <p:nvPr/>
        </p:nvSpPr>
        <p:spPr bwMode="auto">
          <a:xfrm>
            <a:off x="406180" y="1140883"/>
            <a:ext cx="8152562" cy="445450"/>
          </a:xfrm>
          <a:prstGeom prst="rect">
            <a:avLst/>
          </a:prstGeom>
          <a:noFill/>
          <a:ln w="19050">
            <a:noFill/>
            <a:miter lim="800000"/>
            <a:headEnd/>
            <a:tailEnd type="none" w="sm" len="sm"/>
          </a:ln>
          <a:effectLst/>
        </p:spPr>
        <p:txBody>
          <a:bodyPr lIns="45635" rIns="45635">
            <a:prstTxWarp prst="textNoShape">
              <a:avLst/>
            </a:prstTxWarp>
            <a:spAutoFit/>
          </a:bodyPr>
          <a:lstStyle/>
          <a:p>
            <a:pPr algn="l" eaLnBrk="1" hangingPunct="1">
              <a:lnSpc>
                <a:spcPct val="95000"/>
              </a:lnSpc>
              <a:spcBef>
                <a:spcPct val="50000"/>
              </a:spcBef>
              <a:buClr>
                <a:schemeClr val="hlink"/>
              </a:buClr>
              <a:buFont typeface="Wingdings" charset="2"/>
              <a:buNone/>
            </a:pPr>
            <a:r>
              <a:rPr lang="en-US" sz="2395" dirty="0">
                <a:solidFill>
                  <a:srgbClr val="FF0000"/>
                </a:solidFill>
                <a:effectLst>
                  <a:outerShdw blurRad="38100" dist="38100" dir="2700000" algn="tl">
                    <a:srgbClr val="DDDDDD"/>
                  </a:outerShdw>
                </a:effectLst>
              </a:rPr>
              <a:t>The gap </a:t>
            </a:r>
            <a:r>
              <a:rPr lang="en-US" sz="2395" dirty="0">
                <a:ln>
                  <a:solidFill>
                    <a:srgbClr val="DF9F98"/>
                  </a:solidFill>
                </a:ln>
                <a:solidFill>
                  <a:srgbClr val="FF0000"/>
                </a:solidFill>
                <a:effectLst>
                  <a:outerShdw blurRad="38100" dist="38100" dir="2700000" algn="tl">
                    <a:srgbClr val="DDDDDD"/>
                  </a:outerShdw>
                </a:effectLst>
              </a:rPr>
              <a:t>widens</a:t>
            </a:r>
            <a:r>
              <a:rPr lang="en-US" sz="2395" dirty="0">
                <a:solidFill>
                  <a:srgbClr val="FF0000"/>
                </a:solidFill>
                <a:effectLst>
                  <a:outerShdw blurRad="38100" dist="38100" dir="2700000" algn="tl">
                    <a:srgbClr val="DDDDDD"/>
                  </a:outerShdw>
                </a:effectLst>
              </a:rPr>
              <a:t> between DRAM, disk, and CPU speeds. </a:t>
            </a:r>
          </a:p>
        </p:txBody>
      </p:sp>
      <p:graphicFrame>
        <p:nvGraphicFramePr>
          <p:cNvPr id="14" name="Chart 13"/>
          <p:cNvGraphicFramePr>
            <a:graphicFrameLocks/>
          </p:cNvGraphicFramePr>
          <p:nvPr>
            <p:extLst/>
          </p:nvPr>
        </p:nvGraphicFramePr>
        <p:xfrm>
          <a:off x="345050" y="1770657"/>
          <a:ext cx="8406091" cy="4719979"/>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35124" y="4151776"/>
            <a:ext cx="800338" cy="340615"/>
          </a:xfrm>
          <a:prstGeom prst="rect">
            <a:avLst/>
          </a:prstGeom>
          <a:noFill/>
        </p:spPr>
        <p:txBody>
          <a:bodyPr wrap="none" rtlCol="0">
            <a:spAutoFit/>
          </a:bodyPr>
          <a:lstStyle/>
          <a:p>
            <a:r>
              <a:rPr lang="en-US" sz="1797" dirty="0">
                <a:solidFill>
                  <a:srgbClr val="FF0000"/>
                </a:solidFill>
                <a:latin typeface="Calibri" pitchFamily="34" charset="0"/>
              </a:rPr>
              <a:t>DRAM</a:t>
            </a:r>
          </a:p>
        </p:txBody>
      </p:sp>
      <p:sp>
        <p:nvSpPr>
          <p:cNvPr id="10" name="TextBox 9"/>
          <p:cNvSpPr txBox="1"/>
          <p:nvPr/>
        </p:nvSpPr>
        <p:spPr>
          <a:xfrm>
            <a:off x="6007148" y="5179747"/>
            <a:ext cx="579532" cy="340615"/>
          </a:xfrm>
          <a:prstGeom prst="rect">
            <a:avLst/>
          </a:prstGeom>
          <a:noFill/>
        </p:spPr>
        <p:txBody>
          <a:bodyPr wrap="none" rtlCol="0">
            <a:spAutoFit/>
          </a:bodyPr>
          <a:lstStyle/>
          <a:p>
            <a:r>
              <a:rPr lang="en-US" sz="1797" dirty="0">
                <a:solidFill>
                  <a:srgbClr val="FF0000"/>
                </a:solidFill>
                <a:latin typeface="Calibri" pitchFamily="34" charset="0"/>
              </a:rPr>
              <a:t>CPU</a:t>
            </a:r>
          </a:p>
        </p:txBody>
      </p:sp>
      <p:sp>
        <p:nvSpPr>
          <p:cNvPr id="11" name="TextBox 10"/>
          <p:cNvSpPr txBox="1"/>
          <p:nvPr/>
        </p:nvSpPr>
        <p:spPr>
          <a:xfrm>
            <a:off x="5700657" y="2885158"/>
            <a:ext cx="547531" cy="340615"/>
          </a:xfrm>
          <a:prstGeom prst="rect">
            <a:avLst/>
          </a:prstGeom>
          <a:noFill/>
        </p:spPr>
        <p:txBody>
          <a:bodyPr wrap="none" rtlCol="0">
            <a:spAutoFit/>
          </a:bodyPr>
          <a:lstStyle/>
          <a:p>
            <a:r>
              <a:rPr lang="en-US" sz="1797" dirty="0">
                <a:solidFill>
                  <a:srgbClr val="FF0000"/>
                </a:solidFill>
                <a:latin typeface="Calibri" pitchFamily="34" charset="0"/>
              </a:rPr>
              <a:t>SSD</a:t>
            </a:r>
          </a:p>
        </p:txBody>
      </p:sp>
      <p:sp>
        <p:nvSpPr>
          <p:cNvPr id="8" name="TextBox 7"/>
          <p:cNvSpPr txBox="1"/>
          <p:nvPr/>
        </p:nvSpPr>
        <p:spPr>
          <a:xfrm>
            <a:off x="5411680" y="2293414"/>
            <a:ext cx="587533" cy="340615"/>
          </a:xfrm>
          <a:prstGeom prst="rect">
            <a:avLst/>
          </a:prstGeom>
          <a:noFill/>
        </p:spPr>
        <p:txBody>
          <a:bodyPr wrap="none" rtlCol="0">
            <a:spAutoFit/>
          </a:bodyPr>
          <a:lstStyle/>
          <a:p>
            <a:r>
              <a:rPr lang="en-US" sz="1797" dirty="0">
                <a:solidFill>
                  <a:srgbClr val="FF0000"/>
                </a:solidFill>
                <a:latin typeface="Calibri" pitchFamily="34" charset="0"/>
              </a:rPr>
              <a:t>Disk</a:t>
            </a:r>
          </a:p>
        </p:txBody>
      </p:sp>
    </p:spTree>
    <p:extLst>
      <p:ext uri="{BB962C8B-B14F-4D97-AF65-F5344CB8AC3E}">
        <p14:creationId xmlns:p14="http://schemas.microsoft.com/office/powerpoint/2010/main" val="8567099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p:cNvSpPr>
          <p:nvPr/>
        </p:nvSpPr>
        <p:spPr bwMode="auto">
          <a:xfrm>
            <a:off x="2117" y="0"/>
            <a:ext cx="9139743" cy="228177"/>
          </a:xfrm>
          <a:prstGeom prst="rect">
            <a:avLst/>
          </a:prstGeom>
          <a:solidFill>
            <a:schemeClr val="accent1"/>
          </a:solidFill>
          <a:ln w="9525" cap="flat">
            <a:noFill/>
            <a:miter lim="800000"/>
            <a:headEnd type="none" w="med" len="med"/>
            <a:tailEnd type="none" w="med" len="med"/>
          </a:ln>
        </p:spPr>
        <p:txBody>
          <a:bodyPr wrap="none" lIns="0" tIns="0" rIns="0" bIns="0"/>
          <a:lstStyle/>
          <a:p>
            <a:endParaRPr lang="en-US"/>
          </a:p>
        </p:txBody>
      </p:sp>
      <p:sp>
        <p:nvSpPr>
          <p:cNvPr id="45059" name="Rectangle 3"/>
          <p:cNvSpPr>
            <a:spLocks/>
          </p:cNvSpPr>
          <p:nvPr/>
        </p:nvSpPr>
        <p:spPr bwMode="auto">
          <a:xfrm>
            <a:off x="8050098" y="22184"/>
            <a:ext cx="1318354" cy="177471"/>
          </a:xfrm>
          <a:prstGeom prst="rect">
            <a:avLst/>
          </a:prstGeom>
          <a:noFill/>
          <a:ln w="25400" cap="flat">
            <a:noFill/>
            <a:miter lim="800000"/>
            <a:headEnd type="none" w="med" len="med"/>
            <a:tailEnd type="none" w="med" len="med"/>
          </a:ln>
        </p:spPr>
        <p:txBody>
          <a:bodyPr lIns="0" tIns="0" rIns="0" bIns="0"/>
          <a:lstStyle/>
          <a:p>
            <a:pPr algn="l"/>
            <a:r>
              <a:rPr lang="en-US" sz="1198">
                <a:solidFill>
                  <a:srgbClr val="FFFFFF"/>
                </a:solidFill>
                <a:ea typeface="Gill Sans" charset="0"/>
                <a:cs typeface="Gill Sans" charset="0"/>
              </a:rPr>
              <a:t>Carnegie Mellon</a:t>
            </a:r>
          </a:p>
        </p:txBody>
      </p:sp>
      <p:sp>
        <p:nvSpPr>
          <p:cNvPr id="45060" name="Rectangle 4"/>
          <p:cNvSpPr>
            <a:spLocks noGrp="1" noChangeArrowheads="1"/>
          </p:cNvSpPr>
          <p:nvPr>
            <p:ph type="title"/>
          </p:nvPr>
        </p:nvSpPr>
        <p:spPr>
          <a:ln/>
        </p:spPr>
        <p:txBody>
          <a:bodyPr/>
          <a:lstStyle/>
          <a:p>
            <a:pPr marL="118837" indent="-118837"/>
            <a:r>
              <a:rPr lang="en-US" dirty="0"/>
              <a:t>Register Calling Again</a:t>
            </a:r>
          </a:p>
        </p:txBody>
      </p:sp>
      <p:sp>
        <p:nvSpPr>
          <p:cNvPr id="45061" name="Rectangle 5"/>
          <p:cNvSpPr>
            <a:spLocks noGrp="1" noChangeArrowheads="1"/>
          </p:cNvSpPr>
          <p:nvPr>
            <p:ph type="body" idx="1"/>
          </p:nvPr>
        </p:nvSpPr>
        <p:spPr>
          <a:ln/>
        </p:spPr>
        <p:txBody>
          <a:bodyPr/>
          <a:lstStyle/>
          <a:p>
            <a:r>
              <a:rPr lang="en-US" dirty="0" smtClean="0"/>
              <a:t>Registers</a:t>
            </a:r>
            <a:endParaRPr lang="en-US" dirty="0"/>
          </a:p>
        </p:txBody>
      </p:sp>
      <p:sp>
        <p:nvSpPr>
          <p:cNvPr id="2" name="Content Placeholder 1"/>
          <p:cNvSpPr>
            <a:spLocks noGrp="1"/>
          </p:cNvSpPr>
          <p:nvPr>
            <p:ph sz="half" idx="2"/>
          </p:nvPr>
        </p:nvSpPr>
        <p:spPr/>
        <p:txBody>
          <a:bodyPr/>
          <a:lstStyle/>
          <a:p>
            <a:r>
              <a:rPr lang="en-US" dirty="0" smtClean="0"/>
              <a:t>First 6 arguments</a:t>
            </a:r>
          </a:p>
          <a:p>
            <a:endParaRPr lang="en-US" dirty="0"/>
          </a:p>
          <a:p>
            <a:endParaRPr lang="en-US" dirty="0" smtClean="0"/>
          </a:p>
          <a:p>
            <a:endParaRPr lang="en-US" dirty="0"/>
          </a:p>
          <a:p>
            <a:endParaRPr lang="en-US" dirty="0" smtClean="0"/>
          </a:p>
          <a:p>
            <a:pPr marL="0" indent="0"/>
            <a:endParaRPr lang="en-US" dirty="0"/>
          </a:p>
          <a:p>
            <a:pPr marL="0" indent="0"/>
            <a:endParaRPr lang="en-US" dirty="0" smtClean="0"/>
          </a:p>
          <a:p>
            <a:r>
              <a:rPr lang="en-US" dirty="0" smtClean="0"/>
              <a:t>Return value</a:t>
            </a:r>
            <a:endParaRPr lang="en-US" dirty="0"/>
          </a:p>
        </p:txBody>
      </p:sp>
      <p:sp>
        <p:nvSpPr>
          <p:cNvPr id="3" name="Text Placeholder 2"/>
          <p:cNvSpPr>
            <a:spLocks noGrp="1"/>
          </p:cNvSpPr>
          <p:nvPr>
            <p:ph type="body" sz="quarter" idx="3"/>
          </p:nvPr>
        </p:nvSpPr>
        <p:spPr/>
        <p:txBody>
          <a:bodyPr/>
          <a:lstStyle/>
          <a:p>
            <a:r>
              <a:rPr lang="en-US" dirty="0" smtClean="0"/>
              <a:t>Stack</a:t>
            </a:r>
            <a:endParaRPr lang="en-US" dirty="0"/>
          </a:p>
        </p:txBody>
      </p:sp>
      <p:sp>
        <p:nvSpPr>
          <p:cNvPr id="4" name="Content Placeholder 3"/>
          <p:cNvSpPr>
            <a:spLocks noGrp="1"/>
          </p:cNvSpPr>
          <p:nvPr>
            <p:ph sz="quarter" idx="4"/>
          </p:nvPr>
        </p:nvSpPr>
        <p:spPr>
          <a:xfrm>
            <a:off x="4638540" y="5780475"/>
            <a:ext cx="4034290" cy="334343"/>
          </a:xfrm>
        </p:spPr>
        <p:txBody>
          <a:bodyPr/>
          <a:lstStyle/>
          <a:p>
            <a:r>
              <a:rPr lang="en-US" dirty="0" smtClean="0"/>
              <a:t>Only allocate stack space when needed</a:t>
            </a:r>
            <a:endParaRPr lang="en-US" dirty="0"/>
          </a:p>
        </p:txBody>
      </p:sp>
      <p:sp>
        <p:nvSpPr>
          <p:cNvPr id="9" name="Rectangle 9"/>
          <p:cNvSpPr>
            <a:spLocks/>
          </p:cNvSpPr>
          <p:nvPr/>
        </p:nvSpPr>
        <p:spPr bwMode="auto">
          <a:xfrm>
            <a:off x="762706" y="2814179"/>
            <a:ext cx="1343707" cy="380294"/>
          </a:xfrm>
          <a:prstGeom prst="rect">
            <a:avLst/>
          </a:prstGeom>
          <a:solidFill>
            <a:srgbClr val="D5F1CF"/>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ourier New Bold" charset="0"/>
                <a:cs typeface="Courier New Bold" charset="0"/>
                <a:sym typeface="Courier New Bold" charset="0"/>
              </a:rPr>
              <a:t>%</a:t>
            </a:r>
            <a:r>
              <a:rPr lang="en-US" sz="1797" dirty="0" err="1">
                <a:latin typeface="Courier New Bold" charset="0"/>
                <a:cs typeface="Courier New Bold" charset="0"/>
                <a:sym typeface="Courier New Bold" charset="0"/>
              </a:rPr>
              <a:t>rdi</a:t>
            </a:r>
            <a:endParaRPr lang="en-US" sz="1797" dirty="0">
              <a:latin typeface="Courier New Bold" charset="0"/>
              <a:cs typeface="Courier New Bold" charset="0"/>
              <a:sym typeface="Courier New Bold" charset="0"/>
            </a:endParaRPr>
          </a:p>
        </p:txBody>
      </p:sp>
      <p:sp>
        <p:nvSpPr>
          <p:cNvPr id="10" name="Rectangle 9"/>
          <p:cNvSpPr>
            <a:spLocks/>
          </p:cNvSpPr>
          <p:nvPr/>
        </p:nvSpPr>
        <p:spPr bwMode="auto">
          <a:xfrm>
            <a:off x="762706" y="3194474"/>
            <a:ext cx="1343707" cy="380294"/>
          </a:xfrm>
          <a:prstGeom prst="rect">
            <a:avLst/>
          </a:prstGeom>
          <a:solidFill>
            <a:srgbClr val="D5F1CF"/>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ourier New Bold" charset="0"/>
                <a:cs typeface="Courier New Bold" charset="0"/>
                <a:sym typeface="Courier New Bold" charset="0"/>
              </a:rPr>
              <a:t>%</a:t>
            </a:r>
            <a:r>
              <a:rPr lang="en-US" sz="1797" dirty="0" err="1">
                <a:latin typeface="Courier New Bold" charset="0"/>
                <a:cs typeface="Courier New Bold" charset="0"/>
                <a:sym typeface="Courier New Bold" charset="0"/>
              </a:rPr>
              <a:t>rsi</a:t>
            </a:r>
            <a:endParaRPr lang="en-US" sz="1797" dirty="0">
              <a:latin typeface="Courier New Bold" charset="0"/>
              <a:cs typeface="Courier New Bold" charset="0"/>
              <a:sym typeface="Courier New Bold" charset="0"/>
            </a:endParaRPr>
          </a:p>
        </p:txBody>
      </p:sp>
      <p:sp>
        <p:nvSpPr>
          <p:cNvPr id="11" name="Rectangle 10"/>
          <p:cNvSpPr>
            <a:spLocks/>
          </p:cNvSpPr>
          <p:nvPr/>
        </p:nvSpPr>
        <p:spPr bwMode="auto">
          <a:xfrm>
            <a:off x="762706" y="3574768"/>
            <a:ext cx="1343707" cy="380294"/>
          </a:xfrm>
          <a:prstGeom prst="rect">
            <a:avLst/>
          </a:prstGeom>
          <a:solidFill>
            <a:srgbClr val="D5F1CF"/>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ourier New Bold" charset="0"/>
                <a:cs typeface="Courier New Bold" charset="0"/>
                <a:sym typeface="Courier New Bold" charset="0"/>
              </a:rPr>
              <a:t>%</a:t>
            </a:r>
            <a:r>
              <a:rPr lang="en-US" sz="1797" dirty="0" err="1">
                <a:latin typeface="Courier New Bold" charset="0"/>
                <a:cs typeface="Courier New Bold" charset="0"/>
                <a:sym typeface="Courier New Bold" charset="0"/>
              </a:rPr>
              <a:t>rdx</a:t>
            </a:r>
            <a:endParaRPr lang="en-US" sz="1797" dirty="0">
              <a:latin typeface="Courier New Bold" charset="0"/>
              <a:cs typeface="Courier New Bold" charset="0"/>
              <a:sym typeface="Courier New Bold" charset="0"/>
            </a:endParaRPr>
          </a:p>
        </p:txBody>
      </p:sp>
      <p:sp>
        <p:nvSpPr>
          <p:cNvPr id="12" name="Rectangle 11"/>
          <p:cNvSpPr>
            <a:spLocks/>
          </p:cNvSpPr>
          <p:nvPr/>
        </p:nvSpPr>
        <p:spPr bwMode="auto">
          <a:xfrm>
            <a:off x="762706" y="3955062"/>
            <a:ext cx="1343707" cy="380294"/>
          </a:xfrm>
          <a:prstGeom prst="rect">
            <a:avLst/>
          </a:prstGeom>
          <a:solidFill>
            <a:srgbClr val="D5F1CF"/>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ourier New Bold" charset="0"/>
                <a:cs typeface="Courier New Bold" charset="0"/>
                <a:sym typeface="Courier New Bold" charset="0"/>
              </a:rPr>
              <a:t>%</a:t>
            </a:r>
            <a:r>
              <a:rPr lang="en-US" sz="1797" dirty="0" err="1">
                <a:latin typeface="Courier New Bold" charset="0"/>
                <a:cs typeface="Courier New Bold" charset="0"/>
                <a:sym typeface="Courier New Bold" charset="0"/>
              </a:rPr>
              <a:t>rcx</a:t>
            </a:r>
            <a:endParaRPr lang="en-US" sz="1797" dirty="0">
              <a:latin typeface="Courier New Bold" charset="0"/>
              <a:cs typeface="Courier New Bold" charset="0"/>
              <a:sym typeface="Courier New Bold" charset="0"/>
            </a:endParaRPr>
          </a:p>
        </p:txBody>
      </p:sp>
      <p:sp>
        <p:nvSpPr>
          <p:cNvPr id="13" name="Rectangle 12"/>
          <p:cNvSpPr>
            <a:spLocks/>
          </p:cNvSpPr>
          <p:nvPr/>
        </p:nvSpPr>
        <p:spPr bwMode="auto">
          <a:xfrm>
            <a:off x="762706" y="4335357"/>
            <a:ext cx="1343707" cy="380294"/>
          </a:xfrm>
          <a:prstGeom prst="rect">
            <a:avLst/>
          </a:prstGeom>
          <a:solidFill>
            <a:srgbClr val="D5F1CF"/>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ourier New Bold" charset="0"/>
                <a:cs typeface="Courier New Bold" charset="0"/>
                <a:sym typeface="Courier New Bold" charset="0"/>
              </a:rPr>
              <a:t>%r8</a:t>
            </a:r>
          </a:p>
        </p:txBody>
      </p:sp>
      <p:sp>
        <p:nvSpPr>
          <p:cNvPr id="14" name="Rectangle 13"/>
          <p:cNvSpPr>
            <a:spLocks/>
          </p:cNvSpPr>
          <p:nvPr/>
        </p:nvSpPr>
        <p:spPr bwMode="auto">
          <a:xfrm>
            <a:off x="762706" y="4715651"/>
            <a:ext cx="1343707" cy="380294"/>
          </a:xfrm>
          <a:prstGeom prst="rect">
            <a:avLst/>
          </a:prstGeom>
          <a:solidFill>
            <a:srgbClr val="D5F1CF"/>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ourier New Bold" charset="0"/>
                <a:cs typeface="Courier New Bold" charset="0"/>
                <a:sym typeface="Courier New Bold" charset="0"/>
              </a:rPr>
              <a:t>%r9</a:t>
            </a:r>
          </a:p>
        </p:txBody>
      </p:sp>
      <p:sp>
        <p:nvSpPr>
          <p:cNvPr id="15" name="Rectangle 14"/>
          <p:cNvSpPr>
            <a:spLocks/>
          </p:cNvSpPr>
          <p:nvPr/>
        </p:nvSpPr>
        <p:spPr bwMode="auto">
          <a:xfrm>
            <a:off x="762706" y="5480050"/>
            <a:ext cx="1343707" cy="380294"/>
          </a:xfrm>
          <a:prstGeom prst="rect">
            <a:avLst/>
          </a:prstGeom>
          <a:solidFill>
            <a:srgbClr val="D5F1CF"/>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ourier New Bold" charset="0"/>
                <a:cs typeface="Courier New Bold" charset="0"/>
                <a:sym typeface="Courier New Bold" charset="0"/>
              </a:rPr>
              <a:t>%</a:t>
            </a:r>
            <a:r>
              <a:rPr lang="en-US" sz="1797" dirty="0" err="1">
                <a:latin typeface="Courier New Bold" charset="0"/>
                <a:cs typeface="Courier New Bold" charset="0"/>
                <a:sym typeface="Courier New Bold" charset="0"/>
              </a:rPr>
              <a:t>rax</a:t>
            </a:r>
            <a:endParaRPr lang="en-US" sz="1797" dirty="0">
              <a:latin typeface="Courier New Bold" charset="0"/>
              <a:cs typeface="Courier New Bold" charset="0"/>
              <a:sym typeface="Courier New Bold" charset="0"/>
            </a:endParaRPr>
          </a:p>
        </p:txBody>
      </p:sp>
      <p:grpSp>
        <p:nvGrpSpPr>
          <p:cNvPr id="5" name="Group 4"/>
          <p:cNvGrpSpPr/>
          <p:nvPr/>
        </p:nvGrpSpPr>
        <p:grpSpPr>
          <a:xfrm>
            <a:off x="5630474" y="2433885"/>
            <a:ext cx="1343707" cy="2662061"/>
            <a:chOff x="5943600" y="2057400"/>
            <a:chExt cx="1346200" cy="2667000"/>
          </a:xfrm>
        </p:grpSpPr>
        <p:sp>
          <p:nvSpPr>
            <p:cNvPr id="16" name="Rectangle 14"/>
            <p:cNvSpPr>
              <a:spLocks/>
            </p:cNvSpPr>
            <p:nvPr/>
          </p:nvSpPr>
          <p:spPr bwMode="auto">
            <a:xfrm>
              <a:off x="5943600" y="43434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err="1">
                  <a:latin typeface="+mn-lt"/>
                  <a:cs typeface="Courier New Bold" charset="0"/>
                  <a:sym typeface="Courier New Bold" charset="0"/>
                </a:rPr>
                <a:t>Arg</a:t>
              </a:r>
              <a:r>
                <a:rPr lang="en-US" sz="1797" dirty="0">
                  <a:latin typeface="+mn-lt"/>
                  <a:cs typeface="Courier New Bold" charset="0"/>
                  <a:sym typeface="Courier New Bold" charset="0"/>
                </a:rPr>
                <a:t> </a:t>
              </a:r>
              <a:r>
                <a:rPr lang="en-US" sz="1797" dirty="0">
                  <a:latin typeface="Courier New Bold" charset="0"/>
                  <a:cs typeface="Courier New Bold" charset="0"/>
                  <a:sym typeface="Courier New Bold" charset="0"/>
                </a:rPr>
                <a:t>7</a:t>
              </a:r>
            </a:p>
          </p:txBody>
        </p:sp>
        <p:sp>
          <p:nvSpPr>
            <p:cNvPr id="17" name="Rectangle 15"/>
            <p:cNvSpPr>
              <a:spLocks/>
            </p:cNvSpPr>
            <p:nvPr/>
          </p:nvSpPr>
          <p:spPr bwMode="auto">
            <a:xfrm>
              <a:off x="5943600" y="3200400"/>
              <a:ext cx="1346200" cy="762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r>
                <a:rPr lang="en-US" sz="2395" dirty="0"/>
                <a:t>• • •</a:t>
              </a:r>
            </a:p>
          </p:txBody>
        </p:sp>
        <p:sp>
          <p:nvSpPr>
            <p:cNvPr id="18" name="Rectangle 14"/>
            <p:cNvSpPr>
              <a:spLocks/>
            </p:cNvSpPr>
            <p:nvPr/>
          </p:nvSpPr>
          <p:spPr bwMode="auto">
            <a:xfrm>
              <a:off x="5943600" y="39624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err="1">
                  <a:latin typeface="+mn-lt"/>
                  <a:cs typeface="Courier New Bold" charset="0"/>
                  <a:sym typeface="Courier New Bold" charset="0"/>
                </a:rPr>
                <a:t>Arg</a:t>
              </a:r>
              <a:r>
                <a:rPr lang="en-US" sz="1797" dirty="0">
                  <a:latin typeface="+mn-lt"/>
                  <a:cs typeface="Courier New Bold" charset="0"/>
                  <a:sym typeface="Courier New Bold" charset="0"/>
                </a:rPr>
                <a:t> </a:t>
              </a:r>
              <a:r>
                <a:rPr lang="en-US" sz="1797" dirty="0">
                  <a:latin typeface="Courier New Bold" charset="0"/>
                  <a:cs typeface="Courier New Bold" charset="0"/>
                  <a:sym typeface="Courier New Bold" charset="0"/>
                </a:rPr>
                <a:t>8</a:t>
              </a:r>
            </a:p>
          </p:txBody>
        </p:sp>
        <p:sp>
          <p:nvSpPr>
            <p:cNvPr id="19" name="Rectangle 14"/>
            <p:cNvSpPr>
              <a:spLocks/>
            </p:cNvSpPr>
            <p:nvPr/>
          </p:nvSpPr>
          <p:spPr bwMode="auto">
            <a:xfrm>
              <a:off x="5943600" y="28194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err="1">
                  <a:latin typeface="+mn-lt"/>
                  <a:cs typeface="Courier New Bold" charset="0"/>
                  <a:sym typeface="Courier New Bold" charset="0"/>
                </a:rPr>
                <a:t>Arg</a:t>
              </a:r>
              <a:r>
                <a:rPr lang="en-US" sz="1797" dirty="0">
                  <a:latin typeface="+mn-lt"/>
                  <a:cs typeface="Courier New Bold" charset="0"/>
                  <a:sym typeface="Courier New Bold" charset="0"/>
                </a:rPr>
                <a:t> </a:t>
              </a:r>
              <a:r>
                <a:rPr lang="en-US" sz="1797" i="1" dirty="0">
                  <a:latin typeface="+mn-lt"/>
                  <a:cs typeface="Courier New Bold" charset="0"/>
                  <a:sym typeface="Courier New Bold" charset="0"/>
                </a:rPr>
                <a:t>n</a:t>
              </a:r>
            </a:p>
          </p:txBody>
        </p:sp>
        <p:sp>
          <p:nvSpPr>
            <p:cNvPr id="20" name="Rectangle 15"/>
            <p:cNvSpPr>
              <a:spLocks/>
            </p:cNvSpPr>
            <p:nvPr/>
          </p:nvSpPr>
          <p:spPr bwMode="auto">
            <a:xfrm>
              <a:off x="5943600" y="2057400"/>
              <a:ext cx="1346200" cy="762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r>
                <a:rPr lang="en-US" sz="2395" dirty="0"/>
                <a:t>• • •</a:t>
              </a:r>
            </a:p>
          </p:txBody>
        </p:sp>
      </p:grpSp>
    </p:spTree>
    <p:extLst>
      <p:ext uri="{BB962C8B-B14F-4D97-AF65-F5344CB8AC3E}">
        <p14:creationId xmlns:p14="http://schemas.microsoft.com/office/powerpoint/2010/main" val="556202348"/>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Locality to the Rescue!	</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The key to bridging this CPU-Memory gap is a fundamental property of computer programs known as </a:t>
            </a:r>
            <a:r>
              <a:rPr lang="en-US" dirty="0" smtClean="0">
                <a:solidFill>
                  <a:srgbClr val="FF0000"/>
                </a:solidFill>
              </a:rPr>
              <a:t>locality</a:t>
            </a:r>
            <a:endParaRPr lang="en-US" dirty="0">
              <a:solidFill>
                <a:srgbClr val="FF0000"/>
              </a:solidFill>
            </a:endParaRPr>
          </a:p>
        </p:txBody>
      </p:sp>
    </p:spTree>
    <p:extLst>
      <p:ext uri="{BB962C8B-B14F-4D97-AF65-F5344CB8AC3E}">
        <p14:creationId xmlns:p14="http://schemas.microsoft.com/office/powerpoint/2010/main" val="2647599986"/>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473" y="146050"/>
            <a:ext cx="8162239" cy="760589"/>
          </a:xfrm>
        </p:spPr>
        <p:txBody>
          <a:bodyPr/>
          <a:lstStyle/>
          <a:p>
            <a:r>
              <a:rPr lang="en-US" dirty="0" smtClean="0"/>
              <a:t>Locality</a:t>
            </a:r>
            <a:endParaRPr lang="en-US" dirty="0"/>
          </a:p>
        </p:txBody>
      </p:sp>
      <p:sp>
        <p:nvSpPr>
          <p:cNvPr id="3" name="Content Placeholder 2"/>
          <p:cNvSpPr>
            <a:spLocks noGrp="1"/>
          </p:cNvSpPr>
          <p:nvPr>
            <p:ph idx="1"/>
          </p:nvPr>
        </p:nvSpPr>
        <p:spPr/>
        <p:txBody>
          <a:bodyPr/>
          <a:lstStyle/>
          <a:p>
            <a:pPr>
              <a:tabLst>
                <a:tab pos="383445" algn="l"/>
                <a:tab pos="909494" algn="l"/>
                <a:tab pos="1822156" algn="l"/>
                <a:tab pos="2734819" algn="l"/>
                <a:tab pos="3647482" algn="l"/>
                <a:tab pos="4560144" algn="l"/>
                <a:tab pos="5472807" algn="l"/>
                <a:tab pos="6385470" algn="l"/>
                <a:tab pos="7298132" algn="l"/>
                <a:tab pos="8210795" algn="l"/>
                <a:tab pos="9123457" algn="l"/>
                <a:tab pos="10036120" algn="l"/>
              </a:tabLst>
              <a:defRPr/>
            </a:pPr>
            <a:r>
              <a:rPr lang="en-US" dirty="0" smtClean="0">
                <a:solidFill>
                  <a:srgbClr val="C00000"/>
                </a:solidFill>
              </a:rPr>
              <a:t>Principle of Locality:</a:t>
            </a:r>
            <a:r>
              <a:rPr lang="en-US" dirty="0" smtClean="0"/>
              <a:t> </a:t>
            </a:r>
            <a:r>
              <a:rPr lang="en-GB" dirty="0" smtClean="0"/>
              <a:t>Programs tend to use data and instructions with addresses near or equal to those they have used recently</a:t>
            </a:r>
          </a:p>
          <a:p>
            <a:pPr>
              <a:tabLst>
                <a:tab pos="383445" algn="l"/>
                <a:tab pos="909494" algn="l"/>
                <a:tab pos="1822156" algn="l"/>
                <a:tab pos="2734819" algn="l"/>
                <a:tab pos="3647482" algn="l"/>
                <a:tab pos="4560144" algn="l"/>
                <a:tab pos="5472807" algn="l"/>
                <a:tab pos="6385470" algn="l"/>
                <a:tab pos="7298132" algn="l"/>
                <a:tab pos="8210795" algn="l"/>
                <a:tab pos="9123457" algn="l"/>
                <a:tab pos="10036120" algn="l"/>
              </a:tabLst>
              <a:defRPr/>
            </a:pPr>
            <a:endParaRPr lang="en-GB" dirty="0" smtClean="0">
              <a:solidFill>
                <a:srgbClr val="C00000"/>
              </a:solidFill>
            </a:endParaRPr>
          </a:p>
          <a:p>
            <a:pPr>
              <a:tabLst>
                <a:tab pos="383445" algn="l"/>
                <a:tab pos="909494" algn="l"/>
                <a:tab pos="1822156" algn="l"/>
                <a:tab pos="2734819" algn="l"/>
                <a:tab pos="3647482" algn="l"/>
                <a:tab pos="4560144" algn="l"/>
                <a:tab pos="5472807" algn="l"/>
                <a:tab pos="6385470" algn="l"/>
                <a:tab pos="7298132" algn="l"/>
                <a:tab pos="8210795" algn="l"/>
                <a:tab pos="9123457" algn="l"/>
                <a:tab pos="10036120" algn="l"/>
              </a:tabLst>
              <a:defRPr/>
            </a:pPr>
            <a:r>
              <a:rPr lang="en-GB" dirty="0" smtClean="0">
                <a:solidFill>
                  <a:srgbClr val="C00000"/>
                </a:solidFill>
              </a:rPr>
              <a:t>Temporal locality:  </a:t>
            </a:r>
          </a:p>
          <a:p>
            <a:pPr lvl="1">
              <a:tabLst>
                <a:tab pos="383445" algn="l"/>
                <a:tab pos="909494" algn="l"/>
                <a:tab pos="1822156" algn="l"/>
                <a:tab pos="2734819" algn="l"/>
                <a:tab pos="3647482" algn="l"/>
                <a:tab pos="4560144" algn="l"/>
                <a:tab pos="5472807" algn="l"/>
                <a:tab pos="6385470" algn="l"/>
                <a:tab pos="7298132" algn="l"/>
                <a:tab pos="8210795" algn="l"/>
                <a:tab pos="9123457" algn="l"/>
                <a:tab pos="10036120" algn="l"/>
              </a:tabLst>
              <a:defRPr/>
            </a:pPr>
            <a:r>
              <a:rPr lang="en-GB" dirty="0" smtClean="0"/>
              <a:t>Recently referenced items are likely </a:t>
            </a:r>
            <a:br>
              <a:rPr lang="en-GB" dirty="0" smtClean="0"/>
            </a:br>
            <a:r>
              <a:rPr lang="en-GB" dirty="0" smtClean="0"/>
              <a:t>to be referenced again in the near future</a:t>
            </a:r>
          </a:p>
          <a:p>
            <a:pPr>
              <a:tabLst>
                <a:tab pos="383445" algn="l"/>
                <a:tab pos="909494" algn="l"/>
                <a:tab pos="1822156" algn="l"/>
                <a:tab pos="2734819" algn="l"/>
                <a:tab pos="3647482" algn="l"/>
                <a:tab pos="4560144" algn="l"/>
                <a:tab pos="5472807" algn="l"/>
                <a:tab pos="6385470" algn="l"/>
                <a:tab pos="7298132" algn="l"/>
                <a:tab pos="8210795" algn="l"/>
                <a:tab pos="9123457" algn="l"/>
                <a:tab pos="10036120" algn="l"/>
              </a:tabLst>
              <a:defRPr/>
            </a:pPr>
            <a:endParaRPr lang="en-GB" dirty="0" smtClean="0">
              <a:solidFill>
                <a:srgbClr val="C00000"/>
              </a:solidFill>
            </a:endParaRPr>
          </a:p>
          <a:p>
            <a:pPr>
              <a:tabLst>
                <a:tab pos="383445" algn="l"/>
                <a:tab pos="909494" algn="l"/>
                <a:tab pos="1822156" algn="l"/>
                <a:tab pos="2734819" algn="l"/>
                <a:tab pos="3647482" algn="l"/>
                <a:tab pos="4560144" algn="l"/>
                <a:tab pos="5472807" algn="l"/>
                <a:tab pos="6385470" algn="l"/>
                <a:tab pos="7298132" algn="l"/>
                <a:tab pos="8210795" algn="l"/>
                <a:tab pos="9123457" algn="l"/>
                <a:tab pos="10036120" algn="l"/>
              </a:tabLst>
              <a:defRPr/>
            </a:pPr>
            <a:r>
              <a:rPr lang="en-GB" dirty="0" smtClean="0">
                <a:solidFill>
                  <a:srgbClr val="C00000"/>
                </a:solidFill>
              </a:rPr>
              <a:t>Spatial locality:  </a:t>
            </a:r>
          </a:p>
          <a:p>
            <a:pPr lvl="1">
              <a:tabLst>
                <a:tab pos="383445" algn="l"/>
                <a:tab pos="909494" algn="l"/>
                <a:tab pos="1822156" algn="l"/>
                <a:tab pos="2734819" algn="l"/>
                <a:tab pos="3647482" algn="l"/>
                <a:tab pos="4560144" algn="l"/>
                <a:tab pos="5472807" algn="l"/>
                <a:tab pos="6385470" algn="l"/>
                <a:tab pos="7298132" algn="l"/>
                <a:tab pos="8210795" algn="l"/>
                <a:tab pos="9123457" algn="l"/>
                <a:tab pos="10036120" algn="l"/>
              </a:tabLst>
              <a:defRPr/>
            </a:pPr>
            <a:r>
              <a:rPr lang="en-GB" dirty="0" smtClean="0"/>
              <a:t>Items with nearby addresses tend </a:t>
            </a:r>
            <a:br>
              <a:rPr lang="en-GB" dirty="0" smtClean="0"/>
            </a:br>
            <a:r>
              <a:rPr lang="en-GB" dirty="0" smtClean="0"/>
              <a:t>to be referenced close together in time</a:t>
            </a:r>
          </a:p>
          <a:p>
            <a:pPr>
              <a:buNone/>
            </a:pPr>
            <a:endParaRPr lang="en-US" dirty="0" smtClean="0"/>
          </a:p>
          <a:p>
            <a:endParaRPr lang="en-US" dirty="0"/>
          </a:p>
        </p:txBody>
      </p:sp>
      <p:sp>
        <p:nvSpPr>
          <p:cNvPr id="4" name="Rectangle 3"/>
          <p:cNvSpPr/>
          <p:nvPr/>
        </p:nvSpPr>
        <p:spPr bwMode="auto">
          <a:xfrm>
            <a:off x="6086828" y="3118414"/>
            <a:ext cx="1901472"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endParaRPr lang="en-US" sz="1797" dirty="0">
              <a:latin typeface="Calibri" pitchFamily="34" charset="0"/>
            </a:endParaRPr>
          </a:p>
        </p:txBody>
      </p:sp>
      <p:sp>
        <p:nvSpPr>
          <p:cNvPr id="5" name="Rectangle 4"/>
          <p:cNvSpPr/>
          <p:nvPr/>
        </p:nvSpPr>
        <p:spPr bwMode="auto">
          <a:xfrm>
            <a:off x="6479799" y="3118414"/>
            <a:ext cx="380294" cy="304236"/>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endParaRPr lang="en-US" sz="1797" dirty="0">
              <a:latin typeface="Calibri" pitchFamily="34" charset="0"/>
            </a:endParaRPr>
          </a:p>
        </p:txBody>
      </p:sp>
      <p:sp>
        <p:nvSpPr>
          <p:cNvPr id="6" name="Freeform 5"/>
          <p:cNvSpPr/>
          <p:nvPr/>
        </p:nvSpPr>
        <p:spPr bwMode="auto">
          <a:xfrm>
            <a:off x="6309471" y="2609570"/>
            <a:ext cx="626681" cy="432786"/>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7" name="Rectangle 6"/>
          <p:cNvSpPr/>
          <p:nvPr/>
        </p:nvSpPr>
        <p:spPr bwMode="auto">
          <a:xfrm>
            <a:off x="6093077" y="4608390"/>
            <a:ext cx="1901472"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endParaRPr lang="en-US" sz="1797" dirty="0">
              <a:latin typeface="Calibri" pitchFamily="34" charset="0"/>
            </a:endParaRPr>
          </a:p>
        </p:txBody>
      </p:sp>
      <p:sp>
        <p:nvSpPr>
          <p:cNvPr id="8" name="Rectangle 7"/>
          <p:cNvSpPr/>
          <p:nvPr/>
        </p:nvSpPr>
        <p:spPr bwMode="auto">
          <a:xfrm>
            <a:off x="6486048" y="4608390"/>
            <a:ext cx="380294" cy="304236"/>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endParaRPr lang="en-US" sz="1797" dirty="0">
              <a:latin typeface="Calibri" pitchFamily="34" charset="0"/>
            </a:endParaRPr>
          </a:p>
        </p:txBody>
      </p:sp>
      <p:sp>
        <p:nvSpPr>
          <p:cNvPr id="10" name="Rectangle 9"/>
          <p:cNvSpPr/>
          <p:nvPr/>
        </p:nvSpPr>
        <p:spPr bwMode="auto">
          <a:xfrm>
            <a:off x="6860093" y="4608390"/>
            <a:ext cx="380294" cy="304236"/>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endParaRPr lang="en-US" sz="1797" dirty="0">
              <a:latin typeface="Calibri" pitchFamily="34" charset="0"/>
            </a:endParaRPr>
          </a:p>
        </p:txBody>
      </p:sp>
      <p:sp>
        <p:nvSpPr>
          <p:cNvPr id="11" name="Freeform 10"/>
          <p:cNvSpPr/>
          <p:nvPr/>
        </p:nvSpPr>
        <p:spPr bwMode="auto">
          <a:xfrm>
            <a:off x="6406954" y="4178819"/>
            <a:ext cx="839862" cy="358869"/>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extLst>
      <p:ext uri="{BB962C8B-B14F-4D97-AF65-F5344CB8AC3E}">
        <p14:creationId xmlns:p14="http://schemas.microsoft.com/office/powerpoint/2010/main" val="337264492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Locality Example</a:t>
            </a:r>
            <a:endParaRPr lang="en-US" dirty="0"/>
          </a:p>
        </p:txBody>
      </p:sp>
      <p:sp>
        <p:nvSpPr>
          <p:cNvPr id="3" name="Content Placeholder 2"/>
          <p:cNvSpPr>
            <a:spLocks noGrp="1"/>
          </p:cNvSpPr>
          <p:nvPr>
            <p:ph idx="1"/>
          </p:nvPr>
        </p:nvSpPr>
        <p:spPr>
          <a:xfrm>
            <a:off x="398258" y="2940686"/>
            <a:ext cx="5308276" cy="2763730"/>
          </a:xfrm>
        </p:spPr>
        <p:txBody>
          <a:bodyPr/>
          <a:lstStyle/>
          <a:p>
            <a:r>
              <a:rPr lang="en-US" dirty="0" smtClean="0"/>
              <a:t>Data references</a:t>
            </a:r>
          </a:p>
          <a:p>
            <a:pPr lvl="1"/>
            <a:r>
              <a:rPr lang="en-US" dirty="0" smtClean="0"/>
              <a:t>Reference array elements in succession (stride-1 reference pattern).</a:t>
            </a:r>
          </a:p>
          <a:p>
            <a:pPr lvl="1"/>
            <a:r>
              <a:rPr lang="en-US" dirty="0" smtClean="0"/>
              <a:t>Reference variable </a:t>
            </a:r>
            <a:r>
              <a:rPr lang="en-US" dirty="0" smtClean="0">
                <a:latin typeface="Courier New"/>
                <a:cs typeface="Courier New"/>
              </a:rPr>
              <a:t>sum</a:t>
            </a:r>
            <a:r>
              <a:rPr lang="en-US" dirty="0" smtClean="0"/>
              <a:t> each iteration.</a:t>
            </a:r>
          </a:p>
          <a:p>
            <a:r>
              <a:rPr lang="en-US" dirty="0" smtClean="0"/>
              <a:t>Instruction references</a:t>
            </a:r>
          </a:p>
          <a:p>
            <a:pPr lvl="1"/>
            <a:r>
              <a:rPr lang="en-US" dirty="0" smtClean="0"/>
              <a:t>Reference instructions in sequence.</a:t>
            </a:r>
          </a:p>
          <a:p>
            <a:pPr lvl="1"/>
            <a:r>
              <a:rPr lang="en-US" dirty="0" smtClean="0"/>
              <a:t>Cycle through loop repeatedly. </a:t>
            </a:r>
          </a:p>
          <a:p>
            <a:endParaRPr lang="en-US" dirty="0"/>
          </a:p>
        </p:txBody>
      </p:sp>
      <p:sp>
        <p:nvSpPr>
          <p:cNvPr id="6" name="Rectangle 4"/>
          <p:cNvSpPr>
            <a:spLocks noChangeArrowheads="1"/>
          </p:cNvSpPr>
          <p:nvPr/>
        </p:nvSpPr>
        <p:spPr bwMode="auto">
          <a:xfrm>
            <a:off x="3046057" y="1647943"/>
            <a:ext cx="3039186" cy="1090177"/>
          </a:xfrm>
          <a:prstGeom prst="rect">
            <a:avLst/>
          </a:prstGeom>
          <a:solidFill>
            <a:srgbClr val="F7F5CD"/>
          </a:solidFill>
          <a:ln w="12700" cmpd="sng">
            <a:solidFill>
              <a:schemeClr val="tx1"/>
            </a:solidFill>
            <a:miter lim="800000"/>
            <a:headEnd/>
            <a:tailEnd/>
          </a:ln>
          <a:effectLst/>
        </p:spPr>
        <p:txBody>
          <a:bodyPr lIns="90319" tIns="44368" rIns="90319" bIns="44368">
            <a:prstTxWarp prst="textNoShape">
              <a:avLst/>
            </a:prstTxWarp>
            <a:spAutoFit/>
          </a:bodyPr>
          <a:lstStyle/>
          <a:p>
            <a:pPr algn="l">
              <a:lnSpc>
                <a:spcPct val="100000"/>
              </a:lnSpc>
              <a:tabLst>
                <a:tab pos="456331" algn="l"/>
              </a:tabLst>
            </a:pPr>
            <a:r>
              <a:rPr lang="en-US" sz="1597" dirty="0">
                <a:latin typeface="Courier New" charset="0"/>
              </a:rPr>
              <a:t>sum = 0;</a:t>
            </a:r>
          </a:p>
          <a:p>
            <a:pPr algn="l">
              <a:lnSpc>
                <a:spcPct val="100000"/>
              </a:lnSpc>
              <a:tabLst>
                <a:tab pos="456331" algn="l"/>
              </a:tabLst>
            </a:pPr>
            <a:r>
              <a:rPr lang="en-US" sz="1597" dirty="0">
                <a:latin typeface="Courier New" charset="0"/>
              </a:rPr>
              <a:t>for (</a:t>
            </a:r>
            <a:r>
              <a:rPr lang="en-US" sz="1597" dirty="0" err="1">
                <a:latin typeface="Courier New" charset="0"/>
              </a:rPr>
              <a:t>i</a:t>
            </a:r>
            <a:r>
              <a:rPr lang="en-US" sz="1597" dirty="0">
                <a:latin typeface="Courier New" charset="0"/>
              </a:rPr>
              <a:t> = 0; </a:t>
            </a:r>
            <a:r>
              <a:rPr lang="en-US" sz="1597" dirty="0" err="1">
                <a:latin typeface="Courier New" charset="0"/>
              </a:rPr>
              <a:t>i</a:t>
            </a:r>
            <a:r>
              <a:rPr lang="en-US" sz="1597" dirty="0">
                <a:latin typeface="Courier New" charset="0"/>
              </a:rPr>
              <a:t> &lt; </a:t>
            </a:r>
            <a:r>
              <a:rPr lang="en-US" sz="1597" dirty="0" err="1">
                <a:latin typeface="Courier New" charset="0"/>
              </a:rPr>
              <a:t>n</a:t>
            </a:r>
            <a:r>
              <a:rPr lang="en-US" sz="1597" dirty="0">
                <a:latin typeface="Courier New" charset="0"/>
              </a:rPr>
              <a:t>; </a:t>
            </a:r>
            <a:r>
              <a:rPr lang="en-US" sz="1597" dirty="0" err="1">
                <a:latin typeface="Courier New" charset="0"/>
              </a:rPr>
              <a:t>i</a:t>
            </a:r>
            <a:r>
              <a:rPr lang="en-US" sz="1597" dirty="0">
                <a:latin typeface="Courier New" charset="0"/>
              </a:rPr>
              <a:t>++)</a:t>
            </a:r>
          </a:p>
          <a:p>
            <a:pPr algn="l">
              <a:lnSpc>
                <a:spcPct val="100000"/>
              </a:lnSpc>
              <a:tabLst>
                <a:tab pos="456331" algn="l"/>
              </a:tabLst>
            </a:pPr>
            <a:r>
              <a:rPr lang="en-US" sz="1597" dirty="0">
                <a:latin typeface="Courier New" charset="0"/>
              </a:rPr>
              <a:t>	sum += </a:t>
            </a:r>
            <a:r>
              <a:rPr lang="en-US" sz="1597" dirty="0" err="1">
                <a:latin typeface="Courier New" charset="0"/>
              </a:rPr>
              <a:t>a[i</a:t>
            </a:r>
            <a:r>
              <a:rPr lang="en-US" sz="1597" dirty="0">
                <a:latin typeface="Courier New" charset="0"/>
              </a:rPr>
              <a:t>];</a:t>
            </a:r>
          </a:p>
          <a:p>
            <a:pPr algn="l">
              <a:lnSpc>
                <a:spcPct val="100000"/>
              </a:lnSpc>
              <a:tabLst>
                <a:tab pos="456331" algn="l"/>
              </a:tabLst>
            </a:pPr>
            <a:r>
              <a:rPr lang="en-US" sz="1597" dirty="0">
                <a:latin typeface="Courier New" charset="0"/>
              </a:rPr>
              <a:t>return sum;</a:t>
            </a:r>
          </a:p>
        </p:txBody>
      </p:sp>
      <p:sp>
        <p:nvSpPr>
          <p:cNvPr id="13" name="TextBox 12"/>
          <p:cNvSpPr txBox="1"/>
          <p:nvPr/>
        </p:nvSpPr>
        <p:spPr>
          <a:xfrm>
            <a:off x="5938580" y="3554208"/>
            <a:ext cx="1577420" cy="341632"/>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4" name="TextBox 13"/>
          <p:cNvSpPr txBox="1"/>
          <p:nvPr/>
        </p:nvSpPr>
        <p:spPr>
          <a:xfrm>
            <a:off x="5980509" y="4015019"/>
            <a:ext cx="1817421" cy="341632"/>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
        <p:nvSpPr>
          <p:cNvPr id="15" name="TextBox 14"/>
          <p:cNvSpPr txBox="1"/>
          <p:nvPr/>
        </p:nvSpPr>
        <p:spPr>
          <a:xfrm>
            <a:off x="5938580" y="4791711"/>
            <a:ext cx="1577420" cy="341632"/>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7" name="TextBox 16"/>
          <p:cNvSpPr txBox="1"/>
          <p:nvPr/>
        </p:nvSpPr>
        <p:spPr>
          <a:xfrm>
            <a:off x="5980509" y="5188108"/>
            <a:ext cx="1817421" cy="341632"/>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Tree>
    <p:extLst>
      <p:ext uri="{BB962C8B-B14F-4D97-AF65-F5344CB8AC3E}">
        <p14:creationId xmlns:p14="http://schemas.microsoft.com/office/powerpoint/2010/main" val="11696183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1029"/>
          <p:cNvSpPr>
            <a:spLocks noGrp="1" noChangeArrowheads="1"/>
          </p:cNvSpPr>
          <p:nvPr>
            <p:ph type="title"/>
          </p:nvPr>
        </p:nvSpPr>
        <p:spPr>
          <a:xfrm>
            <a:off x="358473" y="434871"/>
            <a:ext cx="8162239" cy="760589"/>
          </a:xfrm>
        </p:spPr>
        <p:txBody>
          <a:bodyPr/>
          <a:lstStyle/>
          <a:p>
            <a:r>
              <a:rPr lang="en-US" dirty="0" smtClean="0"/>
              <a:t>Qualitative Estimates of Locality</a:t>
            </a:r>
            <a:endParaRPr lang="en-US" dirty="0"/>
          </a:p>
        </p:txBody>
      </p:sp>
      <p:sp>
        <p:nvSpPr>
          <p:cNvPr id="132102" name="Rectangle 1030"/>
          <p:cNvSpPr>
            <a:spLocks noGrp="1" noChangeArrowheads="1"/>
          </p:cNvSpPr>
          <p:nvPr>
            <p:ph type="body" idx="1"/>
          </p:nvPr>
        </p:nvSpPr>
        <p:spPr/>
        <p:txBody>
          <a:bodyPr/>
          <a:lstStyle/>
          <a:p>
            <a:r>
              <a:rPr lang="en-US" dirty="0" smtClean="0">
                <a:solidFill>
                  <a:srgbClr val="FF0000"/>
                </a:solidFill>
              </a:rPr>
              <a:t>Claim:</a:t>
            </a:r>
            <a:r>
              <a:rPr lang="en-US" dirty="0" smtClean="0"/>
              <a:t> Being able to look at code and get a qualitative sense of its locality is a key skill for a professional programmer.</a:t>
            </a:r>
          </a:p>
          <a:p>
            <a:endParaRPr lang="en-US" dirty="0" smtClean="0"/>
          </a:p>
          <a:p>
            <a:r>
              <a:rPr lang="en-US" dirty="0" smtClean="0">
                <a:solidFill>
                  <a:srgbClr val="FF0000"/>
                </a:solidFill>
              </a:rPr>
              <a:t>Question:</a:t>
            </a:r>
            <a:r>
              <a:rPr lang="en-US" dirty="0" smtClean="0"/>
              <a:t> Does this function have good locality with respect to array </a:t>
            </a:r>
            <a:r>
              <a:rPr lang="en-US" b="0" dirty="0" smtClean="0">
                <a:latin typeface="Courier New"/>
                <a:cs typeface="Courier New"/>
              </a:rPr>
              <a:t>a</a:t>
            </a:r>
            <a:r>
              <a:rPr lang="en-US" dirty="0" smtClean="0"/>
              <a:t>?</a:t>
            </a:r>
            <a:endParaRPr lang="en-US" dirty="0"/>
          </a:p>
        </p:txBody>
      </p:sp>
      <p:sp>
        <p:nvSpPr>
          <p:cNvPr id="132100" name="Text Box 1028"/>
          <p:cNvSpPr txBox="1">
            <a:spLocks noChangeArrowheads="1"/>
          </p:cNvSpPr>
          <p:nvPr/>
        </p:nvSpPr>
        <p:spPr bwMode="auto">
          <a:xfrm>
            <a:off x="2131766" y="4032706"/>
            <a:ext cx="4433599" cy="2584418"/>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797" dirty="0" err="1">
                <a:latin typeface="Courier New" charset="0"/>
              </a:rPr>
              <a:t>int</a:t>
            </a:r>
            <a:r>
              <a:rPr lang="en-US" sz="1797" dirty="0">
                <a:latin typeface="Courier New" charset="0"/>
              </a:rPr>
              <a:t> </a:t>
            </a:r>
            <a:r>
              <a:rPr lang="en-US" sz="1797" dirty="0" err="1">
                <a:latin typeface="Courier New" charset="0"/>
              </a:rPr>
              <a:t>sum_array_rows(int</a:t>
            </a:r>
            <a:r>
              <a:rPr lang="en-US" sz="1797" dirty="0">
                <a:latin typeface="Courier New" charset="0"/>
              </a:rPr>
              <a:t> </a:t>
            </a:r>
            <a:r>
              <a:rPr lang="en-US" sz="1797" dirty="0" err="1">
                <a:latin typeface="Courier New" charset="0"/>
              </a:rPr>
              <a:t>a[M][N</a:t>
            </a:r>
            <a:r>
              <a:rPr lang="en-US" sz="1797" dirty="0">
                <a:latin typeface="Courier New" charset="0"/>
              </a:rPr>
              <a:t>])</a:t>
            </a:r>
          </a:p>
          <a:p>
            <a:pPr algn="l">
              <a:lnSpc>
                <a:spcPct val="100000"/>
              </a:lnSpc>
            </a:pPr>
            <a:r>
              <a:rPr lang="en-US" sz="1797" dirty="0">
                <a:latin typeface="Courier New" charset="0"/>
              </a:rPr>
              <a:t>{</a:t>
            </a:r>
          </a:p>
          <a:p>
            <a:pPr algn="l">
              <a:lnSpc>
                <a:spcPct val="100000"/>
              </a:lnSpc>
            </a:pPr>
            <a:r>
              <a:rPr lang="en-US" sz="1797" dirty="0">
                <a:latin typeface="Courier New" charset="0"/>
              </a:rPr>
              <a:t>    </a:t>
            </a:r>
            <a:r>
              <a:rPr lang="en-US" sz="1797" dirty="0" err="1">
                <a:latin typeface="Courier New" charset="0"/>
              </a:rPr>
              <a:t>int</a:t>
            </a:r>
            <a:r>
              <a:rPr lang="en-US" sz="1797" dirty="0">
                <a:latin typeface="Courier New" charset="0"/>
              </a:rPr>
              <a:t> </a:t>
            </a:r>
            <a:r>
              <a:rPr lang="en-US" sz="1797" dirty="0" err="1">
                <a:latin typeface="Courier New" charset="0"/>
              </a:rPr>
              <a:t>i</a:t>
            </a:r>
            <a:r>
              <a:rPr lang="en-US" sz="1797" dirty="0">
                <a:latin typeface="Courier New" charset="0"/>
              </a:rPr>
              <a:t>, </a:t>
            </a:r>
            <a:r>
              <a:rPr lang="en-US" sz="1797" dirty="0" err="1">
                <a:latin typeface="Courier New" charset="0"/>
              </a:rPr>
              <a:t>j</a:t>
            </a:r>
            <a:r>
              <a:rPr lang="en-US" sz="1797" dirty="0">
                <a:latin typeface="Courier New" charset="0"/>
              </a:rPr>
              <a:t>, sum = 0;</a:t>
            </a:r>
          </a:p>
          <a:p>
            <a:pPr algn="l">
              <a:lnSpc>
                <a:spcPct val="100000"/>
              </a:lnSpc>
            </a:pPr>
            <a:endParaRPr lang="en-US" sz="1797" dirty="0">
              <a:latin typeface="Courier New" charset="0"/>
            </a:endParaRPr>
          </a:p>
          <a:p>
            <a:pPr algn="l">
              <a:lnSpc>
                <a:spcPct val="100000"/>
              </a:lnSpc>
            </a:pPr>
            <a:r>
              <a:rPr lang="en-US" sz="1797" dirty="0">
                <a:latin typeface="Courier New" charset="0"/>
              </a:rPr>
              <a:t>    for (</a:t>
            </a:r>
            <a:r>
              <a:rPr lang="en-US" sz="1797" dirty="0" err="1">
                <a:latin typeface="Courier New" charset="0"/>
              </a:rPr>
              <a:t>i</a:t>
            </a:r>
            <a:r>
              <a:rPr lang="en-US" sz="1797" dirty="0">
                <a:latin typeface="Courier New" charset="0"/>
              </a:rPr>
              <a:t> = 0; </a:t>
            </a:r>
            <a:r>
              <a:rPr lang="en-US" sz="1797" dirty="0" err="1">
                <a:latin typeface="Courier New" charset="0"/>
              </a:rPr>
              <a:t>i</a:t>
            </a:r>
            <a:r>
              <a:rPr lang="en-US" sz="1797" dirty="0">
                <a:latin typeface="Courier New" charset="0"/>
              </a:rPr>
              <a:t> &lt; M; </a:t>
            </a:r>
            <a:r>
              <a:rPr lang="en-US" sz="1797" dirty="0" err="1">
                <a:latin typeface="Courier New" charset="0"/>
              </a:rPr>
              <a:t>i</a:t>
            </a:r>
            <a:r>
              <a:rPr lang="en-US" sz="1797" dirty="0">
                <a:latin typeface="Courier New" charset="0"/>
              </a:rPr>
              <a:t>++)</a:t>
            </a:r>
          </a:p>
          <a:p>
            <a:pPr algn="l">
              <a:lnSpc>
                <a:spcPct val="100000"/>
              </a:lnSpc>
            </a:pPr>
            <a:r>
              <a:rPr lang="en-US" sz="1797" dirty="0">
                <a:latin typeface="Courier New" charset="0"/>
              </a:rPr>
              <a:t>        for (</a:t>
            </a:r>
            <a:r>
              <a:rPr lang="en-US" sz="1797" dirty="0" err="1">
                <a:latin typeface="Courier New" charset="0"/>
              </a:rPr>
              <a:t>j</a:t>
            </a:r>
            <a:r>
              <a:rPr lang="en-US" sz="1797" dirty="0">
                <a:latin typeface="Courier New" charset="0"/>
              </a:rPr>
              <a:t> = 0; </a:t>
            </a:r>
            <a:r>
              <a:rPr lang="en-US" sz="1797" dirty="0" err="1">
                <a:latin typeface="Courier New" charset="0"/>
              </a:rPr>
              <a:t>j</a:t>
            </a:r>
            <a:r>
              <a:rPr lang="en-US" sz="1797" dirty="0">
                <a:latin typeface="Courier New" charset="0"/>
              </a:rPr>
              <a:t> &lt; N; </a:t>
            </a:r>
            <a:r>
              <a:rPr lang="en-US" sz="1797" dirty="0" err="1">
                <a:latin typeface="Courier New" charset="0"/>
              </a:rPr>
              <a:t>j</a:t>
            </a:r>
            <a:r>
              <a:rPr lang="en-US" sz="1797" dirty="0">
                <a:latin typeface="Courier New" charset="0"/>
              </a:rPr>
              <a:t>++)</a:t>
            </a:r>
          </a:p>
          <a:p>
            <a:pPr algn="l">
              <a:lnSpc>
                <a:spcPct val="100000"/>
              </a:lnSpc>
            </a:pPr>
            <a:r>
              <a:rPr lang="en-US" sz="1797" dirty="0">
                <a:latin typeface="Courier New" charset="0"/>
              </a:rPr>
              <a:t>            sum += </a:t>
            </a:r>
            <a:r>
              <a:rPr lang="en-US" sz="1797" dirty="0" err="1">
                <a:latin typeface="Courier New" charset="0"/>
              </a:rPr>
              <a:t>a[i][j</a:t>
            </a:r>
            <a:r>
              <a:rPr lang="en-US" sz="1797" dirty="0">
                <a:latin typeface="Courier New" charset="0"/>
              </a:rPr>
              <a:t>];</a:t>
            </a:r>
          </a:p>
          <a:p>
            <a:pPr algn="l">
              <a:lnSpc>
                <a:spcPct val="100000"/>
              </a:lnSpc>
            </a:pPr>
            <a:r>
              <a:rPr lang="en-US" sz="1797" dirty="0">
                <a:latin typeface="Courier New" charset="0"/>
              </a:rPr>
              <a:t>    return sum;</a:t>
            </a:r>
          </a:p>
          <a:p>
            <a:pPr algn="l">
              <a:lnSpc>
                <a:spcPct val="100000"/>
              </a:lnSpc>
            </a:pPr>
            <a:r>
              <a:rPr lang="en-US" sz="1797" dirty="0">
                <a:latin typeface="Courier New" charset="0"/>
              </a:rPr>
              <a:t>}</a:t>
            </a:r>
          </a:p>
        </p:txBody>
      </p:sp>
    </p:spTree>
    <p:extLst>
      <p:ext uri="{BB962C8B-B14F-4D97-AF65-F5344CB8AC3E}">
        <p14:creationId xmlns:p14="http://schemas.microsoft.com/office/powerpoint/2010/main" val="2160842801"/>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p:txBody>
          <a:bodyPr/>
          <a:lstStyle/>
          <a:p>
            <a:r>
              <a:rPr lang="en-US"/>
              <a:t>Locality Example</a:t>
            </a:r>
          </a:p>
        </p:txBody>
      </p:sp>
      <p:sp>
        <p:nvSpPr>
          <p:cNvPr id="133126" name="Rectangle 6"/>
          <p:cNvSpPr>
            <a:spLocks noGrp="1" noChangeArrowheads="1"/>
          </p:cNvSpPr>
          <p:nvPr>
            <p:ph type="body" idx="1"/>
          </p:nvPr>
        </p:nvSpPr>
        <p:spPr/>
        <p:txBody>
          <a:bodyPr/>
          <a:lstStyle/>
          <a:p>
            <a:r>
              <a:rPr lang="en-US" dirty="0">
                <a:solidFill>
                  <a:srgbClr val="FF0000"/>
                </a:solidFill>
              </a:rPr>
              <a:t>Question:</a:t>
            </a:r>
            <a:r>
              <a:rPr lang="en-US" dirty="0"/>
              <a:t> Does this function have good </a:t>
            </a:r>
            <a:r>
              <a:rPr lang="en-US" dirty="0" smtClean="0"/>
              <a:t>locality with respect to array </a:t>
            </a:r>
            <a:r>
              <a:rPr lang="en-US" b="0" dirty="0" smtClean="0">
                <a:latin typeface="Courier New"/>
                <a:cs typeface="Courier New"/>
              </a:rPr>
              <a:t>a</a:t>
            </a:r>
            <a:r>
              <a:rPr lang="en-US" dirty="0" smtClean="0"/>
              <a:t>?</a:t>
            </a:r>
            <a:endParaRPr lang="en-US" dirty="0"/>
          </a:p>
        </p:txBody>
      </p:sp>
      <p:sp>
        <p:nvSpPr>
          <p:cNvPr id="133124" name="Text Box 4"/>
          <p:cNvSpPr txBox="1">
            <a:spLocks noChangeArrowheads="1"/>
          </p:cNvSpPr>
          <p:nvPr/>
        </p:nvSpPr>
        <p:spPr bwMode="auto">
          <a:xfrm>
            <a:off x="1816439" y="2479837"/>
            <a:ext cx="4433599" cy="2584417"/>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797" dirty="0" err="1">
                <a:latin typeface="Courier New" charset="0"/>
              </a:rPr>
              <a:t>int</a:t>
            </a:r>
            <a:r>
              <a:rPr lang="en-US" sz="1797" dirty="0">
                <a:latin typeface="Courier New" charset="0"/>
              </a:rPr>
              <a:t> </a:t>
            </a:r>
            <a:r>
              <a:rPr lang="en-US" sz="1797" dirty="0" err="1">
                <a:latin typeface="Courier New" charset="0"/>
              </a:rPr>
              <a:t>sum_array_cols(int</a:t>
            </a:r>
            <a:r>
              <a:rPr lang="en-US" sz="1797" dirty="0">
                <a:latin typeface="Courier New" charset="0"/>
              </a:rPr>
              <a:t> </a:t>
            </a:r>
            <a:r>
              <a:rPr lang="en-US" sz="1797" dirty="0" err="1">
                <a:latin typeface="Courier New" charset="0"/>
              </a:rPr>
              <a:t>a[M][N</a:t>
            </a:r>
            <a:r>
              <a:rPr lang="en-US" sz="1797" dirty="0">
                <a:latin typeface="Courier New" charset="0"/>
              </a:rPr>
              <a:t>])</a:t>
            </a:r>
          </a:p>
          <a:p>
            <a:pPr algn="l">
              <a:lnSpc>
                <a:spcPct val="100000"/>
              </a:lnSpc>
            </a:pPr>
            <a:r>
              <a:rPr lang="en-US" sz="1797" dirty="0">
                <a:latin typeface="Courier New" charset="0"/>
              </a:rPr>
              <a:t>{</a:t>
            </a:r>
          </a:p>
          <a:p>
            <a:pPr algn="l">
              <a:lnSpc>
                <a:spcPct val="100000"/>
              </a:lnSpc>
            </a:pPr>
            <a:r>
              <a:rPr lang="en-US" sz="1797" dirty="0">
                <a:latin typeface="Courier New" charset="0"/>
              </a:rPr>
              <a:t>    </a:t>
            </a:r>
            <a:r>
              <a:rPr lang="en-US" sz="1797" dirty="0" err="1">
                <a:latin typeface="Courier New" charset="0"/>
              </a:rPr>
              <a:t>int</a:t>
            </a:r>
            <a:r>
              <a:rPr lang="en-US" sz="1797" dirty="0">
                <a:latin typeface="Courier New" charset="0"/>
              </a:rPr>
              <a:t> </a:t>
            </a:r>
            <a:r>
              <a:rPr lang="en-US" sz="1797" dirty="0" err="1">
                <a:latin typeface="Courier New" charset="0"/>
              </a:rPr>
              <a:t>i</a:t>
            </a:r>
            <a:r>
              <a:rPr lang="en-US" sz="1797" dirty="0">
                <a:latin typeface="Courier New" charset="0"/>
              </a:rPr>
              <a:t>, </a:t>
            </a:r>
            <a:r>
              <a:rPr lang="en-US" sz="1797" dirty="0" err="1">
                <a:latin typeface="Courier New" charset="0"/>
              </a:rPr>
              <a:t>j</a:t>
            </a:r>
            <a:r>
              <a:rPr lang="en-US" sz="1797" dirty="0">
                <a:latin typeface="Courier New" charset="0"/>
              </a:rPr>
              <a:t>, sum = 0;</a:t>
            </a:r>
          </a:p>
          <a:p>
            <a:pPr algn="l">
              <a:lnSpc>
                <a:spcPct val="100000"/>
              </a:lnSpc>
            </a:pPr>
            <a:endParaRPr lang="en-US" sz="1797" dirty="0">
              <a:latin typeface="Courier New" charset="0"/>
            </a:endParaRPr>
          </a:p>
          <a:p>
            <a:pPr algn="l">
              <a:lnSpc>
                <a:spcPct val="100000"/>
              </a:lnSpc>
            </a:pPr>
            <a:r>
              <a:rPr lang="en-US" sz="1797" dirty="0">
                <a:latin typeface="Courier New" charset="0"/>
              </a:rPr>
              <a:t>    for (</a:t>
            </a:r>
            <a:r>
              <a:rPr lang="en-US" sz="1797" dirty="0" err="1">
                <a:latin typeface="Courier New" charset="0"/>
              </a:rPr>
              <a:t>j</a:t>
            </a:r>
            <a:r>
              <a:rPr lang="en-US" sz="1797" dirty="0">
                <a:latin typeface="Courier New" charset="0"/>
              </a:rPr>
              <a:t> = 0; </a:t>
            </a:r>
            <a:r>
              <a:rPr lang="en-US" sz="1797" dirty="0" err="1">
                <a:latin typeface="Courier New" charset="0"/>
              </a:rPr>
              <a:t>j</a:t>
            </a:r>
            <a:r>
              <a:rPr lang="en-US" sz="1797" dirty="0">
                <a:latin typeface="Courier New" charset="0"/>
              </a:rPr>
              <a:t> &lt; N; </a:t>
            </a:r>
            <a:r>
              <a:rPr lang="en-US" sz="1797" dirty="0" err="1">
                <a:latin typeface="Courier New" charset="0"/>
              </a:rPr>
              <a:t>j</a:t>
            </a:r>
            <a:r>
              <a:rPr lang="en-US" sz="1797" dirty="0">
                <a:latin typeface="Courier New" charset="0"/>
              </a:rPr>
              <a:t>++)</a:t>
            </a:r>
          </a:p>
          <a:p>
            <a:pPr algn="l">
              <a:lnSpc>
                <a:spcPct val="100000"/>
              </a:lnSpc>
            </a:pPr>
            <a:r>
              <a:rPr lang="en-US" sz="1797" dirty="0">
                <a:latin typeface="Courier New" charset="0"/>
              </a:rPr>
              <a:t>        for (</a:t>
            </a:r>
            <a:r>
              <a:rPr lang="en-US" sz="1797" dirty="0" err="1">
                <a:latin typeface="Courier New" charset="0"/>
              </a:rPr>
              <a:t>i</a:t>
            </a:r>
            <a:r>
              <a:rPr lang="en-US" sz="1797" dirty="0">
                <a:latin typeface="Courier New" charset="0"/>
              </a:rPr>
              <a:t> = 0; </a:t>
            </a:r>
            <a:r>
              <a:rPr lang="en-US" sz="1797" dirty="0" err="1">
                <a:latin typeface="Courier New" charset="0"/>
              </a:rPr>
              <a:t>i</a:t>
            </a:r>
            <a:r>
              <a:rPr lang="en-US" sz="1797" dirty="0">
                <a:latin typeface="Courier New" charset="0"/>
              </a:rPr>
              <a:t> &lt; M; </a:t>
            </a:r>
            <a:r>
              <a:rPr lang="en-US" sz="1797" dirty="0" err="1">
                <a:latin typeface="Courier New" charset="0"/>
              </a:rPr>
              <a:t>i</a:t>
            </a:r>
            <a:r>
              <a:rPr lang="en-US" sz="1797" dirty="0">
                <a:latin typeface="Courier New" charset="0"/>
              </a:rPr>
              <a:t>++)</a:t>
            </a:r>
          </a:p>
          <a:p>
            <a:pPr algn="l">
              <a:lnSpc>
                <a:spcPct val="100000"/>
              </a:lnSpc>
            </a:pPr>
            <a:r>
              <a:rPr lang="en-US" sz="1797" dirty="0">
                <a:latin typeface="Courier New" charset="0"/>
              </a:rPr>
              <a:t>            sum += </a:t>
            </a:r>
            <a:r>
              <a:rPr lang="en-US" sz="1797" dirty="0" err="1">
                <a:latin typeface="Courier New" charset="0"/>
              </a:rPr>
              <a:t>a[i][j</a:t>
            </a:r>
            <a:r>
              <a:rPr lang="en-US" sz="1797" dirty="0">
                <a:latin typeface="Courier New" charset="0"/>
              </a:rPr>
              <a:t>];</a:t>
            </a:r>
          </a:p>
          <a:p>
            <a:pPr algn="l">
              <a:lnSpc>
                <a:spcPct val="100000"/>
              </a:lnSpc>
            </a:pPr>
            <a:r>
              <a:rPr lang="en-US" sz="1797" dirty="0">
                <a:latin typeface="Courier New" charset="0"/>
              </a:rPr>
              <a:t>    return sum;</a:t>
            </a:r>
          </a:p>
          <a:p>
            <a:pPr algn="l">
              <a:lnSpc>
                <a:spcPct val="100000"/>
              </a:lnSpc>
            </a:pPr>
            <a:r>
              <a:rPr lang="en-US" sz="1797" dirty="0">
                <a:latin typeface="Courier New" charset="0"/>
              </a:rPr>
              <a:t>}</a:t>
            </a:r>
          </a:p>
        </p:txBody>
      </p:sp>
    </p:spTree>
    <p:extLst>
      <p:ext uri="{BB962C8B-B14F-4D97-AF65-F5344CB8AC3E}">
        <p14:creationId xmlns:p14="http://schemas.microsoft.com/office/powerpoint/2010/main" val="2112761622"/>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p:txBody>
          <a:bodyPr/>
          <a:lstStyle/>
          <a:p>
            <a:r>
              <a:rPr lang="en-US"/>
              <a:t>Memory Hierarchies</a:t>
            </a:r>
          </a:p>
        </p:txBody>
      </p:sp>
      <p:sp>
        <p:nvSpPr>
          <p:cNvPr id="135173" name="Rectangle 5"/>
          <p:cNvSpPr>
            <a:spLocks noGrp="1" noChangeArrowheads="1"/>
          </p:cNvSpPr>
          <p:nvPr>
            <p:ph type="body" idx="1"/>
          </p:nvPr>
        </p:nvSpPr>
        <p:spPr/>
        <p:txBody>
          <a:bodyPr/>
          <a:lstStyle/>
          <a:p>
            <a:r>
              <a:rPr lang="en-US"/>
              <a:t>Some fundamental and enduring properties of hardware and software:</a:t>
            </a:r>
          </a:p>
          <a:p>
            <a:pPr lvl="1"/>
            <a:r>
              <a:rPr lang="en-US"/>
              <a:t>Fast storage technologies cost more per byte, have less capacity, and require more power (heat!). </a:t>
            </a:r>
          </a:p>
          <a:p>
            <a:pPr lvl="1"/>
            <a:r>
              <a:rPr lang="en-US"/>
              <a:t>The gap between CPU and main memory speed is widening.</a:t>
            </a:r>
          </a:p>
          <a:p>
            <a:pPr lvl="1"/>
            <a:r>
              <a:rPr lang="en-US"/>
              <a:t>Well-written programs tend to exhibit good locality.</a:t>
            </a:r>
          </a:p>
          <a:p>
            <a:pPr lvl="1"/>
            <a:endParaRPr lang="en-US"/>
          </a:p>
          <a:p>
            <a:r>
              <a:rPr lang="en-US"/>
              <a:t>These fundamental properties complement each other beautifully.</a:t>
            </a:r>
          </a:p>
          <a:p>
            <a:endParaRPr lang="en-US"/>
          </a:p>
          <a:p>
            <a:r>
              <a:rPr lang="en-US"/>
              <a:t>They suggest an approach for organizing memory and storage systems known as a </a:t>
            </a:r>
            <a:r>
              <a:rPr lang="en-US">
                <a:solidFill>
                  <a:srgbClr val="FF0000"/>
                </a:solidFill>
              </a:rPr>
              <a:t>memory hierarchy</a:t>
            </a:r>
            <a:r>
              <a:rPr lang="en-US"/>
              <a:t>.</a:t>
            </a:r>
          </a:p>
        </p:txBody>
      </p:sp>
    </p:spTree>
    <p:extLst>
      <p:ext uri="{BB962C8B-B14F-4D97-AF65-F5344CB8AC3E}">
        <p14:creationId xmlns:p14="http://schemas.microsoft.com/office/powerpoint/2010/main" val="4171588656"/>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63915" y="247191"/>
            <a:ext cx="8700819" cy="781189"/>
          </a:xfrm>
        </p:spPr>
        <p:txBody>
          <a:bodyPr>
            <a:normAutofit fontScale="90000"/>
          </a:bodyPr>
          <a:lstStyle/>
          <a:p>
            <a:pPr>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dirty="0" smtClean="0">
                <a:latin typeface="Arial"/>
                <a:cs typeface="Arial"/>
              </a:rPr>
              <a:t>Example Memory </a:t>
            </a:r>
            <a:br>
              <a:rPr lang="en-GB" dirty="0" smtClean="0">
                <a:latin typeface="Arial"/>
                <a:cs typeface="Arial"/>
              </a:rPr>
            </a:br>
            <a:r>
              <a:rPr lang="en-GB" dirty="0" smtClean="0">
                <a:latin typeface="Arial"/>
                <a:cs typeface="Arial"/>
              </a:rPr>
              <a:t>     Hierarchy</a:t>
            </a:r>
          </a:p>
        </p:txBody>
      </p:sp>
      <p:sp>
        <p:nvSpPr>
          <p:cNvPr id="151" name="AutoShape 195"/>
          <p:cNvSpPr>
            <a:spLocks noChangeAspect="1" noChangeArrowheads="1"/>
          </p:cNvSpPr>
          <p:nvPr/>
        </p:nvSpPr>
        <p:spPr bwMode="auto">
          <a:xfrm>
            <a:off x="553543" y="342265"/>
            <a:ext cx="6889668" cy="6444407"/>
          </a:xfrm>
          <a:prstGeom prst="triangle">
            <a:avLst>
              <a:gd name="adj" fmla="val 50000"/>
            </a:avLst>
          </a:prstGeom>
          <a:gradFill flip="none" rotWithShape="1">
            <a:gsLst>
              <a:gs pos="0">
                <a:schemeClr val="accent6">
                  <a:lumMod val="20000"/>
                  <a:lumOff val="80000"/>
                  <a:alpha val="7000"/>
                </a:schemeClr>
              </a:gs>
              <a:gs pos="100000">
                <a:schemeClr val="accent6">
                  <a:lumMod val="20000"/>
                  <a:lumOff val="80000"/>
                </a:schemeClr>
              </a:gs>
            </a:gsLst>
            <a:lin ang="16140000" scaled="0"/>
            <a:tileRect/>
          </a:gradFill>
          <a:ln w="12700">
            <a:solidFill>
              <a:srgbClr val="000000"/>
            </a:solidFill>
            <a:miter lim="800000"/>
            <a:headEnd/>
            <a:tailEnd/>
          </a:ln>
          <a:effectLst/>
          <a:extLst/>
        </p:spPr>
        <p:txBody>
          <a:bodyPr wrap="none" anchor="ctr"/>
          <a:lstStyle/>
          <a:p>
            <a:pPr defTabSz="912663" eaLnBrk="1" fontAlgn="auto" hangingPunct="1">
              <a:lnSpc>
                <a:spcPct val="100000"/>
              </a:lnSpc>
              <a:spcBef>
                <a:spcPts val="0"/>
              </a:spcBef>
              <a:spcAft>
                <a:spcPts val="0"/>
              </a:spcAft>
              <a:defRPr/>
            </a:pPr>
            <a:endParaRPr lang="en-US" sz="1797" b="0" kern="0">
              <a:solidFill>
                <a:sysClr val="windowText" lastClr="000000"/>
              </a:solidFill>
              <a:latin typeface="Arial"/>
              <a:cs typeface="Arial"/>
            </a:endParaRPr>
          </a:p>
        </p:txBody>
      </p:sp>
      <p:sp>
        <p:nvSpPr>
          <p:cNvPr id="152" name="Text Box 196"/>
          <p:cNvSpPr txBox="1">
            <a:spLocks noChangeAspect="1" noChangeArrowheads="1"/>
          </p:cNvSpPr>
          <p:nvPr/>
        </p:nvSpPr>
        <p:spPr bwMode="auto">
          <a:xfrm>
            <a:off x="3689666" y="832964"/>
            <a:ext cx="722198" cy="368648"/>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b="0" kern="0" dirty="0" err="1">
                <a:solidFill>
                  <a:sysClr val="windowText" lastClr="000000"/>
                </a:solidFill>
                <a:latin typeface="Arial"/>
                <a:cs typeface="Arial"/>
              </a:rPr>
              <a:t>Regs</a:t>
            </a:r>
            <a:endParaRPr lang="en-US" sz="1797" b="0" kern="0" dirty="0">
              <a:solidFill>
                <a:sysClr val="windowText" lastClr="000000"/>
              </a:solidFill>
              <a:latin typeface="Arial"/>
              <a:cs typeface="Arial"/>
            </a:endParaRPr>
          </a:p>
        </p:txBody>
      </p:sp>
      <p:sp>
        <p:nvSpPr>
          <p:cNvPr id="153" name="Text Box 198"/>
          <p:cNvSpPr txBox="1">
            <a:spLocks noChangeAspect="1" noChangeArrowheads="1"/>
          </p:cNvSpPr>
          <p:nvPr/>
        </p:nvSpPr>
        <p:spPr bwMode="auto">
          <a:xfrm>
            <a:off x="3459393" y="1281457"/>
            <a:ext cx="1182746" cy="644238"/>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b="0" kern="0">
                <a:solidFill>
                  <a:sysClr val="windowText" lastClr="000000"/>
                </a:solidFill>
                <a:latin typeface="Arial"/>
                <a:cs typeface="Arial"/>
              </a:rPr>
              <a:t>L1 cache </a:t>
            </a:r>
          </a:p>
          <a:p>
            <a:pPr defTabSz="912663" eaLnBrk="1" fontAlgn="auto" hangingPunct="1">
              <a:lnSpc>
                <a:spcPct val="100000"/>
              </a:lnSpc>
              <a:spcBef>
                <a:spcPts val="0"/>
              </a:spcBef>
              <a:spcAft>
                <a:spcPts val="0"/>
              </a:spcAft>
              <a:defRPr/>
            </a:pPr>
            <a:r>
              <a:rPr lang="en-US" sz="1797" b="0" kern="0">
                <a:solidFill>
                  <a:sysClr val="windowText" lastClr="000000"/>
                </a:solidFill>
                <a:latin typeface="Arial"/>
                <a:cs typeface="Arial"/>
              </a:rPr>
              <a:t>(SRAM)</a:t>
            </a:r>
          </a:p>
        </p:txBody>
      </p:sp>
      <p:sp>
        <p:nvSpPr>
          <p:cNvPr id="154" name="Text Box 199"/>
          <p:cNvSpPr txBox="1">
            <a:spLocks noChangeAspect="1" noChangeArrowheads="1"/>
          </p:cNvSpPr>
          <p:nvPr/>
        </p:nvSpPr>
        <p:spPr bwMode="auto">
          <a:xfrm>
            <a:off x="3260864" y="3814720"/>
            <a:ext cx="1579804" cy="64513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a:cs typeface="Arial"/>
              </a:rPr>
              <a:t>Main memory</a:t>
            </a:r>
          </a:p>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a:cs typeface="Arial"/>
              </a:rPr>
              <a:t>(DRAM)</a:t>
            </a:r>
          </a:p>
        </p:txBody>
      </p:sp>
      <p:sp>
        <p:nvSpPr>
          <p:cNvPr id="155" name="Text Box 200"/>
          <p:cNvSpPr txBox="1">
            <a:spLocks noChangeAspect="1" noChangeArrowheads="1"/>
          </p:cNvSpPr>
          <p:nvPr/>
        </p:nvSpPr>
        <p:spPr bwMode="auto">
          <a:xfrm>
            <a:off x="2703414" y="4838346"/>
            <a:ext cx="2694703" cy="64513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a:cs typeface="Arial"/>
              </a:rPr>
              <a:t>Local secondary storage</a:t>
            </a:r>
          </a:p>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a:cs typeface="Arial"/>
              </a:rPr>
              <a:t>(local disks)</a:t>
            </a:r>
          </a:p>
        </p:txBody>
      </p:sp>
      <p:sp>
        <p:nvSpPr>
          <p:cNvPr id="156" name="Line 203"/>
          <p:cNvSpPr>
            <a:spLocks noChangeAspect="1" noChangeShapeType="1"/>
          </p:cNvSpPr>
          <p:nvPr/>
        </p:nvSpPr>
        <p:spPr bwMode="auto">
          <a:xfrm>
            <a:off x="3508749" y="1262895"/>
            <a:ext cx="979258"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defTabSz="912663" eaLnBrk="1" fontAlgn="auto" hangingPunct="1">
              <a:lnSpc>
                <a:spcPct val="100000"/>
              </a:lnSpc>
              <a:spcBef>
                <a:spcPts val="0"/>
              </a:spcBef>
              <a:spcAft>
                <a:spcPts val="0"/>
              </a:spcAft>
              <a:defRPr/>
            </a:pPr>
            <a:endParaRPr lang="en-US" sz="1797" b="0" kern="0">
              <a:solidFill>
                <a:sysClr val="windowText" lastClr="000000"/>
              </a:solidFill>
              <a:latin typeface="Arial"/>
              <a:cs typeface="Arial"/>
            </a:endParaRPr>
          </a:p>
        </p:txBody>
      </p:sp>
      <p:sp>
        <p:nvSpPr>
          <p:cNvPr id="157" name="Line 204"/>
          <p:cNvSpPr>
            <a:spLocks noChangeAspect="1" noChangeShapeType="1"/>
          </p:cNvSpPr>
          <p:nvPr/>
        </p:nvSpPr>
        <p:spPr bwMode="auto">
          <a:xfrm>
            <a:off x="3158561" y="1899888"/>
            <a:ext cx="1668542"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defTabSz="912663" eaLnBrk="1" fontAlgn="auto" hangingPunct="1">
              <a:lnSpc>
                <a:spcPct val="100000"/>
              </a:lnSpc>
              <a:spcBef>
                <a:spcPts val="0"/>
              </a:spcBef>
              <a:spcAft>
                <a:spcPts val="0"/>
              </a:spcAft>
              <a:defRPr/>
            </a:pPr>
            <a:endParaRPr lang="en-US" sz="1797" b="0" kern="0">
              <a:solidFill>
                <a:sysClr val="windowText" lastClr="000000"/>
              </a:solidFill>
              <a:latin typeface="Arial"/>
              <a:cs typeface="Arial"/>
            </a:endParaRPr>
          </a:p>
        </p:txBody>
      </p:sp>
      <p:sp>
        <p:nvSpPr>
          <p:cNvPr id="158" name="Line 205"/>
          <p:cNvSpPr>
            <a:spLocks noChangeAspect="1" noChangeShapeType="1"/>
          </p:cNvSpPr>
          <p:nvPr/>
        </p:nvSpPr>
        <p:spPr bwMode="auto">
          <a:xfrm>
            <a:off x="2776682" y="2650970"/>
            <a:ext cx="2443392"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defTabSz="912663" eaLnBrk="1" fontAlgn="auto" hangingPunct="1">
              <a:lnSpc>
                <a:spcPct val="100000"/>
              </a:lnSpc>
              <a:spcBef>
                <a:spcPts val="0"/>
              </a:spcBef>
              <a:spcAft>
                <a:spcPts val="0"/>
              </a:spcAft>
              <a:defRPr/>
            </a:pPr>
            <a:endParaRPr lang="en-US" sz="1797" b="0" kern="0">
              <a:solidFill>
                <a:sysClr val="windowText" lastClr="000000"/>
              </a:solidFill>
              <a:latin typeface="Arial"/>
              <a:cs typeface="Arial"/>
            </a:endParaRPr>
          </a:p>
        </p:txBody>
      </p:sp>
      <p:sp>
        <p:nvSpPr>
          <p:cNvPr id="159" name="Line 222"/>
          <p:cNvSpPr>
            <a:spLocks noChangeAspect="1" noChangeShapeType="1"/>
          </p:cNvSpPr>
          <p:nvPr/>
        </p:nvSpPr>
        <p:spPr bwMode="auto">
          <a:xfrm>
            <a:off x="78176" y="3467018"/>
            <a:ext cx="0" cy="2340396"/>
          </a:xfrm>
          <a:prstGeom prst="line">
            <a:avLst/>
          </a:prstGeom>
          <a:noFill/>
          <a:ln w="38100">
            <a:solidFill>
              <a:schemeClr val="accent6">
                <a:lumMod val="7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defTabSz="912663" eaLnBrk="1" fontAlgn="auto" hangingPunct="1">
              <a:lnSpc>
                <a:spcPct val="100000"/>
              </a:lnSpc>
              <a:spcBef>
                <a:spcPts val="0"/>
              </a:spcBef>
              <a:spcAft>
                <a:spcPts val="0"/>
              </a:spcAft>
              <a:defRPr/>
            </a:pPr>
            <a:endParaRPr lang="en-US" sz="1797" b="0" kern="0">
              <a:solidFill>
                <a:sysClr val="windowText" lastClr="000000"/>
              </a:solidFill>
              <a:latin typeface="Arial"/>
              <a:cs typeface="Arial"/>
            </a:endParaRPr>
          </a:p>
        </p:txBody>
      </p:sp>
      <p:sp>
        <p:nvSpPr>
          <p:cNvPr id="160" name="Text Box 223"/>
          <p:cNvSpPr txBox="1">
            <a:spLocks noChangeAspect="1" noChangeArrowheads="1"/>
          </p:cNvSpPr>
          <p:nvPr/>
        </p:nvSpPr>
        <p:spPr bwMode="auto">
          <a:xfrm>
            <a:off x="125713" y="3618453"/>
            <a:ext cx="1060743" cy="1812519"/>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Larger,  </a:t>
            </a:r>
          </a:p>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slower, </a:t>
            </a:r>
          </a:p>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and </a:t>
            </a:r>
          </a:p>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cheaper </a:t>
            </a:r>
          </a:p>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(per byte)</a:t>
            </a:r>
          </a:p>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storage</a:t>
            </a:r>
          </a:p>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devices</a:t>
            </a:r>
          </a:p>
        </p:txBody>
      </p:sp>
      <p:sp>
        <p:nvSpPr>
          <p:cNvPr id="161" name="Line 224"/>
          <p:cNvSpPr>
            <a:spLocks noChangeAspect="1" noChangeShapeType="1"/>
          </p:cNvSpPr>
          <p:nvPr/>
        </p:nvSpPr>
        <p:spPr bwMode="auto">
          <a:xfrm>
            <a:off x="2253778" y="3579522"/>
            <a:ext cx="3468602"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defTabSz="912663" eaLnBrk="1" fontAlgn="auto" hangingPunct="1">
              <a:lnSpc>
                <a:spcPct val="100000"/>
              </a:lnSpc>
              <a:spcBef>
                <a:spcPts val="0"/>
              </a:spcBef>
              <a:spcAft>
                <a:spcPts val="0"/>
              </a:spcAft>
              <a:defRPr/>
            </a:pPr>
            <a:endParaRPr lang="en-US" sz="1797" b="0" kern="0">
              <a:solidFill>
                <a:sysClr val="windowText" lastClr="000000"/>
              </a:solidFill>
              <a:latin typeface="Arial"/>
              <a:cs typeface="Arial"/>
            </a:endParaRPr>
          </a:p>
        </p:txBody>
      </p:sp>
      <p:sp>
        <p:nvSpPr>
          <p:cNvPr id="162" name="Text Box 225"/>
          <p:cNvSpPr txBox="1">
            <a:spLocks noChangeAspect="1" noChangeArrowheads="1"/>
          </p:cNvSpPr>
          <p:nvPr/>
        </p:nvSpPr>
        <p:spPr bwMode="auto">
          <a:xfrm>
            <a:off x="2575442" y="5936447"/>
            <a:ext cx="2950646" cy="64513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a:cs typeface="Arial"/>
              </a:rPr>
              <a:t>Remote secondary storage</a:t>
            </a:r>
          </a:p>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a:cs typeface="Arial"/>
              </a:rPr>
              <a:t>(e.g., Web servers)</a:t>
            </a:r>
          </a:p>
        </p:txBody>
      </p:sp>
      <p:sp>
        <p:nvSpPr>
          <p:cNvPr id="165" name="Text Box 227"/>
          <p:cNvSpPr txBox="1">
            <a:spLocks noChangeAspect="1" noChangeArrowheads="1"/>
          </p:cNvSpPr>
          <p:nvPr/>
        </p:nvSpPr>
        <p:spPr bwMode="auto">
          <a:xfrm>
            <a:off x="7062324" y="5365165"/>
            <a:ext cx="2058938" cy="737158"/>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p>
            <a:pPr algn="l" defTabSz="912663" eaLnBrk="1" fontAlgn="auto" hangingPunct="1">
              <a:lnSpc>
                <a:spcPct val="100000"/>
              </a:lnSpc>
              <a:spcBef>
                <a:spcPts val="0"/>
              </a:spcBef>
              <a:spcAft>
                <a:spcPts val="0"/>
              </a:spcAft>
              <a:defRPr/>
            </a:pPr>
            <a:r>
              <a:rPr lang="en-US" sz="1397" kern="0" dirty="0">
                <a:solidFill>
                  <a:srgbClr val="FF0000"/>
                </a:solidFill>
                <a:latin typeface="Arial"/>
                <a:cs typeface="Arial"/>
              </a:rPr>
              <a:t>Local disks hold files retrieved from disks </a:t>
            </a:r>
          </a:p>
          <a:p>
            <a:pPr algn="l" defTabSz="912663" eaLnBrk="1" fontAlgn="auto" hangingPunct="1">
              <a:lnSpc>
                <a:spcPct val="100000"/>
              </a:lnSpc>
              <a:spcBef>
                <a:spcPts val="0"/>
              </a:spcBef>
              <a:spcAft>
                <a:spcPts val="0"/>
              </a:spcAft>
              <a:defRPr/>
            </a:pPr>
            <a:r>
              <a:rPr lang="en-US" sz="1397" kern="0" dirty="0">
                <a:solidFill>
                  <a:srgbClr val="FF0000"/>
                </a:solidFill>
                <a:latin typeface="Arial"/>
                <a:cs typeface="Arial"/>
              </a:rPr>
              <a:t>on remote servers</a:t>
            </a:r>
          </a:p>
        </p:txBody>
      </p:sp>
      <p:sp>
        <p:nvSpPr>
          <p:cNvPr id="166" name="Line 235"/>
          <p:cNvSpPr>
            <a:spLocks noChangeAspect="1" noChangeShapeType="1"/>
          </p:cNvSpPr>
          <p:nvPr/>
        </p:nvSpPr>
        <p:spPr bwMode="auto">
          <a:xfrm>
            <a:off x="1707104" y="4623747"/>
            <a:ext cx="4568288"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defTabSz="912663" eaLnBrk="1" fontAlgn="auto" hangingPunct="1">
              <a:lnSpc>
                <a:spcPct val="100000"/>
              </a:lnSpc>
              <a:spcBef>
                <a:spcPts val="0"/>
              </a:spcBef>
              <a:spcAft>
                <a:spcPts val="0"/>
              </a:spcAft>
              <a:defRPr/>
            </a:pPr>
            <a:endParaRPr lang="en-US" sz="1797" b="0" kern="0">
              <a:solidFill>
                <a:sysClr val="windowText" lastClr="000000"/>
              </a:solidFill>
              <a:latin typeface="Arial"/>
              <a:cs typeface="Arial"/>
            </a:endParaRPr>
          </a:p>
        </p:txBody>
      </p:sp>
      <p:sp>
        <p:nvSpPr>
          <p:cNvPr id="167" name="Text Box 236"/>
          <p:cNvSpPr txBox="1">
            <a:spLocks noChangeAspect="1" noChangeArrowheads="1"/>
          </p:cNvSpPr>
          <p:nvPr/>
        </p:nvSpPr>
        <p:spPr bwMode="auto">
          <a:xfrm>
            <a:off x="3459393" y="1945387"/>
            <a:ext cx="1182746" cy="644238"/>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a:cs typeface="Arial"/>
              </a:rPr>
              <a:t>L2 cache </a:t>
            </a:r>
          </a:p>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a:cs typeface="Arial"/>
              </a:rPr>
              <a:t>(SRAM)</a:t>
            </a:r>
          </a:p>
        </p:txBody>
      </p:sp>
      <p:sp>
        <p:nvSpPr>
          <p:cNvPr id="169" name="Text Box 243"/>
          <p:cNvSpPr txBox="1">
            <a:spLocks noChangeAspect="1" noChangeArrowheads="1"/>
          </p:cNvSpPr>
          <p:nvPr/>
        </p:nvSpPr>
        <p:spPr bwMode="auto">
          <a:xfrm>
            <a:off x="4955453" y="1638437"/>
            <a:ext cx="2833194" cy="52290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p>
            <a:pPr algn="l" defTabSz="912663" eaLnBrk="1" fontAlgn="auto" hangingPunct="1">
              <a:lnSpc>
                <a:spcPct val="100000"/>
              </a:lnSpc>
              <a:spcBef>
                <a:spcPts val="0"/>
              </a:spcBef>
              <a:spcAft>
                <a:spcPts val="0"/>
              </a:spcAft>
              <a:defRPr/>
            </a:pPr>
            <a:r>
              <a:rPr lang="en-US" sz="1397" kern="0" dirty="0">
                <a:solidFill>
                  <a:srgbClr val="FF0000"/>
                </a:solidFill>
                <a:latin typeface="Arial"/>
                <a:cs typeface="Arial"/>
              </a:rPr>
              <a:t>L1 cache holds cache lines retrieved from the L2 cache.</a:t>
            </a:r>
          </a:p>
        </p:txBody>
      </p:sp>
      <p:sp>
        <p:nvSpPr>
          <p:cNvPr id="171" name="Text Box 233"/>
          <p:cNvSpPr txBox="1">
            <a:spLocks noChangeAspect="1" noChangeArrowheads="1"/>
          </p:cNvSpPr>
          <p:nvPr/>
        </p:nvSpPr>
        <p:spPr bwMode="auto">
          <a:xfrm>
            <a:off x="4567235" y="971662"/>
            <a:ext cx="2914006" cy="52225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p>
            <a:pPr algn="l" defTabSz="912663" eaLnBrk="1" fontAlgn="auto" hangingPunct="1">
              <a:lnSpc>
                <a:spcPct val="100000"/>
              </a:lnSpc>
              <a:spcBef>
                <a:spcPts val="0"/>
              </a:spcBef>
              <a:spcAft>
                <a:spcPts val="0"/>
              </a:spcAft>
              <a:defRPr/>
            </a:pPr>
            <a:r>
              <a:rPr lang="en-US" sz="1397" kern="0" dirty="0">
                <a:solidFill>
                  <a:srgbClr val="FF0000"/>
                </a:solidFill>
                <a:latin typeface="Arial"/>
                <a:cs typeface="Arial"/>
              </a:rPr>
              <a:t>CPU registers hold words retrieved from </a:t>
            </a:r>
            <a:r>
              <a:rPr lang="en-US" sz="1397" kern="0" dirty="0" err="1">
                <a:solidFill>
                  <a:srgbClr val="FF0000"/>
                </a:solidFill>
                <a:latin typeface="Arial"/>
                <a:cs typeface="Arial"/>
              </a:rPr>
              <a:t>th</a:t>
            </a:r>
            <a:r>
              <a:rPr lang="en-US" sz="1397" kern="0" dirty="0">
                <a:solidFill>
                  <a:srgbClr val="FF0000"/>
                </a:solidFill>
                <a:latin typeface="Arial"/>
                <a:cs typeface="Arial"/>
              </a:rPr>
              <a:t>e L1 cache.</a:t>
            </a:r>
          </a:p>
        </p:txBody>
      </p:sp>
      <p:sp>
        <p:nvSpPr>
          <p:cNvPr id="174" name="Text Box 231"/>
          <p:cNvSpPr txBox="1">
            <a:spLocks noChangeAspect="1" noChangeArrowheads="1"/>
          </p:cNvSpPr>
          <p:nvPr/>
        </p:nvSpPr>
        <p:spPr bwMode="auto">
          <a:xfrm>
            <a:off x="5357931" y="2399023"/>
            <a:ext cx="2624032" cy="52290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p>
            <a:pPr algn="l" defTabSz="912663" eaLnBrk="1" fontAlgn="auto" hangingPunct="1">
              <a:lnSpc>
                <a:spcPct val="100000"/>
              </a:lnSpc>
              <a:spcBef>
                <a:spcPts val="0"/>
              </a:spcBef>
              <a:spcAft>
                <a:spcPts val="0"/>
              </a:spcAft>
              <a:defRPr/>
            </a:pPr>
            <a:r>
              <a:rPr lang="en-US" sz="1397" kern="0" dirty="0">
                <a:solidFill>
                  <a:srgbClr val="FF0000"/>
                </a:solidFill>
                <a:latin typeface="Arial"/>
                <a:cs typeface="Arial"/>
              </a:rPr>
              <a:t>L2 cache holds cache lines</a:t>
            </a:r>
          </a:p>
          <a:p>
            <a:pPr algn="l" defTabSz="912663" eaLnBrk="1" fontAlgn="auto" hangingPunct="1">
              <a:lnSpc>
                <a:spcPct val="100000"/>
              </a:lnSpc>
              <a:spcBef>
                <a:spcPts val="0"/>
              </a:spcBef>
              <a:spcAft>
                <a:spcPts val="0"/>
              </a:spcAft>
              <a:defRPr/>
            </a:pPr>
            <a:r>
              <a:rPr lang="en-US" sz="1397" kern="0" dirty="0">
                <a:solidFill>
                  <a:srgbClr val="FF0000"/>
                </a:solidFill>
                <a:latin typeface="Arial"/>
                <a:cs typeface="Arial"/>
              </a:rPr>
              <a:t> retrieved from L3 cache</a:t>
            </a:r>
          </a:p>
        </p:txBody>
      </p:sp>
      <p:sp>
        <p:nvSpPr>
          <p:cNvPr id="176" name="Text Box 247"/>
          <p:cNvSpPr txBox="1">
            <a:spLocks noChangeAspect="1" noChangeArrowheads="1"/>
          </p:cNvSpPr>
          <p:nvPr/>
        </p:nvSpPr>
        <p:spPr bwMode="auto">
          <a:xfrm>
            <a:off x="3231451" y="642816"/>
            <a:ext cx="529932" cy="368648"/>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kern="0" dirty="0">
                <a:solidFill>
                  <a:schemeClr val="accent6">
                    <a:lumMod val="75000"/>
                  </a:schemeClr>
                </a:solidFill>
                <a:latin typeface="Arial"/>
                <a:cs typeface="Arial"/>
              </a:rPr>
              <a:t>L0:</a:t>
            </a:r>
          </a:p>
        </p:txBody>
      </p:sp>
      <p:sp>
        <p:nvSpPr>
          <p:cNvPr id="177" name="Text Box 248"/>
          <p:cNvSpPr txBox="1">
            <a:spLocks noChangeAspect="1" noChangeArrowheads="1"/>
          </p:cNvSpPr>
          <p:nvPr/>
        </p:nvSpPr>
        <p:spPr bwMode="auto">
          <a:xfrm>
            <a:off x="2863833" y="1351115"/>
            <a:ext cx="529932" cy="368648"/>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kern="0" dirty="0">
                <a:solidFill>
                  <a:schemeClr val="accent6">
                    <a:lumMod val="75000"/>
                  </a:schemeClr>
                </a:solidFill>
                <a:latin typeface="Arial"/>
                <a:cs typeface="Arial"/>
              </a:rPr>
              <a:t>L1:</a:t>
            </a:r>
          </a:p>
        </p:txBody>
      </p:sp>
      <p:sp>
        <p:nvSpPr>
          <p:cNvPr id="178" name="Text Box 249"/>
          <p:cNvSpPr txBox="1">
            <a:spLocks noChangeAspect="1" noChangeArrowheads="1"/>
          </p:cNvSpPr>
          <p:nvPr/>
        </p:nvSpPr>
        <p:spPr bwMode="auto">
          <a:xfrm>
            <a:off x="2483538" y="2037229"/>
            <a:ext cx="529932" cy="368648"/>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kern="0">
                <a:solidFill>
                  <a:schemeClr val="accent6">
                    <a:lumMod val="75000"/>
                  </a:schemeClr>
                </a:solidFill>
                <a:latin typeface="Arial"/>
                <a:cs typeface="Arial"/>
              </a:rPr>
              <a:t>L2:</a:t>
            </a:r>
          </a:p>
        </p:txBody>
      </p:sp>
      <p:sp>
        <p:nvSpPr>
          <p:cNvPr id="179" name="Text Box 250"/>
          <p:cNvSpPr txBox="1">
            <a:spLocks noChangeAspect="1" noChangeArrowheads="1"/>
          </p:cNvSpPr>
          <p:nvPr/>
        </p:nvSpPr>
        <p:spPr bwMode="auto">
          <a:xfrm>
            <a:off x="2077891" y="2791480"/>
            <a:ext cx="529932" cy="368648"/>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kern="0">
                <a:solidFill>
                  <a:schemeClr val="accent6">
                    <a:lumMod val="75000"/>
                  </a:schemeClr>
                </a:solidFill>
                <a:latin typeface="Arial"/>
                <a:cs typeface="Arial"/>
              </a:rPr>
              <a:t>L3:</a:t>
            </a:r>
          </a:p>
        </p:txBody>
      </p:sp>
      <p:sp>
        <p:nvSpPr>
          <p:cNvPr id="180" name="Text Box 251"/>
          <p:cNvSpPr txBox="1">
            <a:spLocks noChangeAspect="1" noChangeArrowheads="1"/>
          </p:cNvSpPr>
          <p:nvPr/>
        </p:nvSpPr>
        <p:spPr bwMode="auto">
          <a:xfrm>
            <a:off x="1553402" y="3788169"/>
            <a:ext cx="529932" cy="368648"/>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kern="0">
                <a:solidFill>
                  <a:schemeClr val="accent6">
                    <a:lumMod val="75000"/>
                  </a:schemeClr>
                </a:solidFill>
                <a:latin typeface="Arial"/>
                <a:cs typeface="Arial"/>
              </a:rPr>
              <a:t>L4:</a:t>
            </a:r>
          </a:p>
        </p:txBody>
      </p:sp>
      <p:sp>
        <p:nvSpPr>
          <p:cNvPr id="181" name="Text Box 252"/>
          <p:cNvSpPr txBox="1">
            <a:spLocks noChangeAspect="1" noChangeArrowheads="1"/>
          </p:cNvSpPr>
          <p:nvPr/>
        </p:nvSpPr>
        <p:spPr bwMode="auto">
          <a:xfrm>
            <a:off x="933838" y="4903699"/>
            <a:ext cx="529932" cy="368648"/>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kern="0">
                <a:solidFill>
                  <a:schemeClr val="accent6">
                    <a:lumMod val="75000"/>
                  </a:schemeClr>
                </a:solidFill>
                <a:latin typeface="Arial"/>
                <a:cs typeface="Arial"/>
              </a:rPr>
              <a:t>L5:</a:t>
            </a:r>
          </a:p>
        </p:txBody>
      </p:sp>
      <p:sp>
        <p:nvSpPr>
          <p:cNvPr id="182" name="Text Box 289"/>
          <p:cNvSpPr txBox="1">
            <a:spLocks noChangeAspect="1" noChangeArrowheads="1"/>
          </p:cNvSpPr>
          <p:nvPr/>
        </p:nvSpPr>
        <p:spPr bwMode="auto">
          <a:xfrm>
            <a:off x="132051" y="1135447"/>
            <a:ext cx="1060743" cy="1812519"/>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Smaller,</a:t>
            </a:r>
          </a:p>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faster,</a:t>
            </a:r>
          </a:p>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and </a:t>
            </a:r>
          </a:p>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costlier</a:t>
            </a:r>
          </a:p>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(per byte)</a:t>
            </a:r>
          </a:p>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storage </a:t>
            </a:r>
          </a:p>
          <a:p>
            <a:pPr defTabSz="912663" eaLnBrk="1" fontAlgn="auto" hangingPunct="1">
              <a:lnSpc>
                <a:spcPct val="100000"/>
              </a:lnSpc>
              <a:spcBef>
                <a:spcPts val="0"/>
              </a:spcBef>
              <a:spcAft>
                <a:spcPts val="0"/>
              </a:spcAft>
              <a:defRPr/>
            </a:pPr>
            <a:r>
              <a:rPr lang="en-US" sz="1597" b="0" kern="0" dirty="0">
                <a:solidFill>
                  <a:sysClr val="windowText" lastClr="000000"/>
                </a:solidFill>
                <a:latin typeface="Arial"/>
                <a:cs typeface="Arial"/>
              </a:rPr>
              <a:t>devices</a:t>
            </a:r>
          </a:p>
        </p:txBody>
      </p:sp>
      <p:sp>
        <p:nvSpPr>
          <p:cNvPr id="183" name="Line 291"/>
          <p:cNvSpPr>
            <a:spLocks noChangeShapeType="1"/>
          </p:cNvSpPr>
          <p:nvPr/>
        </p:nvSpPr>
        <p:spPr bwMode="auto">
          <a:xfrm flipH="1" flipV="1">
            <a:off x="92437" y="952322"/>
            <a:ext cx="0" cy="2150248"/>
          </a:xfrm>
          <a:prstGeom prst="line">
            <a:avLst/>
          </a:prstGeom>
          <a:noFill/>
          <a:ln w="38100">
            <a:solidFill>
              <a:schemeClr val="accent6">
                <a:lumMod val="75000"/>
              </a:schemeClr>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defTabSz="912663" eaLnBrk="1" fontAlgn="auto" hangingPunct="1">
              <a:lnSpc>
                <a:spcPct val="100000"/>
              </a:lnSpc>
              <a:spcBef>
                <a:spcPts val="0"/>
              </a:spcBef>
              <a:spcAft>
                <a:spcPts val="0"/>
              </a:spcAft>
              <a:defRPr/>
            </a:pPr>
            <a:endParaRPr lang="en-US" sz="1597" b="0" kern="0">
              <a:solidFill>
                <a:sysClr val="windowText" lastClr="000000"/>
              </a:solidFill>
              <a:latin typeface="Arial"/>
              <a:cs typeface="Arial"/>
            </a:endParaRPr>
          </a:p>
        </p:txBody>
      </p:sp>
      <p:sp>
        <p:nvSpPr>
          <p:cNvPr id="184" name="Line 292"/>
          <p:cNvSpPr>
            <a:spLocks noChangeAspect="1" noChangeShapeType="1"/>
          </p:cNvSpPr>
          <p:nvPr/>
        </p:nvSpPr>
        <p:spPr bwMode="auto">
          <a:xfrm>
            <a:off x="1117647" y="5732939"/>
            <a:ext cx="5755123" cy="0"/>
          </a:xfrm>
          <a:prstGeom prst="line">
            <a:avLst/>
          </a:prstGeom>
          <a:noFill/>
          <a:ln w="12700">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defTabSz="912663" eaLnBrk="1" fontAlgn="auto" hangingPunct="1">
              <a:lnSpc>
                <a:spcPct val="100000"/>
              </a:lnSpc>
              <a:spcBef>
                <a:spcPts val="0"/>
              </a:spcBef>
              <a:spcAft>
                <a:spcPts val="0"/>
              </a:spcAft>
              <a:defRPr/>
            </a:pPr>
            <a:endParaRPr lang="en-US" sz="1797" b="0" kern="0">
              <a:solidFill>
                <a:sysClr val="windowText" lastClr="000000"/>
              </a:solidFill>
              <a:latin typeface="Arial"/>
              <a:cs typeface="Arial"/>
            </a:endParaRPr>
          </a:p>
        </p:txBody>
      </p:sp>
      <p:sp>
        <p:nvSpPr>
          <p:cNvPr id="185" name="Text Box 293"/>
          <p:cNvSpPr txBox="1">
            <a:spLocks noChangeAspect="1" noChangeArrowheads="1"/>
          </p:cNvSpPr>
          <p:nvPr/>
        </p:nvSpPr>
        <p:spPr bwMode="auto">
          <a:xfrm>
            <a:off x="3459393" y="2775697"/>
            <a:ext cx="1182746" cy="644238"/>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a:cs typeface="Arial"/>
              </a:rPr>
              <a:t>L3 cache </a:t>
            </a:r>
          </a:p>
          <a:p>
            <a:pPr defTabSz="912663" eaLnBrk="1" fontAlgn="auto" hangingPunct="1">
              <a:lnSpc>
                <a:spcPct val="100000"/>
              </a:lnSpc>
              <a:spcBef>
                <a:spcPts val="0"/>
              </a:spcBef>
              <a:spcAft>
                <a:spcPts val="0"/>
              </a:spcAft>
              <a:defRPr/>
            </a:pPr>
            <a:r>
              <a:rPr lang="en-US" sz="1797" b="0" kern="0" dirty="0">
                <a:solidFill>
                  <a:sysClr val="windowText" lastClr="000000"/>
                </a:solidFill>
                <a:latin typeface="Arial"/>
                <a:cs typeface="Arial"/>
              </a:rPr>
              <a:t>(SRAM)</a:t>
            </a:r>
          </a:p>
        </p:txBody>
      </p:sp>
      <p:sp>
        <p:nvSpPr>
          <p:cNvPr id="187" name="Text Box 295"/>
          <p:cNvSpPr txBox="1">
            <a:spLocks noChangeAspect="1" noChangeArrowheads="1"/>
          </p:cNvSpPr>
          <p:nvPr/>
        </p:nvSpPr>
        <p:spPr bwMode="auto">
          <a:xfrm>
            <a:off x="5801607" y="3299380"/>
            <a:ext cx="2871222" cy="52225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nchor="ctr">
            <a:spAutoFit/>
          </a:bodyPr>
          <a:lstStyle/>
          <a:p>
            <a:pPr algn="l" defTabSz="912663" eaLnBrk="1" fontAlgn="auto" hangingPunct="1">
              <a:lnSpc>
                <a:spcPct val="100000"/>
              </a:lnSpc>
              <a:spcBef>
                <a:spcPts val="0"/>
              </a:spcBef>
              <a:spcAft>
                <a:spcPts val="0"/>
              </a:spcAft>
              <a:defRPr/>
            </a:pPr>
            <a:r>
              <a:rPr lang="en-US" sz="1397" kern="0" dirty="0">
                <a:solidFill>
                  <a:srgbClr val="FF0000"/>
                </a:solidFill>
                <a:latin typeface="Arial"/>
                <a:cs typeface="Arial"/>
              </a:rPr>
              <a:t>L3 cache holds cache lines</a:t>
            </a:r>
          </a:p>
          <a:p>
            <a:pPr algn="l" defTabSz="912663" eaLnBrk="1" fontAlgn="auto" hangingPunct="1">
              <a:lnSpc>
                <a:spcPct val="100000"/>
              </a:lnSpc>
              <a:spcBef>
                <a:spcPts val="0"/>
              </a:spcBef>
              <a:spcAft>
                <a:spcPts val="0"/>
              </a:spcAft>
              <a:defRPr/>
            </a:pPr>
            <a:r>
              <a:rPr lang="en-US" sz="1397" kern="0" dirty="0">
                <a:solidFill>
                  <a:srgbClr val="FF0000"/>
                </a:solidFill>
                <a:latin typeface="Arial"/>
                <a:cs typeface="Arial"/>
              </a:rPr>
              <a:t> retrieved from main memory.</a:t>
            </a:r>
          </a:p>
        </p:txBody>
      </p:sp>
      <p:sp>
        <p:nvSpPr>
          <p:cNvPr id="189" name="Text Box 297"/>
          <p:cNvSpPr txBox="1">
            <a:spLocks noChangeAspect="1" noChangeArrowheads="1"/>
          </p:cNvSpPr>
          <p:nvPr/>
        </p:nvSpPr>
        <p:spPr bwMode="auto">
          <a:xfrm>
            <a:off x="388750" y="5952678"/>
            <a:ext cx="529932" cy="368648"/>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defTabSz="912663" eaLnBrk="1" fontAlgn="auto" hangingPunct="1">
              <a:lnSpc>
                <a:spcPct val="100000"/>
              </a:lnSpc>
              <a:spcBef>
                <a:spcPts val="0"/>
              </a:spcBef>
              <a:spcAft>
                <a:spcPts val="0"/>
              </a:spcAft>
              <a:defRPr/>
            </a:pPr>
            <a:r>
              <a:rPr lang="en-US" sz="1797" kern="0">
                <a:solidFill>
                  <a:schemeClr val="accent6">
                    <a:lumMod val="75000"/>
                  </a:schemeClr>
                </a:solidFill>
                <a:latin typeface="Arial"/>
                <a:cs typeface="Arial"/>
              </a:rPr>
              <a:t>L6:</a:t>
            </a:r>
          </a:p>
        </p:txBody>
      </p:sp>
      <p:sp>
        <p:nvSpPr>
          <p:cNvPr id="234" name="Text Box 229"/>
          <p:cNvSpPr txBox="1">
            <a:spLocks noChangeAspect="1" noChangeArrowheads="1"/>
          </p:cNvSpPr>
          <p:nvPr/>
        </p:nvSpPr>
        <p:spPr bwMode="auto">
          <a:xfrm>
            <a:off x="6389956" y="4230550"/>
            <a:ext cx="2180136" cy="737296"/>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nchor="ctr">
            <a:spAutoFit/>
          </a:bodyPr>
          <a:lstStyle/>
          <a:p>
            <a:pPr algn="l" defTabSz="912663" eaLnBrk="1" fontAlgn="auto" hangingPunct="1">
              <a:lnSpc>
                <a:spcPct val="100000"/>
              </a:lnSpc>
              <a:spcBef>
                <a:spcPts val="0"/>
              </a:spcBef>
              <a:spcAft>
                <a:spcPts val="0"/>
              </a:spcAft>
              <a:defRPr/>
            </a:pPr>
            <a:r>
              <a:rPr lang="en-US" sz="1397" kern="0" dirty="0">
                <a:solidFill>
                  <a:srgbClr val="FF0000"/>
                </a:solidFill>
                <a:latin typeface="Arial"/>
                <a:cs typeface="Arial"/>
              </a:rPr>
              <a:t>Main memory holds disk blocks retrieved from local disks.</a:t>
            </a:r>
          </a:p>
        </p:txBody>
      </p:sp>
    </p:spTree>
    <p:extLst>
      <p:ext uri="{BB962C8B-B14F-4D97-AF65-F5344CB8AC3E}">
        <p14:creationId xmlns:p14="http://schemas.microsoft.com/office/powerpoint/2010/main" val="38664980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Grp="1" noChangeArrowheads="1"/>
          </p:cNvSpPr>
          <p:nvPr>
            <p:ph type="title"/>
          </p:nvPr>
        </p:nvSpPr>
        <p:spPr/>
        <p:txBody>
          <a:bodyPr/>
          <a:lstStyle/>
          <a:p>
            <a:r>
              <a:rPr lang="en-US" dirty="0" smtClean="0"/>
              <a:t>Caches</a:t>
            </a:r>
            <a:endParaRPr lang="en-US" dirty="0"/>
          </a:p>
        </p:txBody>
      </p:sp>
      <p:sp>
        <p:nvSpPr>
          <p:cNvPr id="136199" name="Rectangle 7"/>
          <p:cNvSpPr>
            <a:spLocks noGrp="1" noChangeArrowheads="1"/>
          </p:cNvSpPr>
          <p:nvPr>
            <p:ph type="body" idx="1"/>
          </p:nvPr>
        </p:nvSpPr>
        <p:spPr>
          <a:xfrm>
            <a:off x="398257" y="831850"/>
            <a:ext cx="8426691" cy="4962843"/>
          </a:xfrm>
        </p:spPr>
        <p:txBody>
          <a:bodyPr/>
          <a:lstStyle/>
          <a:p>
            <a:r>
              <a:rPr lang="en-US" i="1" dirty="0" smtClean="0">
                <a:solidFill>
                  <a:srgbClr val="FF0000"/>
                </a:solidFill>
              </a:rPr>
              <a:t>Cache:</a:t>
            </a:r>
            <a:r>
              <a:rPr lang="en-US" i="1" dirty="0" smtClean="0"/>
              <a:t> </a:t>
            </a:r>
            <a:r>
              <a:rPr lang="en-US" dirty="0" smtClean="0"/>
              <a:t>A smaller, faster storage device that acts as a staging area for a subset of the data in a larger, slower device.</a:t>
            </a:r>
          </a:p>
          <a:p>
            <a:r>
              <a:rPr lang="en-US" dirty="0" smtClean="0"/>
              <a:t>Fundamental idea of a memory hierarchy:</a:t>
            </a:r>
          </a:p>
          <a:p>
            <a:pPr lvl="1"/>
            <a:r>
              <a:rPr lang="en-US" dirty="0" smtClean="0"/>
              <a:t>For each </a:t>
            </a:r>
            <a:r>
              <a:rPr lang="en-US" dirty="0" err="1" smtClean="0"/>
              <a:t>k</a:t>
            </a:r>
            <a:r>
              <a:rPr lang="en-US" dirty="0" smtClean="0"/>
              <a:t>, the faster, smaller device at level </a:t>
            </a:r>
            <a:r>
              <a:rPr lang="en-US" dirty="0" err="1" smtClean="0"/>
              <a:t>k</a:t>
            </a:r>
            <a:r>
              <a:rPr lang="en-US" dirty="0" smtClean="0"/>
              <a:t> serves as a cache for the larger, slower device at level k+1.</a:t>
            </a:r>
          </a:p>
          <a:p>
            <a:r>
              <a:rPr lang="en-US" dirty="0" smtClean="0"/>
              <a:t>Why do memory hierarchies work?</a:t>
            </a:r>
          </a:p>
          <a:p>
            <a:pPr lvl="1"/>
            <a:r>
              <a:rPr lang="en-US" dirty="0" smtClean="0"/>
              <a:t>Because of locality, programs tend to access the data at level </a:t>
            </a:r>
            <a:r>
              <a:rPr lang="en-US" dirty="0" err="1" smtClean="0"/>
              <a:t>k</a:t>
            </a:r>
            <a:r>
              <a:rPr lang="en-US" dirty="0" smtClean="0"/>
              <a:t> more often than they access the data at level k+1. </a:t>
            </a:r>
          </a:p>
          <a:p>
            <a:pPr lvl="1"/>
            <a:r>
              <a:rPr lang="en-US" dirty="0" smtClean="0"/>
              <a:t>Thus, the storage at level k+1 can be slower, and thus larger and cheaper per bit.</a:t>
            </a:r>
          </a:p>
          <a:p>
            <a:r>
              <a:rPr lang="en-US" i="1" dirty="0" smtClean="0">
                <a:solidFill>
                  <a:srgbClr val="FF0000"/>
                </a:solidFill>
              </a:rPr>
              <a:t>Big Idea:  </a:t>
            </a:r>
            <a:r>
              <a:rPr lang="en-US" dirty="0" smtClean="0"/>
              <a:t>The memory hierarchy creates a large pool of storage that costs as much as the cheap storage near the bottom, but that serves data to programs at the rate of the fast storage near the top.</a:t>
            </a:r>
          </a:p>
          <a:p>
            <a:pPr lvl="1"/>
            <a:endParaRPr lang="en-US" dirty="0" smtClean="0"/>
          </a:p>
          <a:p>
            <a:endParaRPr lang="en-US" dirty="0"/>
          </a:p>
        </p:txBody>
      </p:sp>
    </p:spTree>
    <p:extLst>
      <p:ext uri="{BB962C8B-B14F-4D97-AF65-F5344CB8AC3E}">
        <p14:creationId xmlns:p14="http://schemas.microsoft.com/office/powerpoint/2010/main" val="2170908233"/>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348708" y="2890238"/>
            <a:ext cx="684530" cy="136906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a:t>
            </a:r>
            <a:endParaRPr lang="en-US" dirty="0"/>
          </a:p>
        </p:txBody>
      </p:sp>
      <p:sp>
        <p:nvSpPr>
          <p:cNvPr id="3" name="Rectangle 2"/>
          <p:cNvSpPr/>
          <p:nvPr/>
        </p:nvSpPr>
        <p:spPr bwMode="auto">
          <a:xfrm>
            <a:off x="1903589" y="4259298"/>
            <a:ext cx="3574768" cy="205359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endParaRPr lang="en-US" sz="1797" dirty="0">
              <a:latin typeface="Calibri" pitchFamily="34" charset="0"/>
            </a:endParaRPr>
          </a:p>
        </p:txBody>
      </p:sp>
      <p:sp>
        <p:nvSpPr>
          <p:cNvPr id="4" name="Rectangle 3"/>
          <p:cNvSpPr/>
          <p:nvPr/>
        </p:nvSpPr>
        <p:spPr bwMode="auto">
          <a:xfrm>
            <a:off x="1903589" y="2268183"/>
            <a:ext cx="3574768" cy="608471"/>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endParaRPr lang="en-US" dirty="0" smtClean="0">
              <a:latin typeface="Calibri" pitchFamily="34" charset="0"/>
            </a:endParaRPr>
          </a:p>
        </p:txBody>
      </p:sp>
      <p:sp>
        <p:nvSpPr>
          <p:cNvPr id="5" name="Rectangle 4"/>
          <p:cNvSpPr/>
          <p:nvPr/>
        </p:nvSpPr>
        <p:spPr bwMode="auto">
          <a:xfrm>
            <a:off x="2055707" y="4411415"/>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0</a:t>
            </a:r>
          </a:p>
        </p:txBody>
      </p:sp>
      <p:sp>
        <p:nvSpPr>
          <p:cNvPr id="6" name="Rectangle 5"/>
          <p:cNvSpPr/>
          <p:nvPr/>
        </p:nvSpPr>
        <p:spPr bwMode="auto">
          <a:xfrm>
            <a:off x="2892354" y="4411415"/>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a:t>
            </a:r>
          </a:p>
        </p:txBody>
      </p:sp>
      <p:sp>
        <p:nvSpPr>
          <p:cNvPr id="7" name="Rectangle 6"/>
          <p:cNvSpPr/>
          <p:nvPr/>
        </p:nvSpPr>
        <p:spPr bwMode="auto">
          <a:xfrm>
            <a:off x="3729002" y="4411415"/>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2</a:t>
            </a:r>
          </a:p>
        </p:txBody>
      </p:sp>
      <p:sp>
        <p:nvSpPr>
          <p:cNvPr id="8" name="Rectangle 7"/>
          <p:cNvSpPr/>
          <p:nvPr/>
        </p:nvSpPr>
        <p:spPr bwMode="auto">
          <a:xfrm>
            <a:off x="4565650" y="4411415"/>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3</a:t>
            </a:r>
          </a:p>
        </p:txBody>
      </p:sp>
      <p:sp>
        <p:nvSpPr>
          <p:cNvPr id="9" name="Rectangle 8"/>
          <p:cNvSpPr/>
          <p:nvPr/>
        </p:nvSpPr>
        <p:spPr bwMode="auto">
          <a:xfrm>
            <a:off x="2055707" y="479171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4</a:t>
            </a:r>
          </a:p>
        </p:txBody>
      </p:sp>
      <p:sp>
        <p:nvSpPr>
          <p:cNvPr id="10" name="Rectangle 9"/>
          <p:cNvSpPr/>
          <p:nvPr/>
        </p:nvSpPr>
        <p:spPr bwMode="auto">
          <a:xfrm>
            <a:off x="2892354" y="479171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5</a:t>
            </a:r>
          </a:p>
        </p:txBody>
      </p:sp>
      <p:sp>
        <p:nvSpPr>
          <p:cNvPr id="11" name="Rectangle 10"/>
          <p:cNvSpPr/>
          <p:nvPr/>
        </p:nvSpPr>
        <p:spPr bwMode="auto">
          <a:xfrm>
            <a:off x="3729002" y="479171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6</a:t>
            </a:r>
          </a:p>
        </p:txBody>
      </p:sp>
      <p:sp>
        <p:nvSpPr>
          <p:cNvPr id="12" name="Rectangle 11"/>
          <p:cNvSpPr/>
          <p:nvPr/>
        </p:nvSpPr>
        <p:spPr bwMode="auto">
          <a:xfrm>
            <a:off x="4565650" y="479171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7</a:t>
            </a:r>
          </a:p>
        </p:txBody>
      </p:sp>
      <p:sp>
        <p:nvSpPr>
          <p:cNvPr id="13" name="Rectangle 12"/>
          <p:cNvSpPr/>
          <p:nvPr/>
        </p:nvSpPr>
        <p:spPr bwMode="auto">
          <a:xfrm>
            <a:off x="2055707" y="5172004"/>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8</a:t>
            </a:r>
          </a:p>
        </p:txBody>
      </p:sp>
      <p:sp>
        <p:nvSpPr>
          <p:cNvPr id="14" name="Rectangle 13"/>
          <p:cNvSpPr/>
          <p:nvPr/>
        </p:nvSpPr>
        <p:spPr bwMode="auto">
          <a:xfrm>
            <a:off x="2892354" y="5172004"/>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9</a:t>
            </a:r>
          </a:p>
        </p:txBody>
      </p:sp>
      <p:sp>
        <p:nvSpPr>
          <p:cNvPr id="15" name="Rectangle 14"/>
          <p:cNvSpPr/>
          <p:nvPr/>
        </p:nvSpPr>
        <p:spPr bwMode="auto">
          <a:xfrm>
            <a:off x="3729002" y="5172004"/>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10</a:t>
            </a:r>
          </a:p>
        </p:txBody>
      </p:sp>
      <p:sp>
        <p:nvSpPr>
          <p:cNvPr id="16" name="Rectangle 15"/>
          <p:cNvSpPr/>
          <p:nvPr/>
        </p:nvSpPr>
        <p:spPr bwMode="auto">
          <a:xfrm>
            <a:off x="4565650" y="5172004"/>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11</a:t>
            </a:r>
          </a:p>
        </p:txBody>
      </p:sp>
      <p:sp>
        <p:nvSpPr>
          <p:cNvPr id="17" name="Rectangle 16"/>
          <p:cNvSpPr/>
          <p:nvPr/>
        </p:nvSpPr>
        <p:spPr bwMode="auto">
          <a:xfrm>
            <a:off x="2055707" y="5552299"/>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12</a:t>
            </a:r>
          </a:p>
        </p:txBody>
      </p:sp>
      <p:sp>
        <p:nvSpPr>
          <p:cNvPr id="18" name="Rectangle 17"/>
          <p:cNvSpPr/>
          <p:nvPr/>
        </p:nvSpPr>
        <p:spPr bwMode="auto">
          <a:xfrm>
            <a:off x="2892354" y="5552299"/>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13</a:t>
            </a:r>
          </a:p>
        </p:txBody>
      </p:sp>
      <p:sp>
        <p:nvSpPr>
          <p:cNvPr id="19" name="Rectangle 18"/>
          <p:cNvSpPr/>
          <p:nvPr/>
        </p:nvSpPr>
        <p:spPr bwMode="auto">
          <a:xfrm>
            <a:off x="3729002" y="5552299"/>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14</a:t>
            </a:r>
          </a:p>
        </p:txBody>
      </p:sp>
      <p:sp>
        <p:nvSpPr>
          <p:cNvPr id="20" name="Rectangle 19"/>
          <p:cNvSpPr/>
          <p:nvPr/>
        </p:nvSpPr>
        <p:spPr bwMode="auto">
          <a:xfrm>
            <a:off x="4565650" y="5552299"/>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15</a:t>
            </a:r>
          </a:p>
        </p:txBody>
      </p:sp>
      <p:cxnSp>
        <p:nvCxnSpPr>
          <p:cNvPr id="22" name="Straight Connector 21"/>
          <p:cNvCxnSpPr/>
          <p:nvPr/>
        </p:nvCxnSpPr>
        <p:spPr bwMode="auto">
          <a:xfrm>
            <a:off x="2283883" y="6084712"/>
            <a:ext cx="3042356" cy="1474"/>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5707" y="242030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8</a:t>
            </a:r>
          </a:p>
        </p:txBody>
      </p:sp>
      <p:sp>
        <p:nvSpPr>
          <p:cNvPr id="27" name="Rectangle 26"/>
          <p:cNvSpPr/>
          <p:nvPr/>
        </p:nvSpPr>
        <p:spPr bwMode="auto">
          <a:xfrm>
            <a:off x="2892354" y="242030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9</a:t>
            </a:r>
          </a:p>
        </p:txBody>
      </p:sp>
      <p:sp>
        <p:nvSpPr>
          <p:cNvPr id="28" name="Rectangle 27"/>
          <p:cNvSpPr/>
          <p:nvPr/>
        </p:nvSpPr>
        <p:spPr bwMode="auto">
          <a:xfrm>
            <a:off x="3729002" y="242030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14</a:t>
            </a:r>
          </a:p>
        </p:txBody>
      </p:sp>
      <p:sp>
        <p:nvSpPr>
          <p:cNvPr id="29" name="Rectangle 28"/>
          <p:cNvSpPr/>
          <p:nvPr/>
        </p:nvSpPr>
        <p:spPr bwMode="auto">
          <a:xfrm>
            <a:off x="4565650" y="242030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3</a:t>
            </a:r>
          </a:p>
        </p:txBody>
      </p:sp>
      <p:sp>
        <p:nvSpPr>
          <p:cNvPr id="30" name="TextBox 29"/>
          <p:cNvSpPr txBox="1"/>
          <p:nvPr/>
        </p:nvSpPr>
        <p:spPr>
          <a:xfrm>
            <a:off x="885524" y="2344242"/>
            <a:ext cx="755335" cy="341632"/>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595303" y="4335357"/>
            <a:ext cx="1004826" cy="341632"/>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626923" y="4139638"/>
            <a:ext cx="3194030" cy="576013"/>
          </a:xfrm>
          <a:prstGeom prst="rect">
            <a:avLst/>
          </a:prstGeom>
          <a:noFill/>
          <a:ln w="9525">
            <a:noFill/>
            <a:round/>
            <a:headEnd/>
            <a:tailEnd/>
          </a:ln>
        </p:spPr>
        <p:txBody>
          <a:bodyPr wrap="none" lIns="89833" tIns="46713" rIns="89833" bIns="46713" anchor="ctr">
            <a:spAutoFit/>
          </a:bodyPr>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latin typeface="Calibri" pitchFamily="34" charset="0"/>
              </a:rPr>
              <a:t>Larger, slower, cheaper memory</a:t>
            </a:r>
          </a:p>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latin typeface="Calibri" pitchFamily="34" charset="0"/>
              </a:rPr>
              <a:t>viewed as partitioned into “blocks”</a:t>
            </a:r>
          </a:p>
        </p:txBody>
      </p:sp>
      <p:sp>
        <p:nvSpPr>
          <p:cNvPr id="33" name="Text Box 22"/>
          <p:cNvSpPr txBox="1">
            <a:spLocks noChangeArrowheads="1"/>
          </p:cNvSpPr>
          <p:nvPr/>
        </p:nvSpPr>
        <p:spPr bwMode="auto">
          <a:xfrm>
            <a:off x="3937615" y="3226931"/>
            <a:ext cx="2833743" cy="576013"/>
          </a:xfrm>
          <a:prstGeom prst="rect">
            <a:avLst/>
          </a:prstGeom>
          <a:noFill/>
          <a:ln w="9525">
            <a:noFill/>
            <a:round/>
            <a:headEnd/>
            <a:tailEnd/>
          </a:ln>
        </p:spPr>
        <p:txBody>
          <a:bodyPr lIns="89833" tIns="46713" rIns="89833" bIns="46713" anchor="ctr">
            <a:spAutoFit/>
          </a:bodyPr>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latin typeface="Calibri" pitchFamily="34" charset="0"/>
              </a:rPr>
              <a:t>Data is copied in block-sized transfer units</a:t>
            </a:r>
          </a:p>
        </p:txBody>
      </p:sp>
      <p:sp>
        <p:nvSpPr>
          <p:cNvPr id="34" name="Text Box 29"/>
          <p:cNvSpPr txBox="1">
            <a:spLocks noChangeArrowheads="1"/>
          </p:cNvSpPr>
          <p:nvPr/>
        </p:nvSpPr>
        <p:spPr bwMode="auto">
          <a:xfrm>
            <a:off x="5612337" y="2162971"/>
            <a:ext cx="2809637" cy="815507"/>
          </a:xfrm>
          <a:prstGeom prst="rect">
            <a:avLst/>
          </a:prstGeom>
          <a:noFill/>
          <a:ln w="9525">
            <a:noFill/>
            <a:round/>
            <a:headEnd/>
            <a:tailEnd/>
          </a:ln>
        </p:spPr>
        <p:txBody>
          <a:bodyPr wrap="none" lIns="89833" tIns="46713" rIns="89833" bIns="46713" anchor="ctr">
            <a:spAutoFit/>
          </a:bodyPr>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latin typeface="Calibri" pitchFamily="34" charset="0"/>
              </a:rPr>
              <a:t>Smaller, faster, more expensive</a:t>
            </a:r>
          </a:p>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latin typeface="Calibri" pitchFamily="34" charset="0"/>
              </a:rPr>
              <a:t>memory caches a  subset of</a:t>
            </a:r>
          </a:p>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latin typeface="Calibri" pitchFamily="34" charset="0"/>
              </a:rPr>
              <a:t>the blocks</a:t>
            </a:r>
          </a:p>
        </p:txBody>
      </p:sp>
      <p:sp>
        <p:nvSpPr>
          <p:cNvPr id="37" name="Rectangle 36"/>
          <p:cNvSpPr/>
          <p:nvPr/>
        </p:nvSpPr>
        <p:spPr bwMode="auto">
          <a:xfrm>
            <a:off x="2055707" y="4791710"/>
            <a:ext cx="760589" cy="304236"/>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4</a:t>
            </a:r>
          </a:p>
        </p:txBody>
      </p:sp>
      <p:sp>
        <p:nvSpPr>
          <p:cNvPr id="38" name="Rectangle 37"/>
          <p:cNvSpPr/>
          <p:nvPr/>
        </p:nvSpPr>
        <p:spPr bwMode="auto">
          <a:xfrm>
            <a:off x="2588119" y="3422650"/>
            <a:ext cx="760589" cy="304236"/>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4</a:t>
            </a:r>
          </a:p>
        </p:txBody>
      </p:sp>
      <p:sp>
        <p:nvSpPr>
          <p:cNvPr id="39" name="Rectangle 38"/>
          <p:cNvSpPr/>
          <p:nvPr/>
        </p:nvSpPr>
        <p:spPr bwMode="auto">
          <a:xfrm>
            <a:off x="2055707" y="2420300"/>
            <a:ext cx="760589" cy="304236"/>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4</a:t>
            </a:r>
          </a:p>
        </p:txBody>
      </p:sp>
      <p:sp>
        <p:nvSpPr>
          <p:cNvPr id="40" name="Rectangle 39"/>
          <p:cNvSpPr/>
          <p:nvPr/>
        </p:nvSpPr>
        <p:spPr bwMode="auto">
          <a:xfrm>
            <a:off x="3729002" y="5172004"/>
            <a:ext cx="760589" cy="304236"/>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10</a:t>
            </a:r>
          </a:p>
        </p:txBody>
      </p:sp>
      <p:sp>
        <p:nvSpPr>
          <p:cNvPr id="41" name="Rectangle 40"/>
          <p:cNvSpPr/>
          <p:nvPr/>
        </p:nvSpPr>
        <p:spPr bwMode="auto">
          <a:xfrm>
            <a:off x="2588119" y="3422650"/>
            <a:ext cx="760589" cy="304236"/>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10</a:t>
            </a:r>
          </a:p>
        </p:txBody>
      </p:sp>
      <p:sp>
        <p:nvSpPr>
          <p:cNvPr id="42" name="Rectangle 41"/>
          <p:cNvSpPr/>
          <p:nvPr/>
        </p:nvSpPr>
        <p:spPr bwMode="auto">
          <a:xfrm>
            <a:off x="3729002" y="2420300"/>
            <a:ext cx="760589" cy="304236"/>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10</a:t>
            </a:r>
          </a:p>
        </p:txBody>
      </p:sp>
    </p:spTree>
    <p:extLst>
      <p:ext uri="{BB962C8B-B14F-4D97-AF65-F5344CB8AC3E}">
        <p14:creationId xmlns:p14="http://schemas.microsoft.com/office/powerpoint/2010/main" val="32849646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48708" y="1293001"/>
            <a:ext cx="684530" cy="988766"/>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48708" y="2890238"/>
            <a:ext cx="684530" cy="136906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Hit</a:t>
            </a:r>
            <a:endParaRPr lang="en-US" dirty="0"/>
          </a:p>
        </p:txBody>
      </p:sp>
      <p:sp>
        <p:nvSpPr>
          <p:cNvPr id="3" name="Rectangle 2"/>
          <p:cNvSpPr/>
          <p:nvPr/>
        </p:nvSpPr>
        <p:spPr bwMode="auto">
          <a:xfrm>
            <a:off x="1903589" y="4259298"/>
            <a:ext cx="3574768" cy="205359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endParaRPr lang="en-US" sz="1797" dirty="0">
              <a:latin typeface="Calibri" pitchFamily="34" charset="0"/>
            </a:endParaRPr>
          </a:p>
        </p:txBody>
      </p:sp>
      <p:sp>
        <p:nvSpPr>
          <p:cNvPr id="4" name="Rectangle 3"/>
          <p:cNvSpPr/>
          <p:nvPr/>
        </p:nvSpPr>
        <p:spPr bwMode="auto">
          <a:xfrm>
            <a:off x="1903589" y="2268183"/>
            <a:ext cx="3574768" cy="608471"/>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endParaRPr lang="en-US" dirty="0" smtClean="0">
              <a:latin typeface="Calibri" pitchFamily="34" charset="0"/>
            </a:endParaRPr>
          </a:p>
        </p:txBody>
      </p:sp>
      <p:sp>
        <p:nvSpPr>
          <p:cNvPr id="5" name="Rectangle 4"/>
          <p:cNvSpPr/>
          <p:nvPr/>
        </p:nvSpPr>
        <p:spPr bwMode="auto">
          <a:xfrm>
            <a:off x="2055707" y="4411415"/>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0</a:t>
            </a:r>
          </a:p>
        </p:txBody>
      </p:sp>
      <p:sp>
        <p:nvSpPr>
          <p:cNvPr id="6" name="Rectangle 5"/>
          <p:cNvSpPr/>
          <p:nvPr/>
        </p:nvSpPr>
        <p:spPr bwMode="auto">
          <a:xfrm>
            <a:off x="2892354" y="4411415"/>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a:t>
            </a:r>
          </a:p>
        </p:txBody>
      </p:sp>
      <p:sp>
        <p:nvSpPr>
          <p:cNvPr id="7" name="Rectangle 6"/>
          <p:cNvSpPr/>
          <p:nvPr/>
        </p:nvSpPr>
        <p:spPr bwMode="auto">
          <a:xfrm>
            <a:off x="3729002" y="4411415"/>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2</a:t>
            </a:r>
          </a:p>
        </p:txBody>
      </p:sp>
      <p:sp>
        <p:nvSpPr>
          <p:cNvPr id="8" name="Rectangle 7"/>
          <p:cNvSpPr/>
          <p:nvPr/>
        </p:nvSpPr>
        <p:spPr bwMode="auto">
          <a:xfrm>
            <a:off x="4565650" y="4411415"/>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3</a:t>
            </a:r>
          </a:p>
        </p:txBody>
      </p:sp>
      <p:sp>
        <p:nvSpPr>
          <p:cNvPr id="9" name="Rectangle 8"/>
          <p:cNvSpPr/>
          <p:nvPr/>
        </p:nvSpPr>
        <p:spPr bwMode="auto">
          <a:xfrm>
            <a:off x="2055707" y="479171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4</a:t>
            </a:r>
          </a:p>
        </p:txBody>
      </p:sp>
      <p:sp>
        <p:nvSpPr>
          <p:cNvPr id="10" name="Rectangle 9"/>
          <p:cNvSpPr/>
          <p:nvPr/>
        </p:nvSpPr>
        <p:spPr bwMode="auto">
          <a:xfrm>
            <a:off x="2892354" y="479171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5</a:t>
            </a:r>
          </a:p>
        </p:txBody>
      </p:sp>
      <p:sp>
        <p:nvSpPr>
          <p:cNvPr id="11" name="Rectangle 10"/>
          <p:cNvSpPr/>
          <p:nvPr/>
        </p:nvSpPr>
        <p:spPr bwMode="auto">
          <a:xfrm>
            <a:off x="3729002" y="479171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6</a:t>
            </a:r>
          </a:p>
        </p:txBody>
      </p:sp>
      <p:sp>
        <p:nvSpPr>
          <p:cNvPr id="12" name="Rectangle 11"/>
          <p:cNvSpPr/>
          <p:nvPr/>
        </p:nvSpPr>
        <p:spPr bwMode="auto">
          <a:xfrm>
            <a:off x="4565650" y="479171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7</a:t>
            </a:r>
          </a:p>
        </p:txBody>
      </p:sp>
      <p:sp>
        <p:nvSpPr>
          <p:cNvPr id="13" name="Rectangle 12"/>
          <p:cNvSpPr/>
          <p:nvPr/>
        </p:nvSpPr>
        <p:spPr bwMode="auto">
          <a:xfrm>
            <a:off x="2055707" y="5172004"/>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8</a:t>
            </a:r>
          </a:p>
        </p:txBody>
      </p:sp>
      <p:sp>
        <p:nvSpPr>
          <p:cNvPr id="14" name="Rectangle 13"/>
          <p:cNvSpPr/>
          <p:nvPr/>
        </p:nvSpPr>
        <p:spPr bwMode="auto">
          <a:xfrm>
            <a:off x="2892354" y="5172004"/>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9</a:t>
            </a:r>
          </a:p>
        </p:txBody>
      </p:sp>
      <p:sp>
        <p:nvSpPr>
          <p:cNvPr id="15" name="Rectangle 14"/>
          <p:cNvSpPr/>
          <p:nvPr/>
        </p:nvSpPr>
        <p:spPr bwMode="auto">
          <a:xfrm>
            <a:off x="3729002" y="5172004"/>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10</a:t>
            </a:r>
          </a:p>
        </p:txBody>
      </p:sp>
      <p:sp>
        <p:nvSpPr>
          <p:cNvPr id="16" name="Rectangle 15"/>
          <p:cNvSpPr/>
          <p:nvPr/>
        </p:nvSpPr>
        <p:spPr bwMode="auto">
          <a:xfrm>
            <a:off x="4565650" y="5172004"/>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11</a:t>
            </a:r>
          </a:p>
        </p:txBody>
      </p:sp>
      <p:sp>
        <p:nvSpPr>
          <p:cNvPr id="17" name="Rectangle 16"/>
          <p:cNvSpPr/>
          <p:nvPr/>
        </p:nvSpPr>
        <p:spPr bwMode="auto">
          <a:xfrm>
            <a:off x="2055707" y="5552299"/>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12</a:t>
            </a:r>
          </a:p>
        </p:txBody>
      </p:sp>
      <p:sp>
        <p:nvSpPr>
          <p:cNvPr id="18" name="Rectangle 17"/>
          <p:cNvSpPr/>
          <p:nvPr/>
        </p:nvSpPr>
        <p:spPr bwMode="auto">
          <a:xfrm>
            <a:off x="2892354" y="5552299"/>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13</a:t>
            </a:r>
          </a:p>
        </p:txBody>
      </p:sp>
      <p:sp>
        <p:nvSpPr>
          <p:cNvPr id="19" name="Rectangle 18"/>
          <p:cNvSpPr/>
          <p:nvPr/>
        </p:nvSpPr>
        <p:spPr bwMode="auto">
          <a:xfrm>
            <a:off x="3729002" y="5552299"/>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14</a:t>
            </a:r>
          </a:p>
        </p:txBody>
      </p:sp>
      <p:sp>
        <p:nvSpPr>
          <p:cNvPr id="20" name="Rectangle 19"/>
          <p:cNvSpPr/>
          <p:nvPr/>
        </p:nvSpPr>
        <p:spPr bwMode="auto">
          <a:xfrm>
            <a:off x="4565650" y="5552299"/>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15</a:t>
            </a:r>
          </a:p>
        </p:txBody>
      </p:sp>
      <p:cxnSp>
        <p:nvCxnSpPr>
          <p:cNvPr id="22" name="Straight Connector 21"/>
          <p:cNvCxnSpPr/>
          <p:nvPr/>
        </p:nvCxnSpPr>
        <p:spPr bwMode="auto">
          <a:xfrm>
            <a:off x="2283883" y="6084712"/>
            <a:ext cx="3042356" cy="1474"/>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5707" y="242030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8</a:t>
            </a:r>
          </a:p>
        </p:txBody>
      </p:sp>
      <p:sp>
        <p:nvSpPr>
          <p:cNvPr id="27" name="Rectangle 26"/>
          <p:cNvSpPr/>
          <p:nvPr/>
        </p:nvSpPr>
        <p:spPr bwMode="auto">
          <a:xfrm>
            <a:off x="2892354" y="242030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9</a:t>
            </a:r>
          </a:p>
        </p:txBody>
      </p:sp>
      <p:sp>
        <p:nvSpPr>
          <p:cNvPr id="28" name="Rectangle 27"/>
          <p:cNvSpPr/>
          <p:nvPr/>
        </p:nvSpPr>
        <p:spPr bwMode="auto">
          <a:xfrm>
            <a:off x="3729002" y="242030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14</a:t>
            </a:r>
          </a:p>
        </p:txBody>
      </p:sp>
      <p:sp>
        <p:nvSpPr>
          <p:cNvPr id="29" name="Rectangle 28"/>
          <p:cNvSpPr/>
          <p:nvPr/>
        </p:nvSpPr>
        <p:spPr bwMode="auto">
          <a:xfrm>
            <a:off x="4565650" y="242030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3</a:t>
            </a:r>
          </a:p>
        </p:txBody>
      </p:sp>
      <p:sp>
        <p:nvSpPr>
          <p:cNvPr id="30" name="TextBox 29"/>
          <p:cNvSpPr txBox="1"/>
          <p:nvPr/>
        </p:nvSpPr>
        <p:spPr>
          <a:xfrm>
            <a:off x="885524" y="2344242"/>
            <a:ext cx="755335" cy="341632"/>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595303" y="4335357"/>
            <a:ext cx="1004826" cy="341632"/>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0913" y="1577956"/>
            <a:ext cx="2821671" cy="395401"/>
          </a:xfrm>
          <a:prstGeom prst="rect">
            <a:avLst/>
          </a:prstGeom>
          <a:noFill/>
          <a:ln w="9525">
            <a:noFill/>
            <a:round/>
            <a:headEnd/>
            <a:tailEnd/>
          </a:ln>
        </p:spPr>
        <p:txBody>
          <a:bodyPr wrap="none" lIns="89833" tIns="46713" rIns="89833" bIns="46713" anchor="ctr">
            <a:spAutoFit/>
          </a:bodyPr>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996" i="1" dirty="0">
                <a:latin typeface="Calibri" pitchFamily="34" charset="0"/>
              </a:rPr>
              <a:t>Data in block b is needed</a:t>
            </a:r>
          </a:p>
        </p:txBody>
      </p:sp>
      <p:sp>
        <p:nvSpPr>
          <p:cNvPr id="46" name="Rectangle 45"/>
          <p:cNvSpPr/>
          <p:nvPr/>
        </p:nvSpPr>
        <p:spPr>
          <a:xfrm>
            <a:off x="3991888" y="1616519"/>
            <a:ext cx="1182234" cy="312966"/>
          </a:xfrm>
          <a:prstGeom prst="rect">
            <a:avLst/>
          </a:prstGeom>
        </p:spPr>
        <p:txBody>
          <a:bodyPr wrap="none">
            <a:spAutoFit/>
          </a:bodyPr>
          <a:lstStyle/>
          <a:p>
            <a:pPr algn="ctr"/>
            <a:r>
              <a:rPr lang="en-US" sz="1597" dirty="0">
                <a:latin typeface="Calibri" pitchFamily="34" charset="0"/>
              </a:rPr>
              <a:t>Request: 14</a:t>
            </a:r>
          </a:p>
        </p:txBody>
      </p:sp>
      <p:sp>
        <p:nvSpPr>
          <p:cNvPr id="47" name="Rectangle 46"/>
          <p:cNvSpPr/>
          <p:nvPr/>
        </p:nvSpPr>
        <p:spPr bwMode="auto">
          <a:xfrm>
            <a:off x="3729002" y="2421030"/>
            <a:ext cx="760589" cy="304236"/>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14</a:t>
            </a:r>
          </a:p>
        </p:txBody>
      </p:sp>
      <p:sp>
        <p:nvSpPr>
          <p:cNvPr id="48" name="Text Box 29"/>
          <p:cNvSpPr txBox="1">
            <a:spLocks noChangeArrowheads="1"/>
          </p:cNvSpPr>
          <p:nvPr/>
        </p:nvSpPr>
        <p:spPr bwMode="auto">
          <a:xfrm>
            <a:off x="5927218" y="2205708"/>
            <a:ext cx="2150680" cy="696464"/>
          </a:xfrm>
          <a:prstGeom prst="rect">
            <a:avLst/>
          </a:prstGeom>
          <a:noFill/>
          <a:ln w="9525">
            <a:noFill/>
            <a:round/>
            <a:headEnd/>
            <a:tailEnd/>
          </a:ln>
        </p:spPr>
        <p:txBody>
          <a:bodyPr wrap="none" lIns="89833" tIns="46713" rIns="89833" bIns="46713" anchor="ctr">
            <a:spAutoFit/>
          </a:bodyPr>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996" i="1" dirty="0">
                <a:latin typeface="Calibri" pitchFamily="34" charset="0"/>
              </a:rPr>
              <a:t>Block b is in cache:</a:t>
            </a:r>
          </a:p>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996" i="1" dirty="0">
                <a:solidFill>
                  <a:srgbClr val="C00000"/>
                </a:solidFill>
                <a:latin typeface="Calibri" pitchFamily="34" charset="0"/>
              </a:rPr>
              <a:t>Hit!</a:t>
            </a:r>
          </a:p>
        </p:txBody>
      </p:sp>
    </p:spTree>
    <p:extLst>
      <p:ext uri="{BB962C8B-B14F-4D97-AF65-F5344CB8AC3E}">
        <p14:creationId xmlns:p14="http://schemas.microsoft.com/office/powerpoint/2010/main" val="149486440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p:cNvSpPr>
          <p:nvPr/>
        </p:nvSpPr>
        <p:spPr bwMode="auto">
          <a:xfrm>
            <a:off x="2117" y="0"/>
            <a:ext cx="9139743" cy="228177"/>
          </a:xfrm>
          <a:prstGeom prst="rect">
            <a:avLst/>
          </a:prstGeom>
          <a:solidFill>
            <a:schemeClr val="accent1"/>
          </a:solidFill>
          <a:ln w="9525" cap="flat">
            <a:noFill/>
            <a:miter lim="800000"/>
            <a:headEnd type="none" w="med" len="med"/>
            <a:tailEnd type="none" w="med" len="med"/>
          </a:ln>
        </p:spPr>
        <p:txBody>
          <a:bodyPr wrap="none" lIns="0" tIns="0" rIns="0" bIns="0"/>
          <a:lstStyle/>
          <a:p>
            <a:endParaRPr lang="en-US"/>
          </a:p>
        </p:txBody>
      </p:sp>
      <p:sp>
        <p:nvSpPr>
          <p:cNvPr id="76802" name="Rectangle 2"/>
          <p:cNvSpPr>
            <a:spLocks/>
          </p:cNvSpPr>
          <p:nvPr/>
        </p:nvSpPr>
        <p:spPr bwMode="auto">
          <a:xfrm>
            <a:off x="8050098" y="22184"/>
            <a:ext cx="1318354" cy="177471"/>
          </a:xfrm>
          <a:prstGeom prst="rect">
            <a:avLst/>
          </a:prstGeom>
          <a:noFill/>
          <a:ln w="25400" cap="flat">
            <a:noFill/>
            <a:miter lim="800000"/>
            <a:headEnd type="none" w="med" len="med"/>
            <a:tailEnd type="none" w="med" len="med"/>
          </a:ln>
        </p:spPr>
        <p:txBody>
          <a:bodyPr lIns="0" tIns="0" rIns="0" bIns="0"/>
          <a:lstStyle/>
          <a:p>
            <a:pPr algn="l"/>
            <a:r>
              <a:rPr lang="en-US" sz="1198">
                <a:solidFill>
                  <a:srgbClr val="FFFFFF"/>
                </a:solidFill>
                <a:ea typeface="Gill Sans" charset="0"/>
                <a:cs typeface="Gill Sans" charset="0"/>
              </a:rPr>
              <a:t>Carnegie Mellon</a:t>
            </a:r>
          </a:p>
        </p:txBody>
      </p:sp>
      <p:sp>
        <p:nvSpPr>
          <p:cNvPr id="76803" name="Rectangle 3"/>
          <p:cNvSpPr>
            <a:spLocks noGrp="1" noChangeArrowheads="1"/>
          </p:cNvSpPr>
          <p:nvPr>
            <p:ph type="title"/>
          </p:nvPr>
        </p:nvSpPr>
        <p:spPr>
          <a:xfrm>
            <a:off x="382411" y="253530"/>
            <a:ext cx="6465006" cy="1140883"/>
          </a:xfrm>
          <a:ln/>
        </p:spPr>
        <p:txBody>
          <a:bodyPr/>
          <a:lstStyle/>
          <a:p>
            <a:pPr marL="118837" indent="-118837"/>
            <a:r>
              <a:rPr lang="en-US" dirty="0" smtClean="0"/>
              <a:t>x86-64 Linux </a:t>
            </a:r>
            <a:r>
              <a:rPr lang="en-US" dirty="0"/>
              <a:t>Register </a:t>
            </a:r>
            <a:r>
              <a:rPr lang="en-US" dirty="0" smtClean="0"/>
              <a:t>Usage #1</a:t>
            </a:r>
            <a:endParaRPr lang="en-US" dirty="0"/>
          </a:p>
        </p:txBody>
      </p:sp>
      <p:sp>
        <p:nvSpPr>
          <p:cNvPr id="76804" name="Rectangle 4"/>
          <p:cNvSpPr>
            <a:spLocks noGrp="1" noChangeArrowheads="1"/>
          </p:cNvSpPr>
          <p:nvPr>
            <p:ph type="body" idx="1"/>
          </p:nvPr>
        </p:nvSpPr>
        <p:spPr>
          <a:xfrm>
            <a:off x="382411" y="1394413"/>
            <a:ext cx="4056474" cy="5425534"/>
          </a:xfrm>
          <a:ln/>
        </p:spPr>
        <p:txBody>
          <a:bodyPr/>
          <a:lstStyle/>
          <a:p>
            <a:r>
              <a:rPr lang="en-US" dirty="0" smtClean="0">
                <a:latin typeface="Courier New Bold" charset="0"/>
                <a:cs typeface="Courier New Bold" charset="0"/>
                <a:sym typeface="Courier New Bold" charset="0"/>
              </a:rPr>
              <a:t>%</a:t>
            </a:r>
            <a:r>
              <a:rPr lang="en-US" dirty="0" err="1" smtClean="0">
                <a:latin typeface="Courier New Bold" charset="0"/>
                <a:cs typeface="Courier New Bold" charset="0"/>
                <a:sym typeface="Courier New Bold" charset="0"/>
              </a:rPr>
              <a:t>rax</a:t>
            </a:r>
            <a:endParaRPr lang="en-US" dirty="0">
              <a:latin typeface="Courier New Bold" charset="0"/>
              <a:sym typeface="Courier New Bold" charset="0"/>
            </a:endParaRPr>
          </a:p>
          <a:p>
            <a:pPr marL="551400" lvl="1"/>
            <a:r>
              <a:rPr lang="en-US" dirty="0" smtClean="0"/>
              <a:t>Return value</a:t>
            </a:r>
          </a:p>
          <a:p>
            <a:pPr marL="551400" lvl="1"/>
            <a:r>
              <a:rPr lang="en-US" dirty="0" smtClean="0"/>
              <a:t>Also caller-saved</a:t>
            </a:r>
          </a:p>
          <a:p>
            <a:pPr marL="551400" lvl="1"/>
            <a:r>
              <a:rPr lang="en-US" dirty="0" smtClean="0"/>
              <a:t>Can be modified by procedure</a:t>
            </a:r>
          </a:p>
          <a:p>
            <a:pPr marL="291545"/>
            <a:r>
              <a:rPr lang="en-US" dirty="0">
                <a:latin typeface="Courier New Bold" charset="0"/>
                <a:cs typeface="Courier New Bold" charset="0"/>
                <a:sym typeface="Courier New Bold" charset="0"/>
              </a:rPr>
              <a:t>%</a:t>
            </a:r>
            <a:r>
              <a:rPr lang="en-US" dirty="0" err="1" smtClean="0">
                <a:latin typeface="Courier New Bold" charset="0"/>
                <a:cs typeface="Courier New Bold" charset="0"/>
                <a:sym typeface="Courier New Bold" charset="0"/>
              </a:rPr>
              <a:t>rdi</a:t>
            </a:r>
            <a:r>
              <a:rPr lang="en-US" b="0" dirty="0" smtClean="0">
                <a:cs typeface="Courier New Bold" charset="0"/>
                <a:sym typeface="Courier New Bold" charset="0"/>
              </a:rPr>
              <a:t>, ..., </a:t>
            </a:r>
            <a:r>
              <a:rPr lang="en-US" dirty="0" smtClean="0">
                <a:latin typeface="Courier New Bold" charset="0"/>
                <a:cs typeface="Courier New Bold" charset="0"/>
                <a:sym typeface="Courier New Bold" charset="0"/>
              </a:rPr>
              <a:t>%r9</a:t>
            </a:r>
            <a:endParaRPr lang="en-US" dirty="0">
              <a:latin typeface="Courier New Bold" charset="0"/>
              <a:sym typeface="Courier New Bold" charset="0"/>
            </a:endParaRPr>
          </a:p>
          <a:p>
            <a:pPr marL="551400" lvl="1"/>
            <a:r>
              <a:rPr lang="en-US" dirty="0" smtClean="0"/>
              <a:t>Arguments</a:t>
            </a:r>
            <a:endParaRPr lang="en-US" dirty="0"/>
          </a:p>
          <a:p>
            <a:pPr marL="551400" lvl="1"/>
            <a:r>
              <a:rPr lang="en-US" dirty="0"/>
              <a:t>Also caller-saved</a:t>
            </a:r>
          </a:p>
          <a:p>
            <a:pPr marL="551400" lvl="1"/>
            <a:r>
              <a:rPr lang="en-US" dirty="0"/>
              <a:t>Can be modified by </a:t>
            </a:r>
            <a:r>
              <a:rPr lang="en-US" dirty="0" smtClean="0"/>
              <a:t>procedure</a:t>
            </a:r>
          </a:p>
          <a:p>
            <a:pPr marL="291545"/>
            <a:r>
              <a:rPr lang="en-US" dirty="0">
                <a:latin typeface="Courier New Bold" charset="0"/>
                <a:cs typeface="Courier New Bold" charset="0"/>
                <a:sym typeface="Courier New Bold" charset="0"/>
              </a:rPr>
              <a:t>%</a:t>
            </a:r>
            <a:r>
              <a:rPr lang="en-US" dirty="0" smtClean="0">
                <a:latin typeface="Courier New Bold" charset="0"/>
                <a:cs typeface="Courier New Bold" charset="0"/>
                <a:sym typeface="Courier New Bold" charset="0"/>
              </a:rPr>
              <a:t>r10</a:t>
            </a:r>
            <a:r>
              <a:rPr lang="en-US" b="0" dirty="0" smtClean="0">
                <a:cs typeface="Courier New Bold" charset="0"/>
                <a:sym typeface="Courier New Bold" charset="0"/>
              </a:rPr>
              <a:t>, </a:t>
            </a:r>
            <a:r>
              <a:rPr lang="en-US" dirty="0">
                <a:latin typeface="Courier New Bold" charset="0"/>
                <a:cs typeface="Courier New Bold" charset="0"/>
                <a:sym typeface="Courier New Bold" charset="0"/>
              </a:rPr>
              <a:t>%</a:t>
            </a:r>
            <a:r>
              <a:rPr lang="en-US" dirty="0" smtClean="0">
                <a:latin typeface="Courier New Bold" charset="0"/>
                <a:cs typeface="Courier New Bold" charset="0"/>
                <a:sym typeface="Courier New Bold" charset="0"/>
              </a:rPr>
              <a:t>r11</a:t>
            </a:r>
            <a:endParaRPr lang="en-US" dirty="0">
              <a:latin typeface="Courier New Bold" charset="0"/>
              <a:sym typeface="Courier New Bold" charset="0"/>
            </a:endParaRPr>
          </a:p>
          <a:p>
            <a:pPr marL="551400" lvl="1"/>
            <a:r>
              <a:rPr lang="en-US" dirty="0" smtClean="0"/>
              <a:t>Caller</a:t>
            </a:r>
            <a:r>
              <a:rPr lang="en-US" dirty="0"/>
              <a:t>-saved</a:t>
            </a:r>
          </a:p>
          <a:p>
            <a:pPr marL="551400" lvl="1"/>
            <a:r>
              <a:rPr lang="en-US" dirty="0"/>
              <a:t>Can be modified by procedure</a:t>
            </a:r>
          </a:p>
          <a:p>
            <a:pPr marL="551400" lvl="1"/>
            <a:endParaRPr lang="en-US" dirty="0"/>
          </a:p>
          <a:p>
            <a:pPr marL="551400" lvl="1"/>
            <a:endParaRPr lang="en-US" dirty="0"/>
          </a:p>
          <a:p>
            <a:pPr marL="551400" lvl="1"/>
            <a:endParaRPr lang="en-US" dirty="0"/>
          </a:p>
        </p:txBody>
      </p:sp>
      <p:sp>
        <p:nvSpPr>
          <p:cNvPr id="76805" name="Rectangle 5"/>
          <p:cNvSpPr>
            <a:spLocks/>
          </p:cNvSpPr>
          <p:nvPr/>
        </p:nvSpPr>
        <p:spPr bwMode="auto">
          <a:xfrm>
            <a:off x="6315005" y="1597237"/>
            <a:ext cx="2535296" cy="380294"/>
          </a:xfrm>
          <a:prstGeom prst="rect">
            <a:avLst/>
          </a:prstGeom>
          <a:solidFill>
            <a:schemeClr val="accent1">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a:t>
            </a:r>
            <a:r>
              <a:rPr lang="en-US" sz="2395" dirty="0" err="1">
                <a:latin typeface="Courier New Bold" charset="0"/>
                <a:cs typeface="Courier New Bold" charset="0"/>
                <a:sym typeface="Courier New Bold" charset="0"/>
              </a:rPr>
              <a:t>rax</a:t>
            </a:r>
            <a:endParaRPr lang="en-US" sz="2395" dirty="0">
              <a:latin typeface="Courier New Bold" charset="0"/>
              <a:cs typeface="Courier New Bold" charset="0"/>
              <a:sym typeface="Courier New Bold" charset="0"/>
            </a:endParaRPr>
          </a:p>
        </p:txBody>
      </p:sp>
      <p:sp>
        <p:nvSpPr>
          <p:cNvPr id="76806" name="Rectangle 6"/>
          <p:cNvSpPr>
            <a:spLocks/>
          </p:cNvSpPr>
          <p:nvPr/>
        </p:nvSpPr>
        <p:spPr bwMode="auto">
          <a:xfrm>
            <a:off x="6315005" y="2966297"/>
            <a:ext cx="2535296" cy="380294"/>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a:t>
            </a:r>
            <a:r>
              <a:rPr lang="en-US" sz="2395" dirty="0" err="1">
                <a:latin typeface="Courier New Bold" charset="0"/>
                <a:cs typeface="Courier New Bold" charset="0"/>
                <a:sym typeface="Courier New Bold" charset="0"/>
              </a:rPr>
              <a:t>rdx</a:t>
            </a:r>
            <a:endParaRPr lang="en-US" sz="2395" dirty="0">
              <a:latin typeface="Courier New Bold" charset="0"/>
              <a:cs typeface="Courier New Bold" charset="0"/>
              <a:sym typeface="Courier New Bold" charset="0"/>
            </a:endParaRPr>
          </a:p>
        </p:txBody>
      </p:sp>
      <p:sp>
        <p:nvSpPr>
          <p:cNvPr id="76807" name="Rectangle 7"/>
          <p:cNvSpPr>
            <a:spLocks/>
          </p:cNvSpPr>
          <p:nvPr/>
        </p:nvSpPr>
        <p:spPr bwMode="auto">
          <a:xfrm>
            <a:off x="6315005" y="3422650"/>
            <a:ext cx="2535296" cy="380294"/>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a:t>
            </a:r>
            <a:r>
              <a:rPr lang="en-US" sz="2395" dirty="0" err="1">
                <a:latin typeface="Courier New Bold" charset="0"/>
                <a:cs typeface="Courier New Bold" charset="0"/>
                <a:sym typeface="Courier New Bold" charset="0"/>
              </a:rPr>
              <a:t>rcx</a:t>
            </a:r>
            <a:endParaRPr lang="en-US" sz="2395" dirty="0">
              <a:latin typeface="Courier New Bold" charset="0"/>
              <a:cs typeface="Courier New Bold" charset="0"/>
              <a:sym typeface="Courier New Bold" charset="0"/>
            </a:endParaRPr>
          </a:p>
        </p:txBody>
      </p:sp>
      <p:sp>
        <p:nvSpPr>
          <p:cNvPr id="76813" name="AutoShape 13"/>
          <p:cNvSpPr>
            <a:spLocks/>
          </p:cNvSpPr>
          <p:nvPr/>
        </p:nvSpPr>
        <p:spPr bwMode="auto">
          <a:xfrm>
            <a:off x="5858651" y="2053590"/>
            <a:ext cx="304236" cy="2662061"/>
          </a:xfrm>
          <a:custGeom>
            <a:avLst/>
            <a:gdLst>
              <a:gd name="T0" fmla="*/ 10800 w 21600"/>
              <a:gd name="T1" fmla="*/ 10800 h 21600"/>
            </a:gdLst>
            <a:ahLst/>
            <a:cxnLst>
              <a:cxn ang="0">
                <a:pos x="T0" y="T1"/>
              </a:cxn>
            </a:cxnLst>
            <a:rect l="0" t="0" r="r" b="b"/>
            <a:pathLst>
              <a:path w="21600" h="21600">
                <a:moveTo>
                  <a:pt x="21600" y="21600"/>
                </a:moveTo>
                <a:cubicBezTo>
                  <a:pt x="15635" y="21600"/>
                  <a:pt x="10800" y="21140"/>
                  <a:pt x="10800" y="20571"/>
                </a:cubicBezTo>
                <a:lnTo>
                  <a:pt x="10800" y="11829"/>
                </a:lnTo>
                <a:cubicBezTo>
                  <a:pt x="10800" y="11261"/>
                  <a:pt x="5965" y="10800"/>
                  <a:pt x="0" y="10800"/>
                </a:cubicBezTo>
                <a:cubicBezTo>
                  <a:pt x="5965" y="10800"/>
                  <a:pt x="10800" y="10339"/>
                  <a:pt x="10800" y="9771"/>
                </a:cubicBezTo>
                <a:lnTo>
                  <a:pt x="10800" y="1029"/>
                </a:lnTo>
                <a:cubicBezTo>
                  <a:pt x="10800" y="461"/>
                  <a:pt x="15635" y="0"/>
                  <a:pt x="21600" y="0"/>
                </a:cubicBezTo>
              </a:path>
            </a:pathLst>
          </a:custGeom>
          <a:noFill/>
          <a:ln w="25400" cap="flat">
            <a:solidFill>
              <a:schemeClr val="tx1"/>
            </a:solidFill>
            <a:prstDash val="solid"/>
            <a:round/>
            <a:headEnd type="none" w="med" len="med"/>
            <a:tailEnd type="none" w="med" len="med"/>
          </a:ln>
        </p:spPr>
        <p:txBody>
          <a:bodyPr lIns="0" tIns="0" rIns="0" bIns="0"/>
          <a:lstStyle/>
          <a:p>
            <a:endParaRPr lang="en-US"/>
          </a:p>
        </p:txBody>
      </p:sp>
      <p:sp>
        <p:nvSpPr>
          <p:cNvPr id="76816" name="Rectangle 16"/>
          <p:cNvSpPr>
            <a:spLocks/>
          </p:cNvSpPr>
          <p:nvPr/>
        </p:nvSpPr>
        <p:spPr bwMode="auto">
          <a:xfrm>
            <a:off x="4496651" y="1597236"/>
            <a:ext cx="1290844" cy="325255"/>
          </a:xfrm>
          <a:prstGeom prst="rect">
            <a:avLst/>
          </a:prstGeom>
          <a:noFill/>
          <a:ln w="25400" cap="flat">
            <a:noFill/>
            <a:miter lim="800000"/>
            <a:headEnd type="none" w="med" len="med"/>
            <a:tailEnd type="none" w="med" len="med"/>
          </a:ln>
        </p:spPr>
        <p:txBody>
          <a:bodyPr wrap="none" lIns="38029" tIns="38029" rIns="38029" bIns="38029">
            <a:spAutoFit/>
          </a:bodyPr>
          <a:lstStyle/>
          <a:p>
            <a:pPr algn="r"/>
            <a:r>
              <a:rPr lang="en-US" sz="1797" dirty="0">
                <a:latin typeface="Calibri Bold" charset="0"/>
                <a:ea typeface="Calibri Bold" charset="0"/>
                <a:cs typeface="Calibri Bold" charset="0"/>
                <a:sym typeface="Calibri Bold" charset="0"/>
              </a:rPr>
              <a:t>Return value</a:t>
            </a:r>
          </a:p>
        </p:txBody>
      </p:sp>
      <p:sp>
        <p:nvSpPr>
          <p:cNvPr id="20" name="Rectangle 7"/>
          <p:cNvSpPr>
            <a:spLocks/>
          </p:cNvSpPr>
          <p:nvPr/>
        </p:nvSpPr>
        <p:spPr bwMode="auto">
          <a:xfrm>
            <a:off x="6315005" y="3879004"/>
            <a:ext cx="2535296" cy="380294"/>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%r8</a:t>
            </a:r>
          </a:p>
        </p:txBody>
      </p:sp>
      <p:sp>
        <p:nvSpPr>
          <p:cNvPr id="21" name="Rectangle 7"/>
          <p:cNvSpPr>
            <a:spLocks/>
          </p:cNvSpPr>
          <p:nvPr/>
        </p:nvSpPr>
        <p:spPr bwMode="auto">
          <a:xfrm>
            <a:off x="6315005" y="4335357"/>
            <a:ext cx="2535296" cy="380294"/>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%r9</a:t>
            </a:r>
          </a:p>
        </p:txBody>
      </p:sp>
      <p:sp>
        <p:nvSpPr>
          <p:cNvPr id="22" name="Rectangle 7"/>
          <p:cNvSpPr>
            <a:spLocks/>
          </p:cNvSpPr>
          <p:nvPr/>
        </p:nvSpPr>
        <p:spPr bwMode="auto">
          <a:xfrm>
            <a:off x="6315005" y="4791710"/>
            <a:ext cx="2535296" cy="380294"/>
          </a:xfrm>
          <a:prstGeom prst="rect">
            <a:avLst/>
          </a:prstGeom>
          <a:solidFill>
            <a:srgbClr val="F6F5BD"/>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%r10</a:t>
            </a:r>
          </a:p>
        </p:txBody>
      </p:sp>
      <p:sp>
        <p:nvSpPr>
          <p:cNvPr id="23" name="Rectangle 7"/>
          <p:cNvSpPr>
            <a:spLocks/>
          </p:cNvSpPr>
          <p:nvPr/>
        </p:nvSpPr>
        <p:spPr bwMode="auto">
          <a:xfrm>
            <a:off x="6315005" y="5248064"/>
            <a:ext cx="2535296" cy="380294"/>
          </a:xfrm>
          <a:prstGeom prst="rect">
            <a:avLst/>
          </a:prstGeom>
          <a:solidFill>
            <a:srgbClr val="F6F5BD"/>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%r11</a:t>
            </a:r>
          </a:p>
        </p:txBody>
      </p:sp>
      <p:sp>
        <p:nvSpPr>
          <p:cNvPr id="24" name="Rectangle 5"/>
          <p:cNvSpPr>
            <a:spLocks/>
          </p:cNvSpPr>
          <p:nvPr/>
        </p:nvSpPr>
        <p:spPr bwMode="auto">
          <a:xfrm>
            <a:off x="6315005" y="2053590"/>
            <a:ext cx="2535296" cy="380294"/>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a:t>
            </a:r>
            <a:r>
              <a:rPr lang="en-US" sz="2395" dirty="0" err="1">
                <a:latin typeface="Courier New Bold" charset="0"/>
                <a:cs typeface="Courier New Bold" charset="0"/>
                <a:sym typeface="Courier New Bold" charset="0"/>
              </a:rPr>
              <a:t>rdi</a:t>
            </a:r>
            <a:endParaRPr lang="en-US" sz="2395" dirty="0">
              <a:latin typeface="Courier New Bold" charset="0"/>
              <a:cs typeface="Courier New Bold" charset="0"/>
              <a:sym typeface="Courier New Bold" charset="0"/>
            </a:endParaRPr>
          </a:p>
        </p:txBody>
      </p:sp>
      <p:sp>
        <p:nvSpPr>
          <p:cNvPr id="25" name="Rectangle 5"/>
          <p:cNvSpPr>
            <a:spLocks/>
          </p:cNvSpPr>
          <p:nvPr/>
        </p:nvSpPr>
        <p:spPr bwMode="auto">
          <a:xfrm>
            <a:off x="6315005" y="2509944"/>
            <a:ext cx="2535296" cy="380294"/>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a:t>
            </a:r>
            <a:r>
              <a:rPr lang="en-US" sz="2395" dirty="0" err="1">
                <a:latin typeface="Courier New Bold" charset="0"/>
                <a:cs typeface="Courier New Bold" charset="0"/>
                <a:sym typeface="Courier New Bold" charset="0"/>
              </a:rPr>
              <a:t>rsi</a:t>
            </a:r>
            <a:endParaRPr lang="en-US" sz="2395" dirty="0">
              <a:latin typeface="Courier New Bold" charset="0"/>
              <a:cs typeface="Courier New Bold" charset="0"/>
              <a:sym typeface="Courier New Bold" charset="0"/>
            </a:endParaRPr>
          </a:p>
        </p:txBody>
      </p:sp>
      <p:sp>
        <p:nvSpPr>
          <p:cNvPr id="26" name="Rectangle 16"/>
          <p:cNvSpPr>
            <a:spLocks/>
          </p:cNvSpPr>
          <p:nvPr/>
        </p:nvSpPr>
        <p:spPr bwMode="auto">
          <a:xfrm>
            <a:off x="4665869" y="3194473"/>
            <a:ext cx="1121625" cy="325255"/>
          </a:xfrm>
          <a:prstGeom prst="rect">
            <a:avLst/>
          </a:prstGeom>
          <a:noFill/>
          <a:ln w="25400" cap="flat">
            <a:noFill/>
            <a:miter lim="800000"/>
            <a:headEnd type="none" w="med" len="med"/>
            <a:tailEnd type="none" w="med" len="med"/>
          </a:ln>
        </p:spPr>
        <p:txBody>
          <a:bodyPr wrap="none" lIns="38029" tIns="38029" rIns="38029" bIns="38029">
            <a:spAutoFit/>
          </a:bodyPr>
          <a:lstStyle/>
          <a:p>
            <a:pPr algn="r"/>
            <a:r>
              <a:rPr lang="en-US" sz="1797" dirty="0">
                <a:latin typeface="Calibri Bold" charset="0"/>
                <a:ea typeface="Calibri Bold" charset="0"/>
                <a:cs typeface="Calibri Bold" charset="0"/>
                <a:sym typeface="Calibri Bold" charset="0"/>
              </a:rPr>
              <a:t>Arguments</a:t>
            </a:r>
          </a:p>
        </p:txBody>
      </p:sp>
      <p:sp>
        <p:nvSpPr>
          <p:cNvPr id="27" name="Rectangle 16"/>
          <p:cNvSpPr>
            <a:spLocks/>
          </p:cNvSpPr>
          <p:nvPr/>
        </p:nvSpPr>
        <p:spPr bwMode="auto">
          <a:xfrm>
            <a:off x="4510845" y="5019887"/>
            <a:ext cx="1237850" cy="573709"/>
          </a:xfrm>
          <a:prstGeom prst="rect">
            <a:avLst/>
          </a:prstGeom>
          <a:noFill/>
          <a:ln w="25400" cap="flat">
            <a:noFill/>
            <a:miter lim="800000"/>
            <a:headEnd type="none" w="med" len="med"/>
            <a:tailEnd type="none" w="med" len="med"/>
          </a:ln>
        </p:spPr>
        <p:txBody>
          <a:bodyPr wrap="none" lIns="38029" tIns="38029" rIns="38029" bIns="38029">
            <a:spAutoFit/>
          </a:bodyPr>
          <a:lstStyle/>
          <a:p>
            <a:pPr algn="r"/>
            <a:r>
              <a:rPr lang="en-US" sz="1797" dirty="0">
                <a:latin typeface="Calibri Bold" charset="0"/>
                <a:ea typeface="Calibri Bold" charset="0"/>
                <a:cs typeface="Calibri Bold" charset="0"/>
                <a:sym typeface="Calibri Bold" charset="0"/>
              </a:rPr>
              <a:t>Caller-saved</a:t>
            </a:r>
          </a:p>
          <a:p>
            <a:pPr algn="r"/>
            <a:r>
              <a:rPr lang="en-US" sz="1797" dirty="0">
                <a:latin typeface="Calibri Bold" charset="0"/>
                <a:ea typeface="Calibri Bold" charset="0"/>
                <a:cs typeface="Calibri Bold" charset="0"/>
                <a:sym typeface="Calibri Bold" charset="0"/>
              </a:rPr>
              <a:t>temporaries</a:t>
            </a:r>
          </a:p>
        </p:txBody>
      </p:sp>
      <p:sp>
        <p:nvSpPr>
          <p:cNvPr id="28" name="AutoShape 13"/>
          <p:cNvSpPr>
            <a:spLocks/>
          </p:cNvSpPr>
          <p:nvPr/>
        </p:nvSpPr>
        <p:spPr bwMode="auto">
          <a:xfrm>
            <a:off x="5858651" y="4791710"/>
            <a:ext cx="304236" cy="836648"/>
          </a:xfrm>
          <a:custGeom>
            <a:avLst/>
            <a:gdLst>
              <a:gd name="T0" fmla="*/ 10800 w 21600"/>
              <a:gd name="T1" fmla="*/ 10800 h 21600"/>
            </a:gdLst>
            <a:ahLst/>
            <a:cxnLst>
              <a:cxn ang="0">
                <a:pos x="T0" y="T1"/>
              </a:cxn>
            </a:cxnLst>
            <a:rect l="0" t="0" r="r" b="b"/>
            <a:pathLst>
              <a:path w="21600" h="21600">
                <a:moveTo>
                  <a:pt x="21600" y="21600"/>
                </a:moveTo>
                <a:cubicBezTo>
                  <a:pt x="15635" y="21600"/>
                  <a:pt x="10800" y="21140"/>
                  <a:pt x="10800" y="20571"/>
                </a:cubicBezTo>
                <a:lnTo>
                  <a:pt x="10800" y="11829"/>
                </a:lnTo>
                <a:cubicBezTo>
                  <a:pt x="10800" y="11261"/>
                  <a:pt x="5965" y="10800"/>
                  <a:pt x="0" y="10800"/>
                </a:cubicBezTo>
                <a:cubicBezTo>
                  <a:pt x="5965" y="10800"/>
                  <a:pt x="10800" y="10339"/>
                  <a:pt x="10800" y="9771"/>
                </a:cubicBezTo>
                <a:lnTo>
                  <a:pt x="10800" y="1029"/>
                </a:lnTo>
                <a:cubicBezTo>
                  <a:pt x="10800" y="461"/>
                  <a:pt x="15635" y="0"/>
                  <a:pt x="21600" y="0"/>
                </a:cubicBezTo>
              </a:path>
            </a:pathLst>
          </a:custGeom>
          <a:noFill/>
          <a:ln w="25400" cap="flat">
            <a:solidFill>
              <a:schemeClr val="tx1"/>
            </a:solidFill>
            <a:prstDash val="solid"/>
            <a:round/>
            <a:headEnd type="none" w="med" len="med"/>
            <a:tailEnd type="none" w="med" len="med"/>
          </a:ln>
        </p:spPr>
        <p:txBody>
          <a:bodyPr lIns="0" tIns="0" rIns="0" bIns="0"/>
          <a:lstStyle/>
          <a:p>
            <a:endParaRPr lang="en-US"/>
          </a:p>
        </p:txBody>
      </p:sp>
    </p:spTree>
    <p:extLst>
      <p:ext uri="{BB962C8B-B14F-4D97-AF65-F5344CB8AC3E}">
        <p14:creationId xmlns:p14="http://schemas.microsoft.com/office/powerpoint/2010/main" val="404157098"/>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48708" y="1293001"/>
            <a:ext cx="684530" cy="988766"/>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48708" y="2890238"/>
            <a:ext cx="684530" cy="136906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Miss</a:t>
            </a:r>
            <a:endParaRPr lang="en-US" dirty="0"/>
          </a:p>
        </p:txBody>
      </p:sp>
      <p:sp>
        <p:nvSpPr>
          <p:cNvPr id="3" name="Rectangle 2"/>
          <p:cNvSpPr/>
          <p:nvPr/>
        </p:nvSpPr>
        <p:spPr bwMode="auto">
          <a:xfrm>
            <a:off x="1903589" y="4259298"/>
            <a:ext cx="3574768" cy="205359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endParaRPr lang="en-US" sz="1797" dirty="0">
              <a:latin typeface="Calibri" pitchFamily="34" charset="0"/>
            </a:endParaRPr>
          </a:p>
        </p:txBody>
      </p:sp>
      <p:sp>
        <p:nvSpPr>
          <p:cNvPr id="4" name="Rectangle 3"/>
          <p:cNvSpPr/>
          <p:nvPr/>
        </p:nvSpPr>
        <p:spPr bwMode="auto">
          <a:xfrm>
            <a:off x="1903589" y="2268183"/>
            <a:ext cx="3574768" cy="608471"/>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endParaRPr lang="en-US" dirty="0" smtClean="0">
              <a:latin typeface="Calibri" pitchFamily="34" charset="0"/>
            </a:endParaRPr>
          </a:p>
        </p:txBody>
      </p:sp>
      <p:sp>
        <p:nvSpPr>
          <p:cNvPr id="5" name="Rectangle 4"/>
          <p:cNvSpPr/>
          <p:nvPr/>
        </p:nvSpPr>
        <p:spPr bwMode="auto">
          <a:xfrm>
            <a:off x="2055707" y="4411415"/>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0</a:t>
            </a:r>
          </a:p>
        </p:txBody>
      </p:sp>
      <p:sp>
        <p:nvSpPr>
          <p:cNvPr id="6" name="Rectangle 5"/>
          <p:cNvSpPr/>
          <p:nvPr/>
        </p:nvSpPr>
        <p:spPr bwMode="auto">
          <a:xfrm>
            <a:off x="2892354" y="4411415"/>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a:t>
            </a:r>
          </a:p>
        </p:txBody>
      </p:sp>
      <p:sp>
        <p:nvSpPr>
          <p:cNvPr id="7" name="Rectangle 6"/>
          <p:cNvSpPr/>
          <p:nvPr/>
        </p:nvSpPr>
        <p:spPr bwMode="auto">
          <a:xfrm>
            <a:off x="3729002" y="4411415"/>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2</a:t>
            </a:r>
          </a:p>
        </p:txBody>
      </p:sp>
      <p:sp>
        <p:nvSpPr>
          <p:cNvPr id="8" name="Rectangle 7"/>
          <p:cNvSpPr/>
          <p:nvPr/>
        </p:nvSpPr>
        <p:spPr bwMode="auto">
          <a:xfrm>
            <a:off x="4565650" y="4411415"/>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3</a:t>
            </a:r>
          </a:p>
        </p:txBody>
      </p:sp>
      <p:sp>
        <p:nvSpPr>
          <p:cNvPr id="9" name="Rectangle 8"/>
          <p:cNvSpPr/>
          <p:nvPr/>
        </p:nvSpPr>
        <p:spPr bwMode="auto">
          <a:xfrm>
            <a:off x="2055707" y="479171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4</a:t>
            </a:r>
          </a:p>
        </p:txBody>
      </p:sp>
      <p:sp>
        <p:nvSpPr>
          <p:cNvPr id="10" name="Rectangle 9"/>
          <p:cNvSpPr/>
          <p:nvPr/>
        </p:nvSpPr>
        <p:spPr bwMode="auto">
          <a:xfrm>
            <a:off x="2892354" y="479171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5</a:t>
            </a:r>
          </a:p>
        </p:txBody>
      </p:sp>
      <p:sp>
        <p:nvSpPr>
          <p:cNvPr id="11" name="Rectangle 10"/>
          <p:cNvSpPr/>
          <p:nvPr/>
        </p:nvSpPr>
        <p:spPr bwMode="auto">
          <a:xfrm>
            <a:off x="3729002" y="479171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6</a:t>
            </a:r>
          </a:p>
        </p:txBody>
      </p:sp>
      <p:sp>
        <p:nvSpPr>
          <p:cNvPr id="12" name="Rectangle 11"/>
          <p:cNvSpPr/>
          <p:nvPr/>
        </p:nvSpPr>
        <p:spPr bwMode="auto">
          <a:xfrm>
            <a:off x="4565650" y="479171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7</a:t>
            </a:r>
          </a:p>
        </p:txBody>
      </p:sp>
      <p:sp>
        <p:nvSpPr>
          <p:cNvPr id="13" name="Rectangle 12"/>
          <p:cNvSpPr/>
          <p:nvPr/>
        </p:nvSpPr>
        <p:spPr bwMode="auto">
          <a:xfrm>
            <a:off x="2055707" y="5172004"/>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8</a:t>
            </a:r>
          </a:p>
        </p:txBody>
      </p:sp>
      <p:sp>
        <p:nvSpPr>
          <p:cNvPr id="14" name="Rectangle 13"/>
          <p:cNvSpPr/>
          <p:nvPr/>
        </p:nvSpPr>
        <p:spPr bwMode="auto">
          <a:xfrm>
            <a:off x="2892354" y="5172004"/>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9</a:t>
            </a:r>
          </a:p>
        </p:txBody>
      </p:sp>
      <p:sp>
        <p:nvSpPr>
          <p:cNvPr id="15" name="Rectangle 14"/>
          <p:cNvSpPr/>
          <p:nvPr/>
        </p:nvSpPr>
        <p:spPr bwMode="auto">
          <a:xfrm>
            <a:off x="3729002" y="5172004"/>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10</a:t>
            </a:r>
          </a:p>
        </p:txBody>
      </p:sp>
      <p:sp>
        <p:nvSpPr>
          <p:cNvPr id="16" name="Rectangle 15"/>
          <p:cNvSpPr/>
          <p:nvPr/>
        </p:nvSpPr>
        <p:spPr bwMode="auto">
          <a:xfrm>
            <a:off x="4565650" y="5172004"/>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11</a:t>
            </a:r>
          </a:p>
        </p:txBody>
      </p:sp>
      <p:sp>
        <p:nvSpPr>
          <p:cNvPr id="17" name="Rectangle 16"/>
          <p:cNvSpPr/>
          <p:nvPr/>
        </p:nvSpPr>
        <p:spPr bwMode="auto">
          <a:xfrm>
            <a:off x="2055707" y="5552299"/>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12</a:t>
            </a:r>
          </a:p>
        </p:txBody>
      </p:sp>
      <p:sp>
        <p:nvSpPr>
          <p:cNvPr id="18" name="Rectangle 17"/>
          <p:cNvSpPr/>
          <p:nvPr/>
        </p:nvSpPr>
        <p:spPr bwMode="auto">
          <a:xfrm>
            <a:off x="2892354" y="5552299"/>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13</a:t>
            </a:r>
          </a:p>
        </p:txBody>
      </p:sp>
      <p:sp>
        <p:nvSpPr>
          <p:cNvPr id="19" name="Rectangle 18"/>
          <p:cNvSpPr/>
          <p:nvPr/>
        </p:nvSpPr>
        <p:spPr bwMode="auto">
          <a:xfrm>
            <a:off x="3729002" y="5552299"/>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14</a:t>
            </a:r>
          </a:p>
        </p:txBody>
      </p:sp>
      <p:sp>
        <p:nvSpPr>
          <p:cNvPr id="20" name="Rectangle 19"/>
          <p:cNvSpPr/>
          <p:nvPr/>
        </p:nvSpPr>
        <p:spPr bwMode="auto">
          <a:xfrm>
            <a:off x="4565650" y="5552299"/>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15</a:t>
            </a:r>
          </a:p>
        </p:txBody>
      </p:sp>
      <p:cxnSp>
        <p:nvCxnSpPr>
          <p:cNvPr id="22" name="Straight Connector 21"/>
          <p:cNvCxnSpPr/>
          <p:nvPr/>
        </p:nvCxnSpPr>
        <p:spPr bwMode="auto">
          <a:xfrm>
            <a:off x="2283883" y="6084712"/>
            <a:ext cx="3042356" cy="1474"/>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5707" y="242030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8</a:t>
            </a:r>
          </a:p>
        </p:txBody>
      </p:sp>
      <p:sp>
        <p:nvSpPr>
          <p:cNvPr id="27" name="Rectangle 26"/>
          <p:cNvSpPr/>
          <p:nvPr/>
        </p:nvSpPr>
        <p:spPr bwMode="auto">
          <a:xfrm>
            <a:off x="2892354" y="242030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9</a:t>
            </a:r>
          </a:p>
        </p:txBody>
      </p:sp>
      <p:sp>
        <p:nvSpPr>
          <p:cNvPr id="28" name="Rectangle 27"/>
          <p:cNvSpPr/>
          <p:nvPr/>
        </p:nvSpPr>
        <p:spPr bwMode="auto">
          <a:xfrm>
            <a:off x="3729002" y="242030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14</a:t>
            </a:r>
          </a:p>
        </p:txBody>
      </p:sp>
      <p:sp>
        <p:nvSpPr>
          <p:cNvPr id="29" name="Rectangle 28"/>
          <p:cNvSpPr/>
          <p:nvPr/>
        </p:nvSpPr>
        <p:spPr bwMode="auto">
          <a:xfrm>
            <a:off x="4565650" y="2420300"/>
            <a:ext cx="760589" cy="304236"/>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3</a:t>
            </a:r>
          </a:p>
        </p:txBody>
      </p:sp>
      <p:sp>
        <p:nvSpPr>
          <p:cNvPr id="30" name="TextBox 29"/>
          <p:cNvSpPr txBox="1"/>
          <p:nvPr/>
        </p:nvSpPr>
        <p:spPr>
          <a:xfrm>
            <a:off x="885524" y="2344242"/>
            <a:ext cx="755335" cy="341632"/>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595303" y="4335357"/>
            <a:ext cx="1004826" cy="341632"/>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0913" y="1577956"/>
            <a:ext cx="2821671" cy="395401"/>
          </a:xfrm>
          <a:prstGeom prst="rect">
            <a:avLst/>
          </a:prstGeom>
          <a:noFill/>
          <a:ln w="9525">
            <a:noFill/>
            <a:round/>
            <a:headEnd/>
            <a:tailEnd/>
          </a:ln>
        </p:spPr>
        <p:txBody>
          <a:bodyPr wrap="none" lIns="89833" tIns="46713" rIns="89833" bIns="46713" anchor="ctr">
            <a:spAutoFit/>
          </a:bodyPr>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996" i="1" dirty="0">
                <a:latin typeface="Calibri" pitchFamily="34" charset="0"/>
              </a:rPr>
              <a:t>Data in block b is needed</a:t>
            </a:r>
          </a:p>
        </p:txBody>
      </p:sp>
      <p:sp>
        <p:nvSpPr>
          <p:cNvPr id="46" name="Rectangle 45"/>
          <p:cNvSpPr/>
          <p:nvPr/>
        </p:nvSpPr>
        <p:spPr>
          <a:xfrm>
            <a:off x="3991888" y="1616519"/>
            <a:ext cx="1182234" cy="312966"/>
          </a:xfrm>
          <a:prstGeom prst="rect">
            <a:avLst/>
          </a:prstGeom>
        </p:spPr>
        <p:txBody>
          <a:bodyPr wrap="none">
            <a:spAutoFit/>
          </a:bodyPr>
          <a:lstStyle/>
          <a:p>
            <a:pPr algn="ctr"/>
            <a:r>
              <a:rPr lang="en-US" sz="1597" dirty="0">
                <a:latin typeface="Calibri" pitchFamily="34" charset="0"/>
              </a:rPr>
              <a:t>Request: 12</a:t>
            </a:r>
          </a:p>
        </p:txBody>
      </p:sp>
      <p:sp>
        <p:nvSpPr>
          <p:cNvPr id="48" name="Text Box 29"/>
          <p:cNvSpPr txBox="1">
            <a:spLocks noChangeArrowheads="1"/>
          </p:cNvSpPr>
          <p:nvPr/>
        </p:nvSpPr>
        <p:spPr bwMode="auto">
          <a:xfrm>
            <a:off x="5927218" y="2205708"/>
            <a:ext cx="2565088" cy="696464"/>
          </a:xfrm>
          <a:prstGeom prst="rect">
            <a:avLst/>
          </a:prstGeom>
          <a:noFill/>
          <a:ln w="9525">
            <a:noFill/>
            <a:round/>
            <a:headEnd/>
            <a:tailEnd/>
          </a:ln>
        </p:spPr>
        <p:txBody>
          <a:bodyPr wrap="none" lIns="89833" tIns="46713" rIns="89833" bIns="46713" anchor="ctr">
            <a:spAutoFit/>
          </a:bodyPr>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996" i="1" dirty="0">
                <a:latin typeface="Calibri" pitchFamily="34" charset="0"/>
              </a:rPr>
              <a:t>Block b is not in cache:</a:t>
            </a:r>
          </a:p>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996" i="1" dirty="0">
                <a:solidFill>
                  <a:srgbClr val="C00000"/>
                </a:solidFill>
                <a:latin typeface="Calibri" pitchFamily="34" charset="0"/>
              </a:rPr>
              <a:t>Miss!</a:t>
            </a:r>
          </a:p>
        </p:txBody>
      </p:sp>
      <p:sp>
        <p:nvSpPr>
          <p:cNvPr id="34" name="Text Box 29"/>
          <p:cNvSpPr txBox="1">
            <a:spLocks noChangeArrowheads="1"/>
          </p:cNvSpPr>
          <p:nvPr/>
        </p:nvSpPr>
        <p:spPr bwMode="auto">
          <a:xfrm>
            <a:off x="5934710" y="3194473"/>
            <a:ext cx="2580386" cy="696464"/>
          </a:xfrm>
          <a:prstGeom prst="rect">
            <a:avLst/>
          </a:prstGeom>
          <a:noFill/>
          <a:ln w="9525">
            <a:noFill/>
            <a:round/>
            <a:headEnd/>
            <a:tailEnd/>
          </a:ln>
        </p:spPr>
        <p:txBody>
          <a:bodyPr wrap="none" lIns="89833" tIns="46713" rIns="89833" bIns="46713" anchor="ctr">
            <a:spAutoFit/>
          </a:bodyPr>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996" i="1" dirty="0">
                <a:latin typeface="Calibri" pitchFamily="34" charset="0"/>
              </a:rPr>
              <a:t>Block b is fetched from</a:t>
            </a:r>
          </a:p>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996" i="1" dirty="0">
                <a:latin typeface="Calibri" pitchFamily="34" charset="0"/>
              </a:rPr>
              <a:t>memory</a:t>
            </a:r>
          </a:p>
        </p:txBody>
      </p:sp>
      <p:sp>
        <p:nvSpPr>
          <p:cNvPr id="36" name="Rectangle 35"/>
          <p:cNvSpPr/>
          <p:nvPr/>
        </p:nvSpPr>
        <p:spPr>
          <a:xfrm>
            <a:off x="3991887" y="3388959"/>
            <a:ext cx="1182234" cy="312966"/>
          </a:xfrm>
          <a:prstGeom prst="rect">
            <a:avLst/>
          </a:prstGeom>
        </p:spPr>
        <p:txBody>
          <a:bodyPr wrap="none">
            <a:spAutoFit/>
          </a:bodyPr>
          <a:lstStyle/>
          <a:p>
            <a:pPr algn="ctr"/>
            <a:r>
              <a:rPr lang="en-US" sz="1597" dirty="0">
                <a:latin typeface="Calibri" pitchFamily="34" charset="0"/>
              </a:rPr>
              <a:t>Request: 12</a:t>
            </a:r>
          </a:p>
        </p:txBody>
      </p:sp>
      <p:sp>
        <p:nvSpPr>
          <p:cNvPr id="37" name="Rectangle 36"/>
          <p:cNvSpPr/>
          <p:nvPr/>
        </p:nvSpPr>
        <p:spPr bwMode="auto">
          <a:xfrm>
            <a:off x="2055707" y="5552299"/>
            <a:ext cx="760589" cy="304236"/>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12</a:t>
            </a:r>
          </a:p>
        </p:txBody>
      </p:sp>
      <p:sp>
        <p:nvSpPr>
          <p:cNvPr id="38" name="Rectangle 37"/>
          <p:cNvSpPr/>
          <p:nvPr/>
        </p:nvSpPr>
        <p:spPr bwMode="auto">
          <a:xfrm>
            <a:off x="2588119" y="3422650"/>
            <a:ext cx="760589" cy="304236"/>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12</a:t>
            </a:r>
          </a:p>
        </p:txBody>
      </p:sp>
      <p:sp>
        <p:nvSpPr>
          <p:cNvPr id="39" name="Rectangle 38"/>
          <p:cNvSpPr/>
          <p:nvPr/>
        </p:nvSpPr>
        <p:spPr bwMode="auto">
          <a:xfrm>
            <a:off x="2892354" y="2421030"/>
            <a:ext cx="760589" cy="304236"/>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271" tIns="45635" rIns="91271" bIns="45635" numCol="1" rtlCol="0" anchor="ctr" anchorCtr="1" compatLnSpc="1">
            <a:prstTxWarp prst="textNoShape">
              <a:avLst/>
            </a:prstTxWarp>
          </a:bodyPr>
          <a:lstStyle/>
          <a:p>
            <a:pPr defTabSz="912663">
              <a:lnSpc>
                <a:spcPct val="100000"/>
              </a:lnSpc>
            </a:pPr>
            <a:r>
              <a:rPr lang="en-US" sz="1797" dirty="0">
                <a:latin typeface="Calibri" pitchFamily="34" charset="0"/>
              </a:rPr>
              <a:t>12</a:t>
            </a:r>
          </a:p>
        </p:txBody>
      </p:sp>
      <p:sp>
        <p:nvSpPr>
          <p:cNvPr id="42" name="Text Box 29"/>
          <p:cNvSpPr txBox="1">
            <a:spLocks noChangeArrowheads="1"/>
          </p:cNvSpPr>
          <p:nvPr/>
        </p:nvSpPr>
        <p:spPr bwMode="auto">
          <a:xfrm>
            <a:off x="5934710" y="4183239"/>
            <a:ext cx="2805734" cy="1750311"/>
          </a:xfrm>
          <a:prstGeom prst="rect">
            <a:avLst/>
          </a:prstGeom>
          <a:noFill/>
          <a:ln w="9525">
            <a:noFill/>
            <a:round/>
            <a:headEnd/>
            <a:tailEnd/>
          </a:ln>
        </p:spPr>
        <p:txBody>
          <a:bodyPr wrap="none" lIns="89833" tIns="46713" rIns="89833" bIns="46713" anchor="ctr">
            <a:spAutoFit/>
          </a:bodyPr>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996" i="1" dirty="0">
                <a:latin typeface="Calibri" pitchFamily="34" charset="0"/>
              </a:rPr>
              <a:t>Block b is stored in cache</a:t>
            </a:r>
          </a:p>
          <a:p>
            <a:pPr marL="115668" indent="-115668">
              <a:lnSpc>
                <a:spcPct val="98000"/>
              </a:lnSpc>
              <a:buFont typeface="Arial" pitchFamily="34" charset="0"/>
              <a:buChar char="•"/>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797" b="0" dirty="0">
                <a:solidFill>
                  <a:srgbClr val="C00000"/>
                </a:solidFill>
                <a:latin typeface="Calibri" pitchFamily="34" charset="0"/>
              </a:rPr>
              <a:t>Placement policy:</a:t>
            </a:r>
            <a:r>
              <a:rPr lang="en-GB" sz="1797" b="0" dirty="0">
                <a:latin typeface="Calibri" pitchFamily="34" charset="0"/>
              </a:rPr>
              <a:t/>
            </a:r>
            <a:br>
              <a:rPr lang="en-GB" sz="1797" b="0" dirty="0">
                <a:latin typeface="Calibri" pitchFamily="34" charset="0"/>
              </a:rPr>
            </a:br>
            <a:r>
              <a:rPr lang="en-GB" sz="1797" b="0" dirty="0">
                <a:latin typeface="Calibri" pitchFamily="34" charset="0"/>
              </a:rPr>
              <a:t>determines where b goes</a:t>
            </a:r>
          </a:p>
          <a:p>
            <a:pPr marL="115668" indent="-115668">
              <a:lnSpc>
                <a:spcPct val="98000"/>
              </a:lnSpc>
              <a:buFont typeface="Arial" pitchFamily="34" charset="0"/>
              <a:buChar char="•"/>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797" b="0" dirty="0">
                <a:solidFill>
                  <a:srgbClr val="C00000"/>
                </a:solidFill>
                <a:latin typeface="Calibri" pitchFamily="34" charset="0"/>
              </a:rPr>
              <a:t>Replacement policy:</a:t>
            </a:r>
            <a:br>
              <a:rPr lang="en-GB" sz="1797" b="0" dirty="0">
                <a:solidFill>
                  <a:srgbClr val="C00000"/>
                </a:solidFill>
                <a:latin typeface="Calibri" pitchFamily="34" charset="0"/>
              </a:rPr>
            </a:br>
            <a:r>
              <a:rPr lang="en-GB" sz="1797" b="0" dirty="0">
                <a:latin typeface="Calibri" pitchFamily="34" charset="0"/>
              </a:rPr>
              <a:t>determines which block</a:t>
            </a:r>
            <a:br>
              <a:rPr lang="en-GB" sz="1797" b="0" dirty="0">
                <a:latin typeface="Calibri" pitchFamily="34" charset="0"/>
              </a:rPr>
            </a:br>
            <a:r>
              <a:rPr lang="en-GB" sz="1797" b="0" dirty="0">
                <a:latin typeface="Calibri" pitchFamily="34" charset="0"/>
              </a:rPr>
              <a:t>gets evicted (victim)</a:t>
            </a:r>
          </a:p>
        </p:txBody>
      </p:sp>
    </p:spTree>
    <p:extLst>
      <p:ext uri="{BB962C8B-B14F-4D97-AF65-F5344CB8AC3E}">
        <p14:creationId xmlns:p14="http://schemas.microsoft.com/office/powerpoint/2010/main" val="18830834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smtClean="0"/>
              <a:t>General Caching Concepts: </a:t>
            </a:r>
            <a:br>
              <a:rPr lang="en-US" dirty="0" smtClean="0"/>
            </a:br>
            <a:r>
              <a:rPr lang="en-US" dirty="0" smtClean="0"/>
              <a:t>Types of Cache Misses</a:t>
            </a:r>
            <a:endParaRPr lang="en-US" dirty="0"/>
          </a:p>
        </p:txBody>
      </p:sp>
      <p:sp>
        <p:nvSpPr>
          <p:cNvPr id="138245" name="Rectangle 5"/>
          <p:cNvSpPr>
            <a:spLocks noGrp="1" noChangeArrowheads="1"/>
          </p:cNvSpPr>
          <p:nvPr>
            <p:ph type="body" idx="1"/>
          </p:nvPr>
        </p:nvSpPr>
        <p:spPr>
          <a:xfrm>
            <a:off x="398257" y="1730339"/>
            <a:ext cx="8502750" cy="4962843"/>
          </a:xfrm>
        </p:spPr>
        <p:txBody>
          <a:bodyPr/>
          <a:lstStyle/>
          <a:p>
            <a:r>
              <a:rPr lang="en-US" dirty="0" smtClean="0">
                <a:solidFill>
                  <a:srgbClr val="FF0000"/>
                </a:solidFill>
              </a:rPr>
              <a:t>Cold (compulsory) miss</a:t>
            </a:r>
          </a:p>
          <a:p>
            <a:pPr lvl="1"/>
            <a:r>
              <a:rPr lang="en-US" dirty="0" smtClean="0"/>
              <a:t>Cold misses occur because the cache is empty.</a:t>
            </a:r>
          </a:p>
          <a:p>
            <a:r>
              <a:rPr lang="en-US" dirty="0" smtClean="0">
                <a:solidFill>
                  <a:srgbClr val="FF0000"/>
                </a:solidFill>
              </a:rPr>
              <a:t>Conflict miss</a:t>
            </a:r>
          </a:p>
          <a:p>
            <a:pPr lvl="1"/>
            <a:r>
              <a:rPr lang="en-US" dirty="0" smtClean="0"/>
              <a:t>Most caches limit blocks at level k+1 to a small subset (sometimes a singleton) of the block positions at level </a:t>
            </a:r>
            <a:r>
              <a:rPr lang="en-US" dirty="0" err="1" smtClean="0"/>
              <a:t>k</a:t>
            </a:r>
            <a:r>
              <a:rPr lang="en-US" dirty="0" smtClean="0"/>
              <a:t>.</a:t>
            </a:r>
          </a:p>
          <a:p>
            <a:pPr lvl="2"/>
            <a:r>
              <a:rPr lang="en-US" dirty="0" smtClean="0"/>
              <a:t>E.g. Block </a:t>
            </a:r>
            <a:r>
              <a:rPr lang="en-US" dirty="0" err="1" smtClean="0"/>
              <a:t>i</a:t>
            </a:r>
            <a:r>
              <a:rPr lang="en-US" dirty="0" smtClean="0"/>
              <a:t> at level k+1 must be placed in block (</a:t>
            </a:r>
            <a:r>
              <a:rPr lang="en-US" dirty="0" err="1" smtClean="0"/>
              <a:t>i</a:t>
            </a:r>
            <a:r>
              <a:rPr lang="en-US" dirty="0" smtClean="0"/>
              <a:t> mod 4) at level </a:t>
            </a:r>
            <a:r>
              <a:rPr lang="en-US" dirty="0" err="1" smtClean="0"/>
              <a:t>k</a:t>
            </a:r>
            <a:r>
              <a:rPr lang="en-US" dirty="0" smtClean="0"/>
              <a:t>.</a:t>
            </a:r>
          </a:p>
          <a:p>
            <a:pPr lvl="1"/>
            <a:r>
              <a:rPr lang="en-US" dirty="0" smtClean="0"/>
              <a:t>Conflict misses occur when the level </a:t>
            </a:r>
            <a:r>
              <a:rPr lang="en-US" dirty="0" err="1" smtClean="0"/>
              <a:t>k</a:t>
            </a:r>
            <a:r>
              <a:rPr lang="en-US" dirty="0" smtClean="0"/>
              <a:t> cache is large enough, but multiple data objects all map to the same level </a:t>
            </a:r>
            <a:r>
              <a:rPr lang="en-US" dirty="0" err="1" smtClean="0"/>
              <a:t>k</a:t>
            </a:r>
            <a:r>
              <a:rPr lang="en-US" dirty="0" smtClean="0"/>
              <a:t> block.</a:t>
            </a:r>
          </a:p>
          <a:p>
            <a:pPr lvl="2"/>
            <a:r>
              <a:rPr lang="en-US" dirty="0" smtClean="0"/>
              <a:t>E.g. Referencing blocks 0, 8, 0, 8, 0, 8, ... would miss every time.</a:t>
            </a:r>
          </a:p>
          <a:p>
            <a:r>
              <a:rPr lang="en-US" dirty="0" smtClean="0">
                <a:solidFill>
                  <a:srgbClr val="FF0000"/>
                </a:solidFill>
              </a:rPr>
              <a:t>Capacity miss</a:t>
            </a:r>
          </a:p>
          <a:p>
            <a:pPr lvl="1"/>
            <a:r>
              <a:rPr lang="en-US" dirty="0" smtClean="0"/>
              <a:t>Occurs when the set of active cache blocks (</a:t>
            </a:r>
            <a:r>
              <a:rPr lang="en-US" dirty="0" smtClean="0">
                <a:solidFill>
                  <a:srgbClr val="FF0000"/>
                </a:solidFill>
              </a:rPr>
              <a:t>working set</a:t>
            </a:r>
            <a:r>
              <a:rPr lang="en-US" dirty="0" smtClean="0"/>
              <a:t>) is larger than the cache.</a:t>
            </a:r>
            <a:endParaRPr lang="en-US" dirty="0"/>
          </a:p>
        </p:txBody>
      </p:sp>
    </p:spTree>
    <p:extLst>
      <p:ext uri="{BB962C8B-B14F-4D97-AF65-F5344CB8AC3E}">
        <p14:creationId xmlns:p14="http://schemas.microsoft.com/office/powerpoint/2010/main" val="3674232817"/>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358474" y="434871"/>
            <a:ext cx="8643945" cy="760589"/>
          </a:xfrm>
        </p:spPr>
        <p:txBody>
          <a:bodyPr/>
          <a:lstStyle/>
          <a:p>
            <a:pPr>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dirty="0" smtClean="0"/>
              <a:t>Examples of Caching in the </a:t>
            </a:r>
            <a:r>
              <a:rPr lang="en-GB" dirty="0" err="1" smtClean="0"/>
              <a:t>Mem</a:t>
            </a:r>
            <a:r>
              <a:rPr lang="en-GB" dirty="0" smtClean="0"/>
              <a:t>. Hierarchy</a:t>
            </a:r>
          </a:p>
        </p:txBody>
      </p:sp>
      <p:sp>
        <p:nvSpPr>
          <p:cNvPr id="37893" name="Rectangle 3"/>
          <p:cNvSpPr>
            <a:spLocks noChangeArrowheads="1"/>
          </p:cNvSpPr>
          <p:nvPr/>
        </p:nvSpPr>
        <p:spPr bwMode="auto">
          <a:xfrm>
            <a:off x="7646035" y="2424377"/>
            <a:ext cx="1445119"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chemeClr val="accent6">
                    <a:lumMod val="75000"/>
                  </a:schemeClr>
                </a:solidFill>
                <a:latin typeface="Calibri" pitchFamily="34" charset="0"/>
              </a:rPr>
              <a:t>Hardware MMU</a:t>
            </a:r>
          </a:p>
        </p:txBody>
      </p:sp>
      <p:sp>
        <p:nvSpPr>
          <p:cNvPr id="37894" name="Rectangle 4"/>
          <p:cNvSpPr>
            <a:spLocks noChangeArrowheads="1"/>
          </p:cNvSpPr>
          <p:nvPr/>
        </p:nvSpPr>
        <p:spPr bwMode="auto">
          <a:xfrm>
            <a:off x="5896681" y="2424377"/>
            <a:ext cx="1749354" cy="584703"/>
          </a:xfrm>
          <a:prstGeom prst="rect">
            <a:avLst/>
          </a:prstGeom>
          <a:noFill/>
          <a:ln w="9525">
            <a:solidFill>
              <a:srgbClr val="000066"/>
            </a:solidFill>
            <a:miter lim="800000"/>
            <a:headEnd/>
            <a:tailEnd/>
          </a:ln>
        </p:spPr>
        <p:txBody>
          <a:bodyPr lIns="89833" tIns="46713" rIns="89833" bIns="46713"/>
          <a:lstStyle/>
          <a:p>
            <a:pPr algn="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0</a:t>
            </a:r>
          </a:p>
        </p:txBody>
      </p:sp>
      <p:sp>
        <p:nvSpPr>
          <p:cNvPr id="37895" name="Rectangle 5"/>
          <p:cNvSpPr>
            <a:spLocks noChangeArrowheads="1"/>
          </p:cNvSpPr>
          <p:nvPr/>
        </p:nvSpPr>
        <p:spPr bwMode="auto">
          <a:xfrm>
            <a:off x="3843091" y="2424377"/>
            <a:ext cx="2053590"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On-Chip TLB</a:t>
            </a:r>
          </a:p>
        </p:txBody>
      </p:sp>
      <p:sp>
        <p:nvSpPr>
          <p:cNvPr id="37896" name="Rectangle 6"/>
          <p:cNvSpPr>
            <a:spLocks noChangeArrowheads="1"/>
          </p:cNvSpPr>
          <p:nvPr/>
        </p:nvSpPr>
        <p:spPr bwMode="auto">
          <a:xfrm>
            <a:off x="1941618" y="2424377"/>
            <a:ext cx="1901472"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Address translations</a:t>
            </a:r>
          </a:p>
        </p:txBody>
      </p:sp>
      <p:sp>
        <p:nvSpPr>
          <p:cNvPr id="37897" name="Rectangle 7"/>
          <p:cNvSpPr>
            <a:spLocks noChangeArrowheads="1"/>
          </p:cNvSpPr>
          <p:nvPr/>
        </p:nvSpPr>
        <p:spPr bwMode="auto">
          <a:xfrm>
            <a:off x="116205" y="2424377"/>
            <a:ext cx="1825413"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TLB</a:t>
            </a:r>
          </a:p>
        </p:txBody>
      </p:sp>
      <p:sp>
        <p:nvSpPr>
          <p:cNvPr id="37898" name="Rectangle 8"/>
          <p:cNvSpPr>
            <a:spLocks noChangeArrowheads="1"/>
          </p:cNvSpPr>
          <p:nvPr/>
        </p:nvSpPr>
        <p:spPr bwMode="auto">
          <a:xfrm>
            <a:off x="7646035" y="5328877"/>
            <a:ext cx="1445119"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Web browser</a:t>
            </a:r>
          </a:p>
        </p:txBody>
      </p:sp>
      <p:sp>
        <p:nvSpPr>
          <p:cNvPr id="37899" name="Rectangle 9"/>
          <p:cNvSpPr>
            <a:spLocks noChangeArrowheads="1"/>
          </p:cNvSpPr>
          <p:nvPr/>
        </p:nvSpPr>
        <p:spPr bwMode="auto">
          <a:xfrm>
            <a:off x="5896681" y="5328877"/>
            <a:ext cx="1749354" cy="584703"/>
          </a:xfrm>
          <a:prstGeom prst="rect">
            <a:avLst/>
          </a:prstGeom>
          <a:noFill/>
          <a:ln w="9525">
            <a:solidFill>
              <a:srgbClr val="000066"/>
            </a:solidFill>
            <a:miter lim="800000"/>
            <a:headEnd/>
            <a:tailEnd/>
          </a:ln>
        </p:spPr>
        <p:txBody>
          <a:bodyPr lIns="89833" tIns="46713" rIns="89833" bIns="46713"/>
          <a:lstStyle/>
          <a:p>
            <a:pPr algn="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10,000,000</a:t>
            </a:r>
          </a:p>
        </p:txBody>
      </p:sp>
      <p:sp>
        <p:nvSpPr>
          <p:cNvPr id="37900" name="Rectangle 10"/>
          <p:cNvSpPr>
            <a:spLocks noChangeArrowheads="1"/>
          </p:cNvSpPr>
          <p:nvPr/>
        </p:nvSpPr>
        <p:spPr bwMode="auto">
          <a:xfrm>
            <a:off x="3843091" y="5328877"/>
            <a:ext cx="2053590"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Local disk</a:t>
            </a:r>
          </a:p>
        </p:txBody>
      </p:sp>
      <p:sp>
        <p:nvSpPr>
          <p:cNvPr id="37901" name="Rectangle 11"/>
          <p:cNvSpPr>
            <a:spLocks noChangeArrowheads="1"/>
          </p:cNvSpPr>
          <p:nvPr/>
        </p:nvSpPr>
        <p:spPr bwMode="auto">
          <a:xfrm>
            <a:off x="1941618" y="5328877"/>
            <a:ext cx="1901472"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Web pages</a:t>
            </a:r>
          </a:p>
        </p:txBody>
      </p:sp>
      <p:sp>
        <p:nvSpPr>
          <p:cNvPr id="37902" name="Rectangle 12"/>
          <p:cNvSpPr>
            <a:spLocks noChangeArrowheads="1"/>
          </p:cNvSpPr>
          <p:nvPr/>
        </p:nvSpPr>
        <p:spPr bwMode="auto">
          <a:xfrm>
            <a:off x="116205" y="5328877"/>
            <a:ext cx="1825413"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Browser cache</a:t>
            </a:r>
          </a:p>
        </p:txBody>
      </p:sp>
      <p:sp>
        <p:nvSpPr>
          <p:cNvPr id="37903" name="Rectangle 13"/>
          <p:cNvSpPr>
            <a:spLocks noChangeArrowheads="1"/>
          </p:cNvSpPr>
          <p:nvPr/>
        </p:nvSpPr>
        <p:spPr bwMode="auto">
          <a:xfrm>
            <a:off x="116205" y="5913579"/>
            <a:ext cx="1825413"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Web cache</a:t>
            </a:r>
          </a:p>
        </p:txBody>
      </p:sp>
      <p:sp>
        <p:nvSpPr>
          <p:cNvPr id="37904" name="Rectangle 14"/>
          <p:cNvSpPr>
            <a:spLocks noChangeArrowheads="1"/>
          </p:cNvSpPr>
          <p:nvPr/>
        </p:nvSpPr>
        <p:spPr bwMode="auto">
          <a:xfrm>
            <a:off x="116205" y="4744173"/>
            <a:ext cx="1825413"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Network buffer cache</a:t>
            </a:r>
          </a:p>
        </p:txBody>
      </p:sp>
      <p:sp>
        <p:nvSpPr>
          <p:cNvPr id="37905" name="Rectangle 15"/>
          <p:cNvSpPr>
            <a:spLocks noChangeArrowheads="1"/>
          </p:cNvSpPr>
          <p:nvPr/>
        </p:nvSpPr>
        <p:spPr bwMode="auto">
          <a:xfrm>
            <a:off x="116205" y="4021614"/>
            <a:ext cx="1825413" cy="361280"/>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Buffer cache</a:t>
            </a:r>
          </a:p>
        </p:txBody>
      </p:sp>
      <p:sp>
        <p:nvSpPr>
          <p:cNvPr id="37906" name="Rectangle 16"/>
          <p:cNvSpPr>
            <a:spLocks noChangeArrowheads="1"/>
          </p:cNvSpPr>
          <p:nvPr/>
        </p:nvSpPr>
        <p:spPr bwMode="auto">
          <a:xfrm>
            <a:off x="116205" y="3684103"/>
            <a:ext cx="1825413" cy="337511"/>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Virtual Memory</a:t>
            </a:r>
          </a:p>
        </p:txBody>
      </p:sp>
      <p:sp>
        <p:nvSpPr>
          <p:cNvPr id="37907" name="Rectangle 17"/>
          <p:cNvSpPr>
            <a:spLocks noChangeArrowheads="1"/>
          </p:cNvSpPr>
          <p:nvPr/>
        </p:nvSpPr>
        <p:spPr bwMode="auto">
          <a:xfrm>
            <a:off x="116205" y="3346591"/>
            <a:ext cx="1825413" cy="337512"/>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L2 cache</a:t>
            </a:r>
          </a:p>
        </p:txBody>
      </p:sp>
      <p:sp>
        <p:nvSpPr>
          <p:cNvPr id="37908" name="Rectangle 18"/>
          <p:cNvSpPr>
            <a:spLocks noChangeArrowheads="1"/>
          </p:cNvSpPr>
          <p:nvPr/>
        </p:nvSpPr>
        <p:spPr bwMode="auto">
          <a:xfrm>
            <a:off x="116205" y="3009080"/>
            <a:ext cx="1825413" cy="337512"/>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L1 cache</a:t>
            </a:r>
          </a:p>
        </p:txBody>
      </p:sp>
      <p:sp>
        <p:nvSpPr>
          <p:cNvPr id="37909" name="Rectangle 19"/>
          <p:cNvSpPr>
            <a:spLocks noChangeArrowheads="1"/>
          </p:cNvSpPr>
          <p:nvPr/>
        </p:nvSpPr>
        <p:spPr bwMode="auto">
          <a:xfrm>
            <a:off x="116205" y="2074190"/>
            <a:ext cx="1825413" cy="350188"/>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Registers</a:t>
            </a:r>
          </a:p>
        </p:txBody>
      </p:sp>
      <p:sp>
        <p:nvSpPr>
          <p:cNvPr id="37910" name="Rectangle 20"/>
          <p:cNvSpPr>
            <a:spLocks noChangeArrowheads="1"/>
          </p:cNvSpPr>
          <p:nvPr/>
        </p:nvSpPr>
        <p:spPr bwMode="auto">
          <a:xfrm>
            <a:off x="116205" y="1435612"/>
            <a:ext cx="1825413" cy="638578"/>
          </a:xfrm>
          <a:prstGeom prst="rect">
            <a:avLst/>
          </a:prstGeom>
          <a:solidFill>
            <a:srgbClr val="E0E0E0"/>
          </a:solidFill>
          <a:ln w="9525">
            <a:solidFill>
              <a:srgbClr val="000066"/>
            </a:solidFill>
            <a:miter lim="800000"/>
            <a:headEnd/>
            <a:tailEnd/>
          </a:ln>
        </p:spPr>
        <p:txBody>
          <a:bodyPr lIns="89833" tIns="46713" rIns="89833" bIns="46713" anchor="ctr" anchorCtr="0"/>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797" dirty="0">
                <a:latin typeface="Calibri" pitchFamily="34" charset="0"/>
              </a:rPr>
              <a:t>Cache Type</a:t>
            </a:r>
          </a:p>
        </p:txBody>
      </p:sp>
      <p:sp>
        <p:nvSpPr>
          <p:cNvPr id="37911" name="Rectangle 21"/>
          <p:cNvSpPr>
            <a:spLocks noChangeArrowheads="1"/>
          </p:cNvSpPr>
          <p:nvPr/>
        </p:nvSpPr>
        <p:spPr bwMode="auto">
          <a:xfrm>
            <a:off x="1941618" y="5913579"/>
            <a:ext cx="1901472"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Web pages</a:t>
            </a:r>
          </a:p>
        </p:txBody>
      </p:sp>
      <p:sp>
        <p:nvSpPr>
          <p:cNvPr id="37912" name="Rectangle 22"/>
          <p:cNvSpPr>
            <a:spLocks noChangeArrowheads="1"/>
          </p:cNvSpPr>
          <p:nvPr/>
        </p:nvSpPr>
        <p:spPr bwMode="auto">
          <a:xfrm>
            <a:off x="1941618" y="4744173"/>
            <a:ext cx="1901472"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Parts of files</a:t>
            </a:r>
          </a:p>
        </p:txBody>
      </p:sp>
      <p:sp>
        <p:nvSpPr>
          <p:cNvPr id="37913" name="Rectangle 23"/>
          <p:cNvSpPr>
            <a:spLocks noChangeArrowheads="1"/>
          </p:cNvSpPr>
          <p:nvPr/>
        </p:nvSpPr>
        <p:spPr bwMode="auto">
          <a:xfrm>
            <a:off x="1941618" y="4021614"/>
            <a:ext cx="1901472" cy="361280"/>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Parts of files</a:t>
            </a:r>
          </a:p>
        </p:txBody>
      </p:sp>
      <p:sp>
        <p:nvSpPr>
          <p:cNvPr id="37914" name="Rectangle 24"/>
          <p:cNvSpPr>
            <a:spLocks noChangeArrowheads="1"/>
          </p:cNvSpPr>
          <p:nvPr/>
        </p:nvSpPr>
        <p:spPr bwMode="auto">
          <a:xfrm>
            <a:off x="1941618" y="3684103"/>
            <a:ext cx="1901472" cy="337511"/>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4-KB pages</a:t>
            </a:r>
          </a:p>
        </p:txBody>
      </p:sp>
      <p:sp>
        <p:nvSpPr>
          <p:cNvPr id="37915" name="Rectangle 25"/>
          <p:cNvSpPr>
            <a:spLocks noChangeArrowheads="1"/>
          </p:cNvSpPr>
          <p:nvPr/>
        </p:nvSpPr>
        <p:spPr bwMode="auto">
          <a:xfrm>
            <a:off x="1941618" y="3346591"/>
            <a:ext cx="1901472" cy="337512"/>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64-byte blocks</a:t>
            </a:r>
          </a:p>
        </p:txBody>
      </p:sp>
      <p:sp>
        <p:nvSpPr>
          <p:cNvPr id="37916" name="Rectangle 26"/>
          <p:cNvSpPr>
            <a:spLocks noChangeArrowheads="1"/>
          </p:cNvSpPr>
          <p:nvPr/>
        </p:nvSpPr>
        <p:spPr bwMode="auto">
          <a:xfrm>
            <a:off x="1941618" y="3009080"/>
            <a:ext cx="1901472" cy="337512"/>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64-byte blocks</a:t>
            </a:r>
          </a:p>
        </p:txBody>
      </p:sp>
      <p:sp>
        <p:nvSpPr>
          <p:cNvPr id="37917" name="Rectangle 27"/>
          <p:cNvSpPr>
            <a:spLocks noChangeArrowheads="1"/>
          </p:cNvSpPr>
          <p:nvPr/>
        </p:nvSpPr>
        <p:spPr bwMode="auto">
          <a:xfrm>
            <a:off x="1941618" y="2074190"/>
            <a:ext cx="1901472" cy="350188"/>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4-8 bytes words</a:t>
            </a:r>
          </a:p>
        </p:txBody>
      </p:sp>
      <p:sp>
        <p:nvSpPr>
          <p:cNvPr id="37918" name="Rectangle 28"/>
          <p:cNvSpPr>
            <a:spLocks noChangeArrowheads="1"/>
          </p:cNvSpPr>
          <p:nvPr/>
        </p:nvSpPr>
        <p:spPr bwMode="auto">
          <a:xfrm>
            <a:off x="1941618" y="1435612"/>
            <a:ext cx="1901472" cy="638578"/>
          </a:xfrm>
          <a:prstGeom prst="rect">
            <a:avLst/>
          </a:prstGeom>
          <a:solidFill>
            <a:srgbClr val="E0E0E0"/>
          </a:solidFill>
          <a:ln w="9525">
            <a:solidFill>
              <a:srgbClr val="000066"/>
            </a:solidFill>
            <a:miter lim="800000"/>
            <a:headEnd/>
            <a:tailEnd/>
          </a:ln>
        </p:spPr>
        <p:txBody>
          <a:bodyPr lIns="89833" tIns="46713" rIns="89833" bIns="46713" anchor="ctr" anchorCtr="0"/>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797" dirty="0">
                <a:latin typeface="Calibri" pitchFamily="34" charset="0"/>
              </a:rPr>
              <a:t>What is Cached?</a:t>
            </a:r>
          </a:p>
        </p:txBody>
      </p:sp>
      <p:sp>
        <p:nvSpPr>
          <p:cNvPr id="37919" name="Rectangle 29"/>
          <p:cNvSpPr>
            <a:spLocks noChangeArrowheads="1"/>
          </p:cNvSpPr>
          <p:nvPr/>
        </p:nvSpPr>
        <p:spPr bwMode="auto">
          <a:xfrm>
            <a:off x="7646035" y="5913579"/>
            <a:ext cx="1445119"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Web proxy server</a:t>
            </a:r>
          </a:p>
        </p:txBody>
      </p:sp>
      <p:sp>
        <p:nvSpPr>
          <p:cNvPr id="37920" name="Rectangle 30"/>
          <p:cNvSpPr>
            <a:spLocks noChangeArrowheads="1"/>
          </p:cNvSpPr>
          <p:nvPr/>
        </p:nvSpPr>
        <p:spPr bwMode="auto">
          <a:xfrm>
            <a:off x="5896681" y="5913579"/>
            <a:ext cx="1749354" cy="584703"/>
          </a:xfrm>
          <a:prstGeom prst="rect">
            <a:avLst/>
          </a:prstGeom>
          <a:noFill/>
          <a:ln w="9525">
            <a:solidFill>
              <a:srgbClr val="000066"/>
            </a:solidFill>
            <a:miter lim="800000"/>
            <a:headEnd/>
            <a:tailEnd/>
          </a:ln>
        </p:spPr>
        <p:txBody>
          <a:bodyPr lIns="89833" tIns="46713" rIns="89833" bIns="46713"/>
          <a:lstStyle/>
          <a:p>
            <a:pPr algn="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1,000,000,000</a:t>
            </a:r>
          </a:p>
        </p:txBody>
      </p:sp>
      <p:sp>
        <p:nvSpPr>
          <p:cNvPr id="37921" name="Rectangle 31"/>
          <p:cNvSpPr>
            <a:spLocks noChangeArrowheads="1"/>
          </p:cNvSpPr>
          <p:nvPr/>
        </p:nvSpPr>
        <p:spPr bwMode="auto">
          <a:xfrm>
            <a:off x="3843091" y="5913579"/>
            <a:ext cx="2053590"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Remote server disks</a:t>
            </a:r>
          </a:p>
        </p:txBody>
      </p:sp>
      <p:sp>
        <p:nvSpPr>
          <p:cNvPr id="37922" name="Rectangle 32"/>
          <p:cNvSpPr>
            <a:spLocks noChangeArrowheads="1"/>
          </p:cNvSpPr>
          <p:nvPr/>
        </p:nvSpPr>
        <p:spPr bwMode="auto">
          <a:xfrm>
            <a:off x="7646035" y="4021614"/>
            <a:ext cx="1445119" cy="361280"/>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OS</a:t>
            </a:r>
          </a:p>
        </p:txBody>
      </p:sp>
      <p:sp>
        <p:nvSpPr>
          <p:cNvPr id="37923" name="Rectangle 33"/>
          <p:cNvSpPr>
            <a:spLocks noChangeArrowheads="1"/>
          </p:cNvSpPr>
          <p:nvPr/>
        </p:nvSpPr>
        <p:spPr bwMode="auto">
          <a:xfrm>
            <a:off x="5896681" y="4021614"/>
            <a:ext cx="1749354" cy="361280"/>
          </a:xfrm>
          <a:prstGeom prst="rect">
            <a:avLst/>
          </a:prstGeom>
          <a:noFill/>
          <a:ln w="9525">
            <a:solidFill>
              <a:srgbClr val="000066"/>
            </a:solidFill>
            <a:miter lim="800000"/>
            <a:headEnd/>
            <a:tailEnd/>
          </a:ln>
        </p:spPr>
        <p:txBody>
          <a:bodyPr lIns="89833" tIns="46713" rIns="89833" bIns="46713"/>
          <a:lstStyle/>
          <a:p>
            <a:pPr algn="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100</a:t>
            </a:r>
          </a:p>
        </p:txBody>
      </p:sp>
      <p:sp>
        <p:nvSpPr>
          <p:cNvPr id="37924" name="Rectangle 34"/>
          <p:cNvSpPr>
            <a:spLocks noChangeArrowheads="1"/>
          </p:cNvSpPr>
          <p:nvPr/>
        </p:nvSpPr>
        <p:spPr bwMode="auto">
          <a:xfrm>
            <a:off x="3843091" y="4021614"/>
            <a:ext cx="2053590" cy="361280"/>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Main memory</a:t>
            </a:r>
          </a:p>
        </p:txBody>
      </p:sp>
      <p:sp>
        <p:nvSpPr>
          <p:cNvPr id="37925" name="Rectangle 35"/>
          <p:cNvSpPr>
            <a:spLocks noChangeArrowheads="1"/>
          </p:cNvSpPr>
          <p:nvPr/>
        </p:nvSpPr>
        <p:spPr bwMode="auto">
          <a:xfrm>
            <a:off x="7646035" y="3009080"/>
            <a:ext cx="1445119" cy="337512"/>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Hardware</a:t>
            </a:r>
          </a:p>
        </p:txBody>
      </p:sp>
      <p:sp>
        <p:nvSpPr>
          <p:cNvPr id="37926" name="Rectangle 36"/>
          <p:cNvSpPr>
            <a:spLocks noChangeArrowheads="1"/>
          </p:cNvSpPr>
          <p:nvPr/>
        </p:nvSpPr>
        <p:spPr bwMode="auto">
          <a:xfrm>
            <a:off x="5896681" y="3009080"/>
            <a:ext cx="1749354" cy="337512"/>
          </a:xfrm>
          <a:prstGeom prst="rect">
            <a:avLst/>
          </a:prstGeom>
          <a:noFill/>
          <a:ln w="9525">
            <a:solidFill>
              <a:srgbClr val="000066"/>
            </a:solidFill>
            <a:miter lim="800000"/>
            <a:headEnd/>
            <a:tailEnd/>
          </a:ln>
        </p:spPr>
        <p:txBody>
          <a:bodyPr lIns="89833" tIns="46713" rIns="89833" bIns="46713"/>
          <a:lstStyle/>
          <a:p>
            <a:pPr algn="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4</a:t>
            </a:r>
          </a:p>
        </p:txBody>
      </p:sp>
      <p:sp>
        <p:nvSpPr>
          <p:cNvPr id="37927" name="Rectangle 37"/>
          <p:cNvSpPr>
            <a:spLocks noChangeArrowheads="1"/>
          </p:cNvSpPr>
          <p:nvPr/>
        </p:nvSpPr>
        <p:spPr bwMode="auto">
          <a:xfrm>
            <a:off x="3843091" y="3009080"/>
            <a:ext cx="2053590" cy="337512"/>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On-Chip L1</a:t>
            </a:r>
          </a:p>
        </p:txBody>
      </p:sp>
      <p:sp>
        <p:nvSpPr>
          <p:cNvPr id="37928" name="Rectangle 38"/>
          <p:cNvSpPr>
            <a:spLocks noChangeArrowheads="1"/>
          </p:cNvSpPr>
          <p:nvPr/>
        </p:nvSpPr>
        <p:spPr bwMode="auto">
          <a:xfrm>
            <a:off x="7646035" y="3346591"/>
            <a:ext cx="1445119" cy="337512"/>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Hardware</a:t>
            </a:r>
          </a:p>
        </p:txBody>
      </p:sp>
      <p:sp>
        <p:nvSpPr>
          <p:cNvPr id="37929" name="Rectangle 39"/>
          <p:cNvSpPr>
            <a:spLocks noChangeArrowheads="1"/>
          </p:cNvSpPr>
          <p:nvPr/>
        </p:nvSpPr>
        <p:spPr bwMode="auto">
          <a:xfrm>
            <a:off x="5896681" y="3346591"/>
            <a:ext cx="1749354" cy="337512"/>
          </a:xfrm>
          <a:prstGeom prst="rect">
            <a:avLst/>
          </a:prstGeom>
          <a:noFill/>
          <a:ln w="9525">
            <a:solidFill>
              <a:srgbClr val="000066"/>
            </a:solidFill>
            <a:miter lim="800000"/>
            <a:headEnd/>
            <a:tailEnd/>
          </a:ln>
        </p:spPr>
        <p:txBody>
          <a:bodyPr lIns="89833" tIns="46713" rIns="89833" bIns="46713"/>
          <a:lstStyle/>
          <a:p>
            <a:pPr algn="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10</a:t>
            </a:r>
          </a:p>
        </p:txBody>
      </p:sp>
      <p:sp>
        <p:nvSpPr>
          <p:cNvPr id="37930" name="Rectangle 40"/>
          <p:cNvSpPr>
            <a:spLocks noChangeArrowheads="1"/>
          </p:cNvSpPr>
          <p:nvPr/>
        </p:nvSpPr>
        <p:spPr bwMode="auto">
          <a:xfrm>
            <a:off x="3843091" y="3346591"/>
            <a:ext cx="2053590" cy="337512"/>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On-Chip L2</a:t>
            </a:r>
          </a:p>
        </p:txBody>
      </p:sp>
      <p:sp>
        <p:nvSpPr>
          <p:cNvPr id="37931" name="Rectangle 41"/>
          <p:cNvSpPr>
            <a:spLocks noChangeArrowheads="1"/>
          </p:cNvSpPr>
          <p:nvPr/>
        </p:nvSpPr>
        <p:spPr bwMode="auto">
          <a:xfrm>
            <a:off x="7646035" y="4744173"/>
            <a:ext cx="1445119"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NFS client</a:t>
            </a:r>
          </a:p>
        </p:txBody>
      </p:sp>
      <p:sp>
        <p:nvSpPr>
          <p:cNvPr id="37932" name="Rectangle 42"/>
          <p:cNvSpPr>
            <a:spLocks noChangeArrowheads="1"/>
          </p:cNvSpPr>
          <p:nvPr/>
        </p:nvSpPr>
        <p:spPr bwMode="auto">
          <a:xfrm>
            <a:off x="5896681" y="4744173"/>
            <a:ext cx="1749354" cy="584703"/>
          </a:xfrm>
          <a:prstGeom prst="rect">
            <a:avLst/>
          </a:prstGeom>
          <a:noFill/>
          <a:ln w="9525">
            <a:solidFill>
              <a:srgbClr val="000066"/>
            </a:solidFill>
            <a:miter lim="800000"/>
            <a:headEnd/>
            <a:tailEnd/>
          </a:ln>
        </p:spPr>
        <p:txBody>
          <a:bodyPr lIns="89833" tIns="46713" rIns="89833" bIns="46713"/>
          <a:lstStyle/>
          <a:p>
            <a:pPr algn="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10,000,000</a:t>
            </a:r>
          </a:p>
        </p:txBody>
      </p:sp>
      <p:sp>
        <p:nvSpPr>
          <p:cNvPr id="37933" name="Rectangle 43"/>
          <p:cNvSpPr>
            <a:spLocks noChangeArrowheads="1"/>
          </p:cNvSpPr>
          <p:nvPr/>
        </p:nvSpPr>
        <p:spPr bwMode="auto">
          <a:xfrm>
            <a:off x="3843091" y="4744173"/>
            <a:ext cx="2053590" cy="584703"/>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Local disk</a:t>
            </a:r>
          </a:p>
        </p:txBody>
      </p:sp>
      <p:sp>
        <p:nvSpPr>
          <p:cNvPr id="37934" name="Rectangle 44"/>
          <p:cNvSpPr>
            <a:spLocks noChangeArrowheads="1"/>
          </p:cNvSpPr>
          <p:nvPr/>
        </p:nvSpPr>
        <p:spPr bwMode="auto">
          <a:xfrm>
            <a:off x="7646035" y="3684103"/>
            <a:ext cx="1445119" cy="337511"/>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Hardware + OS</a:t>
            </a:r>
          </a:p>
        </p:txBody>
      </p:sp>
      <p:sp>
        <p:nvSpPr>
          <p:cNvPr id="37935" name="Rectangle 45"/>
          <p:cNvSpPr>
            <a:spLocks noChangeArrowheads="1"/>
          </p:cNvSpPr>
          <p:nvPr/>
        </p:nvSpPr>
        <p:spPr bwMode="auto">
          <a:xfrm>
            <a:off x="5896681" y="3684103"/>
            <a:ext cx="1749354" cy="337511"/>
          </a:xfrm>
          <a:prstGeom prst="rect">
            <a:avLst/>
          </a:prstGeom>
          <a:noFill/>
          <a:ln w="9525">
            <a:solidFill>
              <a:srgbClr val="000066"/>
            </a:solidFill>
            <a:miter lim="800000"/>
            <a:headEnd/>
            <a:tailEnd/>
          </a:ln>
        </p:spPr>
        <p:txBody>
          <a:bodyPr lIns="89833" tIns="46713" rIns="89833" bIns="46713"/>
          <a:lstStyle/>
          <a:p>
            <a:pPr algn="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100</a:t>
            </a:r>
          </a:p>
        </p:txBody>
      </p:sp>
      <p:sp>
        <p:nvSpPr>
          <p:cNvPr id="37936" name="Rectangle 46"/>
          <p:cNvSpPr>
            <a:spLocks noChangeArrowheads="1"/>
          </p:cNvSpPr>
          <p:nvPr/>
        </p:nvSpPr>
        <p:spPr bwMode="auto">
          <a:xfrm>
            <a:off x="3843091" y="3684103"/>
            <a:ext cx="2053590" cy="337511"/>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Main memory</a:t>
            </a:r>
          </a:p>
        </p:txBody>
      </p:sp>
      <p:sp>
        <p:nvSpPr>
          <p:cNvPr id="37937" name="Rectangle 47"/>
          <p:cNvSpPr>
            <a:spLocks noChangeArrowheads="1"/>
          </p:cNvSpPr>
          <p:nvPr/>
        </p:nvSpPr>
        <p:spPr bwMode="auto">
          <a:xfrm>
            <a:off x="7646035" y="2074190"/>
            <a:ext cx="1445119" cy="350188"/>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Compiler</a:t>
            </a:r>
          </a:p>
        </p:txBody>
      </p:sp>
      <p:sp>
        <p:nvSpPr>
          <p:cNvPr id="37938" name="Rectangle 48"/>
          <p:cNvSpPr>
            <a:spLocks noChangeArrowheads="1"/>
          </p:cNvSpPr>
          <p:nvPr/>
        </p:nvSpPr>
        <p:spPr bwMode="auto">
          <a:xfrm>
            <a:off x="5896681" y="2074190"/>
            <a:ext cx="1749354" cy="350188"/>
          </a:xfrm>
          <a:prstGeom prst="rect">
            <a:avLst/>
          </a:prstGeom>
          <a:noFill/>
          <a:ln w="9525">
            <a:solidFill>
              <a:srgbClr val="000066"/>
            </a:solidFill>
            <a:miter lim="800000"/>
            <a:headEnd/>
            <a:tailEnd/>
          </a:ln>
        </p:spPr>
        <p:txBody>
          <a:bodyPr lIns="89833" tIns="46713" rIns="89833" bIns="46713"/>
          <a:lstStyle/>
          <a:p>
            <a:pPr algn="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0</a:t>
            </a:r>
          </a:p>
        </p:txBody>
      </p:sp>
      <p:sp>
        <p:nvSpPr>
          <p:cNvPr id="37939" name="Rectangle 49"/>
          <p:cNvSpPr>
            <a:spLocks noChangeArrowheads="1"/>
          </p:cNvSpPr>
          <p:nvPr/>
        </p:nvSpPr>
        <p:spPr bwMode="auto">
          <a:xfrm>
            <a:off x="3843091" y="2074190"/>
            <a:ext cx="2053590" cy="350188"/>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 CPU core</a:t>
            </a:r>
          </a:p>
        </p:txBody>
      </p:sp>
      <p:sp>
        <p:nvSpPr>
          <p:cNvPr id="37940" name="Rectangle 50"/>
          <p:cNvSpPr>
            <a:spLocks noChangeArrowheads="1"/>
          </p:cNvSpPr>
          <p:nvPr/>
        </p:nvSpPr>
        <p:spPr bwMode="auto">
          <a:xfrm>
            <a:off x="7646035" y="1435612"/>
            <a:ext cx="1445119" cy="638578"/>
          </a:xfrm>
          <a:prstGeom prst="rect">
            <a:avLst/>
          </a:prstGeom>
          <a:solidFill>
            <a:srgbClr val="E0E0E0"/>
          </a:solidFill>
          <a:ln w="9525">
            <a:solidFill>
              <a:srgbClr val="000066"/>
            </a:solidFill>
            <a:miter lim="800000"/>
            <a:headEnd/>
            <a:tailEnd/>
          </a:ln>
        </p:spPr>
        <p:txBody>
          <a:bodyPr lIns="89833" tIns="46713" rIns="89833" bIns="46713" anchor="ctr" anchorCtr="0"/>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797" dirty="0">
                <a:latin typeface="Calibri" pitchFamily="34" charset="0"/>
              </a:rPr>
              <a:t>Managed By</a:t>
            </a:r>
          </a:p>
        </p:txBody>
      </p:sp>
      <p:sp>
        <p:nvSpPr>
          <p:cNvPr id="37941" name="Rectangle 51"/>
          <p:cNvSpPr>
            <a:spLocks noChangeArrowheads="1"/>
          </p:cNvSpPr>
          <p:nvPr/>
        </p:nvSpPr>
        <p:spPr bwMode="auto">
          <a:xfrm>
            <a:off x="5896681" y="1435612"/>
            <a:ext cx="1749354" cy="638578"/>
          </a:xfrm>
          <a:prstGeom prst="rect">
            <a:avLst/>
          </a:prstGeom>
          <a:solidFill>
            <a:schemeClr val="bg1">
              <a:lumMod val="85000"/>
            </a:schemeClr>
          </a:solidFill>
          <a:ln w="9525">
            <a:solidFill>
              <a:srgbClr val="000066"/>
            </a:solidFill>
            <a:miter lim="800000"/>
            <a:headEnd/>
            <a:tailEnd/>
          </a:ln>
        </p:spPr>
        <p:txBody>
          <a:bodyPr lIns="89833" tIns="46713" rIns="89833" bIns="46713" anchor="ctr" anchorCtr="0"/>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797" dirty="0">
                <a:latin typeface="Calibri" pitchFamily="34" charset="0"/>
              </a:rPr>
              <a:t>Latency (cycles)</a:t>
            </a:r>
          </a:p>
        </p:txBody>
      </p:sp>
      <p:sp>
        <p:nvSpPr>
          <p:cNvPr id="37942" name="Rectangle 52"/>
          <p:cNvSpPr>
            <a:spLocks noChangeArrowheads="1"/>
          </p:cNvSpPr>
          <p:nvPr/>
        </p:nvSpPr>
        <p:spPr bwMode="auto">
          <a:xfrm>
            <a:off x="3843091" y="1435612"/>
            <a:ext cx="2053590" cy="638578"/>
          </a:xfrm>
          <a:prstGeom prst="rect">
            <a:avLst/>
          </a:prstGeom>
          <a:solidFill>
            <a:srgbClr val="E0E0E0"/>
          </a:solidFill>
          <a:ln w="9525">
            <a:solidFill>
              <a:srgbClr val="000066"/>
            </a:solidFill>
            <a:miter lim="800000"/>
            <a:headEnd/>
            <a:tailEnd/>
          </a:ln>
        </p:spPr>
        <p:txBody>
          <a:bodyPr lIns="89833" tIns="46713" rIns="89833" bIns="46713" anchor="ctr" anchorCtr="0"/>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797" dirty="0">
                <a:latin typeface="Calibri" pitchFamily="34" charset="0"/>
              </a:rPr>
              <a:t>Where is it Cached?</a:t>
            </a:r>
          </a:p>
        </p:txBody>
      </p:sp>
      <p:sp>
        <p:nvSpPr>
          <p:cNvPr id="37948" name="Line 58"/>
          <p:cNvSpPr>
            <a:spLocks noChangeShapeType="1"/>
          </p:cNvSpPr>
          <p:nvPr/>
        </p:nvSpPr>
        <p:spPr bwMode="auto">
          <a:xfrm>
            <a:off x="116205" y="1435612"/>
            <a:ext cx="1585" cy="638578"/>
          </a:xfrm>
          <a:prstGeom prst="line">
            <a:avLst/>
          </a:prstGeom>
          <a:noFill/>
          <a:ln w="9525">
            <a:solidFill>
              <a:srgbClr val="000066"/>
            </a:solidFill>
            <a:miter lim="800000"/>
            <a:headEnd/>
            <a:tailEnd/>
          </a:ln>
        </p:spPr>
        <p:txBody>
          <a:bodyPr anchor="ctr" anchorCtr="0"/>
          <a:lstStyle/>
          <a:p>
            <a:endParaRPr lang="en-US"/>
          </a:p>
        </p:txBody>
      </p:sp>
      <p:sp>
        <p:nvSpPr>
          <p:cNvPr id="55" name="Rectangle 15"/>
          <p:cNvSpPr>
            <a:spLocks noChangeArrowheads="1"/>
          </p:cNvSpPr>
          <p:nvPr/>
        </p:nvSpPr>
        <p:spPr bwMode="auto">
          <a:xfrm>
            <a:off x="116205" y="4382893"/>
            <a:ext cx="1825413" cy="361280"/>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Disk cache	</a:t>
            </a:r>
          </a:p>
        </p:txBody>
      </p:sp>
      <p:sp>
        <p:nvSpPr>
          <p:cNvPr id="57" name="Rectangle 23"/>
          <p:cNvSpPr>
            <a:spLocks noChangeArrowheads="1"/>
          </p:cNvSpPr>
          <p:nvPr/>
        </p:nvSpPr>
        <p:spPr bwMode="auto">
          <a:xfrm>
            <a:off x="1941618" y="4382893"/>
            <a:ext cx="1901472" cy="361280"/>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Disk sectors</a:t>
            </a:r>
          </a:p>
        </p:txBody>
      </p:sp>
      <p:sp>
        <p:nvSpPr>
          <p:cNvPr id="58" name="Rectangle 34"/>
          <p:cNvSpPr>
            <a:spLocks noChangeArrowheads="1"/>
          </p:cNvSpPr>
          <p:nvPr/>
        </p:nvSpPr>
        <p:spPr bwMode="auto">
          <a:xfrm>
            <a:off x="3843091" y="4382893"/>
            <a:ext cx="2053590" cy="361280"/>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Disk controller</a:t>
            </a:r>
          </a:p>
        </p:txBody>
      </p:sp>
      <p:sp>
        <p:nvSpPr>
          <p:cNvPr id="59" name="Rectangle 33"/>
          <p:cNvSpPr>
            <a:spLocks noChangeArrowheads="1"/>
          </p:cNvSpPr>
          <p:nvPr/>
        </p:nvSpPr>
        <p:spPr bwMode="auto">
          <a:xfrm>
            <a:off x="5896681" y="4382893"/>
            <a:ext cx="1749354" cy="361280"/>
          </a:xfrm>
          <a:prstGeom prst="rect">
            <a:avLst/>
          </a:prstGeom>
          <a:noFill/>
          <a:ln w="9525">
            <a:solidFill>
              <a:srgbClr val="000066"/>
            </a:solidFill>
            <a:miter lim="800000"/>
            <a:headEnd/>
            <a:tailEnd/>
          </a:ln>
        </p:spPr>
        <p:txBody>
          <a:bodyPr lIns="89833" tIns="46713" rIns="89833" bIns="46713"/>
          <a:lstStyle/>
          <a:p>
            <a:pPr algn="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100,000</a:t>
            </a:r>
          </a:p>
        </p:txBody>
      </p:sp>
      <p:sp>
        <p:nvSpPr>
          <p:cNvPr id="60" name="Rectangle 32"/>
          <p:cNvSpPr>
            <a:spLocks noChangeArrowheads="1"/>
          </p:cNvSpPr>
          <p:nvPr/>
        </p:nvSpPr>
        <p:spPr bwMode="auto">
          <a:xfrm>
            <a:off x="7646035" y="4382893"/>
            <a:ext cx="1445119" cy="361280"/>
          </a:xfrm>
          <a:prstGeom prst="rect">
            <a:avLst/>
          </a:prstGeom>
          <a:noFill/>
          <a:ln w="9525">
            <a:solidFill>
              <a:srgbClr val="000066"/>
            </a:solidFill>
            <a:miter lim="800000"/>
            <a:headEnd/>
            <a:tailEnd/>
          </a:ln>
        </p:spPr>
        <p:txBody>
          <a:bodyPr lIns="89833" tIns="46713" rIns="89833" bIns="46713"/>
          <a:lstStyle/>
          <a:p>
            <a:pPr>
              <a:lnSpc>
                <a:spcPct val="98000"/>
              </a:lnSpc>
              <a:tabLst>
                <a:tab pos="0" algn="l"/>
                <a:tab pos="912663" algn="l"/>
                <a:tab pos="1825325" algn="l"/>
                <a:tab pos="2737988" algn="l"/>
                <a:tab pos="3650651" algn="l"/>
                <a:tab pos="4563313" algn="l"/>
                <a:tab pos="5475976" algn="l"/>
                <a:tab pos="6388638" algn="l"/>
                <a:tab pos="7301301" algn="l"/>
                <a:tab pos="8213964" algn="l"/>
                <a:tab pos="9126626" algn="l"/>
                <a:tab pos="10039289" algn="l"/>
              </a:tabLst>
            </a:pPr>
            <a:r>
              <a:rPr lang="en-GB" sz="1597" dirty="0">
                <a:solidFill>
                  <a:srgbClr val="000066"/>
                </a:solidFill>
                <a:latin typeface="Calibri" pitchFamily="34" charset="0"/>
              </a:rPr>
              <a:t>Disk firmware</a:t>
            </a:r>
          </a:p>
        </p:txBody>
      </p:sp>
    </p:spTree>
    <p:extLst>
      <p:ext uri="{BB962C8B-B14F-4D97-AF65-F5344CB8AC3E}">
        <p14:creationId xmlns:p14="http://schemas.microsoft.com/office/powerpoint/2010/main" val="39780966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Memory Access Time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623766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p:cNvSpPr>
          <p:nvPr/>
        </p:nvSpPr>
        <p:spPr bwMode="auto">
          <a:xfrm>
            <a:off x="2117" y="0"/>
            <a:ext cx="9139743" cy="228177"/>
          </a:xfrm>
          <a:prstGeom prst="rect">
            <a:avLst/>
          </a:prstGeom>
          <a:solidFill>
            <a:schemeClr val="accent1"/>
          </a:solidFill>
          <a:ln w="9525" cap="flat">
            <a:noFill/>
            <a:miter lim="800000"/>
            <a:headEnd type="none" w="med" len="med"/>
            <a:tailEnd type="none" w="med" len="med"/>
          </a:ln>
        </p:spPr>
        <p:txBody>
          <a:bodyPr wrap="none" lIns="0" tIns="0" rIns="0" bIns="0"/>
          <a:lstStyle/>
          <a:p>
            <a:endParaRPr lang="en-US"/>
          </a:p>
        </p:txBody>
      </p:sp>
      <p:sp>
        <p:nvSpPr>
          <p:cNvPr id="76802" name="Rectangle 2"/>
          <p:cNvSpPr>
            <a:spLocks/>
          </p:cNvSpPr>
          <p:nvPr/>
        </p:nvSpPr>
        <p:spPr bwMode="auto">
          <a:xfrm>
            <a:off x="8050098" y="22184"/>
            <a:ext cx="1318354" cy="177471"/>
          </a:xfrm>
          <a:prstGeom prst="rect">
            <a:avLst/>
          </a:prstGeom>
          <a:noFill/>
          <a:ln w="25400" cap="flat">
            <a:noFill/>
            <a:miter lim="800000"/>
            <a:headEnd type="none" w="med" len="med"/>
            <a:tailEnd type="none" w="med" len="med"/>
          </a:ln>
        </p:spPr>
        <p:txBody>
          <a:bodyPr lIns="0" tIns="0" rIns="0" bIns="0"/>
          <a:lstStyle/>
          <a:p>
            <a:pPr algn="l"/>
            <a:r>
              <a:rPr lang="en-US" sz="1198">
                <a:solidFill>
                  <a:srgbClr val="FFFFFF"/>
                </a:solidFill>
                <a:ea typeface="Gill Sans" charset="0"/>
                <a:cs typeface="Gill Sans" charset="0"/>
              </a:rPr>
              <a:t>Carnegie Mellon</a:t>
            </a:r>
          </a:p>
        </p:txBody>
      </p:sp>
      <p:sp>
        <p:nvSpPr>
          <p:cNvPr id="76803" name="Rectangle 3"/>
          <p:cNvSpPr>
            <a:spLocks noGrp="1" noChangeArrowheads="1"/>
          </p:cNvSpPr>
          <p:nvPr>
            <p:ph type="title"/>
          </p:nvPr>
        </p:nvSpPr>
        <p:spPr>
          <a:xfrm>
            <a:off x="382411" y="253530"/>
            <a:ext cx="6008652" cy="1140883"/>
          </a:xfrm>
          <a:ln/>
        </p:spPr>
        <p:txBody>
          <a:bodyPr/>
          <a:lstStyle/>
          <a:p>
            <a:pPr marL="118837" indent="-118837"/>
            <a:r>
              <a:rPr lang="en-US" dirty="0" smtClean="0"/>
              <a:t>x86-64 Linux </a:t>
            </a:r>
            <a:r>
              <a:rPr lang="en-US" dirty="0"/>
              <a:t>Register </a:t>
            </a:r>
            <a:r>
              <a:rPr lang="en-US" dirty="0" smtClean="0"/>
              <a:t>Usage #2</a:t>
            </a:r>
            <a:endParaRPr lang="en-US" dirty="0"/>
          </a:p>
        </p:txBody>
      </p:sp>
      <p:sp>
        <p:nvSpPr>
          <p:cNvPr id="76804" name="Rectangle 4"/>
          <p:cNvSpPr>
            <a:spLocks noGrp="1" noChangeArrowheads="1"/>
          </p:cNvSpPr>
          <p:nvPr>
            <p:ph type="body" idx="1"/>
          </p:nvPr>
        </p:nvSpPr>
        <p:spPr>
          <a:xfrm>
            <a:off x="382411" y="1394413"/>
            <a:ext cx="4056474" cy="4386063"/>
          </a:xfrm>
          <a:ln/>
        </p:spPr>
        <p:txBody>
          <a:bodyPr/>
          <a:lstStyle/>
          <a:p>
            <a:r>
              <a:rPr lang="en-US" dirty="0" smtClean="0">
                <a:latin typeface="Courier New Bold" charset="0"/>
                <a:cs typeface="Courier New Bold" charset="0"/>
                <a:sym typeface="Courier New Bold" charset="0"/>
              </a:rPr>
              <a:t>%</a:t>
            </a:r>
            <a:r>
              <a:rPr lang="en-US" dirty="0" err="1" smtClean="0">
                <a:latin typeface="Courier New Bold" charset="0"/>
                <a:cs typeface="Courier New Bold" charset="0"/>
                <a:sym typeface="Courier New Bold" charset="0"/>
              </a:rPr>
              <a:t>rbx</a:t>
            </a:r>
            <a:r>
              <a:rPr lang="en-US" dirty="0"/>
              <a:t>, </a:t>
            </a:r>
            <a:r>
              <a:rPr lang="en-US" dirty="0" smtClean="0">
                <a:latin typeface="Courier New Bold" charset="0"/>
                <a:cs typeface="Courier New Bold" charset="0"/>
                <a:sym typeface="Courier New Bold" charset="0"/>
              </a:rPr>
              <a:t>%r12</a:t>
            </a:r>
            <a:r>
              <a:rPr lang="en-US" dirty="0" smtClean="0"/>
              <a:t>, </a:t>
            </a:r>
            <a:r>
              <a:rPr lang="en-US" dirty="0" smtClean="0">
                <a:latin typeface="Courier New Bold" charset="0"/>
                <a:cs typeface="Courier New Bold" charset="0"/>
                <a:sym typeface="Courier New Bold" charset="0"/>
              </a:rPr>
              <a:t>%r13</a:t>
            </a:r>
            <a:r>
              <a:rPr lang="en-US" dirty="0"/>
              <a:t>, </a:t>
            </a:r>
            <a:r>
              <a:rPr lang="en-US" dirty="0">
                <a:latin typeface="Courier New Bold" charset="0"/>
                <a:cs typeface="Courier New Bold" charset="0"/>
                <a:sym typeface="Courier New Bold" charset="0"/>
              </a:rPr>
              <a:t>%</a:t>
            </a:r>
            <a:r>
              <a:rPr lang="en-US" dirty="0" smtClean="0">
                <a:latin typeface="Courier New Bold" charset="0"/>
                <a:cs typeface="Courier New Bold" charset="0"/>
                <a:sym typeface="Courier New Bold" charset="0"/>
              </a:rPr>
              <a:t>r14</a:t>
            </a:r>
            <a:endParaRPr lang="en-US" dirty="0">
              <a:latin typeface="Courier New Bold" charset="0"/>
              <a:sym typeface="Courier New Bold" charset="0"/>
            </a:endParaRPr>
          </a:p>
          <a:p>
            <a:pPr marL="551400" lvl="1"/>
            <a:r>
              <a:rPr lang="en-US" dirty="0" err="1" smtClean="0"/>
              <a:t>Callee</a:t>
            </a:r>
            <a:r>
              <a:rPr lang="en-US" dirty="0" smtClean="0"/>
              <a:t>-saved</a:t>
            </a:r>
          </a:p>
          <a:p>
            <a:pPr marL="551400" lvl="1"/>
            <a:r>
              <a:rPr lang="en-US" dirty="0" err="1" smtClean="0"/>
              <a:t>Callee</a:t>
            </a:r>
            <a:r>
              <a:rPr lang="en-US" dirty="0" smtClean="0"/>
              <a:t> must save &amp; restore</a:t>
            </a:r>
          </a:p>
          <a:p>
            <a:pPr marL="291545"/>
            <a:r>
              <a:rPr lang="en-US" dirty="0">
                <a:latin typeface="Courier New Bold" charset="0"/>
                <a:cs typeface="Courier New Bold" charset="0"/>
                <a:sym typeface="Courier New Bold" charset="0"/>
              </a:rPr>
              <a:t>%</a:t>
            </a:r>
            <a:r>
              <a:rPr lang="en-US" dirty="0" err="1" smtClean="0">
                <a:latin typeface="Courier New Bold" charset="0"/>
                <a:cs typeface="Courier New Bold" charset="0"/>
                <a:sym typeface="Courier New Bold" charset="0"/>
              </a:rPr>
              <a:t>rbp</a:t>
            </a:r>
            <a:endParaRPr lang="en-US" dirty="0"/>
          </a:p>
          <a:p>
            <a:pPr marL="551400" lvl="1"/>
            <a:r>
              <a:rPr lang="en-US" dirty="0" err="1"/>
              <a:t>Callee</a:t>
            </a:r>
            <a:r>
              <a:rPr lang="en-US" dirty="0"/>
              <a:t>-saved</a:t>
            </a:r>
          </a:p>
          <a:p>
            <a:pPr marL="551400" lvl="1"/>
            <a:r>
              <a:rPr lang="en-US" dirty="0" err="1"/>
              <a:t>Callee</a:t>
            </a:r>
            <a:r>
              <a:rPr lang="en-US" dirty="0"/>
              <a:t> must save &amp; restore</a:t>
            </a:r>
          </a:p>
          <a:p>
            <a:pPr marL="551400" lvl="1"/>
            <a:r>
              <a:rPr lang="en-US" dirty="0" smtClean="0"/>
              <a:t>May be used as frame pointer</a:t>
            </a:r>
          </a:p>
          <a:p>
            <a:pPr marL="551400" lvl="1"/>
            <a:r>
              <a:rPr lang="en-US" dirty="0" smtClean="0"/>
              <a:t>Can mix &amp; match</a:t>
            </a:r>
            <a:endParaRPr lang="en-US" dirty="0"/>
          </a:p>
          <a:p>
            <a:r>
              <a:rPr lang="en-US" dirty="0" smtClean="0">
                <a:latin typeface="Courier New Bold" charset="0"/>
                <a:cs typeface="Courier New Bold" charset="0"/>
                <a:sym typeface="Courier New Bold" charset="0"/>
              </a:rPr>
              <a:t>%</a:t>
            </a:r>
            <a:r>
              <a:rPr lang="en-US" dirty="0" err="1" smtClean="0">
                <a:latin typeface="Courier New Bold" charset="0"/>
                <a:cs typeface="Courier New Bold" charset="0"/>
                <a:sym typeface="Courier New Bold" charset="0"/>
              </a:rPr>
              <a:t>rsp</a:t>
            </a:r>
            <a:endParaRPr lang="en-US" dirty="0">
              <a:latin typeface="Courier New Bold" charset="0"/>
              <a:sym typeface="Courier New Bold" charset="0"/>
            </a:endParaRPr>
          </a:p>
          <a:p>
            <a:pPr marL="551400" lvl="1"/>
            <a:r>
              <a:rPr lang="en-US" dirty="0"/>
              <a:t>S</a:t>
            </a:r>
            <a:r>
              <a:rPr lang="en-US" dirty="0" smtClean="0"/>
              <a:t>pecial form of </a:t>
            </a:r>
            <a:r>
              <a:rPr lang="en-US" dirty="0" err="1" smtClean="0"/>
              <a:t>callee</a:t>
            </a:r>
            <a:r>
              <a:rPr lang="en-US" dirty="0" smtClean="0"/>
              <a:t> save</a:t>
            </a:r>
          </a:p>
          <a:p>
            <a:pPr marL="551400" lvl="1"/>
            <a:r>
              <a:rPr lang="en-US" dirty="0" smtClean="0"/>
              <a:t>Restored to original value upon exit from procedure</a:t>
            </a:r>
            <a:endParaRPr lang="en-US" dirty="0"/>
          </a:p>
        </p:txBody>
      </p:sp>
      <p:sp>
        <p:nvSpPr>
          <p:cNvPr id="76808" name="Rectangle 8"/>
          <p:cNvSpPr>
            <a:spLocks/>
          </p:cNvSpPr>
          <p:nvPr/>
        </p:nvSpPr>
        <p:spPr bwMode="auto">
          <a:xfrm>
            <a:off x="6391063" y="1369060"/>
            <a:ext cx="2535296" cy="380294"/>
          </a:xfrm>
          <a:prstGeom prst="rect">
            <a:avLst/>
          </a:prstGeom>
          <a:solidFill>
            <a:srgbClr val="D5F1CF"/>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a:t>
            </a:r>
            <a:r>
              <a:rPr lang="en-US" sz="2395" dirty="0" err="1">
                <a:latin typeface="Courier New Bold" charset="0"/>
                <a:cs typeface="Courier New Bold" charset="0"/>
                <a:sym typeface="Courier New Bold" charset="0"/>
              </a:rPr>
              <a:t>rbx</a:t>
            </a:r>
            <a:endParaRPr lang="en-US" sz="2395" dirty="0">
              <a:latin typeface="Courier New Bold" charset="0"/>
              <a:cs typeface="Courier New Bold" charset="0"/>
              <a:sym typeface="Courier New Bold" charset="0"/>
            </a:endParaRPr>
          </a:p>
        </p:txBody>
      </p:sp>
      <p:sp>
        <p:nvSpPr>
          <p:cNvPr id="76811" name="Rectangle 11"/>
          <p:cNvSpPr>
            <a:spLocks/>
          </p:cNvSpPr>
          <p:nvPr/>
        </p:nvSpPr>
        <p:spPr bwMode="auto">
          <a:xfrm>
            <a:off x="6391063" y="3650827"/>
            <a:ext cx="2535296" cy="380294"/>
          </a:xfrm>
          <a:prstGeom prst="rect">
            <a:avLst/>
          </a:prstGeom>
          <a:solidFill>
            <a:srgbClr val="F1C7C7"/>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a:t>
            </a:r>
            <a:r>
              <a:rPr lang="en-US" sz="2395" dirty="0" err="1">
                <a:latin typeface="Courier New Bold" charset="0"/>
                <a:cs typeface="Courier New Bold" charset="0"/>
                <a:sym typeface="Courier New Bold" charset="0"/>
              </a:rPr>
              <a:t>rsp</a:t>
            </a:r>
            <a:endParaRPr lang="en-US" sz="2395" dirty="0">
              <a:latin typeface="Courier New Bold" charset="0"/>
              <a:cs typeface="Courier New Bold" charset="0"/>
              <a:sym typeface="Courier New Bold" charset="0"/>
            </a:endParaRPr>
          </a:p>
        </p:txBody>
      </p:sp>
      <p:sp>
        <p:nvSpPr>
          <p:cNvPr id="76814" name="AutoShape 14"/>
          <p:cNvSpPr>
            <a:spLocks/>
          </p:cNvSpPr>
          <p:nvPr/>
        </p:nvSpPr>
        <p:spPr bwMode="auto">
          <a:xfrm>
            <a:off x="5934710" y="1369060"/>
            <a:ext cx="304236" cy="2205708"/>
          </a:xfrm>
          <a:custGeom>
            <a:avLst/>
            <a:gdLst>
              <a:gd name="T0" fmla="*/ 10800 w 21600"/>
              <a:gd name="T1" fmla="*/ 10800 h 21600"/>
            </a:gdLst>
            <a:ahLst/>
            <a:cxnLst>
              <a:cxn ang="0">
                <a:pos x="T0" y="T1"/>
              </a:cxn>
            </a:cxnLst>
            <a:rect l="0" t="0" r="r" b="b"/>
            <a:pathLst>
              <a:path w="21600" h="21600">
                <a:moveTo>
                  <a:pt x="21600" y="21600"/>
                </a:moveTo>
                <a:cubicBezTo>
                  <a:pt x="15635" y="21600"/>
                  <a:pt x="10800" y="21140"/>
                  <a:pt x="10800" y="20571"/>
                </a:cubicBezTo>
                <a:lnTo>
                  <a:pt x="10800" y="11829"/>
                </a:lnTo>
                <a:cubicBezTo>
                  <a:pt x="10800" y="11261"/>
                  <a:pt x="5965" y="10800"/>
                  <a:pt x="0" y="10800"/>
                </a:cubicBezTo>
                <a:cubicBezTo>
                  <a:pt x="5965" y="10800"/>
                  <a:pt x="10800" y="10339"/>
                  <a:pt x="10800" y="9771"/>
                </a:cubicBezTo>
                <a:lnTo>
                  <a:pt x="10800" y="1029"/>
                </a:lnTo>
                <a:cubicBezTo>
                  <a:pt x="10800" y="461"/>
                  <a:pt x="15635" y="0"/>
                  <a:pt x="21600" y="0"/>
                </a:cubicBezTo>
              </a:path>
            </a:pathLst>
          </a:custGeom>
          <a:noFill/>
          <a:ln w="25400" cap="flat">
            <a:solidFill>
              <a:schemeClr val="tx1"/>
            </a:solidFill>
            <a:prstDash val="solid"/>
            <a:round/>
            <a:headEnd type="none" w="med" len="med"/>
            <a:tailEnd type="none" w="med" len="med"/>
          </a:ln>
        </p:spPr>
        <p:txBody>
          <a:bodyPr lIns="0" tIns="0" rIns="0" bIns="0"/>
          <a:lstStyle/>
          <a:p>
            <a:endParaRPr lang="en-US"/>
          </a:p>
        </p:txBody>
      </p:sp>
      <p:sp>
        <p:nvSpPr>
          <p:cNvPr id="76815" name="AutoShape 15"/>
          <p:cNvSpPr>
            <a:spLocks/>
          </p:cNvSpPr>
          <p:nvPr/>
        </p:nvSpPr>
        <p:spPr bwMode="auto">
          <a:xfrm>
            <a:off x="5706533" y="3194473"/>
            <a:ext cx="304236" cy="836648"/>
          </a:xfrm>
          <a:custGeom>
            <a:avLst/>
            <a:gdLst>
              <a:gd name="T0" fmla="*/ 10800 w 21600"/>
              <a:gd name="T1" fmla="*/ 10800 h 21600"/>
            </a:gdLst>
            <a:ahLst/>
            <a:cxnLst>
              <a:cxn ang="0">
                <a:pos x="T0" y="T1"/>
              </a:cxn>
            </a:cxnLst>
            <a:rect l="0" t="0" r="r" b="b"/>
            <a:pathLst>
              <a:path w="21600" h="21600">
                <a:moveTo>
                  <a:pt x="21600" y="21600"/>
                </a:moveTo>
                <a:cubicBezTo>
                  <a:pt x="15635" y="21600"/>
                  <a:pt x="10800" y="21139"/>
                  <a:pt x="10800" y="20571"/>
                </a:cubicBezTo>
                <a:lnTo>
                  <a:pt x="10800" y="11829"/>
                </a:lnTo>
                <a:cubicBezTo>
                  <a:pt x="10800" y="11261"/>
                  <a:pt x="5965" y="10800"/>
                  <a:pt x="0" y="10800"/>
                </a:cubicBezTo>
                <a:cubicBezTo>
                  <a:pt x="5965" y="10800"/>
                  <a:pt x="10800" y="10339"/>
                  <a:pt x="10800" y="9771"/>
                </a:cubicBezTo>
                <a:lnTo>
                  <a:pt x="10800" y="1029"/>
                </a:lnTo>
                <a:cubicBezTo>
                  <a:pt x="10800" y="461"/>
                  <a:pt x="15635" y="0"/>
                  <a:pt x="21600" y="0"/>
                </a:cubicBezTo>
              </a:path>
            </a:pathLst>
          </a:custGeom>
          <a:noFill/>
          <a:ln w="25400" cap="flat">
            <a:solidFill>
              <a:schemeClr val="tx1"/>
            </a:solidFill>
            <a:prstDash val="solid"/>
            <a:round/>
            <a:headEnd type="none" w="med" len="med"/>
            <a:tailEnd type="none" w="med" len="med"/>
          </a:ln>
        </p:spPr>
        <p:txBody>
          <a:bodyPr lIns="0" tIns="0" rIns="0" bIns="0"/>
          <a:lstStyle/>
          <a:p>
            <a:endParaRPr lang="en-US"/>
          </a:p>
        </p:txBody>
      </p:sp>
      <p:sp>
        <p:nvSpPr>
          <p:cNvPr id="76817" name="Rectangle 17"/>
          <p:cNvSpPr>
            <a:spLocks/>
          </p:cNvSpPr>
          <p:nvPr/>
        </p:nvSpPr>
        <p:spPr bwMode="auto">
          <a:xfrm>
            <a:off x="4553924" y="1977531"/>
            <a:ext cx="1271451" cy="573709"/>
          </a:xfrm>
          <a:prstGeom prst="rect">
            <a:avLst/>
          </a:prstGeom>
          <a:noFill/>
          <a:ln w="25400" cap="flat">
            <a:noFill/>
            <a:miter lim="800000"/>
            <a:headEnd type="none" w="med" len="med"/>
            <a:tailEnd type="none" w="med" len="med"/>
          </a:ln>
        </p:spPr>
        <p:txBody>
          <a:bodyPr wrap="none" lIns="38029" tIns="38029" rIns="38029" bIns="38029">
            <a:spAutoFit/>
          </a:bodyPr>
          <a:lstStyle/>
          <a:p>
            <a:pPr algn="r"/>
            <a:r>
              <a:rPr lang="en-US" sz="1797" dirty="0" err="1">
                <a:latin typeface="Calibri Bold" charset="0"/>
                <a:ea typeface="Calibri Bold" charset="0"/>
                <a:cs typeface="Calibri Bold" charset="0"/>
                <a:sym typeface="Calibri Bold" charset="0"/>
              </a:rPr>
              <a:t>Callee</a:t>
            </a:r>
            <a:r>
              <a:rPr lang="en-US" sz="1797" dirty="0">
                <a:latin typeface="Calibri Bold" charset="0"/>
                <a:ea typeface="Calibri Bold" charset="0"/>
                <a:cs typeface="Calibri Bold" charset="0"/>
                <a:sym typeface="Calibri Bold" charset="0"/>
              </a:rPr>
              <a:t>-saved</a:t>
            </a:r>
            <a:endParaRPr lang="en-US" dirty="0">
              <a:solidFill>
                <a:schemeClr val="tx1"/>
              </a:solidFill>
              <a:latin typeface="Arial Narrow Bold" charset="0"/>
              <a:ea typeface="Lucida Grande" charset="0"/>
              <a:cs typeface="Lucida Grande" charset="0"/>
              <a:sym typeface="Arial Narrow Bold" charset="0"/>
            </a:endParaRPr>
          </a:p>
          <a:p>
            <a:pPr algn="r"/>
            <a:r>
              <a:rPr lang="en-US" sz="1797" dirty="0">
                <a:latin typeface="Calibri Bold" charset="0"/>
                <a:ea typeface="Calibri Bold" charset="0"/>
                <a:cs typeface="Calibri Bold" charset="0"/>
                <a:sym typeface="Calibri Bold" charset="0"/>
              </a:rPr>
              <a:t>Temporaries</a:t>
            </a:r>
          </a:p>
        </p:txBody>
      </p:sp>
      <p:sp>
        <p:nvSpPr>
          <p:cNvPr id="76818" name="Rectangle 18"/>
          <p:cNvSpPr>
            <a:spLocks/>
          </p:cNvSpPr>
          <p:nvPr/>
        </p:nvSpPr>
        <p:spPr bwMode="auto">
          <a:xfrm>
            <a:off x="4935565" y="3422650"/>
            <a:ext cx="745616" cy="325255"/>
          </a:xfrm>
          <a:prstGeom prst="rect">
            <a:avLst/>
          </a:prstGeom>
          <a:noFill/>
          <a:ln w="25400" cap="flat">
            <a:noFill/>
            <a:miter lim="800000"/>
            <a:headEnd type="none" w="med" len="med"/>
            <a:tailEnd type="none" w="med" len="med"/>
          </a:ln>
        </p:spPr>
        <p:txBody>
          <a:bodyPr wrap="none" lIns="38029" tIns="38029" rIns="38029" bIns="38029">
            <a:spAutoFit/>
          </a:bodyPr>
          <a:lstStyle/>
          <a:p>
            <a:pPr algn="r"/>
            <a:r>
              <a:rPr lang="en-US" sz="1797">
                <a:latin typeface="Calibri Bold" charset="0"/>
                <a:ea typeface="Calibri Bold" charset="0"/>
                <a:cs typeface="Calibri Bold" charset="0"/>
                <a:sym typeface="Calibri Bold" charset="0"/>
              </a:rPr>
              <a:t>Special</a:t>
            </a:r>
          </a:p>
        </p:txBody>
      </p:sp>
      <p:sp>
        <p:nvSpPr>
          <p:cNvPr id="24" name="Rectangle 8"/>
          <p:cNvSpPr>
            <a:spLocks/>
          </p:cNvSpPr>
          <p:nvPr/>
        </p:nvSpPr>
        <p:spPr bwMode="auto">
          <a:xfrm>
            <a:off x="6391063" y="3194474"/>
            <a:ext cx="2535296" cy="380294"/>
          </a:xfrm>
          <a:prstGeom prst="rect">
            <a:avLst/>
          </a:prstGeom>
          <a:solidFill>
            <a:schemeClr val="accent2">
              <a:lumMod val="20000"/>
              <a:lumOff val="80000"/>
            </a:schemeClr>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a:t>
            </a:r>
            <a:r>
              <a:rPr lang="en-US" sz="2395" dirty="0" err="1">
                <a:latin typeface="Courier New Bold" charset="0"/>
                <a:cs typeface="Courier New Bold" charset="0"/>
                <a:sym typeface="Courier New Bold" charset="0"/>
              </a:rPr>
              <a:t>rbp</a:t>
            </a:r>
            <a:endParaRPr lang="en-US" sz="2395" dirty="0">
              <a:latin typeface="Courier New Bold" charset="0"/>
              <a:cs typeface="Courier New Bold" charset="0"/>
              <a:sym typeface="Courier New Bold" charset="0"/>
            </a:endParaRPr>
          </a:p>
        </p:txBody>
      </p:sp>
      <p:sp>
        <p:nvSpPr>
          <p:cNvPr id="25" name="Rectangle 8"/>
          <p:cNvSpPr>
            <a:spLocks/>
          </p:cNvSpPr>
          <p:nvPr/>
        </p:nvSpPr>
        <p:spPr bwMode="auto">
          <a:xfrm>
            <a:off x="6391063" y="1825414"/>
            <a:ext cx="2535296" cy="380294"/>
          </a:xfrm>
          <a:prstGeom prst="rect">
            <a:avLst/>
          </a:prstGeom>
          <a:solidFill>
            <a:srgbClr val="D5F1CF"/>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%r12</a:t>
            </a:r>
          </a:p>
        </p:txBody>
      </p:sp>
      <p:sp>
        <p:nvSpPr>
          <p:cNvPr id="26" name="Rectangle 8"/>
          <p:cNvSpPr>
            <a:spLocks/>
          </p:cNvSpPr>
          <p:nvPr/>
        </p:nvSpPr>
        <p:spPr bwMode="auto">
          <a:xfrm>
            <a:off x="6391063" y="2281767"/>
            <a:ext cx="2535296" cy="380294"/>
          </a:xfrm>
          <a:prstGeom prst="rect">
            <a:avLst/>
          </a:prstGeom>
          <a:solidFill>
            <a:srgbClr val="D5F1CF"/>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%r13</a:t>
            </a:r>
          </a:p>
        </p:txBody>
      </p:sp>
      <p:sp>
        <p:nvSpPr>
          <p:cNvPr id="27" name="Rectangle 8"/>
          <p:cNvSpPr>
            <a:spLocks/>
          </p:cNvSpPr>
          <p:nvPr/>
        </p:nvSpPr>
        <p:spPr bwMode="auto">
          <a:xfrm>
            <a:off x="6391063" y="2738120"/>
            <a:ext cx="2535296" cy="380294"/>
          </a:xfrm>
          <a:prstGeom prst="rect">
            <a:avLst/>
          </a:prstGeom>
          <a:solidFill>
            <a:srgbClr val="D5F1CF"/>
          </a:solidFill>
          <a:ln w="25400" cap="flat">
            <a:solidFill>
              <a:schemeClr val="tx1"/>
            </a:solidFill>
            <a:prstDash val="solid"/>
            <a:miter lim="800000"/>
            <a:headEnd type="none" w="med" len="med"/>
            <a:tailEnd type="none" w="med" len="med"/>
          </a:ln>
        </p:spPr>
        <p:txBody>
          <a:bodyPr lIns="0" tIns="0" rIns="0" bIns="0" anchor="ctr"/>
          <a:lstStyle/>
          <a:p>
            <a:r>
              <a:rPr lang="en-US" sz="2395" dirty="0">
                <a:latin typeface="Courier New Bold" charset="0"/>
                <a:cs typeface="Courier New Bold" charset="0"/>
                <a:sym typeface="Courier New Bold" charset="0"/>
              </a:rPr>
              <a:t>%r14</a:t>
            </a:r>
          </a:p>
        </p:txBody>
      </p:sp>
    </p:spTree>
    <p:extLst>
      <p:ext uri="{BB962C8B-B14F-4D97-AF65-F5344CB8AC3E}">
        <p14:creationId xmlns:p14="http://schemas.microsoft.com/office/powerpoint/2010/main" val="265341398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p:cNvSpPr>
          <p:nvPr/>
        </p:nvSpPr>
        <p:spPr bwMode="auto">
          <a:xfrm>
            <a:off x="2117" y="0"/>
            <a:ext cx="9139743" cy="228177"/>
          </a:xfrm>
          <a:prstGeom prst="rect">
            <a:avLst/>
          </a:prstGeom>
          <a:solidFill>
            <a:schemeClr val="accent1"/>
          </a:solidFill>
          <a:ln w="9525" cap="flat">
            <a:noFill/>
            <a:miter lim="800000"/>
            <a:headEnd type="none" w="med" len="med"/>
            <a:tailEnd type="none" w="med" len="med"/>
          </a:ln>
        </p:spPr>
        <p:txBody>
          <a:bodyPr wrap="none" lIns="0" tIns="0" rIns="0" bIns="0"/>
          <a:lstStyle/>
          <a:p>
            <a:endParaRPr lang="en-US"/>
          </a:p>
        </p:txBody>
      </p:sp>
      <p:sp>
        <p:nvSpPr>
          <p:cNvPr id="63490" name="Rectangle 2"/>
          <p:cNvSpPr>
            <a:spLocks/>
          </p:cNvSpPr>
          <p:nvPr/>
        </p:nvSpPr>
        <p:spPr bwMode="auto">
          <a:xfrm>
            <a:off x="8050098" y="22184"/>
            <a:ext cx="1318354" cy="177471"/>
          </a:xfrm>
          <a:prstGeom prst="rect">
            <a:avLst/>
          </a:prstGeom>
          <a:noFill/>
          <a:ln w="25400" cap="flat">
            <a:noFill/>
            <a:miter lim="800000"/>
            <a:headEnd type="none" w="med" len="med"/>
            <a:tailEnd type="none" w="med" len="med"/>
          </a:ln>
        </p:spPr>
        <p:txBody>
          <a:bodyPr lIns="0" tIns="0" rIns="0" bIns="0"/>
          <a:lstStyle/>
          <a:p>
            <a:pPr algn="l"/>
            <a:r>
              <a:rPr lang="en-US" sz="1198">
                <a:solidFill>
                  <a:srgbClr val="FFFFFF"/>
                </a:solidFill>
                <a:ea typeface="Gill Sans" charset="0"/>
                <a:cs typeface="Gill Sans" charset="0"/>
              </a:rPr>
              <a:t>Carnegie Mellon</a:t>
            </a:r>
          </a:p>
        </p:txBody>
      </p:sp>
      <p:sp>
        <p:nvSpPr>
          <p:cNvPr id="63491" name="Rectangle 3"/>
          <p:cNvSpPr>
            <a:spLocks noGrp="1" noChangeArrowheads="1"/>
          </p:cNvSpPr>
          <p:nvPr>
            <p:ph type="title"/>
          </p:nvPr>
        </p:nvSpPr>
        <p:spPr>
          <a:ln/>
        </p:spPr>
        <p:txBody>
          <a:bodyPr/>
          <a:lstStyle/>
          <a:p>
            <a:pPr marL="118837" indent="-118837"/>
            <a:r>
              <a:rPr lang="en-US" dirty="0" err="1" smtClean="0"/>
              <a:t>Callee</a:t>
            </a:r>
            <a:r>
              <a:rPr lang="en-US" dirty="0" smtClean="0"/>
              <a:t>-Saved Example #1</a:t>
            </a:r>
            <a:endParaRPr lang="en-US" dirty="0">
              <a:latin typeface="Courier New Bold" charset="0"/>
              <a:sym typeface="Courier New Bold" charset="0"/>
            </a:endParaRPr>
          </a:p>
        </p:txBody>
      </p:sp>
      <p:sp>
        <p:nvSpPr>
          <p:cNvPr id="63492" name="Rectangle 4"/>
          <p:cNvSpPr>
            <a:spLocks/>
          </p:cNvSpPr>
          <p:nvPr/>
        </p:nvSpPr>
        <p:spPr bwMode="auto">
          <a:xfrm>
            <a:off x="382411" y="3194473"/>
            <a:ext cx="4411416" cy="3498709"/>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029" tIns="38029" rIns="38029" bIns="38029"/>
          <a:lstStyle/>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call_incr2:</a:t>
            </a: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solidFill>
                  <a:srgbClr val="FF0000"/>
                </a:solidFill>
                <a:latin typeface="Courier New" pitchFamily="49" charset="0"/>
                <a:cs typeface="Courier New" pitchFamily="49" charset="0"/>
                <a:sym typeface="Courier New Bold" charset="0"/>
              </a:rPr>
              <a:t>  </a:t>
            </a:r>
            <a:r>
              <a:rPr lang="en-US" sz="1797" dirty="0" err="1">
                <a:solidFill>
                  <a:srgbClr val="FF0000"/>
                </a:solidFill>
                <a:latin typeface="Courier New" pitchFamily="49" charset="0"/>
                <a:cs typeface="Courier New" pitchFamily="49" charset="0"/>
                <a:sym typeface="Courier New Bold" charset="0"/>
              </a:rPr>
              <a:t>pushq</a:t>
            </a:r>
            <a:r>
              <a:rPr lang="en-US" sz="1797" dirty="0">
                <a:solidFill>
                  <a:srgbClr val="FF0000"/>
                </a:solidFill>
                <a:latin typeface="Courier New" pitchFamily="49" charset="0"/>
                <a:cs typeface="Courier New" pitchFamily="49" charset="0"/>
                <a:sym typeface="Courier New Bold" charset="0"/>
              </a:rPr>
              <a:t>   %</a:t>
            </a:r>
            <a:r>
              <a:rPr lang="en-US" sz="1797" dirty="0" err="1">
                <a:solidFill>
                  <a:srgbClr val="FF0000"/>
                </a:solidFill>
                <a:latin typeface="Courier New" pitchFamily="49" charset="0"/>
                <a:cs typeface="Courier New" pitchFamily="49" charset="0"/>
                <a:sym typeface="Courier New Bold" charset="0"/>
              </a:rPr>
              <a:t>rbx</a:t>
            </a:r>
            <a:endParaRPr lang="en-US" sz="1797" dirty="0">
              <a:solidFill>
                <a:srgbClr val="FF0000"/>
              </a:solidFill>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solidFill>
                  <a:srgbClr val="FF0000"/>
                </a:solidFill>
                <a:latin typeface="Courier New" pitchFamily="49" charset="0"/>
                <a:cs typeface="Courier New" pitchFamily="49" charset="0"/>
                <a:sym typeface="Courier New Bold" charset="0"/>
              </a:rPr>
              <a:t>  </a:t>
            </a:r>
            <a:r>
              <a:rPr lang="en-US" sz="1797" dirty="0" err="1">
                <a:solidFill>
                  <a:srgbClr val="FF0000"/>
                </a:solidFill>
                <a:latin typeface="Courier New" pitchFamily="49" charset="0"/>
                <a:cs typeface="Courier New" pitchFamily="49" charset="0"/>
                <a:sym typeface="Courier New Bold" charset="0"/>
              </a:rPr>
              <a:t>subq</a:t>
            </a:r>
            <a:r>
              <a:rPr lang="en-US" sz="1797" dirty="0">
                <a:solidFill>
                  <a:srgbClr val="FF0000"/>
                </a:solidFill>
                <a:latin typeface="Courier New" pitchFamily="49" charset="0"/>
                <a:cs typeface="Courier New" pitchFamily="49" charset="0"/>
                <a:sym typeface="Courier New Bold" charset="0"/>
              </a:rPr>
              <a:t>    $16, %</a:t>
            </a:r>
            <a:r>
              <a:rPr lang="en-US" sz="1797" dirty="0" err="1">
                <a:solidFill>
                  <a:srgbClr val="FF0000"/>
                </a:solidFill>
                <a:latin typeface="Courier New" pitchFamily="49" charset="0"/>
                <a:cs typeface="Courier New" pitchFamily="49" charset="0"/>
                <a:sym typeface="Courier New Bold" charset="0"/>
              </a:rPr>
              <a:t>rsp</a:t>
            </a:r>
            <a:endParaRPr lang="en-US" sz="1797" dirty="0">
              <a:solidFill>
                <a:srgbClr val="FF0000"/>
              </a:solidFill>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solidFill>
                  <a:srgbClr val="FF0000"/>
                </a:solidFill>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movq</a:t>
            </a: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rdi</a:t>
            </a: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rbx</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movq</a:t>
            </a:r>
            <a:r>
              <a:rPr lang="en-US" sz="1797" dirty="0">
                <a:latin typeface="Courier New" pitchFamily="49" charset="0"/>
                <a:cs typeface="Courier New" pitchFamily="49" charset="0"/>
                <a:sym typeface="Courier New Bold" charset="0"/>
              </a:rPr>
              <a:t>    $15213, 8(%</a:t>
            </a:r>
            <a:r>
              <a:rPr lang="en-US" sz="1797" dirty="0" err="1">
                <a:latin typeface="Courier New" pitchFamily="49" charset="0"/>
                <a:cs typeface="Courier New" pitchFamily="49" charset="0"/>
                <a:sym typeface="Courier New Bold" charset="0"/>
              </a:rPr>
              <a:t>rsp</a:t>
            </a:r>
            <a:r>
              <a:rPr lang="en-US" sz="1797" dirty="0">
                <a:latin typeface="Courier New" pitchFamily="49" charset="0"/>
                <a:cs typeface="Courier New" pitchFamily="49" charset="0"/>
                <a:sym typeface="Courier New Bold" charset="0"/>
              </a:rPr>
              <a:t>)</a:t>
            </a: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movl</a:t>
            </a:r>
            <a:r>
              <a:rPr lang="en-US" sz="1797" dirty="0">
                <a:latin typeface="Courier New" pitchFamily="49" charset="0"/>
                <a:cs typeface="Courier New" pitchFamily="49" charset="0"/>
                <a:sym typeface="Courier New Bold" charset="0"/>
              </a:rPr>
              <a:t>    $3000, %</a:t>
            </a:r>
            <a:r>
              <a:rPr lang="en-US" sz="1797" dirty="0" err="1">
                <a:latin typeface="Courier New" pitchFamily="49" charset="0"/>
                <a:cs typeface="Courier New" pitchFamily="49" charset="0"/>
                <a:sym typeface="Courier New Bold" charset="0"/>
              </a:rPr>
              <a:t>esi</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leaq</a:t>
            </a:r>
            <a:r>
              <a:rPr lang="en-US" sz="1797" dirty="0">
                <a:latin typeface="Courier New" pitchFamily="49" charset="0"/>
                <a:cs typeface="Courier New" pitchFamily="49" charset="0"/>
                <a:sym typeface="Courier New Bold" charset="0"/>
              </a:rPr>
              <a:t>    8(%</a:t>
            </a:r>
            <a:r>
              <a:rPr lang="en-US" sz="1797" dirty="0" err="1">
                <a:latin typeface="Courier New" pitchFamily="49" charset="0"/>
                <a:cs typeface="Courier New" pitchFamily="49" charset="0"/>
                <a:sym typeface="Courier New Bold" charset="0"/>
              </a:rPr>
              <a:t>rsp</a:t>
            </a: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rdi</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call    </a:t>
            </a:r>
            <a:r>
              <a:rPr lang="en-US" sz="1797" dirty="0" err="1">
                <a:latin typeface="Courier New" pitchFamily="49" charset="0"/>
                <a:cs typeface="Courier New" pitchFamily="49" charset="0"/>
                <a:sym typeface="Courier New Bold" charset="0"/>
              </a:rPr>
              <a:t>incr</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addq</a:t>
            </a: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rbx</a:t>
            </a: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rax</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addq</a:t>
            </a:r>
            <a:r>
              <a:rPr lang="en-US" sz="1797" dirty="0">
                <a:latin typeface="Courier New" pitchFamily="49" charset="0"/>
                <a:cs typeface="Courier New" pitchFamily="49" charset="0"/>
                <a:sym typeface="Courier New Bold" charset="0"/>
              </a:rPr>
              <a:t>    $16, %</a:t>
            </a:r>
            <a:r>
              <a:rPr lang="en-US" sz="1797" dirty="0" err="1">
                <a:latin typeface="Courier New" pitchFamily="49" charset="0"/>
                <a:cs typeface="Courier New" pitchFamily="49" charset="0"/>
                <a:sym typeface="Courier New Bold" charset="0"/>
              </a:rPr>
              <a:t>rsp</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popq</a:t>
            </a: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rbx</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ret</a:t>
            </a:r>
          </a:p>
        </p:txBody>
      </p:sp>
      <p:sp>
        <p:nvSpPr>
          <p:cNvPr id="63493" name="Rectangle 5"/>
          <p:cNvSpPr>
            <a:spLocks/>
          </p:cNvSpPr>
          <p:nvPr/>
        </p:nvSpPr>
        <p:spPr bwMode="auto">
          <a:xfrm>
            <a:off x="382411" y="1369060"/>
            <a:ext cx="4335357" cy="1597237"/>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029" tIns="38029" rIns="38029" bIns="38029"/>
          <a:lstStyle/>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long call_incr2(long x) {</a:t>
            </a: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long v1 = 15213;</a:t>
            </a: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long v2 = </a:t>
            </a:r>
            <a:r>
              <a:rPr lang="en-US" sz="1797" dirty="0" err="1">
                <a:latin typeface="Courier New" pitchFamily="49" charset="0"/>
                <a:cs typeface="Courier New" pitchFamily="49" charset="0"/>
                <a:sym typeface="Courier New Bold" charset="0"/>
              </a:rPr>
              <a:t>incr</a:t>
            </a:r>
            <a:r>
              <a:rPr lang="en-US" sz="1797" dirty="0">
                <a:latin typeface="Courier New" pitchFamily="49" charset="0"/>
                <a:cs typeface="Courier New" pitchFamily="49" charset="0"/>
                <a:sym typeface="Courier New Bold" charset="0"/>
              </a:rPr>
              <a:t>(&amp;v1, 3000);</a:t>
            </a: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return x+v2;</a:t>
            </a: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a:t>
            </a:r>
          </a:p>
        </p:txBody>
      </p:sp>
      <p:sp>
        <p:nvSpPr>
          <p:cNvPr id="63498" name="Line 10"/>
          <p:cNvSpPr>
            <a:spLocks noChangeShapeType="1"/>
          </p:cNvSpPr>
          <p:nvPr/>
        </p:nvSpPr>
        <p:spPr bwMode="auto">
          <a:xfrm flipH="1">
            <a:off x="6467122" y="2738120"/>
            <a:ext cx="456353"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63499" name="Rectangle 11"/>
          <p:cNvSpPr>
            <a:spLocks/>
          </p:cNvSpPr>
          <p:nvPr/>
        </p:nvSpPr>
        <p:spPr bwMode="auto">
          <a:xfrm>
            <a:off x="6985398" y="2579664"/>
            <a:ext cx="627213" cy="325255"/>
          </a:xfrm>
          <a:prstGeom prst="rect">
            <a:avLst/>
          </a:prstGeom>
          <a:noFill/>
          <a:ln w="25400" cap="flat">
            <a:noFill/>
            <a:miter lim="800000"/>
            <a:headEnd type="none" w="med" len="med"/>
            <a:tailEnd type="none" w="med" len="med"/>
          </a:ln>
        </p:spPr>
        <p:txBody>
          <a:bodyPr wrap="none" lIns="38029" tIns="38029" rIns="38029" bIns="38029">
            <a:spAutoFit/>
          </a:bodyPr>
          <a:lstStyle/>
          <a:p>
            <a:r>
              <a:rPr lang="en-US" sz="1797" dirty="0">
                <a:latin typeface="Courier New Bold" charset="0"/>
                <a:cs typeface="Courier New Bold" charset="0"/>
                <a:sym typeface="Courier New Bold" charset="0"/>
              </a:rPr>
              <a:t>%</a:t>
            </a:r>
            <a:r>
              <a:rPr lang="en-US" sz="1797" dirty="0" err="1">
                <a:latin typeface="Courier New Bold" charset="0"/>
                <a:cs typeface="Courier New Bold" charset="0"/>
                <a:sym typeface="Courier New Bold" charset="0"/>
              </a:rPr>
              <a:t>rsp</a:t>
            </a:r>
            <a:endParaRPr lang="en-US" sz="1797" dirty="0">
              <a:latin typeface="Courier New Bold" charset="0"/>
              <a:cs typeface="Courier New Bold" charset="0"/>
              <a:sym typeface="Courier New Bold" charset="0"/>
            </a:endParaRPr>
          </a:p>
        </p:txBody>
      </p:sp>
      <p:sp>
        <p:nvSpPr>
          <p:cNvPr id="63500" name="Rectangle 12"/>
          <p:cNvSpPr>
            <a:spLocks/>
          </p:cNvSpPr>
          <p:nvPr/>
        </p:nvSpPr>
        <p:spPr bwMode="auto">
          <a:xfrm>
            <a:off x="5934710" y="1064824"/>
            <a:ext cx="2348275" cy="352712"/>
          </a:xfrm>
          <a:prstGeom prst="rect">
            <a:avLst/>
          </a:prstGeom>
          <a:noFill/>
          <a:ln w="25400" cap="flat">
            <a:noFill/>
            <a:miter lim="800000"/>
            <a:headEnd type="none" w="med" len="med"/>
            <a:tailEnd type="none" w="med" len="med"/>
          </a:ln>
        </p:spPr>
        <p:txBody>
          <a:bodyPr wrap="none" lIns="38029" tIns="38029" rIns="38029" bIns="38029">
            <a:spAutoFit/>
          </a:bodyPr>
          <a:lstStyle/>
          <a:p>
            <a:pPr algn="l"/>
            <a:r>
              <a:rPr lang="en-US" sz="1996" dirty="0">
                <a:latin typeface="Calibri Bold" charset="0"/>
                <a:ea typeface="Calibri Bold" charset="0"/>
                <a:cs typeface="Calibri Bold" charset="0"/>
                <a:sym typeface="Calibri Bold" charset="0"/>
              </a:rPr>
              <a:t>Initial Stack Structure</a:t>
            </a:r>
          </a:p>
        </p:txBody>
      </p:sp>
      <p:sp>
        <p:nvSpPr>
          <p:cNvPr id="63501" name="Rectangle 13"/>
          <p:cNvSpPr>
            <a:spLocks/>
          </p:cNvSpPr>
          <p:nvPr/>
        </p:nvSpPr>
        <p:spPr bwMode="auto">
          <a:xfrm>
            <a:off x="5174121" y="1597237"/>
            <a:ext cx="1293001" cy="912707"/>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alibri Bold" charset="0"/>
                <a:ea typeface="Calibri Bold" charset="0"/>
                <a:cs typeface="Calibri Bold" charset="0"/>
                <a:sym typeface="Calibri Bold" charset="0"/>
              </a:rPr>
              <a:t>. . .</a:t>
            </a:r>
          </a:p>
        </p:txBody>
      </p:sp>
      <p:sp>
        <p:nvSpPr>
          <p:cNvPr id="16" name="Rectangle 9"/>
          <p:cNvSpPr>
            <a:spLocks/>
          </p:cNvSpPr>
          <p:nvPr/>
        </p:nvSpPr>
        <p:spPr bwMode="auto">
          <a:xfrm>
            <a:off x="5174121" y="2509944"/>
            <a:ext cx="1293001" cy="380294"/>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err="1">
                <a:latin typeface="Calibri Bold" charset="0"/>
                <a:ea typeface="Calibri Bold" charset="0"/>
                <a:cs typeface="Calibri Bold" charset="0"/>
                <a:sym typeface="Calibri Bold" charset="0"/>
              </a:rPr>
              <a:t>Rtn</a:t>
            </a:r>
            <a:r>
              <a:rPr lang="en-US" sz="1797" dirty="0">
                <a:latin typeface="Calibri Bold" charset="0"/>
                <a:ea typeface="Calibri Bold" charset="0"/>
                <a:cs typeface="Calibri Bold" charset="0"/>
                <a:sym typeface="Calibri Bold" charset="0"/>
              </a:rPr>
              <a:t> address</a:t>
            </a:r>
          </a:p>
        </p:txBody>
      </p:sp>
      <p:sp>
        <p:nvSpPr>
          <p:cNvPr id="17" name="Rectangle 7"/>
          <p:cNvSpPr>
            <a:spLocks/>
          </p:cNvSpPr>
          <p:nvPr/>
        </p:nvSpPr>
        <p:spPr bwMode="auto">
          <a:xfrm>
            <a:off x="5174121" y="5780476"/>
            <a:ext cx="1293001" cy="380294"/>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ourier New Bold" charset="0"/>
                <a:cs typeface="Courier New Bold" charset="0"/>
                <a:sym typeface="Courier New Bold" charset="0"/>
              </a:rPr>
              <a:t>15213</a:t>
            </a:r>
          </a:p>
        </p:txBody>
      </p:sp>
      <p:sp>
        <p:nvSpPr>
          <p:cNvPr id="18" name="Rectangle 9"/>
          <p:cNvSpPr>
            <a:spLocks/>
          </p:cNvSpPr>
          <p:nvPr/>
        </p:nvSpPr>
        <p:spPr bwMode="auto">
          <a:xfrm>
            <a:off x="5174121" y="6160770"/>
            <a:ext cx="1293001" cy="380294"/>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alibri Bold" charset="0"/>
                <a:ea typeface="Calibri Bold" charset="0"/>
                <a:cs typeface="Calibri Bold" charset="0"/>
                <a:sym typeface="Calibri Bold" charset="0"/>
              </a:rPr>
              <a:t>Unused</a:t>
            </a:r>
          </a:p>
        </p:txBody>
      </p:sp>
      <p:sp>
        <p:nvSpPr>
          <p:cNvPr id="19" name="Line 10"/>
          <p:cNvSpPr>
            <a:spLocks noChangeShapeType="1"/>
          </p:cNvSpPr>
          <p:nvPr/>
        </p:nvSpPr>
        <p:spPr bwMode="auto">
          <a:xfrm flipH="1">
            <a:off x="6494059" y="6395285"/>
            <a:ext cx="456353"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0" name="Rectangle 11"/>
          <p:cNvSpPr>
            <a:spLocks/>
          </p:cNvSpPr>
          <p:nvPr/>
        </p:nvSpPr>
        <p:spPr bwMode="auto">
          <a:xfrm>
            <a:off x="6999535" y="6167108"/>
            <a:ext cx="627213" cy="325255"/>
          </a:xfrm>
          <a:prstGeom prst="rect">
            <a:avLst/>
          </a:prstGeom>
          <a:noFill/>
          <a:ln w="25400" cap="flat">
            <a:noFill/>
            <a:miter lim="800000"/>
            <a:headEnd type="none" w="med" len="med"/>
            <a:tailEnd type="none" w="med" len="med"/>
          </a:ln>
        </p:spPr>
        <p:txBody>
          <a:bodyPr wrap="none" lIns="38029" tIns="38029" rIns="38029" bIns="38029">
            <a:spAutoFit/>
          </a:bodyPr>
          <a:lstStyle/>
          <a:p>
            <a:pPr algn="l"/>
            <a:r>
              <a:rPr lang="en-US" sz="1797" dirty="0">
                <a:latin typeface="Courier New Bold" charset="0"/>
                <a:cs typeface="Courier New Bold" charset="0"/>
                <a:sym typeface="Courier New Bold" charset="0"/>
              </a:rPr>
              <a:t>%</a:t>
            </a:r>
            <a:r>
              <a:rPr lang="en-US" sz="1797" dirty="0" err="1">
                <a:latin typeface="Courier New Bold" charset="0"/>
                <a:cs typeface="Courier New Bold" charset="0"/>
                <a:sym typeface="Courier New Bold" charset="0"/>
              </a:rPr>
              <a:t>rsp</a:t>
            </a:r>
            <a:endParaRPr lang="en-US" sz="1797" dirty="0">
              <a:latin typeface="Courier New Bold" charset="0"/>
              <a:cs typeface="Courier New Bold" charset="0"/>
              <a:sym typeface="Courier New Bold" charset="0"/>
            </a:endParaRPr>
          </a:p>
        </p:txBody>
      </p:sp>
      <p:sp>
        <p:nvSpPr>
          <p:cNvPr id="21" name="Rectangle 12"/>
          <p:cNvSpPr>
            <a:spLocks/>
          </p:cNvSpPr>
          <p:nvPr/>
        </p:nvSpPr>
        <p:spPr bwMode="auto">
          <a:xfrm>
            <a:off x="5934710" y="3574768"/>
            <a:ext cx="2720571" cy="352712"/>
          </a:xfrm>
          <a:prstGeom prst="rect">
            <a:avLst/>
          </a:prstGeom>
          <a:noFill/>
          <a:ln w="25400" cap="flat">
            <a:noFill/>
            <a:miter lim="800000"/>
            <a:headEnd type="none" w="med" len="med"/>
            <a:tailEnd type="none" w="med" len="med"/>
          </a:ln>
        </p:spPr>
        <p:txBody>
          <a:bodyPr wrap="none" lIns="38029" tIns="38029" rIns="38029" bIns="38029">
            <a:spAutoFit/>
          </a:bodyPr>
          <a:lstStyle/>
          <a:p>
            <a:pPr algn="l"/>
            <a:r>
              <a:rPr lang="en-US" sz="1996" dirty="0">
                <a:latin typeface="Calibri Bold" charset="0"/>
                <a:ea typeface="Calibri Bold" charset="0"/>
                <a:cs typeface="Calibri Bold" charset="0"/>
                <a:sym typeface="Calibri Bold" charset="0"/>
              </a:rPr>
              <a:t>Resulting Stack Structure</a:t>
            </a:r>
          </a:p>
        </p:txBody>
      </p:sp>
      <p:sp>
        <p:nvSpPr>
          <p:cNvPr id="22" name="Rectangle 13"/>
          <p:cNvSpPr>
            <a:spLocks/>
          </p:cNvSpPr>
          <p:nvPr/>
        </p:nvSpPr>
        <p:spPr bwMode="auto">
          <a:xfrm>
            <a:off x="5174121" y="4107180"/>
            <a:ext cx="1293001" cy="912707"/>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alibri Bold" charset="0"/>
                <a:ea typeface="Calibri Bold" charset="0"/>
                <a:cs typeface="Calibri Bold" charset="0"/>
                <a:sym typeface="Calibri Bold" charset="0"/>
              </a:rPr>
              <a:t>. . .</a:t>
            </a:r>
          </a:p>
        </p:txBody>
      </p:sp>
      <p:sp>
        <p:nvSpPr>
          <p:cNvPr id="23" name="Rectangle 9"/>
          <p:cNvSpPr>
            <a:spLocks/>
          </p:cNvSpPr>
          <p:nvPr/>
        </p:nvSpPr>
        <p:spPr bwMode="auto">
          <a:xfrm>
            <a:off x="5174121" y="5019887"/>
            <a:ext cx="1293001" cy="380294"/>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err="1">
                <a:latin typeface="Calibri Bold" charset="0"/>
                <a:ea typeface="Calibri Bold" charset="0"/>
                <a:cs typeface="Calibri Bold" charset="0"/>
                <a:sym typeface="Calibri Bold" charset="0"/>
              </a:rPr>
              <a:t>Rtn</a:t>
            </a:r>
            <a:r>
              <a:rPr lang="en-US" sz="1797" dirty="0">
                <a:latin typeface="Calibri Bold" charset="0"/>
                <a:ea typeface="Calibri Bold" charset="0"/>
                <a:cs typeface="Calibri Bold" charset="0"/>
                <a:sym typeface="Calibri Bold" charset="0"/>
              </a:rPr>
              <a:t> address</a:t>
            </a:r>
          </a:p>
        </p:txBody>
      </p:sp>
      <p:sp>
        <p:nvSpPr>
          <p:cNvPr id="26" name="Line 10"/>
          <p:cNvSpPr>
            <a:spLocks noChangeShapeType="1"/>
          </p:cNvSpPr>
          <p:nvPr/>
        </p:nvSpPr>
        <p:spPr bwMode="auto">
          <a:xfrm flipH="1">
            <a:off x="6467122" y="6008652"/>
            <a:ext cx="456353"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7" name="Rectangle 11"/>
          <p:cNvSpPr>
            <a:spLocks/>
          </p:cNvSpPr>
          <p:nvPr/>
        </p:nvSpPr>
        <p:spPr bwMode="auto">
          <a:xfrm>
            <a:off x="6972597" y="5780475"/>
            <a:ext cx="902420" cy="325255"/>
          </a:xfrm>
          <a:prstGeom prst="rect">
            <a:avLst/>
          </a:prstGeom>
          <a:noFill/>
          <a:ln w="25400" cap="flat">
            <a:noFill/>
            <a:miter lim="800000"/>
            <a:headEnd type="none" w="med" len="med"/>
            <a:tailEnd type="none" w="med" len="med"/>
          </a:ln>
        </p:spPr>
        <p:txBody>
          <a:bodyPr wrap="none" lIns="38029" tIns="38029" rIns="38029" bIns="38029">
            <a:spAutoFit/>
          </a:bodyPr>
          <a:lstStyle/>
          <a:p>
            <a:pPr algn="l"/>
            <a:r>
              <a:rPr lang="en-US" sz="1797" dirty="0">
                <a:latin typeface="Courier New Bold" charset="0"/>
                <a:cs typeface="Courier New Bold" charset="0"/>
                <a:sym typeface="Courier New Bold" charset="0"/>
              </a:rPr>
              <a:t>%rsp+8</a:t>
            </a:r>
          </a:p>
        </p:txBody>
      </p:sp>
      <p:sp>
        <p:nvSpPr>
          <p:cNvPr id="24" name="Rectangle 9"/>
          <p:cNvSpPr>
            <a:spLocks/>
          </p:cNvSpPr>
          <p:nvPr/>
        </p:nvSpPr>
        <p:spPr bwMode="auto">
          <a:xfrm>
            <a:off x="5174121" y="5400181"/>
            <a:ext cx="1293001" cy="380294"/>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alibri Bold" charset="0"/>
                <a:ea typeface="Calibri Bold" charset="0"/>
                <a:cs typeface="Calibri Bold" charset="0"/>
                <a:sym typeface="Calibri Bold" charset="0"/>
              </a:rPr>
              <a:t>Saved </a:t>
            </a:r>
            <a:r>
              <a:rPr lang="en-US" sz="1797" dirty="0">
                <a:latin typeface="Courier New"/>
                <a:ea typeface="Calibri Bold" charset="0"/>
                <a:cs typeface="Courier New"/>
                <a:sym typeface="Calibri Bold" charset="0"/>
              </a:rPr>
              <a:t>%</a:t>
            </a:r>
            <a:r>
              <a:rPr lang="en-US" sz="1797" dirty="0" err="1">
                <a:latin typeface="Courier New"/>
                <a:ea typeface="Calibri Bold" charset="0"/>
                <a:cs typeface="Courier New"/>
                <a:sym typeface="Calibri Bold" charset="0"/>
              </a:rPr>
              <a:t>rbx</a:t>
            </a:r>
            <a:endParaRPr lang="en-US" sz="1797" dirty="0">
              <a:latin typeface="Courier New"/>
              <a:ea typeface="Calibri Bold" charset="0"/>
              <a:cs typeface="Courier New"/>
              <a:sym typeface="Calibri Bold" charset="0"/>
            </a:endParaRPr>
          </a:p>
        </p:txBody>
      </p:sp>
    </p:spTree>
    <p:extLst>
      <p:ext uri="{BB962C8B-B14F-4D97-AF65-F5344CB8AC3E}">
        <p14:creationId xmlns:p14="http://schemas.microsoft.com/office/powerpoint/2010/main" val="324528615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p:cNvSpPr>
          <p:nvPr/>
        </p:nvSpPr>
        <p:spPr bwMode="auto">
          <a:xfrm>
            <a:off x="2117" y="0"/>
            <a:ext cx="9139743" cy="228177"/>
          </a:xfrm>
          <a:prstGeom prst="rect">
            <a:avLst/>
          </a:prstGeom>
          <a:solidFill>
            <a:schemeClr val="accent1"/>
          </a:solidFill>
          <a:ln w="9525" cap="flat">
            <a:noFill/>
            <a:miter lim="800000"/>
            <a:headEnd type="none" w="med" len="med"/>
            <a:tailEnd type="none" w="med" len="med"/>
          </a:ln>
        </p:spPr>
        <p:txBody>
          <a:bodyPr wrap="none" lIns="0" tIns="0" rIns="0" bIns="0"/>
          <a:lstStyle/>
          <a:p>
            <a:endParaRPr lang="en-US"/>
          </a:p>
        </p:txBody>
      </p:sp>
      <p:sp>
        <p:nvSpPr>
          <p:cNvPr id="63490" name="Rectangle 2"/>
          <p:cNvSpPr>
            <a:spLocks/>
          </p:cNvSpPr>
          <p:nvPr/>
        </p:nvSpPr>
        <p:spPr bwMode="auto">
          <a:xfrm>
            <a:off x="8050098" y="22184"/>
            <a:ext cx="1318354" cy="177471"/>
          </a:xfrm>
          <a:prstGeom prst="rect">
            <a:avLst/>
          </a:prstGeom>
          <a:noFill/>
          <a:ln w="25400" cap="flat">
            <a:noFill/>
            <a:miter lim="800000"/>
            <a:headEnd type="none" w="med" len="med"/>
            <a:tailEnd type="none" w="med" len="med"/>
          </a:ln>
        </p:spPr>
        <p:txBody>
          <a:bodyPr lIns="0" tIns="0" rIns="0" bIns="0"/>
          <a:lstStyle/>
          <a:p>
            <a:pPr algn="l"/>
            <a:r>
              <a:rPr lang="en-US" sz="1198">
                <a:solidFill>
                  <a:srgbClr val="FFFFFF"/>
                </a:solidFill>
                <a:ea typeface="Gill Sans" charset="0"/>
                <a:cs typeface="Gill Sans" charset="0"/>
              </a:rPr>
              <a:t>Carnegie Mellon</a:t>
            </a:r>
          </a:p>
        </p:txBody>
      </p:sp>
      <p:sp>
        <p:nvSpPr>
          <p:cNvPr id="63491" name="Rectangle 3"/>
          <p:cNvSpPr>
            <a:spLocks noGrp="1" noChangeArrowheads="1"/>
          </p:cNvSpPr>
          <p:nvPr>
            <p:ph type="title"/>
          </p:nvPr>
        </p:nvSpPr>
        <p:spPr>
          <a:ln/>
        </p:spPr>
        <p:txBody>
          <a:bodyPr/>
          <a:lstStyle/>
          <a:p>
            <a:pPr marL="118837" indent="-118837"/>
            <a:r>
              <a:rPr lang="en-US" dirty="0" err="1" smtClean="0"/>
              <a:t>Callee</a:t>
            </a:r>
            <a:r>
              <a:rPr lang="en-US" dirty="0" smtClean="0"/>
              <a:t>-Saved Example #2</a:t>
            </a:r>
            <a:endParaRPr lang="en-US" dirty="0">
              <a:latin typeface="Courier New Bold" charset="0"/>
              <a:sym typeface="Courier New Bold" charset="0"/>
            </a:endParaRPr>
          </a:p>
        </p:txBody>
      </p:sp>
      <p:sp>
        <p:nvSpPr>
          <p:cNvPr id="63492" name="Rectangle 4"/>
          <p:cNvSpPr>
            <a:spLocks/>
          </p:cNvSpPr>
          <p:nvPr/>
        </p:nvSpPr>
        <p:spPr bwMode="auto">
          <a:xfrm>
            <a:off x="382411" y="3194473"/>
            <a:ext cx="4411416" cy="342265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029" tIns="38029" rIns="38029" bIns="38029"/>
          <a:lstStyle/>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call_incr2:</a:t>
            </a: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pushq</a:t>
            </a: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rbx</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subq</a:t>
            </a:r>
            <a:r>
              <a:rPr lang="en-US" sz="1797" dirty="0">
                <a:latin typeface="Courier New" pitchFamily="49" charset="0"/>
                <a:cs typeface="Courier New" pitchFamily="49" charset="0"/>
                <a:sym typeface="Courier New Bold" charset="0"/>
              </a:rPr>
              <a:t>    $16, %</a:t>
            </a:r>
            <a:r>
              <a:rPr lang="en-US" sz="1797" dirty="0" err="1">
                <a:latin typeface="Courier New" pitchFamily="49" charset="0"/>
                <a:cs typeface="Courier New" pitchFamily="49" charset="0"/>
                <a:sym typeface="Courier New Bold" charset="0"/>
              </a:rPr>
              <a:t>rsp</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movq</a:t>
            </a: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rdi</a:t>
            </a: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rbx</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movq</a:t>
            </a:r>
            <a:r>
              <a:rPr lang="en-US" sz="1797" dirty="0">
                <a:latin typeface="Courier New" pitchFamily="49" charset="0"/>
                <a:cs typeface="Courier New" pitchFamily="49" charset="0"/>
                <a:sym typeface="Courier New Bold" charset="0"/>
              </a:rPr>
              <a:t>    $15213, 8(%</a:t>
            </a:r>
            <a:r>
              <a:rPr lang="en-US" sz="1797" dirty="0" err="1">
                <a:latin typeface="Courier New" pitchFamily="49" charset="0"/>
                <a:cs typeface="Courier New" pitchFamily="49" charset="0"/>
                <a:sym typeface="Courier New Bold" charset="0"/>
              </a:rPr>
              <a:t>rsp</a:t>
            </a:r>
            <a:r>
              <a:rPr lang="en-US" sz="1797" dirty="0">
                <a:latin typeface="Courier New" pitchFamily="49" charset="0"/>
                <a:cs typeface="Courier New" pitchFamily="49" charset="0"/>
                <a:sym typeface="Courier New Bold" charset="0"/>
              </a:rPr>
              <a:t>)</a:t>
            </a: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movl</a:t>
            </a:r>
            <a:r>
              <a:rPr lang="en-US" sz="1797" dirty="0">
                <a:latin typeface="Courier New" pitchFamily="49" charset="0"/>
                <a:cs typeface="Courier New" pitchFamily="49" charset="0"/>
                <a:sym typeface="Courier New Bold" charset="0"/>
              </a:rPr>
              <a:t>    $3000, %</a:t>
            </a:r>
            <a:r>
              <a:rPr lang="en-US" sz="1797" dirty="0" err="1">
                <a:latin typeface="Courier New" pitchFamily="49" charset="0"/>
                <a:cs typeface="Courier New" pitchFamily="49" charset="0"/>
                <a:sym typeface="Courier New Bold" charset="0"/>
              </a:rPr>
              <a:t>esi</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leaq</a:t>
            </a:r>
            <a:r>
              <a:rPr lang="en-US" sz="1797" dirty="0">
                <a:latin typeface="Courier New" pitchFamily="49" charset="0"/>
                <a:cs typeface="Courier New" pitchFamily="49" charset="0"/>
                <a:sym typeface="Courier New Bold" charset="0"/>
              </a:rPr>
              <a:t>    8(%</a:t>
            </a:r>
            <a:r>
              <a:rPr lang="en-US" sz="1797" dirty="0" err="1">
                <a:latin typeface="Courier New" pitchFamily="49" charset="0"/>
                <a:cs typeface="Courier New" pitchFamily="49" charset="0"/>
                <a:sym typeface="Courier New Bold" charset="0"/>
              </a:rPr>
              <a:t>rsp</a:t>
            </a: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rdi</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call    </a:t>
            </a:r>
            <a:r>
              <a:rPr lang="en-US" sz="1797" dirty="0" err="1">
                <a:latin typeface="Courier New" pitchFamily="49" charset="0"/>
                <a:cs typeface="Courier New" pitchFamily="49" charset="0"/>
                <a:sym typeface="Courier New Bold" charset="0"/>
              </a:rPr>
              <a:t>incr</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addq</a:t>
            </a: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rbx</a:t>
            </a:r>
            <a:r>
              <a:rPr lang="en-US" sz="1797" dirty="0">
                <a:latin typeface="Courier New" pitchFamily="49" charset="0"/>
                <a:cs typeface="Courier New" pitchFamily="49" charset="0"/>
                <a:sym typeface="Courier New Bold" charset="0"/>
              </a:rPr>
              <a:t>, %</a:t>
            </a:r>
            <a:r>
              <a:rPr lang="en-US" sz="1797" dirty="0" err="1">
                <a:latin typeface="Courier New" pitchFamily="49" charset="0"/>
                <a:cs typeface="Courier New" pitchFamily="49" charset="0"/>
                <a:sym typeface="Courier New Bold" charset="0"/>
              </a:rPr>
              <a:t>rax</a:t>
            </a:r>
            <a:endParaRPr lang="en-US" sz="1797" dirty="0">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solidFill>
                  <a:srgbClr val="FF0000"/>
                </a:solidFill>
                <a:latin typeface="Courier New" pitchFamily="49" charset="0"/>
                <a:cs typeface="Courier New" pitchFamily="49" charset="0"/>
                <a:sym typeface="Courier New Bold" charset="0"/>
              </a:rPr>
              <a:t>  </a:t>
            </a:r>
            <a:r>
              <a:rPr lang="en-US" sz="1797" dirty="0" err="1">
                <a:solidFill>
                  <a:srgbClr val="FF0000"/>
                </a:solidFill>
                <a:latin typeface="Courier New" pitchFamily="49" charset="0"/>
                <a:cs typeface="Courier New" pitchFamily="49" charset="0"/>
                <a:sym typeface="Courier New Bold" charset="0"/>
              </a:rPr>
              <a:t>addq</a:t>
            </a:r>
            <a:r>
              <a:rPr lang="en-US" sz="1797" dirty="0">
                <a:solidFill>
                  <a:srgbClr val="FF0000"/>
                </a:solidFill>
                <a:latin typeface="Courier New" pitchFamily="49" charset="0"/>
                <a:cs typeface="Courier New" pitchFamily="49" charset="0"/>
                <a:sym typeface="Courier New Bold" charset="0"/>
              </a:rPr>
              <a:t>    $16, %</a:t>
            </a:r>
            <a:r>
              <a:rPr lang="en-US" sz="1797" dirty="0" err="1">
                <a:solidFill>
                  <a:srgbClr val="FF0000"/>
                </a:solidFill>
                <a:latin typeface="Courier New" pitchFamily="49" charset="0"/>
                <a:cs typeface="Courier New" pitchFamily="49" charset="0"/>
                <a:sym typeface="Courier New Bold" charset="0"/>
              </a:rPr>
              <a:t>rsp</a:t>
            </a:r>
            <a:endParaRPr lang="en-US" sz="1797" dirty="0">
              <a:solidFill>
                <a:srgbClr val="FF0000"/>
              </a:solidFill>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solidFill>
                  <a:srgbClr val="FF0000"/>
                </a:solidFill>
                <a:latin typeface="Courier New" pitchFamily="49" charset="0"/>
                <a:cs typeface="Courier New" pitchFamily="49" charset="0"/>
                <a:sym typeface="Courier New Bold" charset="0"/>
              </a:rPr>
              <a:t>  </a:t>
            </a:r>
            <a:r>
              <a:rPr lang="en-US" sz="1797" dirty="0" err="1">
                <a:solidFill>
                  <a:srgbClr val="FF0000"/>
                </a:solidFill>
                <a:latin typeface="Courier New" pitchFamily="49" charset="0"/>
                <a:cs typeface="Courier New" pitchFamily="49" charset="0"/>
                <a:sym typeface="Courier New Bold" charset="0"/>
              </a:rPr>
              <a:t>popq</a:t>
            </a:r>
            <a:r>
              <a:rPr lang="en-US" sz="1797" dirty="0">
                <a:solidFill>
                  <a:srgbClr val="FF0000"/>
                </a:solidFill>
                <a:latin typeface="Courier New" pitchFamily="49" charset="0"/>
                <a:cs typeface="Courier New" pitchFamily="49" charset="0"/>
                <a:sym typeface="Courier New Bold" charset="0"/>
              </a:rPr>
              <a:t>    %</a:t>
            </a:r>
            <a:r>
              <a:rPr lang="en-US" sz="1797" dirty="0" err="1">
                <a:solidFill>
                  <a:srgbClr val="FF0000"/>
                </a:solidFill>
                <a:latin typeface="Courier New" pitchFamily="49" charset="0"/>
                <a:cs typeface="Courier New" pitchFamily="49" charset="0"/>
                <a:sym typeface="Courier New Bold" charset="0"/>
              </a:rPr>
              <a:t>rbx</a:t>
            </a:r>
            <a:endParaRPr lang="en-US" sz="1797" dirty="0">
              <a:solidFill>
                <a:srgbClr val="FF0000"/>
              </a:solidFill>
              <a:latin typeface="Courier New" pitchFamily="49" charset="0"/>
              <a:cs typeface="Courier New" pitchFamily="49" charset="0"/>
              <a:sym typeface="Courier New Bold" charset="0"/>
            </a:endParaRP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ret</a:t>
            </a:r>
          </a:p>
        </p:txBody>
      </p:sp>
      <p:sp>
        <p:nvSpPr>
          <p:cNvPr id="63493" name="Rectangle 5"/>
          <p:cNvSpPr>
            <a:spLocks/>
          </p:cNvSpPr>
          <p:nvPr/>
        </p:nvSpPr>
        <p:spPr bwMode="auto">
          <a:xfrm>
            <a:off x="382411" y="1369060"/>
            <a:ext cx="4335357" cy="1597237"/>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029" tIns="38029" rIns="38029" bIns="38029"/>
          <a:lstStyle/>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long call_incr2(long x) {</a:t>
            </a: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long v1 = 15213;</a:t>
            </a: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long v2 = </a:t>
            </a:r>
            <a:r>
              <a:rPr lang="en-US" sz="1797" dirty="0" err="1">
                <a:latin typeface="Courier New" pitchFamily="49" charset="0"/>
                <a:cs typeface="Courier New" pitchFamily="49" charset="0"/>
                <a:sym typeface="Courier New Bold" charset="0"/>
              </a:rPr>
              <a:t>incr</a:t>
            </a:r>
            <a:r>
              <a:rPr lang="en-US" sz="1797" dirty="0">
                <a:latin typeface="Courier New" pitchFamily="49" charset="0"/>
                <a:cs typeface="Courier New" pitchFamily="49" charset="0"/>
                <a:sym typeface="Courier New Bold" charset="0"/>
              </a:rPr>
              <a:t>(&amp;v1, 3000);</a:t>
            </a: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    return x+v2;</a:t>
            </a:r>
          </a:p>
          <a:p>
            <a:pPr algn="l">
              <a:tabLst>
                <a:tab pos="456331" algn="l"/>
                <a:tab pos="1483077" algn="l"/>
                <a:tab pos="456331" algn="l"/>
                <a:tab pos="1483077" algn="l"/>
                <a:tab pos="456331" algn="l"/>
                <a:tab pos="1483077" algn="l"/>
                <a:tab pos="456331" algn="l"/>
                <a:tab pos="1483077" algn="l"/>
                <a:tab pos="456331" algn="l"/>
                <a:tab pos="1483077" algn="l"/>
                <a:tab pos="456331" algn="l"/>
                <a:tab pos="1483077" algn="l"/>
                <a:tab pos="456331" algn="l"/>
                <a:tab pos="1483077" algn="l"/>
              </a:tabLst>
            </a:pPr>
            <a:r>
              <a:rPr lang="en-US" sz="1797" dirty="0">
                <a:latin typeface="Courier New" pitchFamily="49" charset="0"/>
                <a:cs typeface="Courier New" pitchFamily="49" charset="0"/>
                <a:sym typeface="Courier New Bold" charset="0"/>
              </a:rPr>
              <a:t>}</a:t>
            </a:r>
          </a:p>
        </p:txBody>
      </p:sp>
      <p:sp>
        <p:nvSpPr>
          <p:cNvPr id="63498" name="Line 10"/>
          <p:cNvSpPr>
            <a:spLocks noChangeShapeType="1"/>
          </p:cNvSpPr>
          <p:nvPr/>
        </p:nvSpPr>
        <p:spPr bwMode="auto">
          <a:xfrm flipH="1">
            <a:off x="6467122" y="5932593"/>
            <a:ext cx="456353"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63499" name="Rectangle 11"/>
          <p:cNvSpPr>
            <a:spLocks/>
          </p:cNvSpPr>
          <p:nvPr/>
        </p:nvSpPr>
        <p:spPr bwMode="auto">
          <a:xfrm>
            <a:off x="6985398" y="5774137"/>
            <a:ext cx="627213" cy="325255"/>
          </a:xfrm>
          <a:prstGeom prst="rect">
            <a:avLst/>
          </a:prstGeom>
          <a:noFill/>
          <a:ln w="25400" cap="flat">
            <a:noFill/>
            <a:miter lim="800000"/>
            <a:headEnd type="none" w="med" len="med"/>
            <a:tailEnd type="none" w="med" len="med"/>
          </a:ln>
        </p:spPr>
        <p:txBody>
          <a:bodyPr wrap="none" lIns="38029" tIns="38029" rIns="38029" bIns="38029">
            <a:spAutoFit/>
          </a:bodyPr>
          <a:lstStyle/>
          <a:p>
            <a:r>
              <a:rPr lang="en-US" sz="1797" dirty="0">
                <a:latin typeface="Courier New Bold" charset="0"/>
                <a:cs typeface="Courier New Bold" charset="0"/>
                <a:sym typeface="Courier New Bold" charset="0"/>
              </a:rPr>
              <a:t>%</a:t>
            </a:r>
            <a:r>
              <a:rPr lang="en-US" sz="1797" dirty="0" err="1">
                <a:latin typeface="Courier New Bold" charset="0"/>
                <a:cs typeface="Courier New Bold" charset="0"/>
                <a:sym typeface="Courier New Bold" charset="0"/>
              </a:rPr>
              <a:t>rsp</a:t>
            </a:r>
            <a:endParaRPr lang="en-US" sz="1797" dirty="0">
              <a:latin typeface="Courier New Bold" charset="0"/>
              <a:cs typeface="Courier New Bold" charset="0"/>
              <a:sym typeface="Courier New Bold" charset="0"/>
            </a:endParaRPr>
          </a:p>
        </p:txBody>
      </p:sp>
      <p:sp>
        <p:nvSpPr>
          <p:cNvPr id="63500" name="Rectangle 12"/>
          <p:cNvSpPr>
            <a:spLocks/>
          </p:cNvSpPr>
          <p:nvPr/>
        </p:nvSpPr>
        <p:spPr bwMode="auto">
          <a:xfrm>
            <a:off x="5934710" y="4259298"/>
            <a:ext cx="2839997" cy="352712"/>
          </a:xfrm>
          <a:prstGeom prst="rect">
            <a:avLst/>
          </a:prstGeom>
          <a:noFill/>
          <a:ln w="25400" cap="flat">
            <a:noFill/>
            <a:miter lim="800000"/>
            <a:headEnd type="none" w="med" len="med"/>
            <a:tailEnd type="none" w="med" len="med"/>
          </a:ln>
        </p:spPr>
        <p:txBody>
          <a:bodyPr wrap="none" lIns="38029" tIns="38029" rIns="38029" bIns="38029">
            <a:spAutoFit/>
          </a:bodyPr>
          <a:lstStyle/>
          <a:p>
            <a:pPr algn="l"/>
            <a:r>
              <a:rPr lang="en-US" sz="1996" dirty="0">
                <a:latin typeface="Calibri Bold" charset="0"/>
                <a:ea typeface="Calibri Bold" charset="0"/>
                <a:cs typeface="Calibri Bold" charset="0"/>
                <a:sym typeface="Calibri Bold" charset="0"/>
              </a:rPr>
              <a:t>Pre-return Stack Structure</a:t>
            </a:r>
          </a:p>
        </p:txBody>
      </p:sp>
      <p:sp>
        <p:nvSpPr>
          <p:cNvPr id="63501" name="Rectangle 13"/>
          <p:cNvSpPr>
            <a:spLocks/>
          </p:cNvSpPr>
          <p:nvPr/>
        </p:nvSpPr>
        <p:spPr bwMode="auto">
          <a:xfrm>
            <a:off x="5174121" y="4791710"/>
            <a:ext cx="1293001" cy="912707"/>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alibri Bold" charset="0"/>
                <a:ea typeface="Calibri Bold" charset="0"/>
                <a:cs typeface="Calibri Bold" charset="0"/>
                <a:sym typeface="Calibri Bold" charset="0"/>
              </a:rPr>
              <a:t>. . .</a:t>
            </a:r>
          </a:p>
        </p:txBody>
      </p:sp>
      <p:sp>
        <p:nvSpPr>
          <p:cNvPr id="16" name="Rectangle 9"/>
          <p:cNvSpPr>
            <a:spLocks/>
          </p:cNvSpPr>
          <p:nvPr/>
        </p:nvSpPr>
        <p:spPr bwMode="auto">
          <a:xfrm>
            <a:off x="5174121" y="5704417"/>
            <a:ext cx="1293001" cy="380294"/>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err="1">
                <a:latin typeface="Calibri Bold" charset="0"/>
                <a:ea typeface="Calibri Bold" charset="0"/>
                <a:cs typeface="Calibri Bold" charset="0"/>
                <a:sym typeface="Calibri Bold" charset="0"/>
              </a:rPr>
              <a:t>Rtn</a:t>
            </a:r>
            <a:r>
              <a:rPr lang="en-US" sz="1797" dirty="0">
                <a:latin typeface="Calibri Bold" charset="0"/>
                <a:ea typeface="Calibri Bold" charset="0"/>
                <a:cs typeface="Calibri Bold" charset="0"/>
                <a:sym typeface="Calibri Bold" charset="0"/>
              </a:rPr>
              <a:t> address</a:t>
            </a:r>
          </a:p>
        </p:txBody>
      </p:sp>
      <p:sp>
        <p:nvSpPr>
          <p:cNvPr id="17" name="Rectangle 7"/>
          <p:cNvSpPr>
            <a:spLocks/>
          </p:cNvSpPr>
          <p:nvPr/>
        </p:nvSpPr>
        <p:spPr bwMode="auto">
          <a:xfrm>
            <a:off x="5174121" y="3042356"/>
            <a:ext cx="1293001" cy="380294"/>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ourier New Bold" charset="0"/>
                <a:cs typeface="Courier New Bold" charset="0"/>
                <a:sym typeface="Courier New Bold" charset="0"/>
              </a:rPr>
              <a:t>15213</a:t>
            </a:r>
          </a:p>
        </p:txBody>
      </p:sp>
      <p:sp>
        <p:nvSpPr>
          <p:cNvPr id="18" name="Rectangle 9"/>
          <p:cNvSpPr>
            <a:spLocks/>
          </p:cNvSpPr>
          <p:nvPr/>
        </p:nvSpPr>
        <p:spPr bwMode="auto">
          <a:xfrm>
            <a:off x="5174121" y="3422650"/>
            <a:ext cx="1293001" cy="380294"/>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alibri Bold" charset="0"/>
                <a:ea typeface="Calibri Bold" charset="0"/>
                <a:cs typeface="Calibri Bold" charset="0"/>
                <a:sym typeface="Calibri Bold" charset="0"/>
              </a:rPr>
              <a:t>Unused</a:t>
            </a:r>
          </a:p>
        </p:txBody>
      </p:sp>
      <p:sp>
        <p:nvSpPr>
          <p:cNvPr id="19" name="Line 10"/>
          <p:cNvSpPr>
            <a:spLocks noChangeShapeType="1"/>
          </p:cNvSpPr>
          <p:nvPr/>
        </p:nvSpPr>
        <p:spPr bwMode="auto">
          <a:xfrm flipH="1">
            <a:off x="6494059" y="3657165"/>
            <a:ext cx="456353"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0" name="Rectangle 11"/>
          <p:cNvSpPr>
            <a:spLocks/>
          </p:cNvSpPr>
          <p:nvPr/>
        </p:nvSpPr>
        <p:spPr bwMode="auto">
          <a:xfrm>
            <a:off x="6999535" y="3428988"/>
            <a:ext cx="627213" cy="325255"/>
          </a:xfrm>
          <a:prstGeom prst="rect">
            <a:avLst/>
          </a:prstGeom>
          <a:noFill/>
          <a:ln w="25400" cap="flat">
            <a:noFill/>
            <a:miter lim="800000"/>
            <a:headEnd type="none" w="med" len="med"/>
            <a:tailEnd type="none" w="med" len="med"/>
          </a:ln>
        </p:spPr>
        <p:txBody>
          <a:bodyPr wrap="none" lIns="38029" tIns="38029" rIns="38029" bIns="38029">
            <a:spAutoFit/>
          </a:bodyPr>
          <a:lstStyle/>
          <a:p>
            <a:pPr algn="l"/>
            <a:r>
              <a:rPr lang="en-US" sz="1797" dirty="0">
                <a:latin typeface="Courier New Bold" charset="0"/>
                <a:cs typeface="Courier New Bold" charset="0"/>
                <a:sym typeface="Courier New Bold" charset="0"/>
              </a:rPr>
              <a:t>%</a:t>
            </a:r>
            <a:r>
              <a:rPr lang="en-US" sz="1797" dirty="0" err="1">
                <a:latin typeface="Courier New Bold" charset="0"/>
                <a:cs typeface="Courier New Bold" charset="0"/>
                <a:sym typeface="Courier New Bold" charset="0"/>
              </a:rPr>
              <a:t>rsp</a:t>
            </a:r>
            <a:endParaRPr lang="en-US" sz="1797" dirty="0">
              <a:latin typeface="Courier New Bold" charset="0"/>
              <a:cs typeface="Courier New Bold" charset="0"/>
              <a:sym typeface="Courier New Bold" charset="0"/>
            </a:endParaRPr>
          </a:p>
        </p:txBody>
      </p:sp>
      <p:sp>
        <p:nvSpPr>
          <p:cNvPr id="21" name="Rectangle 12"/>
          <p:cNvSpPr>
            <a:spLocks/>
          </p:cNvSpPr>
          <p:nvPr/>
        </p:nvSpPr>
        <p:spPr bwMode="auto">
          <a:xfrm>
            <a:off x="5934710" y="836648"/>
            <a:ext cx="2720571" cy="352712"/>
          </a:xfrm>
          <a:prstGeom prst="rect">
            <a:avLst/>
          </a:prstGeom>
          <a:noFill/>
          <a:ln w="25400" cap="flat">
            <a:noFill/>
            <a:miter lim="800000"/>
            <a:headEnd type="none" w="med" len="med"/>
            <a:tailEnd type="none" w="med" len="med"/>
          </a:ln>
        </p:spPr>
        <p:txBody>
          <a:bodyPr wrap="none" lIns="38029" tIns="38029" rIns="38029" bIns="38029">
            <a:spAutoFit/>
          </a:bodyPr>
          <a:lstStyle/>
          <a:p>
            <a:pPr algn="l"/>
            <a:r>
              <a:rPr lang="en-US" sz="1996" dirty="0">
                <a:latin typeface="Calibri Bold" charset="0"/>
                <a:ea typeface="Calibri Bold" charset="0"/>
                <a:cs typeface="Calibri Bold" charset="0"/>
                <a:sym typeface="Calibri Bold" charset="0"/>
              </a:rPr>
              <a:t>Resulting Stack Structure</a:t>
            </a:r>
          </a:p>
        </p:txBody>
      </p:sp>
      <p:sp>
        <p:nvSpPr>
          <p:cNvPr id="22" name="Rectangle 13"/>
          <p:cNvSpPr>
            <a:spLocks/>
          </p:cNvSpPr>
          <p:nvPr/>
        </p:nvSpPr>
        <p:spPr bwMode="auto">
          <a:xfrm>
            <a:off x="5174121" y="1369060"/>
            <a:ext cx="1293001" cy="912707"/>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alibri Bold" charset="0"/>
                <a:ea typeface="Calibri Bold" charset="0"/>
                <a:cs typeface="Calibri Bold" charset="0"/>
                <a:sym typeface="Calibri Bold" charset="0"/>
              </a:rPr>
              <a:t>. . .</a:t>
            </a:r>
          </a:p>
        </p:txBody>
      </p:sp>
      <p:sp>
        <p:nvSpPr>
          <p:cNvPr id="23" name="Rectangle 9"/>
          <p:cNvSpPr>
            <a:spLocks/>
          </p:cNvSpPr>
          <p:nvPr/>
        </p:nvSpPr>
        <p:spPr bwMode="auto">
          <a:xfrm>
            <a:off x="5174121" y="2281767"/>
            <a:ext cx="1293001" cy="380294"/>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err="1">
                <a:latin typeface="Calibri Bold" charset="0"/>
                <a:ea typeface="Calibri Bold" charset="0"/>
                <a:cs typeface="Calibri Bold" charset="0"/>
                <a:sym typeface="Calibri Bold" charset="0"/>
              </a:rPr>
              <a:t>Rtn</a:t>
            </a:r>
            <a:r>
              <a:rPr lang="en-US" sz="1797" dirty="0">
                <a:latin typeface="Calibri Bold" charset="0"/>
                <a:ea typeface="Calibri Bold" charset="0"/>
                <a:cs typeface="Calibri Bold" charset="0"/>
                <a:sym typeface="Calibri Bold" charset="0"/>
              </a:rPr>
              <a:t> address</a:t>
            </a:r>
          </a:p>
        </p:txBody>
      </p:sp>
      <p:sp>
        <p:nvSpPr>
          <p:cNvPr id="26" name="Line 10"/>
          <p:cNvSpPr>
            <a:spLocks noChangeShapeType="1"/>
          </p:cNvSpPr>
          <p:nvPr/>
        </p:nvSpPr>
        <p:spPr bwMode="auto">
          <a:xfrm flipH="1">
            <a:off x="6467122" y="3270532"/>
            <a:ext cx="456353" cy="0"/>
          </a:xfrm>
          <a:prstGeom prst="line">
            <a:avLst/>
          </a:prstGeom>
          <a:noFill/>
          <a:ln w="25400" cap="flat">
            <a:solidFill>
              <a:schemeClr val="tx1"/>
            </a:solidFill>
            <a:prstDash val="solid"/>
            <a:round/>
            <a:headEnd type="none" w="med" len="med"/>
            <a:tailEnd type="triangle" w="med" len="med"/>
          </a:ln>
        </p:spPr>
        <p:txBody>
          <a:bodyPr lIns="0" tIns="0" rIns="0" bIns="0"/>
          <a:lstStyle/>
          <a:p>
            <a:endParaRPr lang="en-US"/>
          </a:p>
        </p:txBody>
      </p:sp>
      <p:sp>
        <p:nvSpPr>
          <p:cNvPr id="27" name="Rectangle 11"/>
          <p:cNvSpPr>
            <a:spLocks/>
          </p:cNvSpPr>
          <p:nvPr/>
        </p:nvSpPr>
        <p:spPr bwMode="auto">
          <a:xfrm>
            <a:off x="6972597" y="3042355"/>
            <a:ext cx="902420" cy="325255"/>
          </a:xfrm>
          <a:prstGeom prst="rect">
            <a:avLst/>
          </a:prstGeom>
          <a:noFill/>
          <a:ln w="25400" cap="flat">
            <a:noFill/>
            <a:miter lim="800000"/>
            <a:headEnd type="none" w="med" len="med"/>
            <a:tailEnd type="none" w="med" len="med"/>
          </a:ln>
        </p:spPr>
        <p:txBody>
          <a:bodyPr wrap="none" lIns="38029" tIns="38029" rIns="38029" bIns="38029">
            <a:spAutoFit/>
          </a:bodyPr>
          <a:lstStyle/>
          <a:p>
            <a:pPr algn="l"/>
            <a:r>
              <a:rPr lang="en-US" sz="1797" dirty="0">
                <a:latin typeface="Courier New Bold" charset="0"/>
                <a:cs typeface="Courier New Bold" charset="0"/>
                <a:sym typeface="Courier New Bold" charset="0"/>
              </a:rPr>
              <a:t>%rsp+8</a:t>
            </a:r>
          </a:p>
        </p:txBody>
      </p:sp>
      <p:sp>
        <p:nvSpPr>
          <p:cNvPr id="24" name="Rectangle 9"/>
          <p:cNvSpPr>
            <a:spLocks/>
          </p:cNvSpPr>
          <p:nvPr/>
        </p:nvSpPr>
        <p:spPr bwMode="auto">
          <a:xfrm>
            <a:off x="5174121" y="2662061"/>
            <a:ext cx="1293001" cy="380294"/>
          </a:xfrm>
          <a:prstGeom prst="rect">
            <a:avLst/>
          </a:prstGeom>
          <a:solidFill>
            <a:srgbClr val="D6D6F4"/>
          </a:solidFill>
          <a:ln w="25400" cap="flat">
            <a:solidFill>
              <a:schemeClr val="tx1"/>
            </a:solidFill>
            <a:prstDash val="solid"/>
            <a:miter lim="800000"/>
            <a:headEnd type="none" w="med" len="med"/>
            <a:tailEnd type="none" w="med" len="med"/>
          </a:ln>
        </p:spPr>
        <p:txBody>
          <a:bodyPr lIns="38029" tIns="38029" rIns="38029" bIns="38029" anchor="ctr"/>
          <a:lstStyle/>
          <a:p>
            <a:r>
              <a:rPr lang="en-US" sz="1797" dirty="0">
                <a:latin typeface="Calibri Bold" charset="0"/>
                <a:ea typeface="Calibri Bold" charset="0"/>
                <a:cs typeface="Calibri Bold" charset="0"/>
                <a:sym typeface="Calibri Bold" charset="0"/>
              </a:rPr>
              <a:t>Saved </a:t>
            </a:r>
            <a:r>
              <a:rPr lang="en-US" sz="1797" dirty="0">
                <a:latin typeface="Courier New"/>
                <a:ea typeface="Calibri Bold" charset="0"/>
                <a:cs typeface="Courier New"/>
                <a:sym typeface="Calibri Bold" charset="0"/>
              </a:rPr>
              <a:t>%</a:t>
            </a:r>
            <a:r>
              <a:rPr lang="en-US" sz="1797" dirty="0" err="1">
                <a:latin typeface="Courier New"/>
                <a:ea typeface="Calibri Bold" charset="0"/>
                <a:cs typeface="Courier New"/>
                <a:sym typeface="Calibri Bold" charset="0"/>
              </a:rPr>
              <a:t>rbx</a:t>
            </a:r>
            <a:endParaRPr lang="en-US" sz="1797" dirty="0">
              <a:latin typeface="Courier New"/>
              <a:ea typeface="Calibri Bold" charset="0"/>
              <a:cs typeface="Courier New"/>
              <a:sym typeface="Calibri Bold" charset="0"/>
            </a:endParaRPr>
          </a:p>
        </p:txBody>
      </p:sp>
    </p:spTree>
    <p:extLst>
      <p:ext uri="{BB962C8B-B14F-4D97-AF65-F5344CB8AC3E}">
        <p14:creationId xmlns:p14="http://schemas.microsoft.com/office/powerpoint/2010/main" val="170717963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ManyArg.c</a:t>
            </a:r>
            <a:r>
              <a:rPr lang="en-US" dirty="0" smtClean="0"/>
              <a:t> Homework assignment</a:t>
            </a:r>
            <a:endParaRPr lang="en-US" dirty="0"/>
          </a:p>
        </p:txBody>
      </p:sp>
      <p:sp>
        <p:nvSpPr>
          <p:cNvPr id="3" name="Content Placeholder 2"/>
          <p:cNvSpPr>
            <a:spLocks noGrp="1"/>
          </p:cNvSpPr>
          <p:nvPr>
            <p:ph idx="1"/>
          </p:nvPr>
        </p:nvSpPr>
        <p:spPr/>
        <p:txBody>
          <a:bodyPr/>
          <a:lstStyle/>
          <a:p>
            <a:r>
              <a:rPr lang="en-US" dirty="0" smtClean="0"/>
              <a:t>Functions that have a variable number of arguments?</a:t>
            </a:r>
          </a:p>
          <a:p>
            <a:r>
              <a:rPr lang="en-US" dirty="0" smtClean="0"/>
              <a:t>Can you recall an example?</a:t>
            </a:r>
          </a:p>
          <a:p>
            <a:pPr>
              <a:buFont typeface="Wingdings" panose="05000000000000000000" pitchFamily="2" charset="2"/>
              <a:buChar char="§"/>
            </a:pPr>
            <a:r>
              <a:rPr lang="en-US" dirty="0" smtClean="0"/>
              <a:t>Hint </a:t>
            </a:r>
            <a:r>
              <a:rPr lang="en-US" dirty="0" err="1" smtClean="0"/>
              <a:t>stdio</a:t>
            </a:r>
            <a:r>
              <a:rPr lang="en-US" dirty="0" smtClean="0"/>
              <a:t>.</a:t>
            </a:r>
          </a:p>
          <a:p>
            <a:pPr>
              <a:buFont typeface="Wingdings" panose="05000000000000000000" pitchFamily="2" charset="2"/>
              <a:buChar char="§"/>
            </a:pPr>
            <a:endParaRPr lang="en-US" dirty="0"/>
          </a:p>
          <a:p>
            <a:pPr>
              <a:buFont typeface="Wingdings" panose="05000000000000000000" pitchFamily="2" charset="2"/>
              <a:buChar char="§"/>
            </a:pPr>
            <a:r>
              <a:rPr lang="en-US" dirty="0" smtClean="0"/>
              <a:t>How is this possible?</a:t>
            </a:r>
          </a:p>
          <a:p>
            <a:pPr>
              <a:buFont typeface="Wingdings" panose="05000000000000000000" pitchFamily="2" charset="2"/>
              <a:buChar char="§"/>
            </a:pPr>
            <a:endParaRPr lang="en-US" dirty="0"/>
          </a:p>
          <a:p>
            <a:pPr marL="0" indent="0"/>
            <a:r>
              <a:rPr lang="en-US" dirty="0" smtClean="0"/>
              <a:t>Can you write your own functions with a variable number of arguments?</a:t>
            </a:r>
          </a:p>
          <a:p>
            <a:pPr lvl="1">
              <a:buFont typeface="Wingdings" panose="05000000000000000000" pitchFamily="2" charset="2"/>
              <a:buChar char="§"/>
            </a:pPr>
            <a:r>
              <a:rPr lang="en-US" dirty="0" smtClean="0"/>
              <a:t>Yes</a:t>
            </a:r>
          </a:p>
          <a:p>
            <a:pPr lvl="1">
              <a:buFont typeface="Wingdings" panose="05000000000000000000" pitchFamily="2" charset="2"/>
              <a:buChar char="§"/>
            </a:pPr>
            <a:r>
              <a:rPr lang="en-US" dirty="0" err="1"/>
              <a:t>stdarg</a:t>
            </a:r>
            <a:r>
              <a:rPr lang="en-US" dirty="0"/>
              <a:t> (3)           - variable argument lists</a:t>
            </a:r>
          </a:p>
          <a:p>
            <a:pPr lvl="1">
              <a:buFont typeface="Wingdings" panose="05000000000000000000" pitchFamily="2" charset="2"/>
              <a:buChar char="§"/>
            </a:pPr>
            <a:r>
              <a:rPr lang="en-US" dirty="0" err="1"/>
              <a:t>va_arg</a:t>
            </a:r>
            <a:r>
              <a:rPr lang="en-US" dirty="0"/>
              <a:t> (3)           - variable argument lists</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48494987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1028"/>
          <p:cNvSpPr>
            <a:spLocks noGrp="1" noChangeArrowheads="1"/>
          </p:cNvSpPr>
          <p:nvPr>
            <p:ph type="title"/>
          </p:nvPr>
        </p:nvSpPr>
        <p:spPr/>
        <p:txBody>
          <a:bodyPr/>
          <a:lstStyle/>
          <a:p>
            <a:r>
              <a:rPr lang="en-US" smtClean="0"/>
              <a:t>Random-Access Memory (RAM)</a:t>
            </a:r>
            <a:endParaRPr lang="en-US"/>
          </a:p>
        </p:txBody>
      </p:sp>
      <p:sp>
        <p:nvSpPr>
          <p:cNvPr id="119813" name="Rectangle 1029"/>
          <p:cNvSpPr>
            <a:spLocks noGrp="1" noChangeArrowheads="1"/>
          </p:cNvSpPr>
          <p:nvPr>
            <p:ph type="body" idx="1"/>
          </p:nvPr>
        </p:nvSpPr>
        <p:spPr>
          <a:xfrm>
            <a:off x="398257" y="1359552"/>
            <a:ext cx="8426691" cy="4962843"/>
          </a:xfrm>
        </p:spPr>
        <p:txBody>
          <a:bodyPr/>
          <a:lstStyle/>
          <a:p>
            <a:r>
              <a:rPr lang="en-US" dirty="0" smtClean="0"/>
              <a:t>Key features</a:t>
            </a:r>
          </a:p>
          <a:p>
            <a:pPr lvl="1"/>
            <a:r>
              <a:rPr lang="en-US" dirty="0" smtClean="0">
                <a:solidFill>
                  <a:srgbClr val="FF0000"/>
                </a:solidFill>
              </a:rPr>
              <a:t>RAM</a:t>
            </a:r>
            <a:r>
              <a:rPr lang="en-US" dirty="0" smtClean="0"/>
              <a:t> is traditionally packaged as a chip.</a:t>
            </a:r>
          </a:p>
          <a:p>
            <a:pPr lvl="1"/>
            <a:r>
              <a:rPr lang="en-US" dirty="0" smtClean="0"/>
              <a:t>Basic storage unit is normally a </a:t>
            </a:r>
            <a:r>
              <a:rPr lang="en-US" dirty="0" smtClean="0">
                <a:solidFill>
                  <a:srgbClr val="FF0000"/>
                </a:solidFill>
              </a:rPr>
              <a:t>cell</a:t>
            </a:r>
            <a:r>
              <a:rPr lang="en-US" dirty="0" smtClean="0"/>
              <a:t> (one bit per cell).</a:t>
            </a:r>
          </a:p>
          <a:p>
            <a:pPr lvl="1"/>
            <a:r>
              <a:rPr lang="en-US" dirty="0" smtClean="0"/>
              <a:t>Multiple RAM chips form a memory.</a:t>
            </a:r>
          </a:p>
          <a:p>
            <a:endParaRPr lang="en-US" dirty="0" smtClean="0"/>
          </a:p>
          <a:p>
            <a:r>
              <a:rPr lang="en-US" dirty="0" smtClean="0"/>
              <a:t>RAM comes in two varieties:</a:t>
            </a:r>
          </a:p>
          <a:p>
            <a:pPr lvl="1"/>
            <a:r>
              <a:rPr lang="en-US" dirty="0" smtClean="0"/>
              <a:t>SRAM (Static RAM)</a:t>
            </a:r>
          </a:p>
          <a:p>
            <a:pPr lvl="1"/>
            <a:r>
              <a:rPr lang="en-US" dirty="0" smtClean="0"/>
              <a:t>DRAM (Dynamic RAM)</a:t>
            </a:r>
            <a:endParaRPr lang="en-US" dirty="0"/>
          </a:p>
        </p:txBody>
      </p:sp>
    </p:spTree>
    <p:extLst>
      <p:ext uri="{BB962C8B-B14F-4D97-AF65-F5344CB8AC3E}">
        <p14:creationId xmlns:p14="http://schemas.microsoft.com/office/powerpoint/2010/main" val="103377052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Rectangle 1030"/>
          <p:cNvSpPr>
            <a:spLocks noGrp="1" noChangeArrowheads="1"/>
          </p:cNvSpPr>
          <p:nvPr>
            <p:ph type="title"/>
          </p:nvPr>
        </p:nvSpPr>
        <p:spPr/>
        <p:txBody>
          <a:bodyPr/>
          <a:lstStyle/>
          <a:p>
            <a:r>
              <a:rPr lang="en-US" dirty="0" smtClean="0"/>
              <a:t>SRAM </a:t>
            </a:r>
            <a:r>
              <a:rPr lang="en-US" dirty="0" err="1" smtClean="0"/>
              <a:t>vs</a:t>
            </a:r>
            <a:r>
              <a:rPr lang="en-US" dirty="0" smtClean="0"/>
              <a:t> DRAM Summary</a:t>
            </a:r>
            <a:endParaRPr lang="en-US" dirty="0"/>
          </a:p>
        </p:txBody>
      </p:sp>
      <p:sp>
        <p:nvSpPr>
          <p:cNvPr id="120836" name="Text Box 1028"/>
          <p:cNvSpPr txBox="1">
            <a:spLocks noChangeArrowheads="1"/>
          </p:cNvSpPr>
          <p:nvPr/>
        </p:nvSpPr>
        <p:spPr bwMode="auto">
          <a:xfrm>
            <a:off x="382411" y="2357826"/>
            <a:ext cx="8594654" cy="2242608"/>
          </a:xfrm>
          <a:prstGeom prst="rect">
            <a:avLst/>
          </a:prstGeom>
          <a:noFill/>
          <a:ln w="25400">
            <a:solidFill>
              <a:schemeClr val="tx1"/>
            </a:solidFill>
            <a:miter lim="800000"/>
            <a:headEnd/>
            <a:tailEnd/>
          </a:ln>
          <a:effectLst/>
        </p:spPr>
        <p:txBody>
          <a:bodyPr wrap="square">
            <a:prstTxWarp prst="textNoShape">
              <a:avLst/>
            </a:prstTxWarp>
            <a:spAutoFit/>
          </a:bodyPr>
          <a:lstStyle/>
          <a:p>
            <a:pPr algn="l">
              <a:lnSpc>
                <a:spcPct val="100000"/>
              </a:lnSpc>
            </a:pPr>
            <a:r>
              <a:rPr lang="en-US" sz="1996" b="0" dirty="0"/>
              <a:t>	</a:t>
            </a:r>
            <a:r>
              <a:rPr lang="en-US" sz="1996" dirty="0"/>
              <a:t>Trans.	Access	Needs	Needs		</a:t>
            </a:r>
          </a:p>
          <a:p>
            <a:pPr algn="l">
              <a:lnSpc>
                <a:spcPct val="100000"/>
              </a:lnSpc>
            </a:pPr>
            <a:r>
              <a:rPr lang="en-US" sz="1996" dirty="0"/>
              <a:t>	per bit	 time	refresh?	EDC?	Cost	Applications</a:t>
            </a:r>
          </a:p>
          <a:p>
            <a:pPr algn="l">
              <a:lnSpc>
                <a:spcPct val="100000"/>
              </a:lnSpc>
            </a:pPr>
            <a:endParaRPr lang="en-US" sz="1996" b="0" dirty="0"/>
          </a:p>
          <a:p>
            <a:pPr algn="l">
              <a:lnSpc>
                <a:spcPct val="100000"/>
              </a:lnSpc>
            </a:pPr>
            <a:r>
              <a:rPr lang="en-US" sz="1996" b="0" dirty="0"/>
              <a:t>SRAM	4 or 6	1X	No	Maybe	100x	Cache memories</a:t>
            </a:r>
          </a:p>
          <a:p>
            <a:pPr algn="l">
              <a:lnSpc>
                <a:spcPct val="100000"/>
              </a:lnSpc>
            </a:pPr>
            <a:endParaRPr lang="en-US" sz="1996" b="0" dirty="0"/>
          </a:p>
          <a:p>
            <a:pPr algn="l">
              <a:lnSpc>
                <a:spcPct val="100000"/>
              </a:lnSpc>
            </a:pPr>
            <a:r>
              <a:rPr lang="en-US" sz="1996" b="0" dirty="0"/>
              <a:t>DRAM	1	10X	Yes	Yes	1X	Main memories,</a:t>
            </a:r>
          </a:p>
          <a:p>
            <a:pPr algn="l">
              <a:lnSpc>
                <a:spcPct val="100000"/>
              </a:lnSpc>
            </a:pPr>
            <a:r>
              <a:rPr lang="en-US" sz="1996" b="0" dirty="0"/>
              <a:t>						frame buffers</a:t>
            </a:r>
          </a:p>
        </p:txBody>
      </p:sp>
      <p:sp>
        <p:nvSpPr>
          <p:cNvPr id="120837" name="Line 1029"/>
          <p:cNvSpPr>
            <a:spLocks noChangeShapeType="1"/>
          </p:cNvSpPr>
          <p:nvPr/>
        </p:nvSpPr>
        <p:spPr bwMode="auto">
          <a:xfrm>
            <a:off x="382411" y="3118414"/>
            <a:ext cx="8594654"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559456116"/>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fujitsu-99-02">
  <a:themeElements>
    <a:clrScheme name="">
      <a:dk1>
        <a:srgbClr val="000066"/>
      </a:dk1>
      <a:lt1>
        <a:srgbClr val="FFFFFF"/>
      </a:lt1>
      <a:dk2>
        <a:srgbClr val="003300"/>
      </a:dk2>
      <a:lt2>
        <a:srgbClr val="00FF99"/>
      </a:lt2>
      <a:accent1>
        <a:srgbClr val="800000"/>
      </a:accent1>
      <a:accent2>
        <a:srgbClr val="33CCCC"/>
      </a:accent2>
      <a:accent3>
        <a:srgbClr val="FFFFFF"/>
      </a:accent3>
      <a:accent4>
        <a:srgbClr val="000056"/>
      </a:accent4>
      <a:accent5>
        <a:srgbClr val="C0AAAA"/>
      </a:accent5>
      <a:accent6>
        <a:srgbClr val="2DB9B9"/>
      </a:accent6>
      <a:hlink>
        <a:srgbClr val="660033"/>
      </a:hlink>
      <a:folHlink>
        <a:srgbClr val="000099"/>
      </a:folHlink>
    </a:clrScheme>
    <a:fontScheme name="fujitsu-99-02">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triangl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triangl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lnDef>
  </a:objectDefaults>
  <a:extraClrSchemeLst>
    <a:extraClrScheme>
      <a:clrScheme name="fujitsu-99-0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ujitsu-99-0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ujitsu-99-0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ujitsu-99-0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ujitsu-99-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ujitsu-99-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ujitsu-99-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fujitsu-99-02 8">
        <a:dk1>
          <a:srgbClr val="000000"/>
        </a:dk1>
        <a:lt1>
          <a:srgbClr val="FFFFFF"/>
        </a:lt1>
        <a:dk2>
          <a:srgbClr val="002396"/>
        </a:dk2>
        <a:lt2>
          <a:srgbClr val="00FF64"/>
        </a:lt2>
        <a:accent1>
          <a:srgbClr val="DC0A00"/>
        </a:accent1>
        <a:accent2>
          <a:srgbClr val="00FFFF"/>
        </a:accent2>
        <a:accent3>
          <a:srgbClr val="AAACC9"/>
        </a:accent3>
        <a:accent4>
          <a:srgbClr val="DADADA"/>
        </a:accent4>
        <a:accent5>
          <a:srgbClr val="EBAAAA"/>
        </a:accent5>
        <a:accent6>
          <a:srgbClr val="00E7E7"/>
        </a:accent6>
        <a:hlink>
          <a:srgbClr val="E1E100"/>
        </a:hlink>
        <a:folHlink>
          <a:srgbClr val="FF963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Macintosh HD:Shared Files:Presentations:1999 Presentations:fujitsu-99-02.ppt</Template>
  <TotalTime>40548</TotalTime>
  <Pages>8</Pages>
  <Words>2341</Words>
  <Application>Microsoft Office PowerPoint</Application>
  <PresentationFormat>Custom</PresentationFormat>
  <Paragraphs>584</Paragraphs>
  <Slides>33</Slides>
  <Notes>20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33</vt:i4>
      </vt:variant>
    </vt:vector>
  </HeadingPairs>
  <TitlesOfParts>
    <vt:vector size="45" baseType="lpstr">
      <vt:lpstr>Arial</vt:lpstr>
      <vt:lpstr>Arial Narrow Bold</vt:lpstr>
      <vt:lpstr>Calibri</vt:lpstr>
      <vt:lpstr>Calibri Bold</vt:lpstr>
      <vt:lpstr>Courier New</vt:lpstr>
      <vt:lpstr>Courier New Bold</vt:lpstr>
      <vt:lpstr>Gill Sans</vt:lpstr>
      <vt:lpstr>Helvetica</vt:lpstr>
      <vt:lpstr>Lucida Grande</vt:lpstr>
      <vt:lpstr>Times New Roman</vt:lpstr>
      <vt:lpstr>Wingdings</vt:lpstr>
      <vt:lpstr>fujitsu-99-02</vt:lpstr>
      <vt:lpstr>Lecture 16 The Memory Hierarchy</vt:lpstr>
      <vt:lpstr>Register Calling Again</vt:lpstr>
      <vt:lpstr>x86-64 Linux Register Usage #1</vt:lpstr>
      <vt:lpstr>x86-64 Linux Register Usage #2</vt:lpstr>
      <vt:lpstr>Callee-Saved Example #1</vt:lpstr>
      <vt:lpstr>Callee-Saved Example #2</vt:lpstr>
      <vt:lpstr>ManyArg.c Homework assignment</vt:lpstr>
      <vt:lpstr>Random-Access Memory (RAM)</vt:lpstr>
      <vt:lpstr>SRAM vs DRAM Summary</vt:lpstr>
      <vt:lpstr>Nonvolatile Memories</vt:lpstr>
      <vt:lpstr>Traditional Bus Structure Connecting  CPU and Memory</vt:lpstr>
      <vt:lpstr>What’s Inside A Disk Drive?</vt:lpstr>
      <vt:lpstr>Disk Geometry</vt:lpstr>
      <vt:lpstr>Disk Access Time</vt:lpstr>
      <vt:lpstr>Disk Access Time Example</vt:lpstr>
      <vt:lpstr>Solid State Disks (SSDs)</vt:lpstr>
      <vt:lpstr>SSD Performance Characteristics </vt:lpstr>
      <vt:lpstr>SSD Tradeoffs vs Rotating Disks</vt:lpstr>
      <vt:lpstr>The CPU-Memory Gap</vt:lpstr>
      <vt:lpstr>Locality to the Rescue! </vt:lpstr>
      <vt:lpstr>Locality</vt:lpstr>
      <vt:lpstr>Locality Example</vt:lpstr>
      <vt:lpstr>Qualitative Estimates of Locality</vt:lpstr>
      <vt:lpstr>Locality Example</vt:lpstr>
      <vt:lpstr>Memory Hierarchies</vt:lpstr>
      <vt:lpstr>Example Memory       Hierarchy</vt:lpstr>
      <vt:lpstr>Caches</vt:lpstr>
      <vt:lpstr>General Cache Concepts</vt:lpstr>
      <vt:lpstr>General Cache Concepts: Hit</vt:lpstr>
      <vt:lpstr>General Cache Concepts: Miss</vt:lpstr>
      <vt:lpstr>General Caching Concepts:  Types of Cache Misses</vt:lpstr>
      <vt:lpstr>Examples of Caching in the Mem. Hierarchy</vt:lpstr>
      <vt:lpstr>Average Memory Access Time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Processor Verification</dc:title>
  <dc:subject>SRC Review Slides</dc:subject>
  <dc:creator>Randal E. Bryant</dc:creator>
  <cp:lastModifiedBy>MATTHEWS, MANTON M</cp:lastModifiedBy>
  <cp:revision>124</cp:revision>
  <cp:lastPrinted>2017-04-18T11:51:00Z</cp:lastPrinted>
  <dcterms:created xsi:type="dcterms:W3CDTF">1998-03-03T17:17:57Z</dcterms:created>
  <dcterms:modified xsi:type="dcterms:W3CDTF">2018-04-09T21:46:34Z</dcterms:modified>
</cp:coreProperties>
</file>