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453" r:id="rId2"/>
    <p:sldId id="578" r:id="rId3"/>
    <p:sldId id="583" r:id="rId4"/>
    <p:sldId id="555" r:id="rId5"/>
    <p:sldId id="562" r:id="rId6"/>
    <p:sldId id="565" r:id="rId7"/>
    <p:sldId id="566" r:id="rId8"/>
    <p:sldId id="567" r:id="rId9"/>
    <p:sldId id="577" r:id="rId10"/>
    <p:sldId id="568" r:id="rId11"/>
    <p:sldId id="570" r:id="rId12"/>
    <p:sldId id="569" r:id="rId13"/>
    <p:sldId id="571" r:id="rId14"/>
    <p:sldId id="572" r:id="rId15"/>
    <p:sldId id="574" r:id="rId16"/>
    <p:sldId id="576" r:id="rId17"/>
    <p:sldId id="575" r:id="rId18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0" autoAdjust="0"/>
    <p:restoredTop sz="94660"/>
  </p:normalViewPr>
  <p:slideViewPr>
    <p:cSldViewPr>
      <p:cViewPr varScale="1">
        <p:scale>
          <a:sx n="53" d="100"/>
          <a:sy n="53" d="100"/>
        </p:scale>
        <p:origin x="56" y="356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65364" y="6677731"/>
            <a:ext cx="819170" cy="270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124" tIns="44864" rIns="88124" bIns="44864">
            <a:spAutoFit/>
          </a:bodyPr>
          <a:lstStyle/>
          <a:p>
            <a:pPr defTabSz="876439">
              <a:defRPr/>
            </a:pPr>
            <a:r>
              <a:rPr lang="en-US" sz="1300" b="0" dirty="0"/>
              <a:t>Page </a:t>
            </a:r>
            <a:fld id="{D29CDA1A-A52A-49D4-812B-423F83D93366}" type="slidenum">
              <a:rPr lang="en-US" sz="1300" b="0"/>
              <a:pPr defTabSz="876439">
                <a:defRPr/>
              </a:pPr>
              <a:t>‹#›</a:t>
            </a:fld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3375702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1563"/>
            <a:ext cx="6816725" cy="31530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329" tIns="44864" rIns="91329" bIns="44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094812" y="6677732"/>
            <a:ext cx="862452" cy="270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124" tIns="44864" rIns="88124" bIns="44864">
            <a:spAutoFit/>
          </a:bodyPr>
          <a:lstStyle/>
          <a:p>
            <a:pPr defTabSz="876439">
              <a:defRPr/>
            </a:pPr>
            <a:r>
              <a:rPr lang="en-US" sz="1300" b="0" dirty="0">
                <a:latin typeface="Century Gothic" pitchFamily="34" charset="0"/>
              </a:rPr>
              <a:t>Page </a:t>
            </a:r>
            <a:fld id="{547C1E6A-C820-4DCD-9935-F3FDA544B8B8}" type="slidenum">
              <a:rPr lang="en-US" sz="1300" b="0">
                <a:latin typeface="Century Gothic" pitchFamily="34" charset="0"/>
              </a:rPr>
              <a:pPr defTabSz="876439">
                <a:defRPr/>
              </a:pPr>
              <a:t>‹#›</a:t>
            </a:fld>
            <a:endParaRPr lang="en-US" sz="1300" b="0" dirty="0">
              <a:latin typeface="Century Gothic" pitchFamily="34" charset="0"/>
            </a:endParaRP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1950" y="530225"/>
            <a:ext cx="3492500" cy="2619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99883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073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5" tIns="45715" rIns="45715" bIns="45715" anchor="ctr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A56DBF9E-E3BC-4280-B1FB-FB2F0A2940FD}" type="slidenum">
              <a:rPr lang="en-US" sz="1400" b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010400" y="6495578"/>
            <a:ext cx="2084856" cy="286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5" tIns="45715" rIns="45715" bIns="45715" anchor="ctr">
            <a:spAutoFit/>
          </a:bodyPr>
          <a:lstStyle/>
          <a:p>
            <a:pPr>
              <a:defRPr/>
            </a:pPr>
            <a:r>
              <a:rPr lang="en-US" sz="1400" b="0" dirty="0">
                <a:solidFill>
                  <a:schemeClr val="hlink"/>
                </a:solidFill>
              </a:rPr>
              <a:t>CSCE 212H </a:t>
            </a:r>
            <a:r>
              <a:rPr lang="en-US" sz="1400" b="0">
                <a:solidFill>
                  <a:schemeClr val="hlink"/>
                </a:solidFill>
              </a:rPr>
              <a:t>Spring </a:t>
            </a:r>
            <a:r>
              <a:rPr lang="en-US" sz="1400" b="0" smtClean="0">
                <a:solidFill>
                  <a:schemeClr val="hlink"/>
                </a:solidFill>
              </a:rPr>
              <a:t>2018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2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sz="2400" b="1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2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836738"/>
            <a:ext cx="8458200" cy="15652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Gnu Debugger (GDB)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719513"/>
            <a:ext cx="4956175" cy="2462212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Topics </a:t>
            </a:r>
          </a:p>
          <a:p>
            <a:pPr lvl="1" eaLnBrk="1" hangingPunct="1">
              <a:defRPr/>
            </a:pPr>
            <a:r>
              <a:rPr lang="en-US" smtClean="0"/>
              <a:t>Overview</a:t>
            </a:r>
          </a:p>
          <a:p>
            <a:pPr lvl="1" eaLnBrk="1" hangingPunct="1">
              <a:defRPr/>
            </a:pPr>
            <a:r>
              <a:rPr lang="en-US" smtClean="0"/>
              <a:t>Quick Reference Card</a:t>
            </a:r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Readings: Quick Reference Card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7713" y="6500813"/>
            <a:ext cx="200856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February </a:t>
            </a:r>
            <a:r>
              <a:rPr lang="en-US" sz="1400" dirty="0" smtClean="0">
                <a:latin typeface="Courier New" pitchFamily="49" charset="0"/>
              </a:rPr>
              <a:t>20, 2018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95288" y="762000"/>
            <a:ext cx="8593137" cy="501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eaLnBrk="1" hangingPunct="1">
              <a:lnSpc>
                <a:spcPct val="87000"/>
              </a:lnSpc>
            </a:pPr>
            <a:r>
              <a:rPr lang="en-US" sz="3400"/>
              <a:t>CSCE 212Honors Computer Organization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1341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GDB – eXamining Memory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x [/Nuf ] expr examine memory at address expr; </a:t>
            </a:r>
          </a:p>
          <a:p>
            <a:pPr lvl="1" eaLnBrk="1" hangingPunct="1">
              <a:defRPr/>
            </a:pPr>
            <a:r>
              <a:rPr lang="en-US" smtClean="0"/>
              <a:t>Optional format spec follows slash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Format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/>
              <a:t>N count of how many units to display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/>
              <a:t>u unit size; one of</a:t>
            </a:r>
          </a:p>
          <a:p>
            <a:pPr lvl="1" eaLnBrk="1" hangingPunct="1">
              <a:defRPr/>
            </a:pPr>
            <a:r>
              <a:rPr lang="en-US" smtClean="0"/>
              <a:t>b individual bytes</a:t>
            </a:r>
          </a:p>
          <a:p>
            <a:pPr lvl="1" eaLnBrk="1" hangingPunct="1">
              <a:defRPr/>
            </a:pPr>
            <a:r>
              <a:rPr lang="en-US" smtClean="0"/>
              <a:t>h halfwords (two bytes)</a:t>
            </a:r>
          </a:p>
          <a:p>
            <a:pPr lvl="1" eaLnBrk="1" hangingPunct="1">
              <a:defRPr/>
            </a:pPr>
            <a:r>
              <a:rPr lang="en-US" smtClean="0"/>
              <a:t>w words (four bytes)</a:t>
            </a:r>
          </a:p>
          <a:p>
            <a:pPr lvl="1" eaLnBrk="1" hangingPunct="1">
              <a:defRPr/>
            </a:pPr>
            <a:r>
              <a:rPr lang="en-US" smtClean="0"/>
              <a:t>g giant words (eight bytes)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6667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GDB Example - fibonnaci</a:t>
            </a:r>
          </a:p>
        </p:txBody>
      </p:sp>
      <p:sp>
        <p:nvSpPr>
          <p:cNvPr id="107110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#include &lt;stdio.h&gt;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int fib(int n){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int nm1, nm2;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int temp, temp2;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printf("Calling fib(%d)\n", n);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nm1 = n-1;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nm2 = n-2;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if (n &lt;= 1) return 1;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else{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  temp = fib(nm1);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  temp2 = fib(nm2);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  return temp + temp2;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}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}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800" smtClean="0"/>
          </a:p>
        </p:txBody>
      </p:sp>
      <p:sp>
        <p:nvSpPr>
          <p:cNvPr id="107111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/* fibonnaci function written with                         	lots of extra variables */ 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main(){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800" smtClean="0"/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int i,j;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i = 4;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j = i+1;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i = fib(j);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}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800" smtClean="0"/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800" smtClean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Compiling and Running GDB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ares&gt; gcc -g fib.c -o fib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ares&gt; gdb fib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GNU gdb 6.3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Copyright 2004 Free Software Foundation, Inc.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GDB is free software, covered by the GNU General Public License, and you are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welcome to change it and/or distribute copies of it under certain conditions.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Type "show copying" to see the conditions.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There is absolutely no warranty for GDB.  Type "show warranty" for details.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This GDB was configured as "i486-slackware-linux"...Using host libthread_db library "/lib/libthread_db.so.1".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(gdb) 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GDB: Run, List</a:t>
            </a:r>
          </a:p>
        </p:txBody>
      </p:sp>
      <p:sp>
        <p:nvSpPr>
          <p:cNvPr id="107315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gdb &gt; run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Starting program: /class/csce212-501/Examples/Lab04/fib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fib(5)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fib(4)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fib(3)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fib(2)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fib(1)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fib(0)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fib(1)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fib(2)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fib(1)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fib(0)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fib(3)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fib(2)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fib(1)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fib(0)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fib(1)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400" smtClean="0"/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Program exited with code 010.</a:t>
            </a:r>
          </a:p>
        </p:txBody>
      </p:sp>
      <p:sp>
        <p:nvSpPr>
          <p:cNvPr id="107315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(gdb) list 10,20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10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11      /* fibonnaci function written with lots of extra variables */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12      int fib(int n){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13         int nm1, nm2;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14         int temp, temp2;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15         printf("Calling fib(%d)\n", n);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16         nm1 = n-1;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17         nm2 = n-2;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18         if (n &lt;= 1) return 1;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19         else{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20            temp = fib(nm1);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400" smtClean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21775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smtClean="0"/>
              <a:t>Setting Breakpoints and  N, S, C commands</a:t>
            </a:r>
          </a:p>
        </p:txBody>
      </p:sp>
      <p:sp>
        <p:nvSpPr>
          <p:cNvPr id="10752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990600"/>
            <a:ext cx="4076700" cy="5454650"/>
          </a:xfrm>
        </p:spPr>
        <p:txBody>
          <a:bodyPr/>
          <a:lstStyle/>
          <a:p>
            <a:pPr marL="0" indent="0" eaLnBrk="1" hangingPunct="1">
              <a:lnSpc>
                <a:spcPct val="75000"/>
              </a:lnSpc>
              <a:buFont typeface="Wingdings" pitchFamily="2" charset="2"/>
              <a:buChar char="l"/>
              <a:defRPr/>
            </a:pPr>
            <a:r>
              <a:rPr lang="en-US" sz="1600" smtClean="0"/>
              <a:t> Setting breakpoint – b command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(gdb) b 17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Breakpoint 1 at 0x80483d5: file fib.c, line 17.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600" smtClean="0"/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Char char="l"/>
              <a:defRPr/>
            </a:pPr>
            <a:r>
              <a:rPr lang="en-US" sz="1600" smtClean="0"/>
              <a:t> Running the program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(gdb) run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Starting program: /class/csce212-501/Examples/Lab04/fib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Calling fib(5)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600" smtClean="0"/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Breakpoint 1, fib (n=5) at fib.c:17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600" smtClean="0"/>
          </a:p>
        </p:txBody>
      </p:sp>
      <p:sp>
        <p:nvSpPr>
          <p:cNvPr id="10752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19613" y="914400"/>
            <a:ext cx="4078287" cy="5530850"/>
          </a:xfrm>
        </p:spPr>
        <p:txBody>
          <a:bodyPr/>
          <a:lstStyle/>
          <a:p>
            <a:pPr marL="0" indent="0" eaLnBrk="1" hangingPunct="1">
              <a:lnSpc>
                <a:spcPct val="75000"/>
              </a:lnSpc>
              <a:buFont typeface="Wingdings" pitchFamily="2" charset="2"/>
              <a:buChar char="l"/>
              <a:defRPr/>
            </a:pPr>
            <a:r>
              <a:rPr lang="en-US" sz="1600" smtClean="0"/>
              <a:t> Next command or just n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(gdb) n    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18         if (n &lt;= 1) return 1;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Char char="l"/>
              <a:defRPr/>
            </a:pPr>
            <a:r>
              <a:rPr lang="en-US" sz="1600" smtClean="0"/>
              <a:t> Continue command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(gdb) c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Continuing.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Calling fib(4)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600" smtClean="0"/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Breakpoint 1, fib (n=4) at fib.c:17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17         nm2 = n-2;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(gdb) c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Continuing.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Calling fib(3)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600" smtClean="0"/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Breakpoint 1, fib (n=3) at fib.c:17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17         nm2 = n-2;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(gdb) c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16963" cy="5905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Backtrace – Show Activation Records</a:t>
            </a:r>
          </a:p>
        </p:txBody>
      </p:sp>
      <p:sp>
        <p:nvSpPr>
          <p:cNvPr id="10782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20788"/>
            <a:ext cx="4648200" cy="52244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Char char="l"/>
              <a:defRPr/>
            </a:pPr>
            <a:r>
              <a:rPr lang="en-US" sz="2000" smtClean="0"/>
              <a:t>Backtrace (bt) show the stack of activation records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(gdb) bt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#0  fib (n=2) at fib.c:10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#1  0x080483e7 in fib (n=3) at fib.c:10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#2  0x080483e7 in fib (n=4) at fib.c:10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#3  0x080483e7 in fib (n=5) at fib.c:10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#4  0x08048441 in main () at fib.c:24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00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000" smtClean="0"/>
          </a:p>
        </p:txBody>
      </p:sp>
      <p:sp>
        <p:nvSpPr>
          <p:cNvPr id="10782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219200"/>
            <a:ext cx="4191000" cy="52244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Char char="l"/>
              <a:defRPr/>
            </a:pPr>
            <a:r>
              <a:rPr lang="en-US" sz="2000" smtClean="0"/>
              <a:t>Up // move up one Activation Record in the stack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(gdb) up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#1  0x08048409 in fib (n=2) at …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(gdb) up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#2  0x080483f8 in fib (n=3) at …</a:t>
            </a:r>
          </a:p>
          <a:p>
            <a:pPr marL="0" indent="0" eaLnBrk="1" hangingPunct="1">
              <a:buFont typeface="Wingdings" pitchFamily="2" charset="2"/>
              <a:buChar char="l"/>
              <a:defRPr/>
            </a:pPr>
            <a:r>
              <a:rPr lang="en-US" sz="2000" smtClean="0"/>
              <a:t>p expr // Print the value of expr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(gdb) p nm2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$3 = 1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(gdb) p nm1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$4 = 2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(gdb)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000" smtClean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16963" cy="5905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What’s in the registers? </a:t>
            </a:r>
          </a:p>
        </p:txBody>
      </p:sp>
      <p:sp>
        <p:nvSpPr>
          <p:cNvPr id="1083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20788"/>
            <a:ext cx="4648200" cy="5224462"/>
          </a:xfrm>
        </p:spPr>
        <p:txBody>
          <a:bodyPr/>
          <a:lstStyle/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(gdb) info reg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eax            0x0      0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ecx            0x0      0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edx            0xf      15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ebx            0xb7fcdff0       -1208164368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esp            0xbffff510       0xbffff510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ebp            0xbffff528       0xbffff528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esi            0xbffff63c       -1073744324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edi            0x1      1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eip            0x80483dc        0x80483dc &lt;fib+56&gt;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eflags         0x202    514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cs             0x73     115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ss             0x7b     123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ds             0x7b     123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es             0x7b     123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fs             0x0      0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gs             0x0      0</a:t>
            </a:r>
          </a:p>
        </p:txBody>
      </p:sp>
      <p:sp>
        <p:nvSpPr>
          <p:cNvPr id="1083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219200"/>
            <a:ext cx="4191000" cy="5224463"/>
          </a:xfrm>
        </p:spPr>
        <p:txBody>
          <a:bodyPr/>
          <a:lstStyle/>
          <a:p>
            <a:pPr marL="0" indent="0" eaLnBrk="1" hangingPunct="1">
              <a:lnSpc>
                <a:spcPct val="75000"/>
              </a:lnSpc>
              <a:buFont typeface="Wingdings" pitchFamily="2" charset="2"/>
              <a:buChar char="l"/>
              <a:defRPr/>
            </a:pPr>
            <a:r>
              <a:rPr lang="en-US" sz="1600" smtClean="0"/>
              <a:t>Note ebp – the frame pointer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Char char="l"/>
              <a:defRPr/>
            </a:pPr>
            <a:r>
              <a:rPr lang="en-US" sz="1600" smtClean="0"/>
              <a:t>Esp – the stack pointer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Char char="l"/>
              <a:defRPr/>
            </a:pPr>
            <a:r>
              <a:rPr lang="en-US" sz="1600" smtClean="0"/>
              <a:t>Eip – the program counter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600" smtClean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look at the stack using X (examine)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(gdb) x/30wx 0xbffff528   // the frame pointer (%ebp)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0xbffff528:     0xbffff558      0x080483e7      0x00000002      0x00000003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0xbffff538:     0xbffff63c      0x00000001      0xbffff558         0xb7ee88f0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0xbffff548:     0xb7fce7a0    0x08048554      0x00000001      0x00000002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0xbffff558:     0xbffff588      0x080483e7      0x00000003      0x00000004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0xbffff568:     0xbffff63c      0x00000001      0xbffff588         0xb7ee88f0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0xbffff578:     0xb7fce7a0    0x08048554      0x00000002      0x00000003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0xbffff588:     0xbffff5b8      0x080483e7      0x00000004      0x00000005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0xbffff598:     0xbffff5a8      0xb7eb90d5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ebp’s: 0xbffff528, 0xbffff558, 0xbffff588, 0xbffff5b8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Return addresses ebp+4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Argument1’s ebp+8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2000" smtClean="0"/>
          </a:p>
        </p:txBody>
      </p:sp>
      <p:sp>
        <p:nvSpPr>
          <p:cNvPr id="18436" name="Line 6"/>
          <p:cNvSpPr>
            <a:spLocks noChangeShapeType="1"/>
          </p:cNvSpPr>
          <p:nvPr/>
        </p:nvSpPr>
        <p:spPr bwMode="auto">
          <a:xfrm flipV="1">
            <a:off x="3505200" y="1828800"/>
            <a:ext cx="15240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>
            <a:off x="3505200" y="3048000"/>
            <a:ext cx="152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8438" name="Line 9"/>
          <p:cNvSpPr>
            <a:spLocks noChangeShapeType="1"/>
          </p:cNvSpPr>
          <p:nvPr/>
        </p:nvSpPr>
        <p:spPr bwMode="auto">
          <a:xfrm>
            <a:off x="3505200" y="4267200"/>
            <a:ext cx="152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8439" name="Line 11"/>
          <p:cNvSpPr>
            <a:spLocks noChangeShapeType="1"/>
          </p:cNvSpPr>
          <p:nvPr/>
        </p:nvSpPr>
        <p:spPr bwMode="auto">
          <a:xfrm>
            <a:off x="5257800" y="3048000"/>
            <a:ext cx="228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8440" name="Line 12"/>
          <p:cNvSpPr>
            <a:spLocks noChangeShapeType="1"/>
          </p:cNvSpPr>
          <p:nvPr/>
        </p:nvSpPr>
        <p:spPr bwMode="auto">
          <a:xfrm>
            <a:off x="5257800" y="4267200"/>
            <a:ext cx="228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152400"/>
            <a:ext cx="5310187" cy="533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Class Exercise</a:t>
            </a:r>
            <a:endParaRPr lang="en-US" dirty="0"/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685800"/>
            <a:ext cx="7837487" cy="3657600"/>
          </a:xfrm>
          <a:noFill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171825"/>
            <a:ext cx="2181225" cy="33813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Gnu compiler “</a:t>
            </a:r>
            <a:r>
              <a:rPr lang="en-US" dirty="0" err="1" smtClean="0"/>
              <a:t>gcc</a:t>
            </a:r>
            <a:r>
              <a:rPr lang="en-US" dirty="0" smtClean="0"/>
              <a:t>”: </a:t>
            </a:r>
            <a:r>
              <a:rPr lang="en-US" dirty="0" err="1" smtClean="0"/>
              <a:t>gcc</a:t>
            </a:r>
            <a:r>
              <a:rPr lang="en-US" dirty="0" smtClean="0"/>
              <a:t> –</a:t>
            </a:r>
            <a:r>
              <a:rPr lang="en-US" dirty="0" err="1" smtClean="0"/>
              <a:t>Og</a:t>
            </a:r>
            <a:r>
              <a:rPr lang="en-US" dirty="0" smtClean="0"/>
              <a:t> -S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cp   $c/</a:t>
            </a:r>
            <a:r>
              <a:rPr lang="en-US" dirty="0" err="1" smtClean="0"/>
              <a:t>arith.c</a:t>
            </a:r>
            <a:r>
              <a:rPr lang="en-US" dirty="0" smtClean="0"/>
              <a:t>     .              // $c=/class/csce212-501/Code/</a:t>
            </a:r>
          </a:p>
          <a:p>
            <a:pPr>
              <a:buNone/>
            </a:pPr>
            <a:r>
              <a:rPr lang="en-US" dirty="0" smtClean="0"/>
              <a:t>cp  $c/</a:t>
            </a:r>
            <a:r>
              <a:rPr lang="en-US" dirty="0" err="1" smtClean="0"/>
              <a:t>rfact.c</a:t>
            </a:r>
            <a:r>
              <a:rPr lang="en-US" dirty="0" smtClean="0"/>
              <a:t>    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gcc</a:t>
            </a:r>
            <a:r>
              <a:rPr lang="en-US" dirty="0" smtClean="0"/>
              <a:t> –S </a:t>
            </a:r>
            <a:r>
              <a:rPr lang="en-US" dirty="0" err="1" smtClean="0"/>
              <a:t>arith.c</a:t>
            </a:r>
            <a:r>
              <a:rPr lang="en-US" dirty="0" smtClean="0"/>
              <a:t>	//produces </a:t>
            </a:r>
            <a:r>
              <a:rPr lang="en-US" dirty="0" err="1" smtClean="0"/>
              <a:t>arith.s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gcc</a:t>
            </a:r>
            <a:r>
              <a:rPr lang="en-US" dirty="0" smtClean="0"/>
              <a:t> –</a:t>
            </a:r>
            <a:r>
              <a:rPr lang="en-US" dirty="0" err="1" smtClean="0"/>
              <a:t>Og</a:t>
            </a:r>
            <a:r>
              <a:rPr lang="en-US" dirty="0" smtClean="0"/>
              <a:t> –S </a:t>
            </a:r>
            <a:r>
              <a:rPr lang="en-US" dirty="0" err="1" smtClean="0"/>
              <a:t>arith.c</a:t>
            </a:r>
            <a:r>
              <a:rPr lang="en-US" dirty="0" smtClean="0"/>
              <a:t>	    //produces </a:t>
            </a:r>
            <a:r>
              <a:rPr lang="en-US" dirty="0" err="1" smtClean="0"/>
              <a:t>arith.s</a:t>
            </a:r>
            <a:r>
              <a:rPr lang="en-US" dirty="0" smtClean="0"/>
              <a:t> optimized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/>
              <a:t>g</a:t>
            </a:r>
            <a:r>
              <a:rPr lang="en-US" dirty="0" err="1" smtClean="0"/>
              <a:t>cc</a:t>
            </a:r>
            <a:r>
              <a:rPr lang="en-US" dirty="0" smtClean="0"/>
              <a:t> –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arith.c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Gnu </a:t>
            </a:r>
            <a:r>
              <a:rPr lang="en-US" dirty="0" err="1" smtClean="0"/>
              <a:t>DeBugger</a:t>
            </a:r>
            <a:r>
              <a:rPr lang="en-US" dirty="0" smtClean="0"/>
              <a:t> (GDB) Overview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3058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Gnu (Gnu is not Unix) Free Software Foundation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Richard Stallman – emacs fame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Debuggers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>
                <a:latin typeface="Courier New" pitchFamily="49" charset="0"/>
              </a:rPr>
              <a:t>Allows one to execute a program step by step and observe the changes made during execution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>
                <a:latin typeface="Courier New" pitchFamily="49" charset="0"/>
              </a:rPr>
              <a:t>Dbx – Berkeley debugger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>
                <a:latin typeface="Courier New" pitchFamily="49" charset="0"/>
              </a:rPr>
              <a:t>GDB – gnu debugger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Compile with the “-g” option</a:t>
            </a:r>
          </a:p>
          <a:p>
            <a:pPr lvl="1" eaLnBrk="1" hangingPunct="1">
              <a:defRPr/>
            </a:pPr>
            <a:r>
              <a:rPr lang="en-US" smtClean="0">
                <a:latin typeface="Courier New" pitchFamily="49" charset="0"/>
              </a:rPr>
              <a:t>gcc –g source.c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613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smtClean="0"/>
              <a:t>GDB QUICK REFERENCE</a:t>
            </a:r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838200"/>
            <a:ext cx="4214813" cy="52244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Essential Commands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Starting GDB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Stop GDB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Getting Help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Executing your Program</a:t>
            </a:r>
          </a:p>
          <a:p>
            <a:pPr lvl="1" eaLnBrk="1" hangingPunct="1">
              <a:defRPr/>
            </a:pPr>
            <a:r>
              <a:rPr lang="en-US" sz="1800" smtClean="0"/>
              <a:t>run arglist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Shell Commands</a:t>
            </a:r>
          </a:p>
          <a:p>
            <a:pPr lvl="1" eaLnBrk="1" hangingPunct="1">
              <a:defRPr/>
            </a:pPr>
            <a:r>
              <a:rPr lang="en-US" sz="1800" smtClean="0"/>
              <a:t>Cd, pwd, make, etc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Breakpoints and Watchpoints</a:t>
            </a:r>
          </a:p>
          <a:p>
            <a:pPr lvl="1" eaLnBrk="1" hangingPunct="1">
              <a:defRPr/>
            </a:pPr>
            <a:r>
              <a:rPr lang="en-US" sz="1800" smtClean="0"/>
              <a:t>b line-number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Program Stack</a:t>
            </a:r>
          </a:p>
          <a:p>
            <a:pPr lvl="1" eaLnBrk="1" hangingPunct="1">
              <a:defRPr/>
            </a:pPr>
            <a:r>
              <a:rPr lang="en-US" sz="1800" smtClean="0"/>
              <a:t>bt (backtrace, i.e. showstack)</a:t>
            </a:r>
          </a:p>
        </p:txBody>
      </p:sp>
      <p:sp>
        <p:nvSpPr>
          <p:cNvPr id="1054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1900" y="838200"/>
            <a:ext cx="3416300" cy="52244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Execution Control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Display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Automatic Display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Expressions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Symbol Table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GDB Scripts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Signals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Debugging Targets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Controlling GDB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Working Files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Source Files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GDB under Emacs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477963" y="6230938"/>
            <a:ext cx="4816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r>
              <a:rPr lang="en-US"/>
              <a:t>http://refcards.com/refcards/gdb/index.html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1341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smtClean="0"/>
              <a:t>GDB - Essential Commands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gdb program [core] debug program [using coredump core]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b func [file:]	function set breakpoint at function [in file]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run [arglist] 		start your program [with arglist]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backtrace: 	display program stack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p expr 	display the value of an expression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 			continue running your program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n 	 		next line, stepping over function calls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s 			next line, stepping into function calls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si			next assembly instruction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info reg/args/locals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1341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GDB - Display</a:t>
            </a:r>
          </a:p>
        </p:txBody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print [/f ] [expr]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p [/f ] [expr]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show value of expr [or last value $]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according to format f: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call [/f ] expr 	like print but does not display void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1341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GDB – Display Formats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x hexadecimal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d signed decimal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u unsigned decimal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o octal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 binary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 address, absolute and relative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 character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f floating point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(char *) null terminated string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1341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GDB - Automatic Display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Automatic Display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display /f expr	show the value of expr each time 				program stops according to format f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/>
              <a:t>Formats – x d u t (binary)  c f s (string) i (machine instr)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Examples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/>
              <a:t> display /i $eip	 - show the machine instruction 				everytime gdb stops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/>
              <a:t>display /x num	show the value of the variable “num” 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37412</TotalTime>
  <Pages>35</Pages>
  <Words>1053</Words>
  <Application>Microsoft Office PowerPoint</Application>
  <PresentationFormat>Letter Paper (8.5x11 in)</PresentationFormat>
  <Paragraphs>248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Century Gothic</vt:lpstr>
      <vt:lpstr>Courier New</vt:lpstr>
      <vt:lpstr>Helvetica</vt:lpstr>
      <vt:lpstr>Times New Roman</vt:lpstr>
      <vt:lpstr>Wingdings</vt:lpstr>
      <vt:lpstr>white212</vt:lpstr>
      <vt:lpstr> Gnu Debugger (GDB)</vt:lpstr>
      <vt:lpstr>Class Exercise</vt:lpstr>
      <vt:lpstr>Gnu compiler “gcc”: gcc –Og -S</vt:lpstr>
      <vt:lpstr>Gnu DeBugger (GDB) Overview</vt:lpstr>
      <vt:lpstr>GDB QUICK REFERENCE</vt:lpstr>
      <vt:lpstr>GDB - Essential Commands</vt:lpstr>
      <vt:lpstr>GDB - Display</vt:lpstr>
      <vt:lpstr>GDB – Display Formats</vt:lpstr>
      <vt:lpstr>GDB - Automatic Display</vt:lpstr>
      <vt:lpstr>GDB – eXamining Memory</vt:lpstr>
      <vt:lpstr>GDB Example - fibonnaci</vt:lpstr>
      <vt:lpstr>Compiling and Running GDB</vt:lpstr>
      <vt:lpstr>GDB: Run, List</vt:lpstr>
      <vt:lpstr>Setting Breakpoints and  N, S, C commands</vt:lpstr>
      <vt:lpstr>Backtrace – Show Activation Records</vt:lpstr>
      <vt:lpstr>What’s in the registers? </vt:lpstr>
      <vt:lpstr>A look at the stack using X (examine)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mmm</cp:lastModifiedBy>
  <cp:revision>334</cp:revision>
  <cp:lastPrinted>2017-03-02T16:31:04Z</cp:lastPrinted>
  <dcterms:created xsi:type="dcterms:W3CDTF">1998-08-11T09:19:24Z</dcterms:created>
  <dcterms:modified xsi:type="dcterms:W3CDTF">2018-02-18T00:01:03Z</dcterms:modified>
</cp:coreProperties>
</file>