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7"/>
  </p:notesMasterIdLst>
  <p:handoutMasterIdLst>
    <p:handoutMasterId r:id="rId58"/>
  </p:handoutMasterIdLst>
  <p:sldIdLst>
    <p:sldId id="453" r:id="rId2"/>
    <p:sldId id="615" r:id="rId3"/>
    <p:sldId id="562" r:id="rId4"/>
    <p:sldId id="563" r:id="rId5"/>
    <p:sldId id="564" r:id="rId6"/>
    <p:sldId id="565" r:id="rId7"/>
    <p:sldId id="566" r:id="rId8"/>
    <p:sldId id="567" r:id="rId9"/>
    <p:sldId id="568" r:id="rId10"/>
    <p:sldId id="569" r:id="rId11"/>
    <p:sldId id="570" r:id="rId12"/>
    <p:sldId id="571" r:id="rId13"/>
    <p:sldId id="572" r:id="rId14"/>
    <p:sldId id="573" r:id="rId15"/>
    <p:sldId id="574" r:id="rId16"/>
    <p:sldId id="575" r:id="rId17"/>
    <p:sldId id="576" r:id="rId18"/>
    <p:sldId id="577" r:id="rId19"/>
    <p:sldId id="578" r:id="rId20"/>
    <p:sldId id="579" r:id="rId21"/>
    <p:sldId id="580" r:id="rId22"/>
    <p:sldId id="581" r:id="rId23"/>
    <p:sldId id="582" r:id="rId24"/>
    <p:sldId id="583" r:id="rId25"/>
    <p:sldId id="584" r:id="rId26"/>
    <p:sldId id="585" r:id="rId27"/>
    <p:sldId id="586" r:id="rId28"/>
    <p:sldId id="587" r:id="rId29"/>
    <p:sldId id="588" r:id="rId30"/>
    <p:sldId id="589" r:id="rId31"/>
    <p:sldId id="590" r:id="rId32"/>
    <p:sldId id="591" r:id="rId33"/>
    <p:sldId id="592" r:id="rId34"/>
    <p:sldId id="593" r:id="rId35"/>
    <p:sldId id="594" r:id="rId36"/>
    <p:sldId id="595" r:id="rId37"/>
    <p:sldId id="596" r:id="rId38"/>
    <p:sldId id="597" r:id="rId39"/>
    <p:sldId id="598" r:id="rId40"/>
    <p:sldId id="599" r:id="rId41"/>
    <p:sldId id="600" r:id="rId42"/>
    <p:sldId id="601" r:id="rId43"/>
    <p:sldId id="602" r:id="rId44"/>
    <p:sldId id="603" r:id="rId45"/>
    <p:sldId id="604" r:id="rId46"/>
    <p:sldId id="605" r:id="rId47"/>
    <p:sldId id="606" r:id="rId48"/>
    <p:sldId id="607" r:id="rId49"/>
    <p:sldId id="608" r:id="rId50"/>
    <p:sldId id="609" r:id="rId51"/>
    <p:sldId id="610" r:id="rId52"/>
    <p:sldId id="611" r:id="rId53"/>
    <p:sldId id="612" r:id="rId54"/>
    <p:sldId id="613" r:id="rId55"/>
    <p:sldId id="614" r:id="rId56"/>
  </p:sldIdLst>
  <p:sldSz cx="9144000" cy="6858000" type="letter"/>
  <p:notesSz cx="9305925" cy="7019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5" d="100"/>
          <a:sy n="75" d="100"/>
        </p:scale>
        <p:origin x="44" y="5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54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130662" y="6686297"/>
            <a:ext cx="766103" cy="256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748" tIns="44673" rIns="87748" bIns="44673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200" b="0"/>
              <a:t>Page </a:t>
            </a:r>
            <a:fld id="{94936AB4-4E5A-4A01-8D52-307D1F744325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5114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75" y="3336292"/>
            <a:ext cx="6825576" cy="31580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40" tIns="44673" rIns="90940" bIns="446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0537" y="6686297"/>
            <a:ext cx="809428" cy="256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748" tIns="44673" rIns="87748" bIns="44673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4618DC24-DEF0-4FB0-BF4B-476321B678FB}" type="slidenum">
              <a:rPr lang="en-US" altLang="en-US" sz="1200" b="0">
                <a:latin typeface="Century Gothic" panose="020B0502020202020204" pitchFamily="34" charset="0"/>
              </a:rPr>
              <a:pPr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3538" y="530225"/>
            <a:ext cx="3497262" cy="2624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04371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884961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6456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91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3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9694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250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1459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7900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41393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62797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0750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612DCF2-11E9-4F25-B032-1EDB5803D019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6857766" y="6553200"/>
            <a:ext cx="2084856" cy="286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400" b="0" dirty="0">
                <a:solidFill>
                  <a:schemeClr val="hlink"/>
                </a:solidFill>
              </a:rPr>
              <a:t>CSCE 212H Spring </a:t>
            </a:r>
            <a:r>
              <a:rPr lang="en-US" sz="1400" b="0" dirty="0" smtClean="0">
                <a:solidFill>
                  <a:schemeClr val="hlink"/>
                </a:solidFill>
              </a:rPr>
              <a:t>2018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400" dirty="0" smtClean="0"/>
              <a:t>Lecture </a:t>
            </a:r>
            <a:r>
              <a:rPr lang="en-US" sz="3400" dirty="0" smtClean="0"/>
              <a:t>7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Procedures</a:t>
            </a:r>
            <a:br>
              <a:rPr lang="en-US" sz="3400" dirty="0" smtClean="0"/>
            </a:br>
            <a:r>
              <a:rPr lang="en-US" sz="3400" dirty="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200400"/>
            <a:ext cx="5718175" cy="2981325"/>
          </a:xfrm>
        </p:spPr>
        <p:txBody>
          <a:bodyPr lIns="90487" tIns="44450" rIns="90487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Procedures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dirty="0" err="1" smtClean="0"/>
              <a:t>Datalab</a:t>
            </a:r>
            <a:r>
              <a:rPr lang="en-US" dirty="0" smtClean="0"/>
              <a:t> comments</a:t>
            </a:r>
          </a:p>
          <a:p>
            <a:pPr lvl="2" eaLnBrk="1" hangingPunct="1">
              <a:defRPr/>
            </a:pPr>
            <a:r>
              <a:rPr lang="en-US" dirty="0" smtClean="0"/>
              <a:t>Vim, </a:t>
            </a:r>
            <a:r>
              <a:rPr lang="en-US" dirty="0" err="1" smtClean="0"/>
              <a:t>gedit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7713" y="6500813"/>
            <a:ext cx="200856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February 13,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7400" y="762000"/>
            <a:ext cx="77962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CSCE 212 Computer Architecture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 smtClean="0">
                <a:solidFill>
                  <a:srgbClr val="980002"/>
                </a:solidFill>
              </a:rPr>
              <a:t>Procedure </a:t>
            </a:r>
            <a:r>
              <a:rPr lang="en-US" dirty="0">
                <a:solidFill>
                  <a:srgbClr val="980002"/>
                </a:solidFill>
              </a:rPr>
              <a:t>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  <p:extLst>
      <p:ext uri="{BB962C8B-B14F-4D97-AF65-F5344CB8AC3E}">
        <p14:creationId xmlns:p14="http://schemas.microsoft.com/office/powerpoint/2010/main" val="3254625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717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3213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23665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09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 smtClean="0"/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Illustrations of Recursion &amp; Pointers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017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</a:t>
            </a:r>
            <a:r>
              <a:rPr lang="en-US" dirty="0" smtClean="0"/>
              <a:t>Data </a:t>
            </a:r>
            <a:r>
              <a:rPr lang="en-US" dirty="0"/>
              <a:t>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6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 smtClean="0"/>
              <a:t>Only allocate stack space when needed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4516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%rdi,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</a:p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sk-SK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821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 smtClean="0"/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698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781050"/>
          </a:xfrm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35600"/>
          </a:xfrm>
          <a:ln/>
        </p:spPr>
        <p:txBody>
          <a:bodyPr/>
          <a:lstStyle/>
          <a:p>
            <a:r>
              <a:rPr lang="en-US" sz="2000" dirty="0"/>
              <a:t>Languages that support recursion</a:t>
            </a:r>
          </a:p>
          <a:p>
            <a:pPr marL="552450" lvl="1"/>
            <a:r>
              <a:rPr lang="en-US" sz="1800" dirty="0"/>
              <a:t>e.g., C, Pascal, Java</a:t>
            </a:r>
          </a:p>
          <a:p>
            <a:pPr marL="552450" lvl="1"/>
            <a:r>
              <a:rPr lang="en-US" sz="1800" dirty="0"/>
              <a:t>Code must be “</a:t>
            </a:r>
            <a:r>
              <a:rPr lang="en-US" sz="18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sz="1800" dirty="0"/>
              <a:t>”</a:t>
            </a:r>
          </a:p>
          <a:p>
            <a:pPr marL="838200" lvl="2"/>
            <a:r>
              <a:rPr lang="en-US" sz="2000" dirty="0"/>
              <a:t>Multiple simultaneous instantiations of single procedure</a:t>
            </a:r>
          </a:p>
          <a:p>
            <a:pPr marL="552450" lvl="1"/>
            <a:r>
              <a:rPr lang="en-US" sz="1800" dirty="0"/>
              <a:t>Need some place to store state of each instantiation</a:t>
            </a:r>
          </a:p>
          <a:p>
            <a:pPr marL="838200" lvl="2"/>
            <a:r>
              <a:rPr lang="en-US" sz="2000" dirty="0"/>
              <a:t>Arguments</a:t>
            </a:r>
          </a:p>
          <a:p>
            <a:pPr marL="838200" lvl="2"/>
            <a:r>
              <a:rPr lang="en-US" sz="2000" dirty="0"/>
              <a:t>Local variables</a:t>
            </a:r>
          </a:p>
          <a:p>
            <a:pPr marL="838200" lvl="2"/>
            <a:r>
              <a:rPr lang="en-US" sz="2000" dirty="0"/>
              <a:t>Return pointer</a:t>
            </a:r>
          </a:p>
          <a:p>
            <a:r>
              <a:rPr lang="en-US" sz="2000" dirty="0"/>
              <a:t>Stack discipline</a:t>
            </a:r>
          </a:p>
          <a:p>
            <a:pPr marL="552450" lvl="1"/>
            <a:r>
              <a:rPr lang="en-US" sz="1800" dirty="0"/>
              <a:t>State for given procedure needed for limited time</a:t>
            </a:r>
          </a:p>
          <a:p>
            <a:pPr marL="838200" lvl="2"/>
            <a:r>
              <a:rPr lang="en-US" sz="2000" dirty="0"/>
              <a:t>From when called to when return</a:t>
            </a:r>
          </a:p>
          <a:p>
            <a:pPr marL="552450" lvl="1"/>
            <a:r>
              <a:rPr lang="en-US" sz="1800" dirty="0" err="1"/>
              <a:t>Callee</a:t>
            </a:r>
            <a:r>
              <a:rPr lang="en-US" sz="1800" dirty="0"/>
              <a:t> returns before caller does</a:t>
            </a:r>
          </a:p>
          <a:p>
            <a:r>
              <a:rPr lang="en-US" sz="2000" dirty="0"/>
              <a:t>Stack allocated in </a:t>
            </a:r>
            <a:r>
              <a:rPr lang="en-US" sz="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sz="2000" dirty="0"/>
          </a:p>
          <a:p>
            <a:pPr marL="552450" lvl="1"/>
            <a:r>
              <a:rPr lang="en-US" sz="1800" dirty="0"/>
              <a:t>state for single procedure instantiation</a:t>
            </a:r>
          </a:p>
        </p:txBody>
      </p:sp>
    </p:spTree>
    <p:extLst>
      <p:ext uri="{BB962C8B-B14F-4D97-AF65-F5344CB8AC3E}">
        <p14:creationId xmlns:p14="http://schemas.microsoft.com/office/powerpoint/2010/main" val="1665451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Last Time</a:t>
            </a:r>
          </a:p>
          <a:p>
            <a:pPr marL="742950" lvl="1" indent="-285750" eaLnBrk="1" hangingPunct="1">
              <a:lnSpc>
                <a:spcPct val="80000"/>
              </a:lnSpc>
              <a:defRPr/>
            </a:pPr>
            <a:r>
              <a:rPr lang="en-US" sz="1800" dirty="0" err="1"/>
              <a:t>Lec</a:t>
            </a:r>
            <a:r>
              <a:rPr lang="en-US" sz="1800" dirty="0"/>
              <a:t> </a:t>
            </a:r>
            <a:r>
              <a:rPr lang="en-US" sz="1800" dirty="0" smtClean="0"/>
              <a:t>08 </a:t>
            </a:r>
            <a:r>
              <a:rPr lang="en-US" sz="1800" dirty="0"/>
              <a:t>– control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dirty="0" err="1" smtClean="0"/>
              <a:t>datalab</a:t>
            </a:r>
            <a:endParaRPr lang="en-US" sz="1800" dirty="0" smtClean="0"/>
          </a:p>
          <a:p>
            <a:pPr marL="342900" indent="-342900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New</a:t>
            </a:r>
          </a:p>
          <a:p>
            <a:pPr marL="742950" lvl="1" indent="-285750"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Lec</a:t>
            </a:r>
            <a:r>
              <a:rPr lang="en-US" sz="1800" dirty="0" smtClean="0"/>
              <a:t> 08 – control</a:t>
            </a:r>
          </a:p>
          <a:p>
            <a:pPr marL="742950" lvl="1" indent="-285750"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Datalab</a:t>
            </a:r>
            <a:r>
              <a:rPr lang="en-US" sz="1800" dirty="0" smtClean="0"/>
              <a:t> – </a:t>
            </a:r>
            <a:r>
              <a:rPr lang="en-US" sz="1800" dirty="0"/>
              <a:t>Divide and Conquer then combine</a:t>
            </a:r>
          </a:p>
          <a:p>
            <a:pPr marL="742950" lvl="1" indent="-285750"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Lec</a:t>
            </a:r>
            <a:r>
              <a:rPr lang="en-US" sz="1800" dirty="0" smtClean="0"/>
              <a:t> 09 Procedures</a:t>
            </a:r>
          </a:p>
          <a:p>
            <a:pPr marL="342900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4758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  <p:extLst>
      <p:ext uri="{BB962C8B-B14F-4D97-AF65-F5344CB8AC3E}">
        <p14:creationId xmlns:p14="http://schemas.microsoft.com/office/powerpoint/2010/main" val="1845865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117600"/>
            <a:ext cx="4648200" cy="5435600"/>
          </a:xfrm>
          <a:ln/>
        </p:spPr>
        <p:txBody>
          <a:bodyPr/>
          <a:lstStyle/>
          <a:p>
            <a:r>
              <a:rPr lang="en-US" dirty="0" smtClean="0"/>
              <a:t>Contents</a:t>
            </a:r>
          </a:p>
          <a:p>
            <a:pPr marL="552450" lvl="1"/>
            <a:r>
              <a:rPr lang="en-US" dirty="0" smtClean="0"/>
              <a:t>Return information</a:t>
            </a:r>
          </a:p>
          <a:p>
            <a:pPr marL="552450" lvl="1"/>
            <a:r>
              <a:rPr lang="en-US" dirty="0" smtClean="0"/>
              <a:t>Local storage (if needed)</a:t>
            </a:r>
            <a:endParaRPr lang="en-US" dirty="0"/>
          </a:p>
          <a:p>
            <a:pPr marL="552450" lvl="1"/>
            <a:r>
              <a:rPr lang="en-US" dirty="0"/>
              <a:t>Temporary </a:t>
            </a:r>
            <a:r>
              <a:rPr lang="en-US" dirty="0" smtClean="0"/>
              <a:t>space (if needed)</a:t>
            </a:r>
            <a:endParaRPr lang="en-US" dirty="0"/>
          </a:p>
          <a:p>
            <a:r>
              <a:rPr lang="en-US" dirty="0" smtClean="0"/>
              <a:t>Management</a:t>
            </a:r>
            <a:endParaRPr lang="en-US" dirty="0"/>
          </a:p>
          <a:p>
            <a:pPr marL="552450" lvl="1"/>
            <a:r>
              <a:rPr lang="en-US" dirty="0"/>
              <a:t>Space allocated when enter </a:t>
            </a:r>
            <a:r>
              <a:rPr lang="en-US" dirty="0" smtClean="0"/>
              <a:t>procedure</a:t>
            </a:r>
            <a:endParaRPr lang="en-US" dirty="0"/>
          </a:p>
          <a:p>
            <a:pPr marL="838200" lvl="2"/>
            <a:r>
              <a:rPr lang="en-US" dirty="0"/>
              <a:t>“Set-up”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push by </a:t>
            </a:r>
            <a:r>
              <a:rPr lang="en-US" b="1" dirty="0" smtClean="0">
                <a:latin typeface="Courier New"/>
                <a:cs typeface="Courier New"/>
              </a:rPr>
              <a:t>call</a:t>
            </a:r>
            <a:r>
              <a:rPr lang="en-US" dirty="0" smtClean="0"/>
              <a:t> instruction</a:t>
            </a:r>
            <a:endParaRPr lang="en-US" dirty="0"/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pop by </a:t>
            </a:r>
            <a:r>
              <a:rPr lang="en-US" b="1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/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 smtClean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 smtClean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712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091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84307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100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5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52814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302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64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2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in Procedures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To beginning of procedure code</a:t>
            </a:r>
          </a:p>
          <a:p>
            <a:pPr lvl="1"/>
            <a:r>
              <a:rPr lang="en-US" dirty="0" smtClean="0"/>
              <a:t>Back to return point</a:t>
            </a:r>
          </a:p>
          <a:p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Procedure arguments</a:t>
            </a:r>
          </a:p>
          <a:p>
            <a:pPr lvl="1"/>
            <a:r>
              <a:rPr lang="en-US" dirty="0" smtClean="0"/>
              <a:t>Return value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Allocate during procedure execution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upon return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echanisms all implemented with machine instructions</a:t>
            </a:r>
          </a:p>
          <a:p>
            <a:r>
              <a:rPr lang="en-US" dirty="0" smtClean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95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5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674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57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x86-64/</a:t>
            </a:r>
            <a:r>
              <a:rPr lang="en-US" dirty="0"/>
              <a:t>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</a:t>
            </a:r>
            <a:r>
              <a:rPr lang="en-US" dirty="0" smtClean="0"/>
              <a:t>pointer (optional)</a:t>
            </a:r>
            <a:endParaRPr lang="en-US" dirty="0"/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201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790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627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07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rgbClr val="FF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097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53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42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/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0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 smtClean="0"/>
              <a:t> </a:t>
            </a:r>
            <a:r>
              <a:rPr lang="en-US" dirty="0"/>
              <a:t>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394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</a:t>
            </a:r>
            <a:r>
              <a:rPr lang="en-US" dirty="0" smtClean="0"/>
              <a:t>using</a:t>
            </a:r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restores them before returning to 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6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#1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Return value</a:t>
            </a:r>
          </a:p>
          <a:p>
            <a:pPr marL="552450" lvl="1"/>
            <a:r>
              <a:rPr lang="en-US" dirty="0" smtClean="0"/>
              <a:t>Also caller-saved</a:t>
            </a:r>
          </a:p>
          <a:p>
            <a:pPr marL="552450" lvl="1"/>
            <a:r>
              <a:rPr lang="en-US" dirty="0" smtClean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...,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Arguments</a:t>
            </a:r>
            <a:endParaRPr lang="en-US" dirty="0"/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</a:t>
            </a:r>
            <a:r>
              <a:rPr lang="en-US" dirty="0" smtClean="0"/>
              <a:t>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r10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Caller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33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#2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-saved</a:t>
            </a: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 smtClean="0"/>
              <a:t>May be used as frame pointer</a:t>
            </a:r>
          </a:p>
          <a:p>
            <a:pPr marL="552450" lvl="1"/>
            <a:r>
              <a:rPr lang="en-US" dirty="0" smtClean="0"/>
              <a:t>Can mix &amp; match</a:t>
            </a:r>
            <a:endParaRPr lang="en-US" dirty="0"/>
          </a:p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</a:t>
            </a:r>
            <a:r>
              <a:rPr lang="en-US" dirty="0" smtClean="0"/>
              <a:t>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 upon exit from procedure</a:t>
            </a:r>
            <a:endParaRPr lang="en-US" dirty="0"/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564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566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936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Illustration of Recursion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6877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</p:spTree>
    <p:extLst>
      <p:ext uri="{BB962C8B-B14F-4D97-AF65-F5344CB8AC3E}">
        <p14:creationId xmlns:p14="http://schemas.microsoft.com/office/powerpoint/2010/main" val="1990135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Terminal Case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208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Register Save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517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</a:t>
            </a:r>
            <a:r>
              <a:rPr lang="en-US" dirty="0" smtClean="0"/>
              <a:t>86-64 </a:t>
            </a:r>
            <a:r>
              <a:rPr lang="en-US" dirty="0"/>
              <a:t>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5017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 Setup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&gt;&gt; 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Rec. 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0411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3367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Result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92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Completion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53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2"/>
            <a:r>
              <a:rPr lang="en-US" dirty="0" smtClean="0"/>
              <a:t>Unless the C code explicitly does so (e.g., buffer overflow in Lecture 9)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320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rax</a:t>
            </a:r>
            <a:endParaRPr lang="en-US" dirty="0" smtClean="0">
              <a:latin typeface="Courier New Bold"/>
            </a:endParaRPr>
          </a:p>
          <a:p>
            <a:r>
              <a:rPr lang="en-US" b="0" dirty="0" smtClean="0"/>
              <a:t>Pointers are addresses of values</a:t>
            </a:r>
          </a:p>
          <a:p>
            <a:pPr lvl="1"/>
            <a:r>
              <a:rPr lang="en-US" dirty="0" smtClean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%</a:t>
            </a:r>
            <a:r>
              <a:rPr lang="en-US" sz="1800" dirty="0" err="1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9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8</a:t>
            </a:r>
            <a:endParaRPr lang="en-US" dirty="0"/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3442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 smtClean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Read value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Increment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by 8</a:t>
            </a:r>
          </a:p>
          <a:p>
            <a:pPr marL="552450" lvl="1"/>
            <a:r>
              <a:rPr lang="en-US" dirty="0" smtClean="0"/>
              <a:t>Store value at </a:t>
            </a:r>
            <a:r>
              <a:rPr lang="en-US" dirty="0" err="1" smtClean="0"/>
              <a:t>Dest</a:t>
            </a:r>
            <a:r>
              <a:rPr lang="en-US" dirty="0" smtClean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85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/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01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Examples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3810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89323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23536</TotalTime>
  <Pages>35</Pages>
  <Words>4026</Words>
  <Application>Microsoft Office PowerPoint</Application>
  <PresentationFormat>Letter Paper (8.5x11 in)</PresentationFormat>
  <Paragraphs>1390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5" baseType="lpstr">
      <vt:lpstr>Arial Narrow</vt:lpstr>
      <vt:lpstr>Arial Narrow Bold</vt:lpstr>
      <vt:lpstr>Calibri</vt:lpstr>
      <vt:lpstr>Calibri Bold</vt:lpstr>
      <vt:lpstr>Calibri Bold Italic</vt:lpstr>
      <vt:lpstr>Calibri Italic</vt:lpstr>
      <vt:lpstr>Century Gothic</vt:lpstr>
      <vt:lpstr>Courier New</vt:lpstr>
      <vt:lpstr>Courier New Bold</vt:lpstr>
      <vt:lpstr>Gill Sans</vt:lpstr>
      <vt:lpstr>Helvetica</vt:lpstr>
      <vt:lpstr>Lucida Grande</vt:lpstr>
      <vt:lpstr>Monaco</vt:lpstr>
      <vt:lpstr>Times New Roman</vt:lpstr>
      <vt:lpstr>Wingdings</vt:lpstr>
      <vt:lpstr>Wingdings 2</vt:lpstr>
      <vt:lpstr>Zapf Dingbats</vt:lpstr>
      <vt:lpstr>ヒラギノ角ゴ ProN W3</vt:lpstr>
      <vt:lpstr>ヒラギノ角ゴ ProN W6</vt:lpstr>
      <vt:lpstr>white212</vt:lpstr>
      <vt:lpstr>Lecture 7 Procedures               </vt:lpstr>
      <vt:lpstr>Overview</vt:lpstr>
      <vt:lpstr>Mechanisms in Procedures</vt:lpstr>
      <vt:lpstr>Today</vt:lpstr>
      <vt:lpstr>x86-64 Stack</vt:lpstr>
      <vt:lpstr>x86-64 Stack: Push</vt:lpstr>
      <vt:lpstr>x86-64 Stack: Pop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Today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Today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293</cp:revision>
  <cp:lastPrinted>2017-02-14T12:01:13Z</cp:lastPrinted>
  <dcterms:created xsi:type="dcterms:W3CDTF">1998-08-11T09:19:24Z</dcterms:created>
  <dcterms:modified xsi:type="dcterms:W3CDTF">2018-02-13T14:29:21Z</dcterms:modified>
</cp:coreProperties>
</file>