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1"/>
  </p:notesMasterIdLst>
  <p:handoutMasterIdLst>
    <p:handoutMasterId r:id="rId42"/>
  </p:handoutMasterIdLst>
  <p:sldIdLst>
    <p:sldId id="453" r:id="rId2"/>
    <p:sldId id="610" r:id="rId3"/>
    <p:sldId id="570" r:id="rId4"/>
    <p:sldId id="571" r:id="rId5"/>
    <p:sldId id="572" r:id="rId6"/>
    <p:sldId id="573" r:id="rId7"/>
    <p:sldId id="574" r:id="rId8"/>
    <p:sldId id="575" r:id="rId9"/>
    <p:sldId id="576" r:id="rId10"/>
    <p:sldId id="578" r:id="rId11"/>
    <p:sldId id="579" r:id="rId12"/>
    <p:sldId id="580" r:id="rId13"/>
    <p:sldId id="581" r:id="rId14"/>
    <p:sldId id="582" r:id="rId15"/>
    <p:sldId id="583" r:id="rId16"/>
    <p:sldId id="584" r:id="rId17"/>
    <p:sldId id="586" r:id="rId18"/>
    <p:sldId id="587" r:id="rId19"/>
    <p:sldId id="588" r:id="rId20"/>
    <p:sldId id="589" r:id="rId21"/>
    <p:sldId id="590" r:id="rId22"/>
    <p:sldId id="591" r:id="rId23"/>
    <p:sldId id="592" r:id="rId24"/>
    <p:sldId id="593" r:id="rId25"/>
    <p:sldId id="594" r:id="rId26"/>
    <p:sldId id="595" r:id="rId27"/>
    <p:sldId id="596" r:id="rId28"/>
    <p:sldId id="598" r:id="rId29"/>
    <p:sldId id="599" r:id="rId30"/>
    <p:sldId id="600" r:id="rId31"/>
    <p:sldId id="601" r:id="rId32"/>
    <p:sldId id="602" r:id="rId33"/>
    <p:sldId id="603" r:id="rId34"/>
    <p:sldId id="604" r:id="rId35"/>
    <p:sldId id="605" r:id="rId36"/>
    <p:sldId id="606" r:id="rId37"/>
    <p:sldId id="607" r:id="rId38"/>
    <p:sldId id="608" r:id="rId39"/>
    <p:sldId id="609" r:id="rId40"/>
  </p:sldIdLst>
  <p:sldSz cx="9144000" cy="6858000" type="letter"/>
  <p:notesSz cx="9305925" cy="70199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1">
          <p15:clr>
            <a:srgbClr val="A4A3A4"/>
          </p15:clr>
        </p15:guide>
        <p15:guide id="2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5" d="100"/>
          <a:sy n="75" d="100"/>
        </p:scale>
        <p:origin x="44" y="52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354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11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130675" y="6686550"/>
            <a:ext cx="766763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739" tIns="44668" rIns="87739" bIns="44668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/>
              <a:t>Page </a:t>
            </a:r>
            <a:fld id="{82F5DC28-2DA9-4FFD-B1EA-C6994C4431A3}" type="slidenum">
              <a:rPr lang="en-US" altLang="en-US" sz="1200" b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494641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6925"/>
            <a:ext cx="6826250" cy="3157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931" tIns="44668" rIns="90931" bIns="44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100513" y="6686550"/>
            <a:ext cx="80962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739" tIns="44668" rIns="87739" bIns="44668">
            <a:spAutoFit/>
          </a:bodyPr>
          <a:lstStyle>
            <a:lvl1pPr defTabSz="903288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903288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903288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9032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Century Gothic" panose="020B0502020202020204" pitchFamily="34" charset="0"/>
              </a:rPr>
              <a:t>Page </a:t>
            </a:r>
            <a:fld id="{9CA7544B-F0F0-4B81-B93E-F996CAA0BF4C}" type="slidenum">
              <a:rPr lang="en-US" altLang="en-US" sz="1200" b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anose="020B0502020202020204" pitchFamily="34" charset="0"/>
            </a:endParaRP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3538" y="530225"/>
            <a:ext cx="3497262" cy="2624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7021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98408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0066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502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1023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700966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1000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5152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2957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619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310228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17225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27A43F82-95AF-4C67-BEDD-81220234DCD1}" type="slidenum">
              <a:rPr lang="en-US" altLang="en-US" sz="1400" b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34200" y="6496050"/>
            <a:ext cx="20351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 b="0" dirty="0" smtClean="0">
                <a:solidFill>
                  <a:schemeClr val="hlink"/>
                </a:solidFill>
              </a:rPr>
              <a:t>CSCE 212H Spring2018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sz="2400"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algn="ctr" eaLnBrk="1" hangingPunct="1"/>
            <a:r>
              <a:rPr lang="en-US" altLang="en-US" sz="3400" smtClean="0"/>
              <a:t>Lecture 6</a:t>
            </a:r>
            <a:br>
              <a:rPr lang="en-US" altLang="en-US" sz="3400" smtClean="0"/>
            </a:br>
            <a:r>
              <a:rPr lang="en-US" altLang="en-US" sz="3400" smtClean="0"/>
              <a:t>Control Flow Instructions</a:t>
            </a:r>
            <a:br>
              <a:rPr lang="en-US" altLang="en-US" sz="3400" smtClean="0"/>
            </a:br>
            <a:r>
              <a:rPr lang="en-US" altLang="en-US" sz="3400" smtClean="0"/>
              <a:t>              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0425" y="3200400"/>
            <a:ext cx="5718175" cy="2981325"/>
          </a:xfrm>
        </p:spPr>
        <p:txBody>
          <a:bodyPr lIns="90487" tIns="44450" rIns="90487" bIns="44450"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Control Flow</a:t>
            </a:r>
          </a:p>
          <a:p>
            <a:pPr lvl="1" eaLnBrk="1" hangingPunct="1">
              <a:defRPr/>
            </a:pPr>
            <a:r>
              <a:rPr lang="en-US" dirty="0" smtClean="0"/>
              <a:t>Branches</a:t>
            </a:r>
          </a:p>
          <a:p>
            <a:pPr lvl="1" eaLnBrk="1" hangingPunct="1">
              <a:defRPr/>
            </a:pPr>
            <a:r>
              <a:rPr lang="en-US" dirty="0" smtClean="0"/>
              <a:t>Condition Codes</a:t>
            </a:r>
          </a:p>
          <a:p>
            <a:pPr lvl="1" eaLnBrk="1" hangingPunct="1">
              <a:defRPr/>
            </a:pPr>
            <a:r>
              <a:rPr lang="en-US" dirty="0" err="1"/>
              <a:t>Jmps</a:t>
            </a:r>
            <a:endParaRPr lang="en-US" dirty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47713" y="6500813"/>
            <a:ext cx="1901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•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sz="2400"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</a:rPr>
              <a:t>February 7, 2018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87400" y="762000"/>
            <a:ext cx="77962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Char char="•"/>
              <a:defRPr sz="2400" b="1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5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anose="05000000000000000000" pitchFamily="2" charset="2"/>
              <a:buChar char="l"/>
              <a:defRPr sz="2400" b="1">
                <a:solidFill>
                  <a:schemeClr val="folHlink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</a:rPr>
              <a:t>CSCE 212 Computer Architecture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Jumping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863600"/>
          </a:xfrm>
        </p:spPr>
        <p:txBody>
          <a:bodyPr/>
          <a:lstStyle/>
          <a:p>
            <a:pPr>
              <a:defRPr/>
            </a:pPr>
            <a:r>
              <a:rPr lang="en-US"/>
              <a:t>jX Instructions</a:t>
            </a:r>
          </a:p>
          <a:p>
            <a:pPr marL="552450" lvl="1">
              <a:defRPr/>
            </a:pPr>
            <a:r>
              <a:rPr lang="en-US"/>
              <a:t>Jump to different part of code depending on condition codes</a:t>
            </a:r>
          </a:p>
        </p:txBody>
      </p:sp>
      <p:graphicFrame>
        <p:nvGraphicFramePr>
          <p:cNvPr id="40965" name="Group 5"/>
          <p:cNvGraphicFramePr>
            <a:graphicFrameLocks noGrp="1"/>
          </p:cNvGraphicFramePr>
          <p:nvPr/>
        </p:nvGraphicFramePr>
        <p:xfrm>
          <a:off x="1511300" y="2433638"/>
          <a:ext cx="6096000" cy="3902075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81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jX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2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jmp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1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Unconditional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je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jne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js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jns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jge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jle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ja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jb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38100" marR="38100" marT="38106" marB="381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Conditional Branch Example (Old Style)</a:t>
            </a:r>
          </a:p>
        </p:txBody>
      </p:sp>
      <p:sp>
        <p:nvSpPr>
          <p:cNvPr id="15365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absdiff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(long x, long y)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if (x &gt; y)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</a:t>
            </a:r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result = x-y;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else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result = y-x;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15366" name="Rectangle 5"/>
          <p:cNvSpPr>
            <a:spLocks/>
          </p:cNvSpPr>
          <p:nvPr/>
        </p:nvSpPr>
        <p:spPr bwMode="auto">
          <a:xfrm>
            <a:off x="4445000" y="1968500"/>
            <a:ext cx="43942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tabLst>
                <a:tab pos="457200" algn="l"/>
                <a:tab pos="1371600" algn="l"/>
                <a:tab pos="1828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7200" algn="l"/>
                <a:tab pos="1371600" algn="l"/>
                <a:tab pos="1828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7200" algn="l"/>
                <a:tab pos="1371600" algn="l"/>
                <a:tab pos="1828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7200" algn="l"/>
                <a:tab pos="1371600" algn="l"/>
                <a:tab pos="1828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7200" algn="l"/>
                <a:tab pos="1371600" algn="l"/>
                <a:tab pos="1828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1828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1828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1828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1828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absdiff: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cmpq    %rsi, %rdi  # x:y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jle     .L4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</a:t>
            </a:r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movq    %rdi, %rax</a:t>
            </a:r>
          </a:p>
          <a:p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subq    %rsi, %rax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ret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.L4:       # x &lt;= y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movq    %rsi, %rax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subq    %rdi, %rax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ret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Generation</a:t>
            </a:r>
          </a:p>
          <a:p>
            <a:pPr marL="279400" lvl="1" indent="0">
              <a:buFont typeface="Wingdings" panose="05000000000000000000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latin typeface="Courier New"/>
                <a:cs typeface="Courier New"/>
              </a:rPr>
              <a:t>shark&gt; </a:t>
            </a:r>
            <a:r>
              <a:rPr lang="en-US" dirty="0" err="1" smtClean="0">
                <a:solidFill>
                  <a:srgbClr val="800000"/>
                </a:solidFill>
                <a:latin typeface="Courier New"/>
                <a:cs typeface="Courier New"/>
              </a:rPr>
              <a:t>gcc</a:t>
            </a:r>
            <a:r>
              <a:rPr lang="en-US" dirty="0" smtClean="0">
                <a:solidFill>
                  <a:srgbClr val="800000"/>
                </a:solidFill>
                <a:latin typeface="Courier New"/>
                <a:cs typeface="Courier New"/>
              </a:rPr>
              <a:t> –</a:t>
            </a:r>
            <a:r>
              <a:rPr lang="en-US" dirty="0" err="1" smtClean="0">
                <a:solidFill>
                  <a:srgbClr val="800000"/>
                </a:solidFill>
                <a:latin typeface="Courier New"/>
                <a:cs typeface="Courier New"/>
              </a:rPr>
              <a:t>Og</a:t>
            </a:r>
            <a:r>
              <a:rPr lang="en-US" dirty="0" smtClean="0">
                <a:solidFill>
                  <a:srgbClr val="800000"/>
                </a:solidFill>
                <a:latin typeface="Courier New"/>
                <a:cs typeface="Courier New"/>
              </a:rPr>
              <a:t> -S –</a:t>
            </a:r>
            <a:r>
              <a:rPr lang="en-US" dirty="0" err="1" smtClean="0">
                <a:solidFill>
                  <a:srgbClr val="800000"/>
                </a:solidFill>
                <a:latin typeface="Courier New"/>
                <a:cs typeface="Courier New"/>
              </a:rPr>
              <a:t>fno</a:t>
            </a:r>
            <a:r>
              <a:rPr lang="en-US" dirty="0" smtClean="0">
                <a:solidFill>
                  <a:srgbClr val="800000"/>
                </a:solidFill>
                <a:latin typeface="Courier New"/>
                <a:cs typeface="Courier New"/>
              </a:rPr>
              <a:t>-if-conversion </a:t>
            </a:r>
            <a:r>
              <a:rPr lang="en-US" dirty="0" err="1" smtClean="0">
                <a:solidFill>
                  <a:srgbClr val="800000"/>
                </a:solidFill>
                <a:latin typeface="Courier New"/>
                <a:cs typeface="Courier New"/>
              </a:rPr>
              <a:t>control.c</a:t>
            </a:r>
            <a:endParaRPr lang="en-US" dirty="0">
              <a:solidFill>
                <a:srgbClr val="800000"/>
              </a:solidFill>
              <a:latin typeface="Courier New"/>
              <a:cs typeface="Courier New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800600" y="50292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Expressing with Goto Code</a:t>
            </a:r>
          </a:p>
        </p:txBody>
      </p:sp>
      <p:sp>
        <p:nvSpPr>
          <p:cNvPr id="16389" name="Rectangle 4"/>
          <p:cNvSpPr>
            <a:spLocks/>
          </p:cNvSpPr>
          <p:nvPr/>
        </p:nvSpPr>
        <p:spPr bwMode="auto">
          <a:xfrm>
            <a:off x="508000" y="2235200"/>
            <a:ext cx="3670300" cy="2946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absdiff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(long x, long y)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long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if (x &gt; y)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</a:t>
            </a:r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result = x-y;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else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result = y-x;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1041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 allows </a:t>
            </a:r>
            <a:r>
              <a:rPr lang="en-US" dirty="0" err="1" smtClean="0">
                <a:latin typeface="Courier New"/>
                <a:cs typeface="Courier New"/>
              </a:rPr>
              <a:t>goto</a:t>
            </a:r>
            <a:r>
              <a:rPr lang="en-US" dirty="0"/>
              <a:t> </a:t>
            </a:r>
            <a:r>
              <a:rPr lang="en-US" dirty="0" smtClean="0"/>
              <a:t>statement</a:t>
            </a:r>
          </a:p>
          <a:p>
            <a:pPr>
              <a:defRPr/>
            </a:pPr>
            <a:r>
              <a:rPr lang="en-US" dirty="0" smtClean="0"/>
              <a:t>Jump to position designated by label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  <p:sp>
        <p:nvSpPr>
          <p:cNvPr id="16391" name="Rectangle 4"/>
          <p:cNvSpPr>
            <a:spLocks/>
          </p:cNvSpPr>
          <p:nvPr/>
        </p:nvSpPr>
        <p:spPr bwMode="auto">
          <a:xfrm>
            <a:off x="4495800" y="2209800"/>
            <a:ext cx="3657600" cy="3733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absdiff_j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(long x, long y)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long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int ntest = x &lt;= y;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if (ntest) goto Else;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</a:t>
            </a:r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result = x-y;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goto Done;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Else: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result = y-x;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Done: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17412" name="Rectangle 3"/>
          <p:cNvSpPr>
            <a:spLocks/>
          </p:cNvSpPr>
          <p:nvPr/>
        </p:nvSpPr>
        <p:spPr bwMode="auto">
          <a:xfrm>
            <a:off x="366713" y="1416050"/>
            <a:ext cx="2933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 Code</a:t>
            </a:r>
          </a:p>
        </p:txBody>
      </p:sp>
      <p:sp>
        <p:nvSpPr>
          <p:cNvPr id="17413" name="Rectangle 4"/>
          <p:cNvSpPr>
            <a:spLocks/>
          </p:cNvSpPr>
          <p:nvPr/>
        </p:nvSpPr>
        <p:spPr bwMode="auto">
          <a:xfrm>
            <a:off x="457200" y="1887538"/>
            <a:ext cx="5715000" cy="4191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val = </a:t>
            </a:r>
            <a:r>
              <a:rPr lang="en-US" altLang="en-US" sz="2000" i="1">
                <a:latin typeface="Calibri" panose="020F0502020204030204" pitchFamily="34" charset="0"/>
                <a:ea typeface="Calibri Bold Italic" panose="020F07020304040A0204" pitchFamily="34" charset="0"/>
                <a:cs typeface="Calibri" panose="020F0502020204030204" pitchFamily="34" charset="0"/>
                <a:sym typeface="Calibri Bold Italic" panose="020F07020304040A0204" pitchFamily="34" charset="0"/>
              </a:rPr>
              <a:t>Test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? </a:t>
            </a:r>
            <a:r>
              <a:rPr lang="en-US" altLang="en-US" sz="2000" i="1">
                <a:latin typeface="Calibri" panose="020F050202020403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Then_Expr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: </a:t>
            </a:r>
            <a:r>
              <a:rPr lang="en-US" altLang="en-US" sz="2000" i="1">
                <a:latin typeface="Calibri" panose="020F050202020403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Else_Expr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</a:p>
        </p:txBody>
      </p:sp>
      <p:sp>
        <p:nvSpPr>
          <p:cNvPr id="17414" name="Rectangle 5"/>
          <p:cNvSpPr>
            <a:spLocks/>
          </p:cNvSpPr>
          <p:nvPr/>
        </p:nvSpPr>
        <p:spPr bwMode="auto">
          <a:xfrm>
            <a:off x="381000" y="3397250"/>
            <a:ext cx="2311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Goto Version</a:t>
            </a:r>
          </a:p>
        </p:txBody>
      </p:sp>
      <p:sp>
        <p:nvSpPr>
          <p:cNvPr id="17415" name="Rectangle 6"/>
          <p:cNvSpPr>
            <a:spLocks/>
          </p:cNvSpPr>
          <p:nvPr/>
        </p:nvSpPr>
        <p:spPr bwMode="auto">
          <a:xfrm>
            <a:off x="457200" y="3816350"/>
            <a:ext cx="3746500" cy="235585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Courier New Bold" panose="02070609020205020404" pitchFamily="49" charset="0"/>
              </a:rPr>
              <a:t>	ntest = </a:t>
            </a:r>
            <a:r>
              <a:rPr lang="en-US" altLang="en-US">
                <a:latin typeface="Courier New" panose="02070309020205020404" pitchFamily="49" charset="0"/>
                <a:ea typeface="Calibri Bold Italic" panose="020F07020304040A0204" pitchFamily="34" charset="0"/>
                <a:cs typeface="Courier New" panose="02070309020205020404" pitchFamily="49" charset="0"/>
                <a:sym typeface="Calibri Bold Italic" panose="020F07020304040A0204" pitchFamily="34" charset="0"/>
              </a:rPr>
              <a:t>!</a:t>
            </a:r>
            <a:r>
              <a:rPr lang="en-US" altLang="en-US" i="1">
                <a:latin typeface="Calibri" panose="020F0502020204030204" pitchFamily="34" charset="0"/>
                <a:ea typeface="Calibri Bold Italic" panose="020F07020304040A0204" pitchFamily="34" charset="0"/>
                <a:cs typeface="Calibri" panose="020F0502020204030204" pitchFamily="34" charset="0"/>
                <a:sym typeface="Calibri Bold Italic" panose="020F07020304040A0204" pitchFamily="34" charset="0"/>
              </a:rPr>
              <a:t>Test</a:t>
            </a:r>
            <a:r>
              <a:rPr lang="en-US" altLang="en-US"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  <a:endParaRPr lang="en-US" altLang="en-US" sz="2400">
              <a:latin typeface="Courier New" panose="02070309020205020404" pitchFamily="49" charset="0"/>
              <a:ea typeface="Calibri Bold Italic" panose="020F07020304040A0204" pitchFamily="34" charset="0"/>
              <a:cs typeface="Calibri" panose="020F0502020204030204" pitchFamily="34" charset="0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Monaco"/>
                <a:sym typeface="Courier New Bold" panose="02070609020205020404" pitchFamily="49" charset="0"/>
              </a:rPr>
              <a:t>	if (</a:t>
            </a:r>
            <a:r>
              <a:rPr lang="en-US" altLang="en-US">
                <a:latin typeface="Courier New" panose="02070309020205020404" pitchFamily="49" charset="0"/>
                <a:ea typeface="Lucida Grande"/>
                <a:cs typeface="Lucida Grande"/>
                <a:sym typeface="Courier New Bold" panose="02070609020205020404" pitchFamily="49" charset="0"/>
              </a:rPr>
              <a:t>ntest) </a:t>
            </a:r>
            <a:r>
              <a:rPr lang="en-US" altLang="en-US">
                <a:latin typeface="Courier New" panose="02070309020205020404" pitchFamily="49" charset="0"/>
                <a:ea typeface="Monaco"/>
                <a:cs typeface="Monaco"/>
                <a:sym typeface="Courier New Bold" panose="02070609020205020404" pitchFamily="49" charset="0"/>
              </a:rPr>
              <a:t>goto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 Italic" panose="02070609020205090404" pitchFamily="49" charset="0"/>
              </a:rPr>
              <a:t>Else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Monaco"/>
                <a:sym typeface="Courier New Bold" panose="02070609020205020404" pitchFamily="49" charset="0"/>
              </a:rPr>
              <a:t>	val = </a:t>
            </a:r>
            <a:r>
              <a:rPr lang="en-US" altLang="en-US" i="1">
                <a:latin typeface="Calibri" panose="020F050202020403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Then_Expr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</a:p>
          <a:p>
            <a:r>
              <a:rPr lang="en-US" altLang="en-US">
                <a:latin typeface="Courier New" panose="02070309020205020404" pitchFamily="49" charset="0"/>
                <a:ea typeface="Lucida Grande"/>
                <a:cs typeface="Lucida Grande"/>
                <a:sym typeface="Courier New Bold" panose="02070609020205020404" pitchFamily="49" charset="0"/>
              </a:rPr>
              <a:t>  goto Done;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 Italic" panose="02070609020205090404" pitchFamily="49" charset="0"/>
              </a:rPr>
              <a:t>Else: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val = </a:t>
            </a:r>
            <a:r>
              <a:rPr lang="en-US" altLang="en-US" i="1">
                <a:latin typeface="Calibri" panose="020F050202020403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Else_Expr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 Italic" panose="02070609020205090404" pitchFamily="49" charset="0"/>
              </a:rPr>
              <a:t>Done: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Monaco"/>
                <a:sym typeface="Courier New Bold" panose="02070609020205020404" pitchFamily="49" charset="0"/>
              </a:rPr>
              <a:t>	. . .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</p:txBody>
      </p:sp>
      <p:sp>
        <p:nvSpPr>
          <p:cNvPr id="1741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General Conditional Expression Translation (Using Branches)</a:t>
            </a:r>
          </a:p>
        </p:txBody>
      </p:sp>
      <p:sp>
        <p:nvSpPr>
          <p:cNvPr id="1741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330700" y="3886200"/>
            <a:ext cx="4432300" cy="2946400"/>
          </a:xfrm>
        </p:spPr>
        <p:txBody>
          <a:bodyPr/>
          <a:lstStyle/>
          <a:p>
            <a:pPr marL="552450" lvl="1"/>
            <a:r>
              <a:rPr lang="en-US" altLang="en-US" smtClean="0"/>
              <a:t>Create separate code regions for then &amp; else expressions</a:t>
            </a:r>
          </a:p>
          <a:p>
            <a:pPr marL="552450" lvl="1"/>
            <a:r>
              <a:rPr lang="en-US" altLang="en-US" smtClean="0"/>
              <a:t>Execute appropriate one</a:t>
            </a:r>
          </a:p>
        </p:txBody>
      </p:sp>
      <p:sp>
        <p:nvSpPr>
          <p:cNvPr id="17418" name="Rectangle 9"/>
          <p:cNvSpPr>
            <a:spLocks/>
          </p:cNvSpPr>
          <p:nvPr/>
        </p:nvSpPr>
        <p:spPr bwMode="auto">
          <a:xfrm>
            <a:off x="1193800" y="2540000"/>
            <a:ext cx="3149600" cy="3556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val = x&gt;y ? x-y : y-x;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5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5181600" y="2362200"/>
            <a:ext cx="29337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 Code</a:t>
            </a:r>
          </a:p>
        </p:txBody>
      </p:sp>
      <p:sp>
        <p:nvSpPr>
          <p:cNvPr id="18437" name="Rectangle 4"/>
          <p:cNvSpPr>
            <a:spLocks/>
          </p:cNvSpPr>
          <p:nvPr/>
        </p:nvSpPr>
        <p:spPr bwMode="auto">
          <a:xfrm>
            <a:off x="5181600" y="2819400"/>
            <a:ext cx="2514600" cy="11604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val = </a:t>
            </a:r>
            <a:r>
              <a:rPr lang="en-US" altLang="en-US" sz="2000" i="1">
                <a:latin typeface="Calibri" panose="020F0502020204030204" pitchFamily="34" charset="0"/>
                <a:ea typeface="Calibri Bold Italic" panose="020F07020304040A0204" pitchFamily="34" charset="0"/>
                <a:cs typeface="Calibri" panose="020F0502020204030204" pitchFamily="34" charset="0"/>
                <a:sym typeface="Calibri Bold Italic" panose="020F07020304040A0204" pitchFamily="34" charset="0"/>
              </a:rPr>
              <a:t>Test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</a:t>
            </a:r>
          </a:p>
          <a:p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? </a:t>
            </a:r>
            <a:r>
              <a:rPr lang="en-US" altLang="en-US" sz="2000" i="1">
                <a:latin typeface="Calibri" panose="020F050202020403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Then_Expr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</a:t>
            </a:r>
          </a:p>
          <a:p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: </a:t>
            </a:r>
            <a:r>
              <a:rPr lang="en-US" altLang="en-US" sz="2000" i="1">
                <a:latin typeface="Calibri" panose="020F050202020403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Else_Expr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</a:p>
        </p:txBody>
      </p:sp>
      <p:sp>
        <p:nvSpPr>
          <p:cNvPr id="18438" name="Rectangle 5"/>
          <p:cNvSpPr>
            <a:spLocks/>
          </p:cNvSpPr>
          <p:nvPr/>
        </p:nvSpPr>
        <p:spPr bwMode="auto">
          <a:xfrm>
            <a:off x="5105400" y="4038600"/>
            <a:ext cx="2311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Goto Version</a:t>
            </a:r>
          </a:p>
        </p:txBody>
      </p:sp>
      <p:sp>
        <p:nvSpPr>
          <p:cNvPr id="18439" name="Rectangle 6"/>
          <p:cNvSpPr>
            <a:spLocks/>
          </p:cNvSpPr>
          <p:nvPr/>
        </p:nvSpPr>
        <p:spPr bwMode="auto">
          <a:xfrm>
            <a:off x="5105400" y="4495800"/>
            <a:ext cx="3746500" cy="159385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9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Courier New Bold" panose="02070609020205020404" pitchFamily="49" charset="0"/>
              </a:rPr>
              <a:t>	result = </a:t>
            </a:r>
            <a:r>
              <a:rPr lang="en-US" altLang="en-US" i="1">
                <a:latin typeface="Calibri" panose="020F0502020204030204" pitchFamily="34" charset="0"/>
                <a:ea typeface="Monaco"/>
                <a:cs typeface="Calibri" panose="020F0502020204030204" pitchFamily="34" charset="0"/>
                <a:sym typeface="Courier New Bold" panose="02070609020205020404" pitchFamily="49" charset="0"/>
              </a:rPr>
              <a:t>Then_Expr</a:t>
            </a:r>
            <a:r>
              <a:rPr lang="en-US" altLang="en-US" sz="24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Arial Narrow Bold" panose="020B0706020202030204" pitchFamily="34" charset="0"/>
              </a:rPr>
              <a:t>;</a:t>
            </a:r>
            <a:endParaRPr lang="en-US" altLang="en-US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Courier New Bold" panose="02070609020205020404" pitchFamily="49" charset="0"/>
            </a:endParaRP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Courier New Bold" panose="02070609020205020404" pitchFamily="49" charset="0"/>
              </a:rPr>
              <a:t>  eval = </a:t>
            </a:r>
            <a:r>
              <a:rPr lang="en-US" altLang="en-US" i="1">
                <a:latin typeface="Calibri" panose="020F0502020204030204" pitchFamily="34" charset="0"/>
                <a:ea typeface="Monaco"/>
                <a:cs typeface="Calibri" panose="020F0502020204030204" pitchFamily="34" charset="0"/>
                <a:sym typeface="Courier New Bold" panose="02070609020205020404" pitchFamily="49" charset="0"/>
              </a:rPr>
              <a:t>Else_Expr</a:t>
            </a:r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Courier New Bold" panose="02070609020205020404" pitchFamily="49" charset="0"/>
              </a:rPr>
              <a:t>  nt = !</a:t>
            </a:r>
            <a:r>
              <a:rPr lang="en-US" altLang="en-US" i="1">
                <a:latin typeface="Calibri" panose="020F0502020204030204" pitchFamily="34" charset="0"/>
                <a:ea typeface="Monaco"/>
                <a:cs typeface="Calibri" panose="020F0502020204030204" pitchFamily="34" charset="0"/>
                <a:sym typeface="Courier New Bold" panose="02070609020205020404" pitchFamily="49" charset="0"/>
              </a:rPr>
              <a:t>Test</a:t>
            </a:r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Courier New Bold" panose="02070609020205020404" pitchFamily="49" charset="0"/>
              </a:rPr>
              <a:t>  </a:t>
            </a:r>
            <a:r>
              <a:rPr lang="en-US" altLang="en-US">
                <a:solidFill>
                  <a:srgbClr val="C00000"/>
                </a:solidFill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Courier New Bold" panose="02070609020205020404" pitchFamily="49" charset="0"/>
              </a:rPr>
              <a:t>if (nt) result = eval;</a:t>
            </a:r>
          </a:p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  <a:endParaRPr lang="en-US" altLang="en-US" sz="2400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Arial Narrow Bold" panose="020B0706020202030204" pitchFamily="34" charset="0"/>
            </a:endParaRPr>
          </a:p>
        </p:txBody>
      </p:sp>
      <p:sp>
        <p:nvSpPr>
          <p:cNvPr id="1844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Using Conditional Moves</a:t>
            </a: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1219200"/>
            <a:ext cx="4889500" cy="4038600"/>
          </a:xfrm>
        </p:spPr>
        <p:txBody>
          <a:bodyPr/>
          <a:lstStyle/>
          <a:p>
            <a:pPr marL="292100">
              <a:defRPr/>
            </a:pPr>
            <a:r>
              <a:rPr lang="en-US" dirty="0" smtClean="0"/>
              <a:t>Conditional Move Instructions</a:t>
            </a:r>
          </a:p>
          <a:p>
            <a:pPr marL="552450" lvl="1">
              <a:defRPr/>
            </a:pPr>
            <a:r>
              <a:rPr lang="en-US" dirty="0" smtClean="0"/>
              <a:t>Instruction supports:</a:t>
            </a:r>
          </a:p>
          <a:p>
            <a:pPr marL="838200" lvl="2">
              <a:buFont typeface="Wingdings" pitchFamily="2" charset="2"/>
              <a:buNone/>
              <a:defRPr/>
            </a:pPr>
            <a:r>
              <a:rPr lang="en-US" dirty="0" smtClean="0"/>
              <a:t>if (Test) </a:t>
            </a:r>
            <a:r>
              <a:rPr lang="en-US" dirty="0" err="1" smtClean="0"/>
              <a:t>Dest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Src</a:t>
            </a:r>
            <a:endParaRPr lang="en-US" dirty="0" smtClean="0"/>
          </a:p>
          <a:p>
            <a:pPr marL="552450" lvl="1">
              <a:defRPr/>
            </a:pPr>
            <a:r>
              <a:rPr lang="en-US" dirty="0" smtClean="0"/>
              <a:t>Supported in post-1995 x86 processors</a:t>
            </a:r>
          </a:p>
          <a:p>
            <a:pPr marL="552450" lvl="1">
              <a:defRPr/>
            </a:pPr>
            <a:r>
              <a:rPr lang="en-US" dirty="0" smtClean="0"/>
              <a:t>GCC tries to use them</a:t>
            </a:r>
          </a:p>
          <a:p>
            <a:pPr marL="838200" lvl="2">
              <a:defRPr/>
            </a:pPr>
            <a:r>
              <a:rPr lang="en-US" dirty="0" smtClean="0"/>
              <a:t>But, only when known to be safe</a:t>
            </a:r>
          </a:p>
          <a:p>
            <a:pPr marL="292100">
              <a:defRPr/>
            </a:pPr>
            <a:r>
              <a:rPr lang="en-US" dirty="0" smtClean="0"/>
              <a:t>Why?</a:t>
            </a:r>
          </a:p>
          <a:p>
            <a:pPr marL="552450" lvl="1">
              <a:defRPr/>
            </a:pPr>
            <a:r>
              <a:rPr lang="en-US" dirty="0" smtClean="0"/>
              <a:t>Branches are very disruptive to instruction flow through pipelines</a:t>
            </a:r>
          </a:p>
          <a:p>
            <a:pPr marL="552450" lvl="1">
              <a:defRPr/>
            </a:pPr>
            <a:r>
              <a:rPr lang="en-US" dirty="0" smtClean="0"/>
              <a:t>Conditional moves do not require control transfer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Conditional Move Example</a:t>
            </a:r>
          </a:p>
        </p:txBody>
      </p:sp>
      <p:sp>
        <p:nvSpPr>
          <p:cNvPr id="19461" name="Rectangle 10"/>
          <p:cNvSpPr>
            <a:spLocks/>
          </p:cNvSpPr>
          <p:nvPr/>
        </p:nvSpPr>
        <p:spPr bwMode="auto">
          <a:xfrm>
            <a:off x="6616700" y="1752600"/>
            <a:ext cx="2286000" cy="1981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8"/>
          <p:cNvSpPr>
            <a:spLocks/>
          </p:cNvSpPr>
          <p:nvPr/>
        </p:nvSpPr>
        <p:spPr bwMode="auto">
          <a:xfrm>
            <a:off x="2286000" y="4267200"/>
            <a:ext cx="6642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tabLst>
                <a:tab pos="215900" algn="l"/>
                <a:tab pos="1195388" algn="l"/>
                <a:tab pos="1308100" algn="l"/>
                <a:tab pos="2860675" algn="l"/>
                <a:tab pos="2959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215900" algn="l"/>
                <a:tab pos="1195388" algn="l"/>
                <a:tab pos="1308100" algn="l"/>
                <a:tab pos="2860675" algn="l"/>
                <a:tab pos="2959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215900" algn="l"/>
                <a:tab pos="1195388" algn="l"/>
                <a:tab pos="1308100" algn="l"/>
                <a:tab pos="2860675" algn="l"/>
                <a:tab pos="2959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215900" algn="l"/>
                <a:tab pos="1195388" algn="l"/>
                <a:tab pos="1308100" algn="l"/>
                <a:tab pos="2860675" algn="l"/>
                <a:tab pos="2959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215900" algn="l"/>
                <a:tab pos="1195388" algn="l"/>
                <a:tab pos="1308100" algn="l"/>
                <a:tab pos="2860675" algn="l"/>
                <a:tab pos="2959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1195388" algn="l"/>
                <a:tab pos="1308100" algn="l"/>
                <a:tab pos="2860675" algn="l"/>
                <a:tab pos="2959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1195388" algn="l"/>
                <a:tab pos="1308100" algn="l"/>
                <a:tab pos="2860675" algn="l"/>
                <a:tab pos="2959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1195388" algn="l"/>
                <a:tab pos="1308100" algn="l"/>
                <a:tab pos="2860675" algn="l"/>
                <a:tab pos="2959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1195388" algn="l"/>
                <a:tab pos="1308100" algn="l"/>
                <a:tab pos="2860675" algn="l"/>
                <a:tab pos="2959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absdiff:</a:t>
            </a:r>
          </a:p>
          <a:p>
            <a:r>
              <a:rPr lang="tr-TR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movq    %rdi, %rax  # x</a:t>
            </a:r>
          </a:p>
          <a:p>
            <a:r>
              <a:rPr lang="tr-TR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</a:t>
            </a:r>
            <a:r>
              <a:rPr lang="tr-TR" altLang="en-US">
                <a:solidFill>
                  <a:srgbClr val="0000FF"/>
                </a:solidFill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subq    %rsi, %rax  # result = x-y</a:t>
            </a:r>
          </a:p>
          <a:p>
            <a:r>
              <a:rPr lang="tr-TR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movq    %rsi, %rdx</a:t>
            </a:r>
          </a:p>
          <a:p>
            <a:r>
              <a:rPr lang="tr-TR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</a:t>
            </a:r>
            <a:r>
              <a:rPr lang="tr-TR" altLang="en-US">
                <a:solidFill>
                  <a:srgbClr val="CC0000"/>
                </a:solidFill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subq    %rdi, %rdx  # eval = y-x</a:t>
            </a:r>
          </a:p>
          <a:p>
            <a:r>
              <a:rPr lang="tr-TR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cmpq    %rsi, %rdi  # x:y</a:t>
            </a:r>
          </a:p>
          <a:p>
            <a:r>
              <a:rPr lang="tr-TR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cmovle  %rdx, %rax  # if &lt;=, result = eval</a:t>
            </a:r>
          </a:p>
          <a:p>
            <a:r>
              <a:rPr lang="tr-TR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ret</a:t>
            </a:r>
            <a:endParaRPr lang="en-US" altLang="en-US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Monaco"/>
            </a:endParaRPr>
          </a:p>
        </p:txBody>
      </p:sp>
      <p:sp>
        <p:nvSpPr>
          <p:cNvPr id="19463" name="Rectangle 4"/>
          <p:cNvSpPr>
            <a:spLocks/>
          </p:cNvSpPr>
          <p:nvPr/>
        </p:nvSpPr>
        <p:spPr bwMode="auto">
          <a:xfrm>
            <a:off x="457200" y="1295400"/>
            <a:ext cx="3670300" cy="2946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absdiff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(long x, long y)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long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if (x &gt; y)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</a:t>
            </a:r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result = x-y;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else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result = y-x;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724400" y="19050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3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0484" name="Rectangle 3"/>
          <p:cNvSpPr>
            <a:spLocks/>
          </p:cNvSpPr>
          <p:nvPr/>
        </p:nvSpPr>
        <p:spPr bwMode="auto">
          <a:xfrm>
            <a:off x="457200" y="1143000"/>
            <a:ext cx="4724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Expensive Computations</a:t>
            </a:r>
          </a:p>
        </p:txBody>
      </p:sp>
      <p:sp>
        <p:nvSpPr>
          <p:cNvPr id="2048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Bad Cases for Conditional Move</a:t>
            </a: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2151063"/>
            <a:ext cx="4724400" cy="6096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Both values get </a:t>
            </a:r>
            <a:r>
              <a:rPr lang="en-US" sz="2000" dirty="0" smtClean="0"/>
              <a:t>computed</a:t>
            </a:r>
          </a:p>
          <a:p>
            <a:pPr>
              <a:defRPr/>
            </a:pPr>
            <a:r>
              <a:rPr lang="en-US" sz="2000" dirty="0" smtClean="0"/>
              <a:t>Only makes sense when computations are very simple</a:t>
            </a:r>
            <a:endParaRPr lang="en-US" sz="2000" dirty="0"/>
          </a:p>
        </p:txBody>
      </p:sp>
      <p:sp>
        <p:nvSpPr>
          <p:cNvPr id="20487" name="Rectangle 8"/>
          <p:cNvSpPr>
            <a:spLocks/>
          </p:cNvSpPr>
          <p:nvPr/>
        </p:nvSpPr>
        <p:spPr bwMode="auto">
          <a:xfrm>
            <a:off x="533400" y="1617663"/>
            <a:ext cx="5410200" cy="398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val = </a:t>
            </a:r>
            <a:r>
              <a:rPr lang="en-US" altLang="en-US">
                <a:latin typeface="Courier New" panose="02070309020205020404" pitchFamily="49" charset="0"/>
                <a:ea typeface="Calibri Bold Italic" panose="020F07020304040A0204" pitchFamily="34" charset="0"/>
                <a:cs typeface="Courier New" panose="02070309020205020404" pitchFamily="49" charset="0"/>
                <a:sym typeface="Calibri Bold Italic" panose="020F07020304040A0204" pitchFamily="34" charset="0"/>
              </a:rPr>
              <a:t>Test(x)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? </a:t>
            </a:r>
            <a:r>
              <a:rPr lang="en-US" altLang="en-US">
                <a:latin typeface="Courier New" panose="02070309020205020404" pitchFamily="49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Hard1(x)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: Hard2(x);</a:t>
            </a:r>
          </a:p>
        </p:txBody>
      </p:sp>
      <p:sp>
        <p:nvSpPr>
          <p:cNvPr id="20488" name="Rectangle 3"/>
          <p:cNvSpPr>
            <a:spLocks/>
          </p:cNvSpPr>
          <p:nvPr/>
        </p:nvSpPr>
        <p:spPr bwMode="auto">
          <a:xfrm>
            <a:off x="457200" y="3276600"/>
            <a:ext cx="4724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Risky Computations</a:t>
            </a:r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85800" y="4284663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0" tIns="38100" rIns="38100" bIns="38100"/>
          <a:lstStyle/>
          <a:p>
            <a:pPr marL="254000" indent="-254000" eaLnBrk="1" hangingPunct="1"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b="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eaLnBrk="1" hangingPunct="1"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May have undesirable effects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20490" name="Rectangle 8"/>
          <p:cNvSpPr>
            <a:spLocks/>
          </p:cNvSpPr>
          <p:nvPr/>
        </p:nvSpPr>
        <p:spPr bwMode="auto">
          <a:xfrm>
            <a:off x="533400" y="3751263"/>
            <a:ext cx="5410200" cy="398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val = </a:t>
            </a:r>
            <a:r>
              <a:rPr lang="en-US" altLang="en-US">
                <a:latin typeface="Courier New" panose="02070309020205020404" pitchFamily="49" charset="0"/>
                <a:ea typeface="Calibri Bold Italic" panose="020F07020304040A0204" pitchFamily="34" charset="0"/>
                <a:cs typeface="Courier New" panose="02070309020205020404" pitchFamily="49" charset="0"/>
                <a:sym typeface="Calibri Bold Italic" panose="020F07020304040A0204" pitchFamily="34" charset="0"/>
              </a:rPr>
              <a:t>p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? </a:t>
            </a:r>
            <a:r>
              <a:rPr lang="en-US" altLang="en-US">
                <a:latin typeface="Courier New" panose="02070309020205020404" pitchFamily="49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*p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: 0;</a:t>
            </a:r>
          </a:p>
        </p:txBody>
      </p:sp>
      <p:sp>
        <p:nvSpPr>
          <p:cNvPr id="20491" name="Rectangle 3"/>
          <p:cNvSpPr>
            <a:spLocks/>
          </p:cNvSpPr>
          <p:nvPr/>
        </p:nvSpPr>
        <p:spPr bwMode="auto">
          <a:xfrm>
            <a:off x="457200" y="5029200"/>
            <a:ext cx="4724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Computations with side effects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685800" y="6037263"/>
            <a:ext cx="472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0" tIns="38100" rIns="38100" bIns="38100"/>
          <a:lstStyle/>
          <a:p>
            <a:pPr marL="254000" indent="-254000" eaLnBrk="1" hangingPunct="1"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b="0" kern="0" dirty="0">
                <a:latin typeface="+mn-lt"/>
                <a:sym typeface="Calibri Bold" charset="0"/>
              </a:rPr>
              <a:t>Both values get computed</a:t>
            </a:r>
          </a:p>
          <a:p>
            <a:pPr marL="254000" indent="-254000" eaLnBrk="1" hangingPunct="1">
              <a:spcBef>
                <a:spcPts val="600"/>
              </a:spcBef>
              <a:buClr>
                <a:srgbClr val="990000"/>
              </a:buClr>
              <a:buSzPct val="60000"/>
              <a:buFont typeface="Wingdings 2" charset="2"/>
              <a:buChar char="¢"/>
              <a:defRPr/>
            </a:pPr>
            <a:r>
              <a:rPr lang="en-US" sz="2000" kern="0" dirty="0">
                <a:latin typeface="+mn-lt"/>
                <a:sym typeface="Calibri Bold" charset="0"/>
              </a:rPr>
              <a:t>Must be side-effect free</a:t>
            </a:r>
            <a:endParaRPr lang="en-US" sz="2000" b="0" kern="0" dirty="0">
              <a:latin typeface="+mn-lt"/>
              <a:sym typeface="Calibri Bold" charset="0"/>
            </a:endParaRPr>
          </a:p>
        </p:txBody>
      </p:sp>
      <p:sp>
        <p:nvSpPr>
          <p:cNvPr id="20493" name="Rectangle 8"/>
          <p:cNvSpPr>
            <a:spLocks/>
          </p:cNvSpPr>
          <p:nvPr/>
        </p:nvSpPr>
        <p:spPr bwMode="auto">
          <a:xfrm>
            <a:off x="533400" y="5503863"/>
            <a:ext cx="5410200" cy="398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val = </a:t>
            </a:r>
            <a:r>
              <a:rPr lang="en-US" altLang="en-US">
                <a:latin typeface="Courier New" panose="02070309020205020404" pitchFamily="49" charset="0"/>
                <a:ea typeface="Calibri Bold Italic" panose="020F07020304040A0204" pitchFamily="34" charset="0"/>
                <a:cs typeface="Courier New" panose="02070309020205020404" pitchFamily="49" charset="0"/>
                <a:sym typeface="Calibri Bold Italic" panose="020F07020304040A0204" pitchFamily="34" charset="0"/>
              </a:rPr>
              <a:t>x &gt; 0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? </a:t>
            </a:r>
            <a:r>
              <a:rPr lang="en-US" altLang="en-US">
                <a:latin typeface="Courier New" panose="02070309020205020404" pitchFamily="49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x*=7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: x+=3;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1508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 Code</a:t>
            </a:r>
          </a:p>
        </p:txBody>
      </p:sp>
      <p:sp>
        <p:nvSpPr>
          <p:cNvPr id="21509" name="Rectangle 4"/>
          <p:cNvSpPr>
            <a:spLocks/>
          </p:cNvSpPr>
          <p:nvPr/>
        </p:nvSpPr>
        <p:spPr bwMode="auto">
          <a:xfrm>
            <a:off x="530225" y="1863725"/>
            <a:ext cx="3736975" cy="26320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pcount_do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(unsigned long x)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 = 0;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do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result += x &amp; 0x1;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x &gt;&gt;= 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} while (x);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21510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Goto Version</a:t>
            </a:r>
          </a:p>
        </p:txBody>
      </p:sp>
      <p:sp>
        <p:nvSpPr>
          <p:cNvPr id="21511" name="Rectangle 6"/>
          <p:cNvSpPr>
            <a:spLocks/>
          </p:cNvSpPr>
          <p:nvPr/>
        </p:nvSpPr>
        <p:spPr bwMode="auto">
          <a:xfrm>
            <a:off x="4797425" y="1863725"/>
            <a:ext cx="4041775" cy="2936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pcount_goto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(unsigned long x)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 = 0;</a:t>
            </a:r>
          </a:p>
          <a:p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loop: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result += x &amp; 0x1;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x &gt;&gt;= 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if(x) goto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loop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2151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“Do-While” Loop Example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4953000"/>
            <a:ext cx="8382000" cy="12827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Count number of 1’s in argument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/>
              <a:t> (“</a:t>
            </a:r>
            <a:r>
              <a:rPr lang="en-US" dirty="0" err="1" smtClean="0"/>
              <a:t>popcount</a:t>
            </a:r>
            <a:r>
              <a:rPr lang="en-US" dirty="0" smtClean="0"/>
              <a:t>”)</a:t>
            </a:r>
          </a:p>
          <a:p>
            <a:pPr>
              <a:defRPr/>
            </a:pPr>
            <a:r>
              <a:rPr lang="en-US" dirty="0" smtClean="0"/>
              <a:t>Use conditional branch to either continue looping or to exit loop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2532" name="Rectangle 7"/>
          <p:cNvSpPr>
            <a:spLocks/>
          </p:cNvSpPr>
          <p:nvPr/>
        </p:nvSpPr>
        <p:spPr bwMode="auto">
          <a:xfrm>
            <a:off x="290513" y="1066800"/>
            <a:ext cx="2311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Goto Version</a:t>
            </a:r>
          </a:p>
        </p:txBody>
      </p:sp>
      <p:sp>
        <p:nvSpPr>
          <p:cNvPr id="2253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“Do-While” Loop Compilation</a:t>
            </a:r>
          </a:p>
        </p:txBody>
      </p:sp>
      <p:sp>
        <p:nvSpPr>
          <p:cNvPr id="22534" name="Rectangle 11"/>
          <p:cNvSpPr>
            <a:spLocks/>
          </p:cNvSpPr>
          <p:nvPr/>
        </p:nvSpPr>
        <p:spPr bwMode="auto">
          <a:xfrm>
            <a:off x="2133600" y="4343400"/>
            <a:ext cx="5791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tabLst>
                <a:tab pos="292100" algn="l"/>
                <a:tab pos="1150938" algn="l"/>
                <a:tab pos="2860675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292100" algn="l"/>
                <a:tab pos="1150938" algn="l"/>
                <a:tab pos="2860675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292100" algn="l"/>
                <a:tab pos="1150938" algn="l"/>
                <a:tab pos="2860675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292100" algn="l"/>
                <a:tab pos="1150938" algn="l"/>
                <a:tab pos="2860675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292100" algn="l"/>
                <a:tab pos="1150938" algn="l"/>
                <a:tab pos="2860675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  <a:tab pos="1150938" algn="l"/>
                <a:tab pos="2860675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  <a:tab pos="1150938" algn="l"/>
                <a:tab pos="2860675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  <a:tab pos="1150938" algn="l"/>
                <a:tab pos="2860675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2100" algn="l"/>
                <a:tab pos="1150938" algn="l"/>
                <a:tab pos="2860675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	</a:t>
            </a:r>
            <a:r>
              <a:rPr lang="cs-CZ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movl    $0, %eax		#  result = 0</a:t>
            </a:r>
          </a:p>
          <a:p>
            <a:r>
              <a:rPr lang="cs-CZ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.L2:			# loop:</a:t>
            </a:r>
          </a:p>
          <a:p>
            <a:r>
              <a:rPr lang="cs-CZ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movq    %rdi, %rdx	</a:t>
            </a:r>
          </a:p>
          <a:p>
            <a:r>
              <a:rPr lang="cs-CZ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andl    $1, %edx		#  t = x &amp; 0x1</a:t>
            </a:r>
          </a:p>
          <a:p>
            <a:r>
              <a:rPr lang="cs-CZ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addq    %rdx, %rax	#  result += t</a:t>
            </a:r>
          </a:p>
          <a:p>
            <a:r>
              <a:rPr lang="cs-CZ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shrq    %rdi		#  x &gt;&gt;= 1</a:t>
            </a:r>
          </a:p>
          <a:p>
            <a:r>
              <a:rPr lang="cs-CZ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jne     .L2		#  if (x) goto loop</a:t>
            </a:r>
          </a:p>
          <a:p>
            <a:r>
              <a:rPr lang="cs-CZ" altLang="en-US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rep; ret</a:t>
            </a:r>
            <a:endParaRPr lang="en-US" altLang="en-US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Monaco"/>
            </a:endParaRPr>
          </a:p>
        </p:txBody>
      </p:sp>
      <p:sp>
        <p:nvSpPr>
          <p:cNvPr id="22535" name="Rectangle 6"/>
          <p:cNvSpPr>
            <a:spLocks/>
          </p:cNvSpPr>
          <p:nvPr/>
        </p:nvSpPr>
        <p:spPr bwMode="auto">
          <a:xfrm>
            <a:off x="381000" y="1524000"/>
            <a:ext cx="4041775" cy="2590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pcount_goto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(unsigned long x)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 = 0;</a:t>
            </a:r>
          </a:p>
          <a:p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loop: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result += x &amp; 0x1;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x &gt;&gt;= 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if(x) goto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loop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724400" y="190500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result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3556" name="Rectangle 3"/>
          <p:cNvSpPr>
            <a:spLocks/>
          </p:cNvSpPr>
          <p:nvPr/>
        </p:nvSpPr>
        <p:spPr bwMode="auto">
          <a:xfrm>
            <a:off x="444500" y="1228725"/>
            <a:ext cx="2616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 Code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533400" y="1641475"/>
            <a:ext cx="2895600" cy="1219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</p:txBody>
      </p:sp>
      <p:sp>
        <p:nvSpPr>
          <p:cNvPr id="23558" name="Rectangle 5"/>
          <p:cNvSpPr>
            <a:spLocks/>
          </p:cNvSpPr>
          <p:nvPr/>
        </p:nvSpPr>
        <p:spPr bwMode="auto">
          <a:xfrm>
            <a:off x="3810000" y="1219200"/>
            <a:ext cx="2311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Goto Version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886200" y="1631950"/>
            <a:ext cx="2743200" cy="1685925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</a:p>
        </p:txBody>
      </p:sp>
      <p:sp>
        <p:nvSpPr>
          <p:cNvPr id="2356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General “Do-While” Translation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3035300"/>
            <a:ext cx="8382000" cy="3797300"/>
          </a:xfrm>
        </p:spPr>
        <p:txBody>
          <a:bodyPr/>
          <a:lstStyle/>
          <a:p>
            <a:pPr>
              <a:defRPr/>
            </a:pPr>
            <a:r>
              <a:rPr lang="en-US" dirty="0"/>
              <a:t>Body:</a:t>
            </a:r>
          </a:p>
          <a:p>
            <a:pPr marL="234950" lvl="1">
              <a:defRPr/>
            </a:pPr>
            <a:endParaRPr lang="en-US" dirty="0"/>
          </a:p>
          <a:p>
            <a:pPr marL="234950" lvl="1">
              <a:defRPr/>
            </a:pPr>
            <a:endParaRPr lang="en-US" dirty="0"/>
          </a:p>
          <a:p>
            <a:pPr marL="234950" lvl="1">
              <a:defRPr/>
            </a:pPr>
            <a:endParaRPr lang="en-US" dirty="0"/>
          </a:p>
          <a:p>
            <a:pPr marL="234950"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3562" name="Rectangle 9"/>
          <p:cNvSpPr>
            <a:spLocks/>
          </p:cNvSpPr>
          <p:nvPr/>
        </p:nvSpPr>
        <p:spPr bwMode="auto">
          <a:xfrm>
            <a:off x="1625600" y="3146425"/>
            <a:ext cx="22225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{</a:t>
            </a:r>
            <a:endParaRPr lang="en-US" altLang="en-US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Monaco"/>
            </a:endParaRPr>
          </a:p>
          <a:p>
            <a:r>
              <a:rPr lang="en-US" altLang="en-US" sz="2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Statement</a:t>
            </a:r>
            <a:r>
              <a:rPr lang="en-US" altLang="en-US" sz="2000" baseline="-25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1</a:t>
            </a:r>
            <a:r>
              <a:rPr lang="en-US" altLang="en-US" sz="2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;</a:t>
            </a:r>
            <a:endParaRPr lang="en-US" altLang="en-US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Monaco"/>
            </a:endParaRPr>
          </a:p>
          <a:p>
            <a:r>
              <a:rPr lang="en-US" altLang="en-US" sz="2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Statement</a:t>
            </a:r>
            <a:r>
              <a:rPr lang="en-US" altLang="en-US" sz="2000" baseline="-25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2</a:t>
            </a:r>
            <a:r>
              <a:rPr lang="en-US" altLang="en-US" sz="2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;</a:t>
            </a:r>
            <a:endParaRPr lang="en-US" altLang="en-US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Monaco"/>
            </a:endParaRPr>
          </a:p>
          <a:p>
            <a:r>
              <a:rPr lang="en-US" altLang="en-US" sz="2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  …</a:t>
            </a:r>
            <a:endParaRPr lang="en-US" altLang="en-US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Monaco"/>
            </a:endParaRPr>
          </a:p>
          <a:p>
            <a:r>
              <a:rPr lang="en-US" altLang="en-US" sz="2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  Statement</a:t>
            </a:r>
            <a:r>
              <a:rPr lang="en-US" altLang="en-US" sz="2000" baseline="-25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n</a:t>
            </a:r>
            <a:r>
              <a:rPr lang="en-US" altLang="en-US" sz="2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;</a:t>
            </a:r>
            <a:endParaRPr lang="en-US" altLang="en-US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Monaco"/>
            </a:endParaRPr>
          </a:p>
          <a:p>
            <a:r>
              <a:rPr lang="en-US" altLang="en-US" sz="2000">
                <a:latin typeface="Courier New" panose="02070309020205020404" pitchFamily="49" charset="0"/>
                <a:ea typeface="Monaco"/>
                <a:cs typeface="Courier New" panose="02070309020205020404" pitchFamily="49" charset="0"/>
                <a:sym typeface="Monaco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Today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Control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: Condition codes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Conditional branches</a:t>
            </a:r>
          </a:p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Loops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Switch Statements</a:t>
            </a:r>
          </a:p>
          <a:p>
            <a:pPr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4580" name="Rectangle 3"/>
          <p:cNvSpPr>
            <a:spLocks/>
          </p:cNvSpPr>
          <p:nvPr/>
        </p:nvSpPr>
        <p:spPr bwMode="auto">
          <a:xfrm>
            <a:off x="304800" y="3086100"/>
            <a:ext cx="2616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81000" y="35052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245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General “While” Translation #1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“Jump-to-middle” translation</a:t>
            </a:r>
          </a:p>
          <a:p>
            <a:pPr>
              <a:defRPr/>
            </a:pPr>
            <a:r>
              <a:rPr lang="en-US" dirty="0" smtClean="0"/>
              <a:t>Used with </a:t>
            </a:r>
            <a:r>
              <a:rPr lang="en-US" dirty="0" smtClean="0">
                <a:latin typeface="Courier New"/>
                <a:cs typeface="Courier New"/>
              </a:rPr>
              <a:t>-</a:t>
            </a:r>
            <a:r>
              <a:rPr lang="en-US" dirty="0" err="1" smtClean="0">
                <a:latin typeface="Courier New"/>
                <a:cs typeface="Courier New"/>
              </a:rPr>
              <a:t>Og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4584" name="Rectangle 8"/>
          <p:cNvSpPr>
            <a:spLocks/>
          </p:cNvSpPr>
          <p:nvPr/>
        </p:nvSpPr>
        <p:spPr bwMode="auto">
          <a:xfrm>
            <a:off x="5181600" y="2095500"/>
            <a:ext cx="2908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257800" y="25146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test:</a:t>
            </a: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24586" name="AutoShape 11"/>
          <p:cNvSpPr>
            <a:spLocks/>
          </p:cNvSpPr>
          <p:nvPr/>
        </p:nvSpPr>
        <p:spPr bwMode="auto">
          <a:xfrm rot="-5400000">
            <a:off x="3657600" y="3048000"/>
            <a:ext cx="762000" cy="1524000"/>
          </a:xfrm>
          <a:custGeom>
            <a:avLst/>
            <a:gdLst>
              <a:gd name="T0" fmla="*/ 0 w 21600"/>
              <a:gd name="T1" fmla="*/ 16200 h 21600"/>
              <a:gd name="T2" fmla="*/ 5400 w 21600"/>
              <a:gd name="T3" fmla="*/ 16200 h 21600"/>
              <a:gd name="T4" fmla="*/ 5400 w 21600"/>
              <a:gd name="T5" fmla="*/ 0 h 21600"/>
              <a:gd name="T6" fmla="*/ 16200 w 21600"/>
              <a:gd name="T7" fmla="*/ 0 h 21600"/>
              <a:gd name="T8" fmla="*/ 16200 w 21600"/>
              <a:gd name="T9" fmla="*/ 16200 h 21600"/>
              <a:gd name="T10" fmla="*/ 21600 w 21600"/>
              <a:gd name="T11" fmla="*/ 16200 h 21600"/>
              <a:gd name="T12" fmla="*/ 10800 w 21600"/>
              <a:gd name="T13" fmla="*/ 21600 h 21600"/>
              <a:gd name="T14" fmla="*/ 0 w 21600"/>
              <a:gd name="T15" fmla="*/ 16200 h 21600"/>
              <a:gd name="T16" fmla="*/ 0 w 21600"/>
              <a:gd name="T17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round/>
                <a:headEnd type="none" w="med" len="med"/>
                <a:tailEnd type="triangl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5604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 Code</a:t>
            </a:r>
          </a:p>
        </p:txBody>
      </p:sp>
      <p:sp>
        <p:nvSpPr>
          <p:cNvPr id="25605" name="Rectangle 4"/>
          <p:cNvSpPr>
            <a:spLocks/>
          </p:cNvSpPr>
          <p:nvPr/>
        </p:nvSpPr>
        <p:spPr bwMode="auto">
          <a:xfrm>
            <a:off x="530225" y="1863725"/>
            <a:ext cx="3736975" cy="26320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pcount_while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(unsigned long x)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 = 0;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while (x)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result += x &amp; 0x1;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x &gt;&gt;= 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}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25606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Jump to Middle Version</a:t>
            </a:r>
          </a:p>
        </p:txBody>
      </p:sp>
      <p:sp>
        <p:nvSpPr>
          <p:cNvPr id="25607" name="Rectangle 6"/>
          <p:cNvSpPr>
            <a:spLocks/>
          </p:cNvSpPr>
          <p:nvPr/>
        </p:nvSpPr>
        <p:spPr bwMode="auto">
          <a:xfrm>
            <a:off x="4797425" y="1863725"/>
            <a:ext cx="4041775" cy="31654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pcount_goto_jtm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(unsigned long x)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 = 0;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goto </a:t>
            </a:r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test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</a:p>
          <a:p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loop: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result += x &amp; 0x1;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x &gt;&gt;= 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</a:t>
            </a:r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test: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if(x) goto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loop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2560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While Loop Example #1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Compare to do-while version of function</a:t>
            </a:r>
          </a:p>
          <a:p>
            <a:pPr>
              <a:defRPr/>
            </a:pPr>
            <a:r>
              <a:rPr lang="en-US" dirty="0" smtClean="0"/>
              <a:t>Initial </a:t>
            </a:r>
            <a:r>
              <a:rPr lang="en-US" dirty="0" err="1" smtClean="0"/>
              <a:t>goto</a:t>
            </a:r>
            <a:r>
              <a:rPr lang="en-US" dirty="0" smtClean="0"/>
              <a:t> starts loop at test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6628" name="Rectangle 3"/>
          <p:cNvSpPr>
            <a:spLocks/>
          </p:cNvSpPr>
          <p:nvPr/>
        </p:nvSpPr>
        <p:spPr bwMode="auto">
          <a:xfrm>
            <a:off x="533400" y="1524000"/>
            <a:ext cx="2616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While version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609600" y="2006600"/>
            <a:ext cx="2514600" cy="8001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while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cs typeface="Courier New" pitchFamily="49" charset="0"/>
                <a:sym typeface="Courier New Bold" charset="0"/>
              </a:rPr>
              <a:t>Body</a:t>
            </a:r>
          </a:p>
        </p:txBody>
      </p:sp>
      <p:sp>
        <p:nvSpPr>
          <p:cNvPr id="26630" name="Rectangle 5"/>
          <p:cNvSpPr>
            <a:spLocks/>
          </p:cNvSpPr>
          <p:nvPr/>
        </p:nvSpPr>
        <p:spPr bwMode="auto">
          <a:xfrm>
            <a:off x="533400" y="3687763"/>
            <a:ext cx="2908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Do-While Version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457200" y="4106863"/>
            <a:ext cx="3048000" cy="2205037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do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while(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done:</a:t>
            </a:r>
          </a:p>
        </p:txBody>
      </p:sp>
      <p:sp>
        <p:nvSpPr>
          <p:cNvPr id="2663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General “While” Translation #2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7200" y="1752600"/>
            <a:ext cx="4419600" cy="3992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“Do-while” conversion</a:t>
            </a:r>
          </a:p>
          <a:p>
            <a:pPr>
              <a:defRPr/>
            </a:pPr>
            <a:r>
              <a:rPr lang="en-US" dirty="0" smtClean="0"/>
              <a:t>Used with </a:t>
            </a:r>
            <a:r>
              <a:rPr lang="en-US" dirty="0" smtClean="0">
                <a:latin typeface="Courier New"/>
                <a:cs typeface="Courier New"/>
              </a:rPr>
              <a:t>–O1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6634" name="Rectangle 8"/>
          <p:cNvSpPr>
            <a:spLocks/>
          </p:cNvSpPr>
          <p:nvPr/>
        </p:nvSpPr>
        <p:spPr bwMode="auto">
          <a:xfrm>
            <a:off x="5257800" y="3352800"/>
            <a:ext cx="29083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Goto Version</a:t>
            </a:r>
          </a:p>
        </p:txBody>
      </p:sp>
      <p:sp>
        <p:nvSpPr>
          <p:cNvPr id="59401" name="Rectangle 9"/>
          <p:cNvSpPr>
            <a:spLocks/>
          </p:cNvSpPr>
          <p:nvPr/>
        </p:nvSpPr>
        <p:spPr bwMode="auto">
          <a:xfrm>
            <a:off x="5334000" y="3771900"/>
            <a:ext cx="3429000" cy="2624138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(!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loop: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Body</a:t>
            </a:r>
            <a:endParaRPr lang="en-US" sz="3200" i="1" dirty="0">
              <a:latin typeface="+mj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if (</a:t>
            </a:r>
            <a:r>
              <a:rPr lang="en-US" sz="2400" i="1" dirty="0">
                <a:latin typeface="+mj-lt"/>
                <a:ea typeface="Calibri Bold Italic" charset="0"/>
                <a:cs typeface="Courier New" pitchFamily="49" charset="0"/>
                <a:sym typeface="Calibri Bold Italic" charset="0"/>
              </a:rPr>
              <a:t>Test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goto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loop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3200" dirty="0"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  <a:sym typeface="Courier New Bold Italic" charset="0"/>
              </a:rPr>
              <a:t>done:</a:t>
            </a:r>
          </a:p>
        </p:txBody>
      </p:sp>
      <p:sp>
        <p:nvSpPr>
          <p:cNvPr id="26636" name="AutoShape 10"/>
          <p:cNvSpPr>
            <a:spLocks/>
          </p:cNvSpPr>
          <p:nvPr/>
        </p:nvSpPr>
        <p:spPr bwMode="auto">
          <a:xfrm>
            <a:off x="1371600" y="2878138"/>
            <a:ext cx="762000" cy="842962"/>
          </a:xfrm>
          <a:custGeom>
            <a:avLst/>
            <a:gdLst>
              <a:gd name="T0" fmla="*/ 0 w 21600"/>
              <a:gd name="T1" fmla="*/ 11842 h 21600"/>
              <a:gd name="T2" fmla="*/ 5400 w 21600"/>
              <a:gd name="T3" fmla="*/ 11842 h 21600"/>
              <a:gd name="T4" fmla="*/ 5400 w 21600"/>
              <a:gd name="T5" fmla="*/ 0 h 21600"/>
              <a:gd name="T6" fmla="*/ 16200 w 21600"/>
              <a:gd name="T7" fmla="*/ 0 h 21600"/>
              <a:gd name="T8" fmla="*/ 16200 w 21600"/>
              <a:gd name="T9" fmla="*/ 11842 h 21600"/>
              <a:gd name="T10" fmla="*/ 21600 w 21600"/>
              <a:gd name="T11" fmla="*/ 11842 h 21600"/>
              <a:gd name="T12" fmla="*/ 10800 w 21600"/>
              <a:gd name="T13" fmla="*/ 21600 h 21600"/>
              <a:gd name="T14" fmla="*/ 0 w 21600"/>
              <a:gd name="T15" fmla="*/ 11842 h 21600"/>
              <a:gd name="T16" fmla="*/ 0 w 21600"/>
              <a:gd name="T17" fmla="*/ 1184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lnTo>
                  <a:pt x="0" y="11842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round/>
                <a:headEnd type="none" w="med" len="med"/>
                <a:tailEnd type="triangl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7" name="AutoShape 11"/>
          <p:cNvSpPr>
            <a:spLocks/>
          </p:cNvSpPr>
          <p:nvPr/>
        </p:nvSpPr>
        <p:spPr bwMode="auto">
          <a:xfrm rot="-5400000">
            <a:off x="4038600" y="4178300"/>
            <a:ext cx="762000" cy="1524000"/>
          </a:xfrm>
          <a:custGeom>
            <a:avLst/>
            <a:gdLst>
              <a:gd name="T0" fmla="*/ 0 w 21600"/>
              <a:gd name="T1" fmla="*/ 16200 h 21600"/>
              <a:gd name="T2" fmla="*/ 5400 w 21600"/>
              <a:gd name="T3" fmla="*/ 16200 h 21600"/>
              <a:gd name="T4" fmla="*/ 5400 w 21600"/>
              <a:gd name="T5" fmla="*/ 0 h 21600"/>
              <a:gd name="T6" fmla="*/ 16200 w 21600"/>
              <a:gd name="T7" fmla="*/ 0 h 21600"/>
              <a:gd name="T8" fmla="*/ 16200 w 21600"/>
              <a:gd name="T9" fmla="*/ 16200 h 21600"/>
              <a:gd name="T10" fmla="*/ 21600 w 21600"/>
              <a:gd name="T11" fmla="*/ 16200 h 21600"/>
              <a:gd name="T12" fmla="*/ 10800 w 21600"/>
              <a:gd name="T13" fmla="*/ 21600 h 21600"/>
              <a:gd name="T14" fmla="*/ 0 w 21600"/>
              <a:gd name="T15" fmla="*/ 16200 h 21600"/>
              <a:gd name="T16" fmla="*/ 0 w 21600"/>
              <a:gd name="T17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00" h="2160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  <a:moveTo>
                  <a:pt x="0" y="16200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round/>
                <a:headEnd type="none" w="med" len="med"/>
                <a:tailEnd type="triangl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7652" name="Rectangle 3"/>
          <p:cNvSpPr>
            <a:spLocks/>
          </p:cNvSpPr>
          <p:nvPr/>
        </p:nvSpPr>
        <p:spPr bwMode="auto">
          <a:xfrm>
            <a:off x="457200" y="1447800"/>
            <a:ext cx="2616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 Code</a:t>
            </a:r>
          </a:p>
        </p:txBody>
      </p:sp>
      <p:sp>
        <p:nvSpPr>
          <p:cNvPr id="27653" name="Rectangle 4"/>
          <p:cNvSpPr>
            <a:spLocks/>
          </p:cNvSpPr>
          <p:nvPr/>
        </p:nvSpPr>
        <p:spPr bwMode="auto">
          <a:xfrm>
            <a:off x="530225" y="1863725"/>
            <a:ext cx="3736975" cy="26320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pcount_while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(unsigned long x)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 = 0;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while (x)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result += x &amp; 0x1;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x &gt;&gt;= 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}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27654" name="Rectangle 5"/>
          <p:cNvSpPr>
            <a:spLocks/>
          </p:cNvSpPr>
          <p:nvPr/>
        </p:nvSpPr>
        <p:spPr bwMode="auto">
          <a:xfrm>
            <a:off x="4724400" y="1447800"/>
            <a:ext cx="2311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Do-While Version</a:t>
            </a:r>
          </a:p>
        </p:txBody>
      </p:sp>
      <p:sp>
        <p:nvSpPr>
          <p:cNvPr id="27655" name="Rectangle 6"/>
          <p:cNvSpPr>
            <a:spLocks/>
          </p:cNvSpPr>
          <p:nvPr/>
        </p:nvSpPr>
        <p:spPr bwMode="auto">
          <a:xfrm>
            <a:off x="4797425" y="1863725"/>
            <a:ext cx="4041775" cy="31654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pcount_goto_dw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(unsigned long x)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 = 0;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if (!x) goto </a:t>
            </a:r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done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</a:p>
          <a:p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loop: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result += x &amp; 0x1;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x &gt;&gt;= 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if(x) goto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loop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;</a:t>
            </a:r>
          </a:p>
          <a:p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</a:t>
            </a:r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done: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2765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While Loop Example #2</a:t>
            </a: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5118100"/>
            <a:ext cx="8382000" cy="12827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Compare to do-while version of function</a:t>
            </a:r>
          </a:p>
          <a:p>
            <a:pPr>
              <a:defRPr/>
            </a:pPr>
            <a:r>
              <a:rPr lang="en-US" dirty="0" smtClean="0"/>
              <a:t>Initial conditional guards entrance to loop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8676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“For” Loop Form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2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latin typeface="Courier New" charset="0"/>
              </a:rPr>
              <a:t>for (</a:t>
            </a:r>
            <a:r>
              <a:rPr lang="en-US" sz="2400" i="1"/>
              <a:t>Init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Test</a:t>
            </a:r>
            <a:r>
              <a:rPr lang="en-US" sz="2400">
                <a:latin typeface="Courier New" charset="0"/>
              </a:rPr>
              <a:t>; </a:t>
            </a:r>
            <a:r>
              <a:rPr lang="en-US" sz="2400" i="1"/>
              <a:t>Update </a:t>
            </a:r>
            <a:r>
              <a:rPr lang="en-US" sz="2400">
                <a:latin typeface="Courier New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400">
                <a:latin typeface="Courier New" charset="0"/>
              </a:rPr>
              <a:t>    </a:t>
            </a:r>
            <a:r>
              <a:rPr lang="en-US" sz="2400" i="1"/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ctr" defTabSz="895350">
              <a:spcBef>
                <a:spcPct val="3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General Form</a:t>
            </a:r>
          </a:p>
          <a:p>
            <a:pPr marL="223838" indent="-223838" algn="ctr" defTabSz="895350">
              <a:defRPr/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28679" name="Rectangle 4"/>
          <p:cNvSpPr>
            <a:spLocks/>
          </p:cNvSpPr>
          <p:nvPr/>
        </p:nvSpPr>
        <p:spPr bwMode="auto">
          <a:xfrm>
            <a:off x="381000" y="2819400"/>
            <a:ext cx="4495800" cy="396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#define WSIZE 8*sizeof(int)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pcount_for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(unsigned long x)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size_t i;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 = 0;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for (i = 0; i &lt; WSIZE; i++)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unsigned bit = 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(x &gt;&gt; i) &amp; 0x1;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result += bit;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}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28680" name="Rectangle 4"/>
          <p:cNvSpPr>
            <a:spLocks/>
          </p:cNvSpPr>
          <p:nvPr/>
        </p:nvSpPr>
        <p:spPr bwMode="auto">
          <a:xfrm>
            <a:off x="5181600" y="1295400"/>
            <a:ext cx="2133600" cy="381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 = 0</a:t>
            </a:r>
          </a:p>
        </p:txBody>
      </p:sp>
      <p:sp>
        <p:nvSpPr>
          <p:cNvPr id="28681" name="Rectangle 4"/>
          <p:cNvSpPr>
            <a:spLocks/>
          </p:cNvSpPr>
          <p:nvPr/>
        </p:nvSpPr>
        <p:spPr bwMode="auto">
          <a:xfrm>
            <a:off x="5181600" y="2209800"/>
            <a:ext cx="2133600" cy="381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 &lt; WSIZE</a:t>
            </a:r>
          </a:p>
        </p:txBody>
      </p:sp>
      <p:sp>
        <p:nvSpPr>
          <p:cNvPr id="28682" name="Rectangle 4"/>
          <p:cNvSpPr>
            <a:spLocks/>
          </p:cNvSpPr>
          <p:nvPr/>
        </p:nvSpPr>
        <p:spPr bwMode="auto">
          <a:xfrm>
            <a:off x="5181600" y="3200400"/>
            <a:ext cx="2133600" cy="381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i++</a:t>
            </a:r>
          </a:p>
        </p:txBody>
      </p:sp>
      <p:sp>
        <p:nvSpPr>
          <p:cNvPr id="28683" name="Rectangle 4"/>
          <p:cNvSpPr>
            <a:spLocks/>
          </p:cNvSpPr>
          <p:nvPr/>
        </p:nvSpPr>
        <p:spPr bwMode="auto">
          <a:xfrm>
            <a:off x="5029200" y="4191000"/>
            <a:ext cx="4114800" cy="1524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unsigned bit =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(x &gt;&gt; i) &amp; 0x1;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result += bit;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238750" y="838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defTabSz="895350">
              <a:defRPr/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5238750" y="17970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defTabSz="895350">
              <a:defRPr/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5257800" y="27876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  <a:p>
            <a:pPr marL="223838" indent="-223838" defTabSz="895350">
              <a:defRPr/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5276850" y="37782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defTabSz="895350">
              <a:defRPr/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29700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“For” Loop </a:t>
            </a:r>
            <a:r>
              <a:rPr lang="en-US" altLang="en-US" smtClean="0">
                <a:sym typeface="Wingdings" panose="05000000000000000000" pitchFamily="2" charset="2"/>
              </a:rPr>
              <a:t> While Loop</a:t>
            </a:r>
            <a:endParaRPr lang="en-US" altLang="en-US" smtClean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1676400"/>
            <a:ext cx="4419600" cy="1012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Courier New" charset="0"/>
              </a:rPr>
              <a:t>for (</a:t>
            </a:r>
            <a:r>
              <a:rPr lang="en-US" sz="2400" i="1" dirty="0">
                <a:latin typeface="+mj-lt"/>
              </a:rPr>
              <a:t>Init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Test</a:t>
            </a:r>
            <a:r>
              <a:rPr lang="en-US" sz="2400" dirty="0">
                <a:latin typeface="Courier New" charset="0"/>
              </a:rPr>
              <a:t>;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i="1" dirty="0"/>
              <a:t> 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14350" y="1143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For Version</a:t>
            </a:r>
          </a:p>
          <a:p>
            <a:pPr marL="223838" indent="-223838" defTabSz="895350">
              <a:defRPr/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447800" y="3962400"/>
            <a:ext cx="2819400" cy="26749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+mj-lt"/>
              </a:rPr>
              <a:t>Init</a:t>
            </a:r>
            <a:r>
              <a:rPr lang="en-US" sz="2400" i="1" dirty="0">
                <a:latin typeface="Courier New" charset="0"/>
              </a:rPr>
              <a:t>;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Courier New" charset="0"/>
              </a:rPr>
              <a:t>while (</a:t>
            </a:r>
            <a:r>
              <a:rPr lang="en-US" sz="2400" i="1" dirty="0">
                <a:latin typeface="+mj-lt"/>
              </a:rPr>
              <a:t>Test </a:t>
            </a:r>
            <a:r>
              <a:rPr lang="en-US" sz="2400" dirty="0">
                <a:latin typeface="Courier New" charset="0"/>
              </a:rPr>
              <a:t>) {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Courier New" charset="0"/>
              </a:rPr>
              <a:t>    </a:t>
            </a:r>
            <a:r>
              <a:rPr lang="en-US" sz="2400" i="1" dirty="0">
                <a:latin typeface="+mj-lt"/>
              </a:rPr>
              <a:t>Body</a:t>
            </a:r>
            <a:endParaRPr lang="en-US" sz="2400" i="1" dirty="0"/>
          </a:p>
          <a:p>
            <a:pPr>
              <a:spcBef>
                <a:spcPct val="50000"/>
              </a:spcBef>
              <a:defRPr/>
            </a:pPr>
            <a:r>
              <a:rPr lang="en-US" sz="2400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i="1" dirty="0">
                <a:latin typeface="+mj-lt"/>
              </a:rPr>
              <a:t>Update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90550" y="34290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While Version</a:t>
            </a:r>
          </a:p>
          <a:p>
            <a:pPr marL="223838" indent="-223838" defTabSz="895350">
              <a:defRPr/>
            </a:pP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9705" name="AutoShape 10"/>
          <p:cNvSpPr>
            <a:spLocks/>
          </p:cNvSpPr>
          <p:nvPr/>
        </p:nvSpPr>
        <p:spPr bwMode="auto">
          <a:xfrm>
            <a:off x="2438400" y="2895600"/>
            <a:ext cx="762000" cy="842963"/>
          </a:xfrm>
          <a:custGeom>
            <a:avLst/>
            <a:gdLst>
              <a:gd name="T0" fmla="*/ 0 w 21600"/>
              <a:gd name="T1" fmla="*/ 11842 h 21600"/>
              <a:gd name="T2" fmla="*/ 5400 w 21600"/>
              <a:gd name="T3" fmla="*/ 11842 h 21600"/>
              <a:gd name="T4" fmla="*/ 5400 w 21600"/>
              <a:gd name="T5" fmla="*/ 0 h 21600"/>
              <a:gd name="T6" fmla="*/ 16200 w 21600"/>
              <a:gd name="T7" fmla="*/ 0 h 21600"/>
              <a:gd name="T8" fmla="*/ 16200 w 21600"/>
              <a:gd name="T9" fmla="*/ 11842 h 21600"/>
              <a:gd name="T10" fmla="*/ 21600 w 21600"/>
              <a:gd name="T11" fmla="*/ 11842 h 21600"/>
              <a:gd name="T12" fmla="*/ 10800 w 21600"/>
              <a:gd name="T13" fmla="*/ 21600 h 21600"/>
              <a:gd name="T14" fmla="*/ 0 w 21600"/>
              <a:gd name="T15" fmla="*/ 11842 h 21600"/>
              <a:gd name="T16" fmla="*/ 0 w 21600"/>
              <a:gd name="T17" fmla="*/ 1184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00" h="21600">
                <a:moveTo>
                  <a:pt x="0" y="11842"/>
                </a:moveTo>
                <a:lnTo>
                  <a:pt x="5400" y="11842"/>
                </a:lnTo>
                <a:lnTo>
                  <a:pt x="5400" y="0"/>
                </a:lnTo>
                <a:lnTo>
                  <a:pt x="16200" y="0"/>
                </a:lnTo>
                <a:lnTo>
                  <a:pt x="16200" y="11842"/>
                </a:lnTo>
                <a:lnTo>
                  <a:pt x="21600" y="11842"/>
                </a:lnTo>
                <a:lnTo>
                  <a:pt x="10800" y="21600"/>
                </a:lnTo>
                <a:lnTo>
                  <a:pt x="0" y="11842"/>
                </a:lnTo>
                <a:close/>
                <a:moveTo>
                  <a:pt x="0" y="11842"/>
                </a:moveTo>
              </a:path>
            </a:pathLst>
          </a:custGeom>
          <a:solidFill>
            <a:srgbClr val="980002"/>
          </a:solidFill>
          <a:ln>
            <a:noFill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25400" cap="flat">
                <a:solidFill>
                  <a:srgbClr val="000000"/>
                </a:solidFill>
                <a:round/>
                <a:headEnd type="none" w="med" len="med"/>
                <a:tailEnd type="triangl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23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072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For-While Conversion</a:t>
            </a:r>
          </a:p>
        </p:txBody>
      </p:sp>
      <p:sp>
        <p:nvSpPr>
          <p:cNvPr id="30725" name="Rectangle 4"/>
          <p:cNvSpPr>
            <a:spLocks/>
          </p:cNvSpPr>
          <p:nvPr/>
        </p:nvSpPr>
        <p:spPr bwMode="auto">
          <a:xfrm>
            <a:off x="4419600" y="1143000"/>
            <a:ext cx="4495800" cy="4343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pcount_for_while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(unsigned long x)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size_t i;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 = 0;</a:t>
            </a:r>
          </a:p>
          <a:p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i = 0;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while (</a:t>
            </a:r>
            <a:r>
              <a:rPr lang="en-US" altLang="en-US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 &lt; WSIZE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unsigned bit = </a:t>
            </a:r>
          </a:p>
          <a:p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(x &gt;&gt; i) &amp; 0x1;</a:t>
            </a:r>
          </a:p>
          <a:p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result += bit;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</a:t>
            </a:r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i++;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}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30726" name="Rectangle 4"/>
          <p:cNvSpPr>
            <a:spLocks/>
          </p:cNvSpPr>
          <p:nvPr/>
        </p:nvSpPr>
        <p:spPr bwMode="auto">
          <a:xfrm>
            <a:off x="381000" y="1860550"/>
            <a:ext cx="2133600" cy="381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 = 0</a:t>
            </a:r>
          </a:p>
        </p:txBody>
      </p:sp>
      <p:sp>
        <p:nvSpPr>
          <p:cNvPr id="30727" name="Rectangle 4"/>
          <p:cNvSpPr>
            <a:spLocks/>
          </p:cNvSpPr>
          <p:nvPr/>
        </p:nvSpPr>
        <p:spPr bwMode="auto">
          <a:xfrm>
            <a:off x="381000" y="2774950"/>
            <a:ext cx="2133600" cy="381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66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 &lt; WSIZE</a:t>
            </a:r>
          </a:p>
        </p:txBody>
      </p:sp>
      <p:sp>
        <p:nvSpPr>
          <p:cNvPr id="30728" name="Rectangle 4"/>
          <p:cNvSpPr>
            <a:spLocks/>
          </p:cNvSpPr>
          <p:nvPr/>
        </p:nvSpPr>
        <p:spPr bwMode="auto">
          <a:xfrm>
            <a:off x="381000" y="3810000"/>
            <a:ext cx="2133600" cy="381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i++</a:t>
            </a:r>
          </a:p>
        </p:txBody>
      </p:sp>
      <p:sp>
        <p:nvSpPr>
          <p:cNvPr id="30729" name="Rectangle 4"/>
          <p:cNvSpPr>
            <a:spLocks/>
          </p:cNvSpPr>
          <p:nvPr/>
        </p:nvSpPr>
        <p:spPr bwMode="auto">
          <a:xfrm>
            <a:off x="228600" y="4756150"/>
            <a:ext cx="4114800" cy="1524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</a:t>
            </a:r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unsigned bit =</a:t>
            </a:r>
          </a:p>
          <a:p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(x &gt;&gt; i) &amp; 0x1;</a:t>
            </a:r>
          </a:p>
          <a:p>
            <a:r>
              <a:rPr lang="en-US" altLang="en-US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result += bit;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438150" y="140335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Init</a:t>
            </a:r>
          </a:p>
          <a:p>
            <a:pPr marL="223838" indent="-223838" defTabSz="895350">
              <a:defRPr/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38150" y="23622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Test</a:t>
            </a:r>
          </a:p>
          <a:p>
            <a:pPr marL="223838" indent="-223838" defTabSz="895350">
              <a:defRPr/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457200" y="33528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Update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476250" y="4343400"/>
            <a:ext cx="344805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+mj-lt"/>
                <a:cs typeface="Calibri"/>
              </a:rPr>
              <a:t>Body</a:t>
            </a:r>
          </a:p>
          <a:p>
            <a:pPr marL="223838" indent="-223838" defTabSz="895350">
              <a:defRPr/>
            </a:pPr>
            <a:endParaRPr lang="en-US" sz="2400" dirty="0">
              <a:solidFill>
                <a:schemeClr val="tx2"/>
              </a:solidFill>
              <a:latin typeface="+mj-lt"/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1747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1748" name="Rectangle 7"/>
          <p:cNvSpPr>
            <a:spLocks/>
          </p:cNvSpPr>
          <p:nvPr/>
        </p:nvSpPr>
        <p:spPr bwMode="auto">
          <a:xfrm>
            <a:off x="381000" y="1354138"/>
            <a:ext cx="2616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 Code</a:t>
            </a:r>
          </a:p>
        </p:txBody>
      </p:sp>
      <p:sp>
        <p:nvSpPr>
          <p:cNvPr id="3174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“For” Loop</a:t>
            </a:r>
            <a:r>
              <a:rPr lang="en-US" altLang="en-US" smtClean="0">
                <a:sym typeface="Wingdings" panose="05000000000000000000" pitchFamily="2" charset="2"/>
              </a:rPr>
              <a:t> Do-While Conversion</a:t>
            </a:r>
            <a:endParaRPr lang="en-US" altLang="en-US" smtClean="0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5676900"/>
            <a:ext cx="4191000" cy="8763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Initial test can be optimized away</a:t>
            </a:r>
            <a:endParaRPr lang="en-US" dirty="0"/>
          </a:p>
        </p:txBody>
      </p:sp>
      <p:sp>
        <p:nvSpPr>
          <p:cNvPr id="31751" name="Rectangle 4"/>
          <p:cNvSpPr>
            <a:spLocks/>
          </p:cNvSpPr>
          <p:nvPr/>
        </p:nvSpPr>
        <p:spPr bwMode="auto">
          <a:xfrm>
            <a:off x="228600" y="1905000"/>
            <a:ext cx="4191000" cy="3733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pcount_for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(unsigned long x)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size_t i;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 = 0;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for (i = 0; i &lt; WSIZE; i++)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unsigned bit = 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(x &gt;&gt; i) &amp; 0x1;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result += bit;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}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31752" name="Rectangle 7"/>
          <p:cNvSpPr>
            <a:spLocks/>
          </p:cNvSpPr>
          <p:nvPr/>
        </p:nvSpPr>
        <p:spPr bwMode="auto">
          <a:xfrm>
            <a:off x="2057400" y="1143000"/>
            <a:ext cx="2616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863"/>
              </a:spcBef>
            </a:pPr>
            <a:r>
              <a:rPr lang="en-US" altLang="en-US" sz="24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Goto Version</a:t>
            </a:r>
          </a:p>
        </p:txBody>
      </p:sp>
      <p:sp>
        <p:nvSpPr>
          <p:cNvPr id="31753" name="Rectangle 4"/>
          <p:cNvSpPr>
            <a:spLocks/>
          </p:cNvSpPr>
          <p:nvPr/>
        </p:nvSpPr>
        <p:spPr bwMode="auto">
          <a:xfrm>
            <a:off x="4724400" y="1371600"/>
            <a:ext cx="4343400" cy="5410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pcount_for_goto_dw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(unsigned long x)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size_t i;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long result = 0;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i = 0;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if (!(i &lt; WSIZE))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goto done;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loop: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unsigned bit = 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(x &gt;&gt; i) &amp; 0x1;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result += bit;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}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i++;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if (i &lt; WSIZE)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goto loop;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done: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result;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492125" cy="36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+mj-lt"/>
              </a:rPr>
              <a:t>Init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750888" cy="36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i="1" dirty="0">
                <a:latin typeface="+mj-lt"/>
              </a:rPr>
              <a:t>Test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96200" y="4038600"/>
            <a:ext cx="711200" cy="36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+mj-lt"/>
              </a:rPr>
              <a:t>Body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4876800"/>
            <a:ext cx="928688" cy="36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+mj-lt"/>
              </a:rPr>
              <a:t>Update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5334000"/>
            <a:ext cx="612775" cy="36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+mj-lt"/>
              </a:rPr>
              <a:t>Test</a:t>
            </a:r>
          </a:p>
        </p:txBody>
      </p:sp>
      <p:grpSp>
        <p:nvGrpSpPr>
          <p:cNvPr id="31759" name="Group 19"/>
          <p:cNvGrpSpPr>
            <a:grpSpLocks/>
          </p:cNvGrpSpPr>
          <p:nvPr/>
        </p:nvGrpSpPr>
        <p:grpSpPr bwMode="auto">
          <a:xfrm>
            <a:off x="5029200" y="2819400"/>
            <a:ext cx="2209800" cy="533400"/>
            <a:chOff x="5029200" y="2743200"/>
            <a:chExt cx="2209800" cy="533400"/>
          </a:xfrm>
        </p:grpSpPr>
        <p:cxnSp>
          <p:nvCxnSpPr>
            <p:cNvPr id="31760" name="Straight Connector 17"/>
            <p:cNvCxnSpPr>
              <a:cxnSpLocks noChangeShapeType="1"/>
            </p:cNvCxnSpPr>
            <p:nvPr/>
          </p:nvCxnSpPr>
          <p:spPr bwMode="auto">
            <a:xfrm>
              <a:off x="5029200" y="2743200"/>
              <a:ext cx="2209800" cy="5334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1" name="Straight Connector 18"/>
            <p:cNvCxnSpPr>
              <a:cxnSpLocks noChangeShapeType="1"/>
            </p:cNvCxnSpPr>
            <p:nvPr/>
          </p:nvCxnSpPr>
          <p:spPr bwMode="auto">
            <a:xfrm flipH="1">
              <a:off x="5029200" y="2743200"/>
              <a:ext cx="2209800" cy="5334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4622800" y="254000"/>
            <a:ext cx="4140200" cy="1143000"/>
          </a:xfrm>
        </p:spPr>
        <p:txBody>
          <a:bodyPr/>
          <a:lstStyle/>
          <a:p>
            <a:pPr marL="119063" indent="-119063"/>
            <a:r>
              <a:rPr lang="en-US" altLang="en-US" smtClean="0"/>
              <a:t>Switch Statement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0" y="1803400"/>
            <a:ext cx="3810000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Multiple case labels</a:t>
            </a:r>
          </a:p>
          <a:p>
            <a:pPr marL="552450" lvl="1">
              <a:defRPr/>
            </a:pPr>
            <a:r>
              <a:rPr lang="en-US" dirty="0"/>
              <a:t>Here: 5 &amp; 6</a:t>
            </a:r>
          </a:p>
          <a:p>
            <a:pPr>
              <a:defRPr/>
            </a:pPr>
            <a:r>
              <a:rPr lang="en-US" dirty="0"/>
              <a:t>Fall through cases</a:t>
            </a:r>
          </a:p>
          <a:p>
            <a:pPr marL="552450" lvl="1">
              <a:defRPr/>
            </a:pPr>
            <a:r>
              <a:rPr lang="en-US" dirty="0"/>
              <a:t>Here: 2</a:t>
            </a:r>
          </a:p>
          <a:p>
            <a:pPr>
              <a:defRPr/>
            </a:pPr>
            <a:r>
              <a:rPr lang="en-US" dirty="0"/>
              <a:t>Missing cases</a:t>
            </a:r>
          </a:p>
          <a:p>
            <a:pPr marL="552450" lvl="1">
              <a:defRPr/>
            </a:pPr>
            <a:r>
              <a:rPr lang="en-US" dirty="0"/>
              <a:t>Here: 4</a:t>
            </a:r>
          </a:p>
        </p:txBody>
      </p:sp>
      <p:sp>
        <p:nvSpPr>
          <p:cNvPr id="32774" name="Rectangle 5"/>
          <p:cNvSpPr>
            <a:spLocks/>
          </p:cNvSpPr>
          <p:nvPr/>
        </p:nvSpPr>
        <p:spPr bwMode="auto">
          <a:xfrm>
            <a:off x="254000" y="304800"/>
            <a:ext cx="4127500" cy="6400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switch_eg</a:t>
            </a:r>
            <a:endParaRPr lang="en-US" altLang="en-US" sz="2400">
              <a:latin typeface="Courier New" panose="02070309020205020404" pitchFamily="49" charset="0"/>
              <a:ea typeface="Lucida Grande"/>
              <a:cs typeface="Courier New" panose="02070309020205020404" pitchFamily="49" charset="0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(long x, long y, long z)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long w = 1;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switch(x) {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1: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= y*z;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break;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2: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= y/z;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/* Fall Through */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3: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+= 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break;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5: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6: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-= 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break;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default: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= 2;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}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return w;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Jump Table Structure</a:t>
            </a:r>
          </a:p>
        </p:txBody>
      </p:sp>
      <p:sp>
        <p:nvSpPr>
          <p:cNvPr id="33797" name="Rectangle 4"/>
          <p:cNvSpPr>
            <a:spLocks/>
          </p:cNvSpPr>
          <p:nvPr/>
        </p:nvSpPr>
        <p:spPr bwMode="auto">
          <a:xfrm>
            <a:off x="7235825" y="1587500"/>
            <a:ext cx="1160463" cy="838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Code Block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0</a:t>
            </a:r>
          </a:p>
        </p:txBody>
      </p:sp>
      <p:sp>
        <p:nvSpPr>
          <p:cNvPr id="33798" name="Rectangle 5"/>
          <p:cNvSpPr>
            <a:spLocks/>
          </p:cNvSpPr>
          <p:nvPr/>
        </p:nvSpPr>
        <p:spPr bwMode="auto">
          <a:xfrm>
            <a:off x="6030913" y="1587500"/>
            <a:ext cx="1004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20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Targ0:</a:t>
            </a:r>
          </a:p>
        </p:txBody>
      </p:sp>
      <p:sp>
        <p:nvSpPr>
          <p:cNvPr id="33799" name="Rectangle 6"/>
          <p:cNvSpPr>
            <a:spLocks/>
          </p:cNvSpPr>
          <p:nvPr/>
        </p:nvSpPr>
        <p:spPr bwMode="auto">
          <a:xfrm>
            <a:off x="7235825" y="2578100"/>
            <a:ext cx="1160463" cy="838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Code Block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1</a:t>
            </a:r>
          </a:p>
        </p:txBody>
      </p:sp>
      <p:sp>
        <p:nvSpPr>
          <p:cNvPr id="33800" name="Rectangle 7"/>
          <p:cNvSpPr>
            <a:spLocks/>
          </p:cNvSpPr>
          <p:nvPr/>
        </p:nvSpPr>
        <p:spPr bwMode="auto">
          <a:xfrm>
            <a:off x="6030913" y="2578100"/>
            <a:ext cx="1004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20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Targ1:</a:t>
            </a:r>
          </a:p>
        </p:txBody>
      </p:sp>
      <p:sp>
        <p:nvSpPr>
          <p:cNvPr id="33801" name="Rectangle 8"/>
          <p:cNvSpPr>
            <a:spLocks/>
          </p:cNvSpPr>
          <p:nvPr/>
        </p:nvSpPr>
        <p:spPr bwMode="auto">
          <a:xfrm>
            <a:off x="7235825" y="3568700"/>
            <a:ext cx="1160463" cy="838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Code Block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2</a:t>
            </a:r>
          </a:p>
        </p:txBody>
      </p:sp>
      <p:sp>
        <p:nvSpPr>
          <p:cNvPr id="33802" name="Rectangle 9"/>
          <p:cNvSpPr>
            <a:spLocks/>
          </p:cNvSpPr>
          <p:nvPr/>
        </p:nvSpPr>
        <p:spPr bwMode="auto">
          <a:xfrm>
            <a:off x="6030913" y="3568700"/>
            <a:ext cx="1004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20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Targ2:</a:t>
            </a:r>
          </a:p>
        </p:txBody>
      </p:sp>
      <p:sp>
        <p:nvSpPr>
          <p:cNvPr id="33803" name="Rectangle 10"/>
          <p:cNvSpPr>
            <a:spLocks/>
          </p:cNvSpPr>
          <p:nvPr/>
        </p:nvSpPr>
        <p:spPr bwMode="auto">
          <a:xfrm>
            <a:off x="7204075" y="5702300"/>
            <a:ext cx="1160463" cy="838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Code Block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alibri Bold Italic" panose="020F07020304040A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n</a:t>
            </a:r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–1</a:t>
            </a:r>
          </a:p>
        </p:txBody>
      </p:sp>
      <p:sp>
        <p:nvSpPr>
          <p:cNvPr id="33804" name="Rectangle 11"/>
          <p:cNvSpPr>
            <a:spLocks/>
          </p:cNvSpPr>
          <p:nvPr/>
        </p:nvSpPr>
        <p:spPr bwMode="auto">
          <a:xfrm>
            <a:off x="5694363" y="5702300"/>
            <a:ext cx="1309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r"/>
            <a:r>
              <a:rPr lang="en-US" altLang="en-US" sz="20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Targ</a:t>
            </a:r>
            <a:r>
              <a:rPr lang="en-US" altLang="en-US" sz="2000">
                <a:latin typeface="Courier New Bold Italic" panose="02070609020205090404" pitchFamily="49" charset="0"/>
                <a:cs typeface="Courier New Bold Italic" panose="02070609020205090404" pitchFamily="49" charset="0"/>
                <a:sym typeface="Courier New Bold Italic" panose="02070609020205090404" pitchFamily="49" charset="0"/>
              </a:rPr>
              <a:t>n</a:t>
            </a:r>
            <a:r>
              <a:rPr lang="en-US" altLang="en-US" sz="20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-1:</a:t>
            </a:r>
          </a:p>
        </p:txBody>
      </p:sp>
      <p:sp>
        <p:nvSpPr>
          <p:cNvPr id="33805" name="Rectangle 12"/>
          <p:cNvSpPr>
            <a:spLocks/>
          </p:cNvSpPr>
          <p:nvPr/>
        </p:nvSpPr>
        <p:spPr bwMode="auto">
          <a:xfrm>
            <a:off x="7702550" y="4559300"/>
            <a:ext cx="227013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•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•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•</a:t>
            </a:r>
          </a:p>
        </p:txBody>
      </p:sp>
      <p:sp>
        <p:nvSpPr>
          <p:cNvPr id="33806" name="Rectangle 13"/>
          <p:cNvSpPr>
            <a:spLocks/>
          </p:cNvSpPr>
          <p:nvPr/>
        </p:nvSpPr>
        <p:spPr bwMode="auto">
          <a:xfrm>
            <a:off x="3937000" y="1714500"/>
            <a:ext cx="1270000" cy="381000"/>
          </a:xfrm>
          <a:prstGeom prst="rect">
            <a:avLst/>
          </a:prstGeom>
          <a:solidFill>
            <a:srgbClr val="D6D6F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Targ0</a:t>
            </a:r>
          </a:p>
        </p:txBody>
      </p:sp>
      <p:sp>
        <p:nvSpPr>
          <p:cNvPr id="33807" name="Rectangle 14"/>
          <p:cNvSpPr>
            <a:spLocks/>
          </p:cNvSpPr>
          <p:nvPr/>
        </p:nvSpPr>
        <p:spPr bwMode="auto">
          <a:xfrm>
            <a:off x="3937000" y="2095500"/>
            <a:ext cx="1270000" cy="381000"/>
          </a:xfrm>
          <a:prstGeom prst="rect">
            <a:avLst/>
          </a:prstGeom>
          <a:solidFill>
            <a:srgbClr val="D6D6F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Targ1</a:t>
            </a:r>
          </a:p>
        </p:txBody>
      </p:sp>
      <p:sp>
        <p:nvSpPr>
          <p:cNvPr id="33808" name="Rectangle 15"/>
          <p:cNvSpPr>
            <a:spLocks/>
          </p:cNvSpPr>
          <p:nvPr/>
        </p:nvSpPr>
        <p:spPr bwMode="auto">
          <a:xfrm>
            <a:off x="3937000" y="2476500"/>
            <a:ext cx="1270000" cy="381000"/>
          </a:xfrm>
          <a:prstGeom prst="rect">
            <a:avLst/>
          </a:prstGeom>
          <a:solidFill>
            <a:srgbClr val="D6D6F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Targ2</a:t>
            </a:r>
          </a:p>
        </p:txBody>
      </p:sp>
      <p:sp>
        <p:nvSpPr>
          <p:cNvPr id="33809" name="Rectangle 16"/>
          <p:cNvSpPr>
            <a:spLocks/>
          </p:cNvSpPr>
          <p:nvPr/>
        </p:nvSpPr>
        <p:spPr bwMode="auto">
          <a:xfrm>
            <a:off x="3937000" y="3771900"/>
            <a:ext cx="1270000" cy="381000"/>
          </a:xfrm>
          <a:prstGeom prst="rect">
            <a:avLst/>
          </a:prstGeom>
          <a:solidFill>
            <a:srgbClr val="D6D6F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Targ</a:t>
            </a:r>
            <a:r>
              <a:rPr lang="en-US" altLang="en-US">
                <a:latin typeface="Courier New Bold Italic" panose="02070609020205090404" pitchFamily="49" charset="0"/>
                <a:cs typeface="Courier New Bold Italic" panose="02070609020205090404" pitchFamily="49" charset="0"/>
                <a:sym typeface="Courier New Bold Italic" panose="02070609020205090404" pitchFamily="49" charset="0"/>
              </a:rPr>
              <a:t>n</a:t>
            </a:r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-1</a:t>
            </a:r>
          </a:p>
        </p:txBody>
      </p:sp>
      <p:sp>
        <p:nvSpPr>
          <p:cNvPr id="33810" name="Rectangle 17"/>
          <p:cNvSpPr>
            <a:spLocks/>
          </p:cNvSpPr>
          <p:nvPr/>
        </p:nvSpPr>
        <p:spPr bwMode="auto">
          <a:xfrm>
            <a:off x="3937000" y="2857500"/>
            <a:ext cx="1270000" cy="914400"/>
          </a:xfrm>
          <a:prstGeom prst="rect">
            <a:avLst/>
          </a:prstGeom>
          <a:solidFill>
            <a:srgbClr val="D6D6F4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•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•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•</a:t>
            </a:r>
          </a:p>
        </p:txBody>
      </p:sp>
      <p:sp>
        <p:nvSpPr>
          <p:cNvPr id="33811" name="Rectangle 18"/>
          <p:cNvSpPr>
            <a:spLocks/>
          </p:cNvSpPr>
          <p:nvPr/>
        </p:nvSpPr>
        <p:spPr bwMode="auto">
          <a:xfrm>
            <a:off x="3111500" y="1701800"/>
            <a:ext cx="852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jtab:</a:t>
            </a:r>
          </a:p>
        </p:txBody>
      </p:sp>
      <p:sp>
        <p:nvSpPr>
          <p:cNvPr id="33812" name="Rectangle 19"/>
          <p:cNvSpPr>
            <a:spLocks/>
          </p:cNvSpPr>
          <p:nvPr/>
        </p:nvSpPr>
        <p:spPr bwMode="auto">
          <a:xfrm>
            <a:off x="304800" y="5092700"/>
            <a:ext cx="2667000" cy="393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goto *JTab[x];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</p:txBody>
      </p:sp>
      <p:sp>
        <p:nvSpPr>
          <p:cNvPr id="33813" name="Rectangle 20"/>
          <p:cNvSpPr>
            <a:spLocks/>
          </p:cNvSpPr>
          <p:nvPr/>
        </p:nvSpPr>
        <p:spPr bwMode="auto">
          <a:xfrm>
            <a:off x="304800" y="1663700"/>
            <a:ext cx="2298700" cy="26035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switch(x) {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case val_0: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</a:t>
            </a:r>
            <a:r>
              <a:rPr lang="en-US" altLang="en-US">
                <a:latin typeface="Calibri Bold Italic" panose="020F07020304040A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Block</a:t>
            </a:r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 0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case val_1: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</a:t>
            </a:r>
            <a:r>
              <a:rPr lang="en-US" altLang="en-US">
                <a:latin typeface="Calibri Bold Italic" panose="020F07020304040A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Block</a:t>
            </a:r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 1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• • •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case val_</a:t>
            </a:r>
            <a:r>
              <a:rPr lang="en-US" altLang="en-US">
                <a:latin typeface="Courier New Bold Italic" panose="02070609020205090404" pitchFamily="49" charset="0"/>
                <a:cs typeface="Courier New Bold Italic" panose="02070609020205090404" pitchFamily="49" charset="0"/>
                <a:sym typeface="Courier New Bold Italic" panose="02070609020205090404" pitchFamily="49" charset="0"/>
              </a:rPr>
              <a:t>n</a:t>
            </a:r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-1: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    </a:t>
            </a:r>
            <a:r>
              <a:rPr lang="en-US" altLang="en-US">
                <a:latin typeface="Calibri Bold Italic" panose="020F07020304040A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Block</a:t>
            </a:r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 </a:t>
            </a:r>
            <a:r>
              <a:rPr lang="en-US" altLang="en-US">
                <a:latin typeface="Calibri Bold Italic" panose="020F07020304040A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n</a:t>
            </a:r>
            <a:r>
              <a:rPr lang="en-US" altLang="en-US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–1</a:t>
            </a:r>
            <a:endParaRPr lang="en-US" altLang="en-US" sz="2400">
              <a:latin typeface="Arial Narrow Bold" panose="020B0706020202030204" pitchFamily="34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33814" name="Rectangle 21"/>
          <p:cNvSpPr>
            <a:spLocks/>
          </p:cNvSpPr>
          <p:nvPr/>
        </p:nvSpPr>
        <p:spPr bwMode="auto">
          <a:xfrm>
            <a:off x="285750" y="1295400"/>
            <a:ext cx="1390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Switch Form</a:t>
            </a:r>
          </a:p>
        </p:txBody>
      </p:sp>
      <p:sp>
        <p:nvSpPr>
          <p:cNvPr id="33815" name="Rectangle 22"/>
          <p:cNvSpPr>
            <a:spLocks/>
          </p:cNvSpPr>
          <p:nvPr/>
        </p:nvSpPr>
        <p:spPr bwMode="auto">
          <a:xfrm>
            <a:off x="271463" y="4724400"/>
            <a:ext cx="26336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Translation (Extended C)</a:t>
            </a:r>
          </a:p>
        </p:txBody>
      </p:sp>
      <p:sp>
        <p:nvSpPr>
          <p:cNvPr id="33816" name="Rectangle 23"/>
          <p:cNvSpPr>
            <a:spLocks/>
          </p:cNvSpPr>
          <p:nvPr/>
        </p:nvSpPr>
        <p:spPr bwMode="auto">
          <a:xfrm>
            <a:off x="3725863" y="1282700"/>
            <a:ext cx="12684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Jump Table</a:t>
            </a:r>
          </a:p>
        </p:txBody>
      </p:sp>
      <p:sp>
        <p:nvSpPr>
          <p:cNvPr id="33817" name="Rectangle 24"/>
          <p:cNvSpPr>
            <a:spLocks/>
          </p:cNvSpPr>
          <p:nvPr/>
        </p:nvSpPr>
        <p:spPr bwMode="auto">
          <a:xfrm>
            <a:off x="6923088" y="1219200"/>
            <a:ext cx="14620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Jump Targets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Processor State (x86-64, Partial)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3340100" cy="5435600"/>
          </a:xfrm>
        </p:spPr>
        <p:txBody>
          <a:bodyPr/>
          <a:lstStyle/>
          <a:p>
            <a:pPr>
              <a:defRPr/>
            </a:pPr>
            <a:r>
              <a:rPr lang="en-US" dirty="0"/>
              <a:t>Information about currently executing program</a:t>
            </a:r>
          </a:p>
          <a:p>
            <a:pPr marL="552450" lvl="1">
              <a:defRPr/>
            </a:pPr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>
              <a:defRPr/>
            </a:pPr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 smtClean="0"/>
              <a:t> </a:t>
            </a:r>
            <a:r>
              <a:rPr lang="en-US" dirty="0"/>
              <a:t>)</a:t>
            </a:r>
          </a:p>
          <a:p>
            <a:pPr marL="552450" lvl="1">
              <a:defRPr/>
            </a:pPr>
            <a:r>
              <a:rPr lang="en-US" dirty="0"/>
              <a:t>Location of current code control point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r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ip</a:t>
            </a:r>
            <a:r>
              <a:rPr lang="en-US" dirty="0"/>
              <a:t>, … )</a:t>
            </a:r>
          </a:p>
          <a:p>
            <a:pPr marL="552450" lvl="1">
              <a:defRPr/>
            </a:pPr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7174" name="Rectangle 5"/>
          <p:cNvSpPr>
            <a:spLocks/>
          </p:cNvSpPr>
          <p:nvPr/>
        </p:nvSpPr>
        <p:spPr bwMode="auto">
          <a:xfrm>
            <a:off x="4467225" y="5410200"/>
            <a:ext cx="2057400" cy="307975"/>
          </a:xfrm>
          <a:prstGeom prst="rect">
            <a:avLst/>
          </a:prstGeom>
          <a:solidFill>
            <a:srgbClr val="D6D6F4"/>
          </a:solidFill>
          <a:ln w="2556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%rip</a:t>
            </a:r>
          </a:p>
        </p:txBody>
      </p:sp>
      <p:sp>
        <p:nvSpPr>
          <p:cNvPr id="7175" name="Rectangle 6"/>
          <p:cNvSpPr>
            <a:spLocks/>
          </p:cNvSpPr>
          <p:nvPr/>
        </p:nvSpPr>
        <p:spPr bwMode="auto">
          <a:xfrm>
            <a:off x="4467225" y="1828800"/>
            <a:ext cx="10271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Registers</a:t>
            </a:r>
          </a:p>
        </p:txBody>
      </p:sp>
      <p:sp>
        <p:nvSpPr>
          <p:cNvPr id="7176" name="Rectangle 7"/>
          <p:cNvSpPr>
            <a:spLocks/>
          </p:cNvSpPr>
          <p:nvPr/>
        </p:nvSpPr>
        <p:spPr bwMode="auto">
          <a:xfrm>
            <a:off x="1981200" y="5638800"/>
            <a:ext cx="18986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Current stack top</a:t>
            </a:r>
          </a:p>
        </p:txBody>
      </p:sp>
      <p:sp>
        <p:nvSpPr>
          <p:cNvPr id="7177" name="Rectangle 9"/>
          <p:cNvSpPr>
            <a:spLocks/>
          </p:cNvSpPr>
          <p:nvPr/>
        </p:nvSpPr>
        <p:spPr bwMode="auto">
          <a:xfrm>
            <a:off x="6677025" y="5334000"/>
            <a:ext cx="2063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Instruction pointer</a:t>
            </a:r>
          </a:p>
        </p:txBody>
      </p:sp>
      <p:sp>
        <p:nvSpPr>
          <p:cNvPr id="7178" name="Rectangle 10"/>
          <p:cNvSpPr>
            <a:spLocks/>
          </p:cNvSpPr>
          <p:nvPr/>
        </p:nvSpPr>
        <p:spPr bwMode="auto">
          <a:xfrm>
            <a:off x="4486275" y="6019800"/>
            <a:ext cx="533400" cy="5334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CF</a:t>
            </a:r>
          </a:p>
        </p:txBody>
      </p:sp>
      <p:sp>
        <p:nvSpPr>
          <p:cNvPr id="7179" name="Rectangle 11"/>
          <p:cNvSpPr>
            <a:spLocks/>
          </p:cNvSpPr>
          <p:nvPr/>
        </p:nvSpPr>
        <p:spPr bwMode="auto">
          <a:xfrm>
            <a:off x="5159375" y="6019800"/>
            <a:ext cx="533400" cy="5334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ZF</a:t>
            </a:r>
          </a:p>
        </p:txBody>
      </p:sp>
      <p:sp>
        <p:nvSpPr>
          <p:cNvPr id="7180" name="Rectangle 12"/>
          <p:cNvSpPr>
            <a:spLocks/>
          </p:cNvSpPr>
          <p:nvPr/>
        </p:nvSpPr>
        <p:spPr bwMode="auto">
          <a:xfrm>
            <a:off x="5832475" y="6019800"/>
            <a:ext cx="533400" cy="5334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SF</a:t>
            </a:r>
          </a:p>
        </p:txBody>
      </p:sp>
      <p:sp>
        <p:nvSpPr>
          <p:cNvPr id="7181" name="Rectangle 13"/>
          <p:cNvSpPr>
            <a:spLocks/>
          </p:cNvSpPr>
          <p:nvPr/>
        </p:nvSpPr>
        <p:spPr bwMode="auto">
          <a:xfrm>
            <a:off x="6505575" y="6019800"/>
            <a:ext cx="533400" cy="533400"/>
          </a:xfrm>
          <a:prstGeom prst="rect">
            <a:avLst/>
          </a:prstGeom>
          <a:solidFill>
            <a:srgbClr val="C5FEB8"/>
          </a:solidFill>
          <a:ln w="2556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0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OF</a:t>
            </a:r>
          </a:p>
        </p:txBody>
      </p:sp>
      <p:sp>
        <p:nvSpPr>
          <p:cNvPr id="7182" name="Rectangle 14"/>
          <p:cNvSpPr>
            <a:spLocks/>
          </p:cNvSpPr>
          <p:nvPr/>
        </p:nvSpPr>
        <p:spPr bwMode="auto">
          <a:xfrm>
            <a:off x="7189788" y="6019800"/>
            <a:ext cx="180181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rgbClr val="C00000"/>
                </a:solidFill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Condition codes</a:t>
            </a:r>
          </a:p>
        </p:txBody>
      </p:sp>
      <p:grpSp>
        <p:nvGrpSpPr>
          <p:cNvPr id="7183" name="Group 25"/>
          <p:cNvGrpSpPr>
            <a:grpSpLocks/>
          </p:cNvGrpSpPr>
          <p:nvPr/>
        </p:nvGrpSpPr>
        <p:grpSpPr bwMode="auto">
          <a:xfrm>
            <a:off x="4467225" y="2286000"/>
            <a:ext cx="4295775" cy="2743200"/>
            <a:chOff x="762000" y="1143000"/>
            <a:chExt cx="7518400" cy="4800600"/>
          </a:xfrm>
        </p:grpSpPr>
        <p:sp>
          <p:nvSpPr>
            <p:cNvPr id="7185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%rsp</a:t>
              </a:r>
            </a:p>
          </p:txBody>
        </p:sp>
        <p:sp>
          <p:nvSpPr>
            <p:cNvPr id="7186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%r8</a:t>
              </a:r>
            </a:p>
          </p:txBody>
        </p:sp>
        <p:sp>
          <p:nvSpPr>
            <p:cNvPr id="7187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%r9</a:t>
              </a:r>
            </a:p>
          </p:txBody>
        </p:sp>
        <p:sp>
          <p:nvSpPr>
            <p:cNvPr id="7188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%r10</a:t>
              </a:r>
            </a:p>
          </p:txBody>
        </p:sp>
        <p:sp>
          <p:nvSpPr>
            <p:cNvPr id="7189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%r11</a:t>
              </a:r>
            </a:p>
          </p:txBody>
        </p:sp>
        <p:sp>
          <p:nvSpPr>
            <p:cNvPr id="7190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%r12</a:t>
              </a:r>
            </a:p>
          </p:txBody>
        </p:sp>
        <p:sp>
          <p:nvSpPr>
            <p:cNvPr id="7191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%r13</a:t>
              </a:r>
            </a:p>
          </p:txBody>
        </p:sp>
        <p:sp>
          <p:nvSpPr>
            <p:cNvPr id="7192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%r14</a:t>
              </a:r>
            </a:p>
          </p:txBody>
        </p:sp>
        <p:sp>
          <p:nvSpPr>
            <p:cNvPr id="7193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%r15</a:t>
              </a:r>
            </a:p>
          </p:txBody>
        </p:sp>
        <p:sp>
          <p:nvSpPr>
            <p:cNvPr id="7194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%rax</a:t>
              </a:r>
            </a:p>
          </p:txBody>
        </p:sp>
        <p:sp>
          <p:nvSpPr>
            <p:cNvPr id="7195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%rbx</a:t>
              </a:r>
            </a:p>
          </p:txBody>
        </p:sp>
        <p:sp>
          <p:nvSpPr>
            <p:cNvPr id="7196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%rcx</a:t>
              </a:r>
            </a:p>
          </p:txBody>
        </p:sp>
        <p:sp>
          <p:nvSpPr>
            <p:cNvPr id="7197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%rdx</a:t>
              </a:r>
            </a:p>
          </p:txBody>
        </p:sp>
        <p:sp>
          <p:nvSpPr>
            <p:cNvPr id="7198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%rsi</a:t>
              </a:r>
            </a:p>
          </p:txBody>
        </p:sp>
        <p:sp>
          <p:nvSpPr>
            <p:cNvPr id="7199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%rdi</a:t>
              </a:r>
            </a:p>
          </p:txBody>
        </p:sp>
        <p:sp>
          <p:nvSpPr>
            <p:cNvPr id="7200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8100" tIns="38100" rIns="38100" bIns="38100" anchor="ctr"/>
            <a:lstStyle>
              <a:lvl1pPr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anose="020B0604020202020204" pitchFamily="34" charset="0"/>
                </a:defRPr>
              </a:lvl9pPr>
            </a:lstStyle>
            <a:p>
              <a:r>
                <a:rPr lang="en-US" altLang="en-US">
                  <a:latin typeface="Courier New Bold" panose="02070609020205020404" pitchFamily="49" charset="0"/>
                  <a:cs typeface="Courier New Bold" panose="02070609020205020404" pitchFamily="49" charset="0"/>
                  <a:sym typeface="Courier New Bold" panose="02070609020205020404" pitchFamily="49" charset="0"/>
                </a:rPr>
                <a:t>%rbp</a:t>
              </a:r>
            </a:p>
          </p:txBody>
        </p:sp>
      </p:grpSp>
      <p:cxnSp>
        <p:nvCxnSpPr>
          <p:cNvPr id="7184" name="Straight Arrow Connector 2"/>
          <p:cNvCxnSpPr>
            <a:cxnSpLocks noChangeShapeType="1"/>
            <a:endCxn id="7185" idx="1"/>
          </p:cNvCxnSpPr>
          <p:nvPr/>
        </p:nvCxnSpPr>
        <p:spPr bwMode="auto">
          <a:xfrm flipV="1">
            <a:off x="3657600" y="4529138"/>
            <a:ext cx="809625" cy="11858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482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Switch Statement Example</a:t>
            </a:r>
          </a:p>
        </p:txBody>
      </p:sp>
      <p:sp>
        <p:nvSpPr>
          <p:cNvPr id="34821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638"/>
              </a:spcBef>
            </a:pPr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Setup:</a:t>
            </a:r>
          </a:p>
        </p:txBody>
      </p:sp>
      <p:sp>
        <p:nvSpPr>
          <p:cNvPr id="34822" name="Rectangle 11"/>
          <p:cNvSpPr>
            <a:spLocks/>
          </p:cNvSpPr>
          <p:nvPr/>
        </p:nvSpPr>
        <p:spPr bwMode="auto">
          <a:xfrm>
            <a:off x="433388" y="1131888"/>
            <a:ext cx="5575300" cy="23066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switch_eg(long x, long y, long z)</a:t>
            </a:r>
            <a:endParaRPr lang="en-US" altLang="en-US" sz="2400">
              <a:latin typeface="Courier New" panose="02070309020205020404" pitchFamily="49" charset="0"/>
              <a:ea typeface="Lucida Grande"/>
              <a:cs typeface="Courier New" panose="02070309020205020404" pitchFamily="49" charset="0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long w = 1;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switch(x) {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. . .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}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return w;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34823" name="Rectangle 1"/>
          <p:cNvSpPr>
            <a:spLocks/>
          </p:cNvSpPr>
          <p:nvPr/>
        </p:nvSpPr>
        <p:spPr bwMode="auto">
          <a:xfrm>
            <a:off x="304800" y="4267200"/>
            <a:ext cx="7620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switch_eg: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movq    %rdx, %rcx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cmpq    $6, %rdi   # x:6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ja      .L8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jmp     *.L4(,%rdi,8)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  <a:sym typeface="Courier New Bold" panose="02070609020205020404" pitchFamily="49" charset="0"/>
            </a:endParaRPr>
          </a:p>
        </p:txBody>
      </p:sp>
      <p:cxnSp>
        <p:nvCxnSpPr>
          <p:cNvPr id="34824" name="Straight Arrow Connector 19"/>
          <p:cNvCxnSpPr>
            <a:cxnSpLocks noChangeShapeType="1"/>
          </p:cNvCxnSpPr>
          <p:nvPr/>
        </p:nvCxnSpPr>
        <p:spPr bwMode="auto">
          <a:xfrm flipH="1" flipV="1">
            <a:off x="1295400" y="5334000"/>
            <a:ext cx="990600" cy="609600"/>
          </a:xfrm>
          <a:prstGeom prst="straightConnector1">
            <a:avLst/>
          </a:prstGeom>
          <a:noFill/>
          <a:ln w="25400" algn="ctr">
            <a:solidFill>
              <a:srgbClr val="4F81BD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838200" y="5943600"/>
            <a:ext cx="3886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What range of values takes default?</a:t>
            </a:r>
          </a:p>
        </p:txBody>
      </p:sp>
      <p:sp>
        <p:nvSpPr>
          <p:cNvPr id="34826" name="TextBox 10"/>
          <p:cNvSpPr txBox="1">
            <a:spLocks noChangeArrowheads="1"/>
          </p:cNvSpPr>
          <p:nvPr/>
        </p:nvSpPr>
        <p:spPr bwMode="auto">
          <a:xfrm>
            <a:off x="5410200" y="5943600"/>
            <a:ext cx="320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solidFill>
                  <a:srgbClr val="C00000"/>
                </a:solidFill>
                <a:latin typeface="Calibri" panose="020F0502020204030204" pitchFamily="34" charset="0"/>
              </a:rPr>
              <a:t>Note that </a:t>
            </a:r>
            <a:r>
              <a:rPr lang="en-US" altLang="en-US" sz="2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altLang="en-US" sz="2400">
                <a:solidFill>
                  <a:srgbClr val="C00000"/>
                </a:solidFill>
                <a:latin typeface="Calibri" panose="020F0502020204030204" pitchFamily="34" charset="0"/>
              </a:rPr>
              <a:t> is not initialized here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181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Switch Statement Example</a:t>
            </a:r>
          </a:p>
        </p:txBody>
      </p:sp>
      <p:sp>
        <p:nvSpPr>
          <p:cNvPr id="35845" name="Rectangle 4"/>
          <p:cNvSpPr>
            <a:spLocks/>
          </p:cNvSpPr>
          <p:nvPr/>
        </p:nvSpPr>
        <p:spPr bwMode="auto">
          <a:xfrm>
            <a:off x="457200" y="1350963"/>
            <a:ext cx="5575300" cy="23066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long switch_eg(long x, long y, long z)</a:t>
            </a:r>
            <a:endParaRPr lang="en-US" altLang="en-US" sz="2400">
              <a:latin typeface="Courier New" panose="02070309020205020404" pitchFamily="49" charset="0"/>
              <a:ea typeface="Lucida Grande"/>
              <a:cs typeface="Courier New" panose="02070309020205020404" pitchFamily="49" charset="0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long w = 1;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switch(x) {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. . .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}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return w;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sp>
        <p:nvSpPr>
          <p:cNvPr id="35846" name="Rectangle 5"/>
          <p:cNvSpPr>
            <a:spLocks/>
          </p:cNvSpPr>
          <p:nvPr/>
        </p:nvSpPr>
        <p:spPr bwMode="auto">
          <a:xfrm>
            <a:off x="76200" y="5334000"/>
            <a:ext cx="10048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C00000"/>
                </a:solidFill>
                <a:latin typeface="Calibri Bold Italic" panose="020F07020304040A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Indirect </a:t>
            </a:r>
            <a:br>
              <a:rPr lang="en-US" altLang="en-US">
                <a:solidFill>
                  <a:srgbClr val="C00000"/>
                </a:solidFill>
                <a:latin typeface="Calibri Bold Italic" panose="020F07020304040A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</a:br>
            <a:r>
              <a:rPr lang="en-US" altLang="en-US">
                <a:solidFill>
                  <a:srgbClr val="C00000"/>
                </a:solidFill>
                <a:latin typeface="Calibri Bold Italic" panose="020F07020304040A0204" pitchFamily="34" charset="0"/>
                <a:ea typeface="Calibri Bold Italic" panose="020F07020304040A0204" pitchFamily="34" charset="0"/>
                <a:cs typeface="Calibri Bold Italic" panose="020F07020304040A0204" pitchFamily="34" charset="0"/>
                <a:sym typeface="Calibri Bold Italic" panose="020F07020304040A0204" pitchFamily="34" charset="0"/>
              </a:rPr>
              <a:t>jump</a:t>
            </a:r>
          </a:p>
        </p:txBody>
      </p:sp>
      <p:sp>
        <p:nvSpPr>
          <p:cNvPr id="35847" name="AutoShape 6"/>
          <p:cNvSpPr>
            <a:spLocks/>
          </p:cNvSpPr>
          <p:nvPr/>
        </p:nvSpPr>
        <p:spPr bwMode="auto">
          <a:xfrm>
            <a:off x="1066800" y="5410200"/>
            <a:ext cx="631825" cy="381000"/>
          </a:xfrm>
          <a:prstGeom prst="rightArrow">
            <a:avLst>
              <a:gd name="adj1" fmla="val 50000"/>
              <a:gd name="adj2" fmla="val 50019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5848" name="Rectangle 7"/>
          <p:cNvSpPr>
            <a:spLocks/>
          </p:cNvSpPr>
          <p:nvPr/>
        </p:nvSpPr>
        <p:spPr bwMode="auto">
          <a:xfrm>
            <a:off x="6172200" y="2286000"/>
            <a:ext cx="12461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Jump table</a:t>
            </a:r>
          </a:p>
        </p:txBody>
      </p:sp>
      <p:sp>
        <p:nvSpPr>
          <p:cNvPr id="35849" name="Rectangle 8"/>
          <p:cNvSpPr>
            <a:spLocks/>
          </p:cNvSpPr>
          <p:nvPr/>
        </p:nvSpPr>
        <p:spPr bwMode="auto">
          <a:xfrm>
            <a:off x="6248400" y="2667000"/>
            <a:ext cx="2832100" cy="2286000"/>
          </a:xfrm>
          <a:prstGeom prst="rect">
            <a:avLst/>
          </a:prstGeom>
          <a:solidFill>
            <a:srgbClr val="D6D6F4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.section	.rodata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.align 8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.L4: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.L8	# x = 0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.L3	# x = 1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.L5	# x = 2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.L9	# x = 3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.L8	# x = 4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.L7	# x = 5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.L7	# x = 6</a:t>
            </a:r>
            <a:endParaRPr lang="en-US" altLang="en-US" sz="1400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Courier New Bold" panose="02070609020205020404" pitchFamily="49" charset="0"/>
            </a:endParaRPr>
          </a:p>
        </p:txBody>
      </p:sp>
      <p:sp>
        <p:nvSpPr>
          <p:cNvPr id="35850" name="Rectangle 10"/>
          <p:cNvSpPr>
            <a:spLocks/>
          </p:cNvSpPr>
          <p:nvPr/>
        </p:nvSpPr>
        <p:spPr bwMode="auto">
          <a:xfrm>
            <a:off x="393700" y="3816350"/>
            <a:ext cx="345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23838" indent="-2238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638"/>
              </a:spcBef>
            </a:pPr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Setup:</a:t>
            </a:r>
          </a:p>
        </p:txBody>
      </p:sp>
      <p:sp>
        <p:nvSpPr>
          <p:cNvPr id="35851" name="Rectangle 1"/>
          <p:cNvSpPr>
            <a:spLocks/>
          </p:cNvSpPr>
          <p:nvPr/>
        </p:nvSpPr>
        <p:spPr bwMode="auto">
          <a:xfrm>
            <a:off x="1143000" y="4241800"/>
            <a:ext cx="58674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311275" algn="l"/>
                <a:tab pos="32512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switch_eg: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movq    %rdx, %rcx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cmpq    $6, %rdi      # x:6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ja      .L8           # Use default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jmp     *.L4(,%rdi,8) # goto *JTab[x]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  <a:sym typeface="Courier New Bold" panose="02070609020205020404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Assembly Setup Explanation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156200"/>
          </a:xfrm>
        </p:spPr>
        <p:txBody>
          <a:bodyPr/>
          <a:lstStyle/>
          <a:p>
            <a:pPr>
              <a:defRPr/>
            </a:pPr>
            <a:r>
              <a:rPr lang="en-US" dirty="0"/>
              <a:t>Table Structure</a:t>
            </a:r>
          </a:p>
          <a:p>
            <a:pPr marL="552450" lvl="1">
              <a:defRPr/>
            </a:pPr>
            <a:r>
              <a:rPr lang="en-US" dirty="0"/>
              <a:t>Each target requires </a:t>
            </a:r>
            <a:r>
              <a:rPr lang="en-US" dirty="0" smtClean="0"/>
              <a:t>8 </a:t>
            </a:r>
            <a:r>
              <a:rPr lang="en-US" dirty="0"/>
              <a:t>bytes</a:t>
            </a:r>
          </a:p>
          <a:p>
            <a:pPr marL="552450" lvl="1">
              <a:defRPr/>
            </a:pPr>
            <a:r>
              <a:rPr lang="en-US" dirty="0"/>
              <a:t>Base address at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Jumping</a:t>
            </a:r>
          </a:p>
          <a:p>
            <a:pPr marL="552450" lvl="1"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Direct:</a:t>
            </a:r>
            <a:r>
              <a:rPr lang="en-US" dirty="0"/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.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L8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52450" lvl="1">
              <a:defRPr/>
            </a:pPr>
            <a:r>
              <a:rPr lang="en-US" dirty="0"/>
              <a:t>Jump target is denoted by label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L8</a:t>
            </a:r>
            <a:endParaRPr lang="en-US" dirty="0"/>
          </a:p>
          <a:p>
            <a:pPr marL="552450" lvl="1">
              <a:defRPr/>
            </a:pPr>
            <a:endParaRPr lang="en-US" dirty="0"/>
          </a:p>
          <a:p>
            <a:pPr marL="552450" lvl="1"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Indirect:</a:t>
            </a:r>
            <a:r>
              <a:rPr lang="en-US" dirty="0"/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jmp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*.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L4(,%rdi,8)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52450" lvl="1">
              <a:defRPr/>
            </a:pPr>
            <a:r>
              <a:rPr lang="en-US" dirty="0"/>
              <a:t>Start of jump table: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</a:t>
            </a:r>
            <a:endParaRPr lang="en-US" dirty="0"/>
          </a:p>
          <a:p>
            <a:pPr marL="552450" lvl="1">
              <a:defRPr/>
            </a:pPr>
            <a:r>
              <a:rPr lang="en-US" dirty="0"/>
              <a:t>Must scale by factor of </a:t>
            </a:r>
            <a:r>
              <a:rPr lang="en-US" dirty="0" smtClean="0"/>
              <a:t>8 (addresses are 8 bytes)</a:t>
            </a:r>
            <a:endParaRPr lang="en-US" dirty="0"/>
          </a:p>
          <a:p>
            <a:pPr marL="552450" lvl="1">
              <a:defRPr/>
            </a:pPr>
            <a:r>
              <a:rPr lang="en-US" dirty="0"/>
              <a:t>Fetch target from effective Address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.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L4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+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x*8</a:t>
            </a:r>
            <a:endParaRPr lang="en-US" dirty="0"/>
          </a:p>
          <a:p>
            <a:pPr marL="838200" lvl="2">
              <a:defRPr/>
            </a:pPr>
            <a:r>
              <a:rPr lang="en-US" dirty="0"/>
              <a:t>Only for  0 ≤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 ≤ 6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5257800" y="1646238"/>
            <a:ext cx="12461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8100" tIns="38100" rIns="38100" bIns="381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Jump table</a:t>
            </a:r>
          </a:p>
        </p:txBody>
      </p:sp>
      <p:sp>
        <p:nvSpPr>
          <p:cNvPr id="36871" name="Rectangle 8"/>
          <p:cNvSpPr>
            <a:spLocks/>
          </p:cNvSpPr>
          <p:nvPr/>
        </p:nvSpPr>
        <p:spPr bwMode="auto">
          <a:xfrm>
            <a:off x="5486400" y="2133600"/>
            <a:ext cx="2832100" cy="2286000"/>
          </a:xfrm>
          <a:prstGeom prst="rect">
            <a:avLst/>
          </a:prstGeom>
          <a:solidFill>
            <a:srgbClr val="D6D6F4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.section	.rodata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.align 8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.L4: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.L8	# x = 0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.L3	# x = 1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.L5	# x = 2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.L9	# x = 3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.L8	# x = 4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.L7	# x = 5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.L7	# x = 6</a:t>
            </a:r>
            <a:endParaRPr lang="en-US" altLang="en-US" sz="1400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Courier New Bold" panose="02070609020205020404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/>
          </p:cNvSpPr>
          <p:nvPr/>
        </p:nvSpPr>
        <p:spPr bwMode="auto">
          <a:xfrm>
            <a:off x="1130300" y="1981200"/>
            <a:ext cx="2832100" cy="2286000"/>
          </a:xfrm>
          <a:prstGeom prst="rect">
            <a:avLst/>
          </a:prstGeom>
          <a:solidFill>
            <a:srgbClr val="D6D6F4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201738" algn="l"/>
                <a:tab pos="1663700" algn="l"/>
                <a:tab pos="1768475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.section	.rodata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.align 8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.L4: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.L8	# x = 0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.L3	# x = 1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.L5	# x = 2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.L9	# x = 3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.L8	# x = 4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.L7	# x = 5</a:t>
            </a:r>
          </a:p>
          <a:p>
            <a:r>
              <a:rPr lang="en-US" altLang="en-US" sz="1400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.quad	.L7	# x = 6</a:t>
            </a:r>
            <a:endParaRPr lang="en-US" altLang="en-US" sz="1400">
              <a:latin typeface="Courier New" panose="02070309020205020404" pitchFamily="49" charset="0"/>
              <a:ea typeface="Monaco"/>
              <a:cs typeface="Courier New" panose="02070309020205020404" pitchFamily="49" charset="0"/>
              <a:sym typeface="Courier New Bold" panose="02070609020205020404" pitchFamily="49" charset="0"/>
            </a:endParaRPr>
          </a:p>
        </p:txBody>
      </p:sp>
      <p:sp>
        <p:nvSpPr>
          <p:cNvPr id="3789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Jump Table</a:t>
            </a:r>
          </a:p>
        </p:txBody>
      </p:sp>
      <p:sp>
        <p:nvSpPr>
          <p:cNvPr id="37894" name="Rectangle 5"/>
          <p:cNvSpPr>
            <a:spLocks/>
          </p:cNvSpPr>
          <p:nvPr/>
        </p:nvSpPr>
        <p:spPr bwMode="auto">
          <a:xfrm>
            <a:off x="292100" y="1371600"/>
            <a:ext cx="345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185738" indent="-185738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ts val="638"/>
              </a:spcBef>
            </a:pPr>
            <a:r>
              <a:rPr lang="en-US" altLang="en-US" sz="2000">
                <a:latin typeface="Calibri Bold" panose="020F0702030404030204" pitchFamily="34" charset="0"/>
                <a:ea typeface="Calibri Bold" panose="020F0702030404030204" pitchFamily="34" charset="0"/>
                <a:cs typeface="Calibri Bold" panose="020F0702030404030204" pitchFamily="34" charset="0"/>
                <a:sym typeface="Calibri Bold" panose="020F0702030404030204" pitchFamily="34" charset="0"/>
              </a:rPr>
              <a:t>Jump table</a:t>
            </a:r>
          </a:p>
        </p:txBody>
      </p:sp>
      <p:sp>
        <p:nvSpPr>
          <p:cNvPr id="37895" name="Rectangle 6"/>
          <p:cNvSpPr>
            <a:spLocks/>
          </p:cNvSpPr>
          <p:nvPr/>
        </p:nvSpPr>
        <p:spPr bwMode="auto">
          <a:xfrm>
            <a:off x="4419600" y="1600200"/>
            <a:ext cx="4432300" cy="47704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switch(x) {</a:t>
            </a:r>
            <a:endParaRPr lang="en-US" altLang="en-US" sz="2400">
              <a:latin typeface="Courier New" panose="02070309020205020404" pitchFamily="49" charset="0"/>
              <a:ea typeface="Lucida Grande"/>
              <a:cs typeface="Courier New" panose="02070309020205020404" pitchFamily="49" charset="0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1:      // .L3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= y*z;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break;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2:      // .L5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= y/z;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/* Fall Through */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3:      // .L9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+= 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break;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5: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6:      // .L7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-= 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break;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default:     // .L8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= 2;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}</a:t>
            </a:r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3581400" y="2743200"/>
            <a:ext cx="1371600" cy="27241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 rot="10800000" flipH="1">
            <a:off x="3568700" y="2146300"/>
            <a:ext cx="1390650" cy="736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8" name="Line 9"/>
          <p:cNvSpPr>
            <a:spLocks noChangeShapeType="1"/>
          </p:cNvSpPr>
          <p:nvPr/>
        </p:nvSpPr>
        <p:spPr bwMode="auto">
          <a:xfrm rot="10800000" flipH="1">
            <a:off x="3570288" y="2906713"/>
            <a:ext cx="1392237" cy="236537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899" name="Line 10"/>
          <p:cNvSpPr>
            <a:spLocks noChangeShapeType="1"/>
          </p:cNvSpPr>
          <p:nvPr/>
        </p:nvSpPr>
        <p:spPr bwMode="auto">
          <a:xfrm>
            <a:off x="3575050" y="3403600"/>
            <a:ext cx="1390650" cy="27146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>
            <a:off x="3581400" y="3670300"/>
            <a:ext cx="1373188" cy="17970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>
            <a:off x="3581400" y="3905250"/>
            <a:ext cx="1295400" cy="6667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>
            <a:off x="3581400" y="4159250"/>
            <a:ext cx="1295400" cy="6413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Code Blocks (x == 1)</a:t>
            </a:r>
          </a:p>
        </p:txBody>
      </p:sp>
      <p:sp>
        <p:nvSpPr>
          <p:cNvPr id="38917" name="Rectangle 4"/>
          <p:cNvSpPr>
            <a:spLocks/>
          </p:cNvSpPr>
          <p:nvPr/>
        </p:nvSpPr>
        <p:spPr bwMode="auto">
          <a:xfrm>
            <a:off x="4267200" y="1295400"/>
            <a:ext cx="4737100" cy="13716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pt-BR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.L3:</a:t>
            </a:r>
          </a:p>
          <a:p>
            <a:r>
              <a:rPr lang="pt-BR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movq    %rsi, %rax  # y</a:t>
            </a:r>
          </a:p>
          <a:p>
            <a:r>
              <a:rPr lang="pt-BR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imulq   %rdx, %rax  # y*z</a:t>
            </a:r>
          </a:p>
          <a:p>
            <a:r>
              <a:rPr lang="pt-BR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ret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  <a:sym typeface="Courier New Bold" panose="02070609020205020404" pitchFamily="49" charset="0"/>
            </a:endParaRPr>
          </a:p>
        </p:txBody>
      </p:sp>
      <p:sp>
        <p:nvSpPr>
          <p:cNvPr id="38918" name="Rectangle 5"/>
          <p:cNvSpPr>
            <a:spLocks/>
          </p:cNvSpPr>
          <p:nvPr/>
        </p:nvSpPr>
        <p:spPr bwMode="auto">
          <a:xfrm>
            <a:off x="228600" y="1295400"/>
            <a:ext cx="3898900" cy="1981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switch(x) {</a:t>
            </a:r>
            <a:endParaRPr lang="en-US" altLang="en-US" sz="2400">
              <a:latin typeface="Courier New" panose="02070309020205020404" pitchFamily="49" charset="0"/>
              <a:ea typeface="Lucida Grande"/>
              <a:cs typeface="Courier New" panose="02070309020205020404" pitchFamily="49" charset="0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case 1:	  // .L3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= y*z;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break;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. . .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41148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Handling Fall-Through</a:t>
            </a:r>
          </a:p>
        </p:txBody>
      </p:sp>
      <p:sp>
        <p:nvSpPr>
          <p:cNvPr id="39941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long w = 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 . .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switch(x) {</a:t>
            </a:r>
            <a:endParaRPr lang="en-US" altLang="en-US" sz="2400">
              <a:latin typeface="Courier New" panose="02070309020205020404" pitchFamily="49" charset="0"/>
              <a:ea typeface="Lucida Grande"/>
              <a:cs typeface="Courier New" panose="02070309020205020404" pitchFamily="49" charset="0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  <a:sym typeface="Courier New Bold" panose="02070609020205020404" pitchFamily="49" charset="0"/>
              </a:rPr>
              <a:t> 	. . .	</a:t>
            </a:r>
          </a:p>
          <a:p>
            <a:r>
              <a:rPr lang="en-US" altLang="en-US"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  <a:sym typeface="Courier New Bold" panose="02070609020205020404" pitchFamily="49" charset="0"/>
              </a:rPr>
              <a:t>    case 2: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= y/z;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/* Fall Through */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3: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+= 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break;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	. . .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}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172200" y="4419600"/>
            <a:ext cx="2743200" cy="762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case 3:</a:t>
            </a:r>
          </a:p>
          <a:p>
            <a:r>
              <a:rPr lang="en-US" altLang="en-US"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  <a:sym typeface="Courier New Bold" panose="02070609020205020404" pitchFamily="49" charset="0"/>
              </a:rPr>
              <a:t>        w = 1;</a:t>
            </a:r>
            <a:endParaRPr lang="en-US" altLang="en-US" sz="2400">
              <a:latin typeface="Courier New" panose="02070309020205020404" pitchFamily="49" charset="0"/>
              <a:ea typeface="Lucida Grande"/>
              <a:cs typeface="Courier New" panose="02070309020205020404" pitchFamily="49" charset="0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</p:txBody>
      </p:sp>
      <p:sp>
        <p:nvSpPr>
          <p:cNvPr id="39943" name="Rectangle 6"/>
          <p:cNvSpPr>
            <a:spLocks/>
          </p:cNvSpPr>
          <p:nvPr/>
        </p:nvSpPr>
        <p:spPr bwMode="auto">
          <a:xfrm>
            <a:off x="4191000" y="2133600"/>
            <a:ext cx="2743200" cy="9906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2:</a:t>
            </a:r>
            <a:endParaRPr lang="en-US" altLang="en-US" sz="2400">
              <a:latin typeface="Courier New" panose="02070309020205020404" pitchFamily="49" charset="0"/>
              <a:ea typeface="Lucida Grande"/>
              <a:cs typeface="Courier New" panose="02070309020205020404" pitchFamily="49" charset="0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= y/z;</a:t>
            </a:r>
          </a:p>
          <a:p>
            <a:r>
              <a:rPr lang="en-US" altLang="en-US">
                <a:latin typeface="Courier New" panose="02070309020205020404" pitchFamily="49" charset="0"/>
                <a:ea typeface="Lucida Grande"/>
                <a:cs typeface="Lucida Grande"/>
                <a:sym typeface="Courier New Bold" panose="02070609020205020404" pitchFamily="49" charset="0"/>
              </a:rPr>
              <a:t>        goto merge;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</p:txBody>
      </p:sp>
      <p:sp>
        <p:nvSpPr>
          <p:cNvPr id="39944" name="Rectangle 6"/>
          <p:cNvSpPr>
            <a:spLocks/>
          </p:cNvSpPr>
          <p:nvPr/>
        </p:nvSpPr>
        <p:spPr bwMode="auto">
          <a:xfrm>
            <a:off x="6172200" y="5181600"/>
            <a:ext cx="2743200" cy="685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merge:</a:t>
            </a:r>
          </a:p>
          <a:p>
            <a:r>
              <a:rPr lang="en-US" altLang="en-US"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  <a:sym typeface="Courier New Bold" panose="02070609020205020404" pitchFamily="49" charset="0"/>
              </a:rPr>
              <a:t>        w += z;</a:t>
            </a:r>
            <a:endParaRPr lang="en-US" altLang="en-US" sz="2400">
              <a:latin typeface="Courier New" panose="02070309020205020404" pitchFamily="49" charset="0"/>
              <a:ea typeface="Lucida Grande"/>
              <a:cs typeface="Courier New" panose="02070309020205020404" pitchFamily="49" charset="0"/>
              <a:sym typeface="Arial Narrow Bold" panose="020B0706020202030204" pitchFamily="34" charset="0"/>
            </a:endParaRPr>
          </a:p>
        </p:txBody>
      </p:sp>
      <p:cxnSp>
        <p:nvCxnSpPr>
          <p:cNvPr id="39945" name="Straight Arrow Connector 19"/>
          <p:cNvCxnSpPr>
            <a:cxnSpLocks noChangeShapeType="1"/>
            <a:endCxn id="39943" idx="1"/>
          </p:cNvCxnSpPr>
          <p:nvPr/>
        </p:nvCxnSpPr>
        <p:spPr bwMode="auto">
          <a:xfrm flipV="1">
            <a:off x="1752600" y="2628900"/>
            <a:ext cx="2438400" cy="190500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6" name="Straight Arrow Connector 20"/>
          <p:cNvCxnSpPr>
            <a:cxnSpLocks noChangeShapeType="1"/>
            <a:endCxn id="39942" idx="1"/>
          </p:cNvCxnSpPr>
          <p:nvPr/>
        </p:nvCxnSpPr>
        <p:spPr bwMode="auto">
          <a:xfrm>
            <a:off x="1905000" y="3733800"/>
            <a:ext cx="4267200" cy="1066800"/>
          </a:xfrm>
          <a:prstGeom prst="straightConnector1">
            <a:avLst/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47" name="Straight Arrow Connector 12"/>
          <p:cNvCxnSpPr>
            <a:cxnSpLocks noChangeShapeType="1"/>
            <a:stCxn id="39943" idx="2"/>
          </p:cNvCxnSpPr>
          <p:nvPr/>
        </p:nvCxnSpPr>
        <p:spPr bwMode="auto">
          <a:xfrm>
            <a:off x="5562600" y="3124200"/>
            <a:ext cx="609600" cy="2286000"/>
          </a:xfrm>
          <a:prstGeom prst="straightConnector1">
            <a:avLst/>
          </a:prstGeom>
          <a:noFill/>
          <a:ln w="254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Code Blocks (x == 2, x == 3)</a:t>
            </a:r>
          </a:p>
        </p:txBody>
      </p:sp>
      <p:sp>
        <p:nvSpPr>
          <p:cNvPr id="40965" name="Rectangle 4"/>
          <p:cNvSpPr>
            <a:spLocks/>
          </p:cNvSpPr>
          <p:nvPr/>
        </p:nvSpPr>
        <p:spPr bwMode="auto">
          <a:xfrm>
            <a:off x="3962400" y="1295400"/>
            <a:ext cx="5041900" cy="3048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.L5:                  # Case 2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movq    %rsi, %rax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cqto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idivq   %rcx       #  y/z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jmp     .L6        #  goto merge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.L9:                  # Case 3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movl    $1, %eax   #  w = 1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.L6:                  # merge: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addq    %rcx, %rax #  w += z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ret</a:t>
            </a:r>
          </a:p>
        </p:txBody>
      </p:sp>
      <p:sp>
        <p:nvSpPr>
          <p:cNvPr id="40966" name="Rectangle 6"/>
          <p:cNvSpPr>
            <a:spLocks/>
          </p:cNvSpPr>
          <p:nvPr/>
        </p:nvSpPr>
        <p:spPr bwMode="auto">
          <a:xfrm>
            <a:off x="139700" y="1524000"/>
            <a:ext cx="3670300" cy="35052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long w = 1;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	. . .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switch(x) {</a:t>
            </a:r>
            <a:endParaRPr lang="en-US" altLang="en-US" sz="2400">
              <a:latin typeface="Courier New" panose="02070309020205020404" pitchFamily="49" charset="0"/>
              <a:ea typeface="Lucida Grande"/>
              <a:cs typeface="Courier New" panose="02070309020205020404" pitchFamily="49" charset="0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  <a:sym typeface="Courier New Bold" panose="02070609020205020404" pitchFamily="49" charset="0"/>
              </a:rPr>
              <a:t> 	. . .	</a:t>
            </a:r>
          </a:p>
          <a:p>
            <a:r>
              <a:rPr lang="en-US" altLang="en-US">
                <a:latin typeface="Courier New" panose="02070309020205020404" pitchFamily="49" charset="0"/>
                <a:ea typeface="Lucida Grande"/>
                <a:cs typeface="Courier New" panose="02070309020205020404" pitchFamily="49" charset="0"/>
                <a:sym typeface="Courier New Bold" panose="02070609020205020404" pitchFamily="49" charset="0"/>
              </a:rPr>
              <a:t>    case 2: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= y/z;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/* Fall Through */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3: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+= 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break;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	. . .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Code Blocks (x == 5, x == 6, default)</a:t>
            </a:r>
          </a:p>
        </p:txBody>
      </p:sp>
      <p:sp>
        <p:nvSpPr>
          <p:cNvPr id="41989" name="Rectangle 4"/>
          <p:cNvSpPr>
            <a:spLocks/>
          </p:cNvSpPr>
          <p:nvPr/>
        </p:nvSpPr>
        <p:spPr bwMode="auto">
          <a:xfrm>
            <a:off x="4267200" y="1295400"/>
            <a:ext cx="4737100" cy="21336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1082675" algn="l"/>
                <a:tab pos="2406650" algn="l"/>
                <a:tab pos="24638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.L7:               # Case 5,6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movl  $1, %eax   #  w = 1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subq  %rdx, %rax #  w -= z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.L8:               # Default: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movl  $2, %eax   #  2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</a:t>
            </a:r>
          </a:p>
        </p:txBody>
      </p:sp>
      <p:sp>
        <p:nvSpPr>
          <p:cNvPr id="41990" name="Rectangle 5"/>
          <p:cNvSpPr>
            <a:spLocks/>
          </p:cNvSpPr>
          <p:nvPr/>
        </p:nvSpPr>
        <p:spPr bwMode="auto">
          <a:xfrm>
            <a:off x="228600" y="1295400"/>
            <a:ext cx="3898900" cy="2819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switch(x) {</a:t>
            </a:r>
            <a:endParaRPr lang="en-US" altLang="en-US" sz="2400">
              <a:latin typeface="Courier New" panose="02070309020205020404" pitchFamily="49" charset="0"/>
              <a:ea typeface="Lucida Grande"/>
              <a:cs typeface="Courier New" panose="02070309020205020404" pitchFamily="49" charset="0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. . .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5:  // .L7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case 6:  // .L7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-= z;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break;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default: // .L8</a:t>
            </a:r>
            <a:endParaRPr lang="en-US" altLang="en-US" sz="2400">
              <a:latin typeface="Courier New" panose="02070309020205020404" pitchFamily="49" charset="0"/>
              <a:ea typeface="Lucida Grande"/>
              <a:cs typeface="Lucida Grande"/>
              <a:sym typeface="Arial Narrow Bold" panose="020B0706020202030204" pitchFamily="34" charset="0"/>
            </a:endParaRP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w = 2; 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0" y="4572000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z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Carnegie Mellon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1143000"/>
          </a:xfrm>
        </p:spPr>
        <p:txBody>
          <a:bodyPr/>
          <a:lstStyle/>
          <a:p>
            <a:pPr marL="119063" indent="-119063"/>
            <a:r>
              <a:rPr lang="en-US" altLang="en-US" smtClean="0"/>
              <a:t>Summarizing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435600"/>
          </a:xfrm>
        </p:spPr>
        <p:txBody>
          <a:bodyPr/>
          <a:lstStyle/>
          <a:p>
            <a:pPr>
              <a:defRPr/>
            </a:pPr>
            <a:r>
              <a:rPr lang="en-US" dirty="0"/>
              <a:t>C Control</a:t>
            </a:r>
          </a:p>
          <a:p>
            <a:pPr marL="546100" lvl="1">
              <a:defRPr/>
            </a:pPr>
            <a:r>
              <a:rPr lang="en-US" sz="1800" dirty="0"/>
              <a:t>if-then-else</a:t>
            </a:r>
          </a:p>
          <a:p>
            <a:pPr marL="546100" lvl="1">
              <a:defRPr/>
            </a:pPr>
            <a:r>
              <a:rPr lang="en-US" sz="1800" dirty="0"/>
              <a:t>do-while</a:t>
            </a:r>
          </a:p>
          <a:p>
            <a:pPr marL="546100" lvl="1">
              <a:defRPr/>
            </a:pPr>
            <a:r>
              <a:rPr lang="en-US" sz="1800" dirty="0"/>
              <a:t>while, for</a:t>
            </a:r>
          </a:p>
          <a:p>
            <a:pPr marL="546100" lvl="1">
              <a:defRPr/>
            </a:pPr>
            <a:r>
              <a:rPr lang="en-US" sz="1800" dirty="0" smtClean="0"/>
              <a:t>switch</a:t>
            </a:r>
            <a:endParaRPr lang="en-US" sz="1800" dirty="0"/>
          </a:p>
          <a:p>
            <a:pPr>
              <a:defRPr/>
            </a:pPr>
            <a:r>
              <a:rPr lang="en-US" dirty="0"/>
              <a:t>Assembler Control</a:t>
            </a:r>
          </a:p>
          <a:p>
            <a:pPr marL="546100" lvl="1">
              <a:defRPr/>
            </a:pPr>
            <a:r>
              <a:rPr lang="en-US" sz="1800" dirty="0"/>
              <a:t>Conditional jump</a:t>
            </a:r>
          </a:p>
          <a:p>
            <a:pPr marL="546100" lvl="1">
              <a:defRPr/>
            </a:pPr>
            <a:r>
              <a:rPr lang="en-US" sz="1800" dirty="0"/>
              <a:t>Conditional move</a:t>
            </a:r>
          </a:p>
          <a:p>
            <a:pPr marL="546100" lvl="1">
              <a:defRPr/>
            </a:pPr>
            <a:r>
              <a:rPr lang="en-US" sz="1800" dirty="0"/>
              <a:t>Indirect </a:t>
            </a:r>
            <a:r>
              <a:rPr lang="en-US" sz="1800" dirty="0" smtClean="0"/>
              <a:t>jump (via jump tables)</a:t>
            </a:r>
            <a:endParaRPr lang="en-US" sz="1800" dirty="0"/>
          </a:p>
          <a:p>
            <a:pPr marL="546100" lvl="1">
              <a:defRPr/>
            </a:pPr>
            <a:r>
              <a:rPr lang="en-US" sz="1800" dirty="0" smtClean="0"/>
              <a:t>Compiler generates code sequence </a:t>
            </a:r>
            <a:r>
              <a:rPr lang="en-US" sz="1800" dirty="0"/>
              <a:t>to implement more complex control</a:t>
            </a:r>
          </a:p>
          <a:p>
            <a:pPr>
              <a:defRPr/>
            </a:pPr>
            <a:r>
              <a:rPr lang="en-US" dirty="0"/>
              <a:t>Standard Techniques</a:t>
            </a:r>
          </a:p>
          <a:p>
            <a:pPr marL="546100" lvl="1">
              <a:defRPr/>
            </a:pPr>
            <a:r>
              <a:rPr lang="en-US" sz="1800" dirty="0"/>
              <a:t>L</a:t>
            </a:r>
            <a:r>
              <a:rPr lang="en-US" sz="1800" dirty="0" smtClean="0"/>
              <a:t>oops </a:t>
            </a:r>
            <a:r>
              <a:rPr lang="en-US" sz="1800" dirty="0"/>
              <a:t>converted to do-while </a:t>
            </a:r>
            <a:r>
              <a:rPr lang="en-US" sz="1800" dirty="0" smtClean="0"/>
              <a:t>or jump-to-middle form</a:t>
            </a:r>
            <a:endParaRPr lang="en-US" sz="1800" dirty="0"/>
          </a:p>
          <a:p>
            <a:pPr marL="546100" lvl="1">
              <a:defRPr/>
            </a:pPr>
            <a:r>
              <a:rPr lang="en-US" sz="1800" dirty="0" smtClean="0"/>
              <a:t>Large </a:t>
            </a:r>
            <a:r>
              <a:rPr lang="en-US" sz="1800" dirty="0"/>
              <a:t>switch statements use jump tables</a:t>
            </a:r>
          </a:p>
          <a:p>
            <a:pPr marL="546100" lvl="1">
              <a:defRPr/>
            </a:pPr>
            <a:r>
              <a:rPr lang="en-US" sz="1800" dirty="0"/>
              <a:t>Sparse switch statements may use decision </a:t>
            </a:r>
            <a:r>
              <a:rPr lang="en-US" sz="1800" dirty="0" smtClean="0"/>
              <a:t>trees (if-</a:t>
            </a:r>
            <a:r>
              <a:rPr lang="en-US" sz="1800" dirty="0" err="1" smtClean="0"/>
              <a:t>elseif</a:t>
            </a:r>
            <a:r>
              <a:rPr lang="en-US" sz="1800" dirty="0" smtClean="0"/>
              <a:t>-</a:t>
            </a:r>
            <a:r>
              <a:rPr lang="en-US" sz="1800" dirty="0" err="1" smtClean="0"/>
              <a:t>elseif</a:t>
            </a:r>
            <a:r>
              <a:rPr lang="en-US" sz="1800" dirty="0" smtClean="0"/>
              <a:t>-else)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Summary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Today</a:t>
            </a:r>
          </a:p>
          <a:p>
            <a:pPr marL="552450" lvl="1">
              <a:defRPr/>
            </a:pPr>
            <a:r>
              <a:rPr lang="en-US" dirty="0" smtClean="0"/>
              <a:t>Control</a:t>
            </a:r>
            <a:r>
              <a:rPr lang="en-US" dirty="0"/>
              <a:t>: Condition codes</a:t>
            </a:r>
          </a:p>
          <a:p>
            <a:pPr marL="552450" lvl="1">
              <a:defRPr/>
            </a:pPr>
            <a:r>
              <a:rPr lang="en-US" dirty="0"/>
              <a:t>Conditional </a:t>
            </a:r>
            <a:r>
              <a:rPr lang="en-US" dirty="0" smtClean="0"/>
              <a:t>branches &amp; conditional moves</a:t>
            </a:r>
            <a:endParaRPr lang="en-US" dirty="0"/>
          </a:p>
          <a:p>
            <a:pPr marL="552450" lvl="1">
              <a:defRPr/>
            </a:pPr>
            <a:r>
              <a:rPr lang="en-US" dirty="0" smtClean="0"/>
              <a:t>Loops</a:t>
            </a:r>
          </a:p>
          <a:p>
            <a:pPr marL="552450" lvl="1">
              <a:defRPr/>
            </a:pPr>
            <a:r>
              <a:rPr lang="en-US" dirty="0" smtClean="0"/>
              <a:t>Switch statements</a:t>
            </a:r>
            <a:endParaRPr lang="en-US" dirty="0"/>
          </a:p>
          <a:p>
            <a:pPr>
              <a:defRPr/>
            </a:pPr>
            <a:r>
              <a:rPr lang="en-US" dirty="0"/>
              <a:t>Next Time</a:t>
            </a:r>
          </a:p>
          <a:p>
            <a:pPr marL="552450" lvl="1">
              <a:defRPr/>
            </a:pPr>
            <a:r>
              <a:rPr lang="en-US" dirty="0" smtClean="0"/>
              <a:t>Stack</a:t>
            </a:r>
            <a:endParaRPr lang="en-US" dirty="0"/>
          </a:p>
          <a:p>
            <a:pPr marL="552450" lvl="1">
              <a:defRPr/>
            </a:pPr>
            <a:r>
              <a:rPr lang="en-US" dirty="0"/>
              <a:t>Call / return</a:t>
            </a:r>
          </a:p>
          <a:p>
            <a:pPr marL="552450" lvl="1">
              <a:defRPr/>
            </a:pPr>
            <a:r>
              <a:rPr lang="en-US" dirty="0"/>
              <a:t>Procedure call discipline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8195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Condition Codes (Implicit Setting)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  <a:defRPr/>
            </a:pPr>
            <a:r>
              <a:rPr lang="en-US" dirty="0"/>
              <a:t>Single bit registers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  <a:defRPr/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</a:t>
            </a:r>
            <a:r>
              <a:rPr lang="en-US" dirty="0"/>
              <a:t>	 Carry Flag (for unsigned)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</a:t>
            </a:r>
          </a:p>
          <a:p>
            <a:pPr marL="317500" lvl="1" indent="0">
              <a:tabLst>
                <a:tab pos="1225550" algn="l"/>
                <a:tab pos="4060825" algn="l"/>
                <a:tab pos="1225550" algn="l"/>
                <a:tab pos="4060825" algn="l"/>
              </a:tabLst>
              <a:defRPr/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	 Zero Flag	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 Overflow Flag (for signed</a:t>
            </a:r>
            <a:r>
              <a:rPr lang="en-US" dirty="0" smtClean="0"/>
              <a:t>)</a:t>
            </a: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  <a:defRPr/>
            </a:pPr>
            <a:endParaRPr lang="en-US" dirty="0" smtClean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  <a:defRPr/>
            </a:pPr>
            <a:r>
              <a:rPr lang="en-US" dirty="0" smtClean="0"/>
              <a:t>Implicitly </a:t>
            </a:r>
            <a:r>
              <a:rPr lang="en-US" dirty="0"/>
              <a:t>set (think of it as side effect) by arithmetic operations</a:t>
            </a:r>
          </a:p>
          <a:p>
            <a:pPr marL="317500" lvl="1" indent="0">
              <a:buFont typeface="Wingdings" panose="05000000000000000000" pitchFamily="2" charset="2"/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  <a:defRPr/>
            </a:pPr>
            <a:r>
              <a:rPr lang="en-US" dirty="0"/>
              <a:t>Example: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addq</a:t>
            </a:r>
            <a:r>
              <a:rPr lang="en-US" dirty="0" smtClean="0"/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 err="1"/>
              <a:t>,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/>
              <a:t> ↔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a+b</a:t>
            </a:r>
            <a:endParaRPr lang="en-US" dirty="0"/>
          </a:p>
          <a:p>
            <a:pPr marL="317500" lvl="1" indent="0">
              <a:buFont typeface="Wingdings" panose="05000000000000000000" pitchFamily="2" charset="2"/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(unsigned overflow)</a:t>
            </a:r>
          </a:p>
          <a:p>
            <a:pPr marL="317500" lvl="1" indent="0">
              <a:buFont typeface="Wingdings" panose="05000000000000000000" pitchFamily="2" charset="2"/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== 0</a:t>
            </a:r>
            <a:endParaRPr lang="en-US" dirty="0"/>
          </a:p>
          <a:p>
            <a:pPr marL="317500" lvl="1" indent="0">
              <a:buFont typeface="Wingdings" panose="05000000000000000000" pitchFamily="2" charset="2"/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t &lt; 0</a:t>
            </a:r>
            <a:r>
              <a:rPr lang="en-US" dirty="0"/>
              <a:t> (as signed)</a:t>
            </a:r>
          </a:p>
          <a:p>
            <a:pPr marL="317500" lvl="1" indent="0">
              <a:buFont typeface="Wingdings" panose="05000000000000000000" pitchFamily="2" charset="2"/>
              <a:buNone/>
              <a:tabLst>
                <a:tab pos="1225550" algn="l"/>
                <a:tab pos="4060825" algn="l"/>
                <a:tab pos="1225550" algn="l"/>
                <a:tab pos="4060825" algn="l"/>
              </a:tabLst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b&gt;0 &amp;&amp; t&lt;0) || (a&lt;0 &amp;&amp; b&lt;0 &amp;&amp; t&gt;=0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)</a:t>
            </a:r>
            <a:endParaRPr lang="en-US" dirty="0" smtClean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  <a:defRPr/>
            </a:pPr>
            <a:r>
              <a:rPr lang="en-US" dirty="0" smtClean="0"/>
              <a:t>Not </a:t>
            </a:r>
            <a:r>
              <a:rPr lang="en-US" dirty="0"/>
              <a:t>set by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 smtClean="0"/>
              <a:t> instruction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Condition Codes (Explicit Setting: Compare)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Explicit Setting by Compare Instruction</a:t>
            </a:r>
          </a:p>
          <a:p>
            <a:pPr marL="317500" lvl="1" indent="0">
              <a:defRPr/>
            </a:pP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/>
          </a:p>
          <a:p>
            <a:pPr marL="317500" lvl="1" indent="0">
              <a:defRPr/>
            </a:pP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a-b</a:t>
            </a:r>
            <a:r>
              <a:rPr lang="en-US" dirty="0"/>
              <a:t> without setting destination</a:t>
            </a:r>
          </a:p>
          <a:p>
            <a:pPr marL="317500" lvl="1" indent="0">
              <a:defRPr/>
            </a:pPr>
            <a:endParaRPr lang="en-US" dirty="0"/>
          </a:p>
          <a:p>
            <a:pPr marL="317500" lvl="1" indent="0"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(used for unsigned comparisons)</a:t>
            </a:r>
          </a:p>
          <a:p>
            <a:pPr marL="317500" lvl="1" indent="0"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 == b</a:t>
            </a:r>
            <a:endParaRPr lang="en-US" dirty="0"/>
          </a:p>
          <a:p>
            <a:pPr marL="317500" lvl="1" indent="0"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(a-b) &lt; 0</a:t>
            </a:r>
            <a:r>
              <a:rPr lang="en-US" dirty="0"/>
              <a:t> (as signed)</a:t>
            </a:r>
          </a:p>
          <a:p>
            <a:pPr marL="317500" lvl="1" indent="0"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  <a:br>
              <a:rPr lang="en-US" dirty="0"/>
            </a:b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(a&gt;0 &amp;&amp; b&lt;0 &amp;&amp; (a-b)&lt;0) || (a&lt;0 &amp;&amp; b&gt;0 &amp;&amp; (a-b)&gt;0)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Condition Codes (Explicit Setting: Test)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Explicit Setting by Test instruction</a:t>
            </a:r>
          </a:p>
          <a:p>
            <a:pPr marL="317500" lvl="1" indent="0">
              <a:defRPr/>
            </a:pP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r>
              <a:rPr lang="en-US" dirty="0"/>
              <a:t>, </a:t>
            </a:r>
            <a:r>
              <a:rPr lang="en-US" dirty="0" smtClean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endParaRPr lang="en-US" dirty="0" smtClean="0"/>
          </a:p>
          <a:p>
            <a:pPr marL="603250" lvl="2" indent="0">
              <a:defRPr/>
            </a:pP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testq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b,a</a:t>
            </a:r>
            <a:r>
              <a:rPr lang="en-US" dirty="0"/>
              <a:t> like computing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pPr marL="317500" lvl="1" indent="0">
              <a:defRPr/>
            </a:pPr>
            <a:endParaRPr lang="en-US" dirty="0"/>
          </a:p>
          <a:p>
            <a:pPr marL="317500" lvl="1" indent="0">
              <a:defRPr/>
            </a:pPr>
            <a:r>
              <a:rPr lang="en-US" dirty="0"/>
              <a:t>Sets condition codes based on value of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Src1</a:t>
            </a:r>
            <a:r>
              <a:rPr lang="en-US" dirty="0"/>
              <a:t>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Src2</a:t>
            </a:r>
            <a:endParaRPr lang="en-US" dirty="0"/>
          </a:p>
          <a:p>
            <a:pPr marL="317500" lvl="1" indent="0">
              <a:defRPr/>
            </a:pPr>
            <a:r>
              <a:rPr lang="en-US" dirty="0"/>
              <a:t>Useful to have one of the operands be a mask</a:t>
            </a:r>
          </a:p>
          <a:p>
            <a:pPr marL="317500" lvl="1" indent="0">
              <a:defRPr/>
            </a:pPr>
            <a:endParaRPr lang="en-US" dirty="0"/>
          </a:p>
          <a:p>
            <a:pPr marL="317500" lvl="1" indent="0"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== 0</a:t>
            </a:r>
            <a:endParaRPr lang="en-US" dirty="0"/>
          </a:p>
          <a:p>
            <a:pPr marL="317500" lvl="1" indent="0">
              <a:defRPr/>
            </a:pPr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when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&lt; 0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1267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Reading Condition Codes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SetX</a:t>
            </a:r>
            <a:r>
              <a:rPr lang="en-US" dirty="0"/>
              <a:t> Instructions</a:t>
            </a:r>
          </a:p>
          <a:p>
            <a:pPr marL="552450" lvl="1">
              <a:defRPr/>
            </a:pPr>
            <a:r>
              <a:rPr lang="en-US" dirty="0"/>
              <a:t>Set</a:t>
            </a:r>
            <a:r>
              <a:rPr lang="en-US" dirty="0" smtClean="0"/>
              <a:t> low-order byte of destination to 0 or 1 based </a:t>
            </a:r>
            <a:r>
              <a:rPr lang="en-US" dirty="0"/>
              <a:t>on combinations of condition </a:t>
            </a:r>
            <a:r>
              <a:rPr lang="en-US" dirty="0" smtClean="0"/>
              <a:t>codes</a:t>
            </a:r>
          </a:p>
          <a:p>
            <a:pPr marL="552450" lvl="1">
              <a:defRPr/>
            </a:pPr>
            <a:r>
              <a:rPr lang="en-US" dirty="0" smtClean="0"/>
              <a:t>Does not alter remaining 7 bytes</a:t>
            </a:r>
          </a:p>
          <a:p>
            <a:pPr marL="552450" lvl="1">
              <a:defRPr/>
            </a:pPr>
            <a:endParaRPr lang="en-US" dirty="0"/>
          </a:p>
        </p:txBody>
      </p:sp>
      <p:graphicFrame>
        <p:nvGraphicFramePr>
          <p:cNvPr id="37893" name="Group 5"/>
          <p:cNvGraphicFramePr>
            <a:graphicFrameLocks noGrp="1"/>
          </p:cNvGraphicFramePr>
          <p:nvPr/>
        </p:nvGraphicFramePr>
        <p:xfrm>
          <a:off x="1295400" y="2976563"/>
          <a:ext cx="6096000" cy="3576637"/>
        </p:xfrm>
        <a:graphic>
          <a:graphicData uri="http://schemas.openxmlformats.org/drawingml/2006/table">
            <a:tbl>
              <a:tblPr/>
              <a:tblGrid>
                <a:gridCol w="1109663"/>
                <a:gridCol w="2216150"/>
                <a:gridCol w="2770187"/>
              </a:tblGrid>
              <a:tr h="32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SetX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Condition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Description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</a:tr>
              <a:tr h="32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sete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ZF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Equal / Zero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setne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~ZF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Not Equal / Not Zero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sets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SF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Negative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setns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~SF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Nonnegative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~(SF^OF)&amp;~ZF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(Signed)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setge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~(SF^OF)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Greater or Equal (Signed)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(Signed)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setle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(SF^OF)|ZF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Less or Equal (Signed)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seta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~CF&amp;~ZF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(unsigned)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setb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CF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(unsigned)</a:t>
                      </a:r>
                    </a:p>
                  </a:txBody>
                  <a:tcPr marL="25400" marR="25400" marT="25402" marB="2540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%rsp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/>
            <a:r>
              <a:rPr lang="en-US" altLang="en-US" smtClean="0"/>
              <a:t>x86-64 Integer Registers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9088" y="6019800"/>
            <a:ext cx="7329487" cy="838200"/>
          </a:xfrm>
        </p:spPr>
        <p:txBody>
          <a:bodyPr/>
          <a:lstStyle/>
          <a:p>
            <a:pPr lvl="1"/>
            <a:r>
              <a:rPr lang="en-US" altLang="en-US" smtClean="0"/>
              <a:t>Can reference low-order byte</a:t>
            </a:r>
          </a:p>
        </p:txBody>
      </p:sp>
      <p:sp>
        <p:nvSpPr>
          <p:cNvPr id="12293" name="Rectangle 6"/>
          <p:cNvSpPr>
            <a:spLocks/>
          </p:cNvSpPr>
          <p:nvPr/>
        </p:nvSpPr>
        <p:spPr bwMode="auto">
          <a:xfrm>
            <a:off x="3657600" y="11811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%al</a:t>
            </a:r>
          </a:p>
        </p:txBody>
      </p:sp>
      <p:sp>
        <p:nvSpPr>
          <p:cNvPr id="12294" name="Rectangle 7"/>
          <p:cNvSpPr>
            <a:spLocks/>
          </p:cNvSpPr>
          <p:nvPr/>
        </p:nvSpPr>
        <p:spPr bwMode="auto">
          <a:xfrm>
            <a:off x="3657600" y="17907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%bl</a:t>
            </a:r>
          </a:p>
        </p:txBody>
      </p:sp>
      <p:sp>
        <p:nvSpPr>
          <p:cNvPr id="12295" name="Rectangle 8"/>
          <p:cNvSpPr>
            <a:spLocks/>
          </p:cNvSpPr>
          <p:nvPr/>
        </p:nvSpPr>
        <p:spPr bwMode="auto">
          <a:xfrm>
            <a:off x="3657600" y="24003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%cl</a:t>
            </a:r>
          </a:p>
        </p:txBody>
      </p:sp>
      <p:sp>
        <p:nvSpPr>
          <p:cNvPr id="12296" name="Rectangle 9"/>
          <p:cNvSpPr>
            <a:spLocks/>
          </p:cNvSpPr>
          <p:nvPr/>
        </p:nvSpPr>
        <p:spPr bwMode="auto">
          <a:xfrm>
            <a:off x="3657600" y="30099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%dl</a:t>
            </a:r>
          </a:p>
        </p:txBody>
      </p:sp>
      <p:sp>
        <p:nvSpPr>
          <p:cNvPr id="12297" name="Rectangle 10"/>
          <p:cNvSpPr>
            <a:spLocks/>
          </p:cNvSpPr>
          <p:nvPr/>
        </p:nvSpPr>
        <p:spPr bwMode="auto">
          <a:xfrm>
            <a:off x="3657600" y="36195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%sil</a:t>
            </a:r>
          </a:p>
        </p:txBody>
      </p:sp>
      <p:sp>
        <p:nvSpPr>
          <p:cNvPr id="12298" name="Rectangle 11"/>
          <p:cNvSpPr>
            <a:spLocks/>
          </p:cNvSpPr>
          <p:nvPr/>
        </p:nvSpPr>
        <p:spPr bwMode="auto">
          <a:xfrm>
            <a:off x="3657600" y="42291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%dil</a:t>
            </a:r>
          </a:p>
        </p:txBody>
      </p:sp>
      <p:sp>
        <p:nvSpPr>
          <p:cNvPr id="12299" name="Rectangle 12"/>
          <p:cNvSpPr>
            <a:spLocks/>
          </p:cNvSpPr>
          <p:nvPr/>
        </p:nvSpPr>
        <p:spPr bwMode="auto">
          <a:xfrm>
            <a:off x="3649663" y="4838700"/>
            <a:ext cx="655637" cy="4445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%spl</a:t>
            </a:r>
          </a:p>
        </p:txBody>
      </p:sp>
      <p:sp>
        <p:nvSpPr>
          <p:cNvPr id="12300" name="Rectangle 13"/>
          <p:cNvSpPr>
            <a:spLocks/>
          </p:cNvSpPr>
          <p:nvPr/>
        </p:nvSpPr>
        <p:spPr bwMode="auto">
          <a:xfrm>
            <a:off x="3657600" y="54356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%bpl</a:t>
            </a:r>
          </a:p>
        </p:txBody>
      </p:sp>
      <p:sp>
        <p:nvSpPr>
          <p:cNvPr id="12301" name="Rectangle 14"/>
          <p:cNvSpPr>
            <a:spLocks/>
          </p:cNvSpPr>
          <p:nvPr/>
        </p:nvSpPr>
        <p:spPr bwMode="auto">
          <a:xfrm>
            <a:off x="7620000" y="11811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%r8b</a:t>
            </a:r>
          </a:p>
        </p:txBody>
      </p:sp>
      <p:sp>
        <p:nvSpPr>
          <p:cNvPr id="12302" name="Rectangle 15"/>
          <p:cNvSpPr>
            <a:spLocks/>
          </p:cNvSpPr>
          <p:nvPr/>
        </p:nvSpPr>
        <p:spPr bwMode="auto">
          <a:xfrm>
            <a:off x="7620000" y="17907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%r9b</a:t>
            </a:r>
          </a:p>
        </p:txBody>
      </p:sp>
      <p:sp>
        <p:nvSpPr>
          <p:cNvPr id="12303" name="Rectangle 16"/>
          <p:cNvSpPr>
            <a:spLocks/>
          </p:cNvSpPr>
          <p:nvPr/>
        </p:nvSpPr>
        <p:spPr bwMode="auto">
          <a:xfrm>
            <a:off x="7620000" y="24003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%r10b</a:t>
            </a:r>
          </a:p>
        </p:txBody>
      </p:sp>
      <p:sp>
        <p:nvSpPr>
          <p:cNvPr id="12304" name="Rectangle 17"/>
          <p:cNvSpPr>
            <a:spLocks/>
          </p:cNvSpPr>
          <p:nvPr/>
        </p:nvSpPr>
        <p:spPr bwMode="auto">
          <a:xfrm>
            <a:off x="7620000" y="30099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%r11b</a:t>
            </a:r>
          </a:p>
        </p:txBody>
      </p:sp>
      <p:sp>
        <p:nvSpPr>
          <p:cNvPr id="12305" name="Rectangle 18"/>
          <p:cNvSpPr>
            <a:spLocks/>
          </p:cNvSpPr>
          <p:nvPr/>
        </p:nvSpPr>
        <p:spPr bwMode="auto">
          <a:xfrm>
            <a:off x="7620000" y="36195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%r12b</a:t>
            </a:r>
          </a:p>
        </p:txBody>
      </p:sp>
      <p:sp>
        <p:nvSpPr>
          <p:cNvPr id="12306" name="Rectangle 19"/>
          <p:cNvSpPr>
            <a:spLocks/>
          </p:cNvSpPr>
          <p:nvPr/>
        </p:nvSpPr>
        <p:spPr bwMode="auto">
          <a:xfrm>
            <a:off x="7620000" y="42291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%r13b</a:t>
            </a:r>
          </a:p>
        </p:txBody>
      </p:sp>
      <p:sp>
        <p:nvSpPr>
          <p:cNvPr id="12307" name="Rectangle 20"/>
          <p:cNvSpPr>
            <a:spLocks/>
          </p:cNvSpPr>
          <p:nvPr/>
        </p:nvSpPr>
        <p:spPr bwMode="auto">
          <a:xfrm>
            <a:off x="7620000" y="48387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%r14b</a:t>
            </a:r>
          </a:p>
        </p:txBody>
      </p:sp>
      <p:sp>
        <p:nvSpPr>
          <p:cNvPr id="12308" name="Rectangle 21"/>
          <p:cNvSpPr>
            <a:spLocks/>
          </p:cNvSpPr>
          <p:nvPr/>
        </p:nvSpPr>
        <p:spPr bwMode="auto">
          <a:xfrm>
            <a:off x="7620000" y="5448300"/>
            <a:ext cx="6604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%r15b</a:t>
            </a:r>
          </a:p>
        </p:txBody>
      </p:sp>
      <p:sp>
        <p:nvSpPr>
          <p:cNvPr id="12309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%r8</a:t>
            </a:r>
          </a:p>
        </p:txBody>
      </p:sp>
      <p:sp>
        <p:nvSpPr>
          <p:cNvPr id="12310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%r9</a:t>
            </a:r>
          </a:p>
        </p:txBody>
      </p:sp>
      <p:sp>
        <p:nvSpPr>
          <p:cNvPr id="12311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%r10</a:t>
            </a:r>
          </a:p>
        </p:txBody>
      </p:sp>
      <p:sp>
        <p:nvSpPr>
          <p:cNvPr id="12312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%r11</a:t>
            </a:r>
          </a:p>
        </p:txBody>
      </p:sp>
      <p:sp>
        <p:nvSpPr>
          <p:cNvPr id="12313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%r12</a:t>
            </a:r>
          </a:p>
        </p:txBody>
      </p:sp>
      <p:sp>
        <p:nvSpPr>
          <p:cNvPr id="12314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%r13</a:t>
            </a:r>
          </a:p>
        </p:txBody>
      </p:sp>
      <p:sp>
        <p:nvSpPr>
          <p:cNvPr id="12315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%r14</a:t>
            </a:r>
          </a:p>
        </p:txBody>
      </p:sp>
      <p:sp>
        <p:nvSpPr>
          <p:cNvPr id="12316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%r15</a:t>
            </a:r>
          </a:p>
        </p:txBody>
      </p:sp>
      <p:sp>
        <p:nvSpPr>
          <p:cNvPr id="12317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%rax</a:t>
            </a:r>
          </a:p>
        </p:txBody>
      </p:sp>
      <p:sp>
        <p:nvSpPr>
          <p:cNvPr id="12318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%rbx</a:t>
            </a:r>
          </a:p>
        </p:txBody>
      </p:sp>
      <p:sp>
        <p:nvSpPr>
          <p:cNvPr id="12319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%rcx</a:t>
            </a:r>
          </a:p>
        </p:txBody>
      </p:sp>
      <p:sp>
        <p:nvSpPr>
          <p:cNvPr id="12320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%rdx</a:t>
            </a:r>
          </a:p>
        </p:txBody>
      </p:sp>
      <p:sp>
        <p:nvSpPr>
          <p:cNvPr id="12321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%rsi</a:t>
            </a:r>
          </a:p>
        </p:txBody>
      </p:sp>
      <p:sp>
        <p:nvSpPr>
          <p:cNvPr id="12322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%rdi</a:t>
            </a:r>
          </a:p>
        </p:txBody>
      </p:sp>
      <p:sp>
        <p:nvSpPr>
          <p:cNvPr id="12323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2400">
                <a:latin typeface="Courier New Bold" panose="02070609020205020404" pitchFamily="49" charset="0"/>
                <a:cs typeface="Courier New Bold" panose="02070609020205020404" pitchFamily="49" charset="0"/>
                <a:sym typeface="Courier New Bold" panose="02070609020205020404" pitchFamily="49" charset="0"/>
              </a:rPr>
              <a:t>%rbp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/>
          </p:cNvSpPr>
          <p:nvPr/>
        </p:nvSpPr>
        <p:spPr bwMode="auto">
          <a:xfrm>
            <a:off x="304800" y="5410200"/>
            <a:ext cx="6629400" cy="1117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/>
          <a:lstStyle>
            <a:lvl1pPr>
              <a:tabLst>
                <a:tab pos="2801938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2801938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2801938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2801938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2801938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1938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1938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1938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1938" algn="l"/>
                <a:tab pos="3086100" algn="l"/>
              </a:tabLs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cmpq   %rsi, %rdi			# Compare x:y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setg    %al			# Set when &gt;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movzbl  %al, %eax	# Zero rest of %rax</a:t>
            </a:r>
          </a:p>
          <a:p>
            <a:r>
              <a:rPr lang="cs-CZ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      ret</a:t>
            </a:r>
            <a:endParaRPr lang="en-US" altLang="en-US">
              <a:latin typeface="Courier New" panose="02070309020205020404" pitchFamily="49" charset="0"/>
              <a:cs typeface="Courier New" panose="02070309020205020404" pitchFamily="49" charset="0"/>
              <a:sym typeface="Courier New Bold" panose="02070609020205020404" pitchFamily="49" charset="0"/>
            </a:endParaRPr>
          </a:p>
        </p:txBody>
      </p:sp>
      <p:sp>
        <p:nvSpPr>
          <p:cNvPr id="13315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FFFFFF"/>
                </a:solidFill>
                <a:ea typeface="Gill Sans"/>
                <a:cs typeface="Gill Sans"/>
              </a:rPr>
              <a:t>Carnegie Mellon</a:t>
            </a:r>
          </a:p>
        </p:txBody>
      </p:sp>
      <p:sp>
        <p:nvSpPr>
          <p:cNvPr id="13317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/>
          <a:lstStyle/>
          <a:p>
            <a:pPr marL="119063" indent="-119063"/>
            <a:r>
              <a:rPr lang="en-US" altLang="en-US" smtClean="0"/>
              <a:t>Reading Condition Codes (Cont.)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1155700"/>
            <a:ext cx="5880100" cy="33274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SetX</a:t>
            </a:r>
            <a:r>
              <a:rPr lang="en-US" dirty="0"/>
              <a:t> Instructions: </a:t>
            </a:r>
          </a:p>
          <a:p>
            <a:pPr marL="552450" lvl="1">
              <a:defRPr/>
            </a:pPr>
            <a:r>
              <a:rPr lang="en-US" dirty="0"/>
              <a:t>Set single byte based on combination of condition codes</a:t>
            </a:r>
          </a:p>
          <a:p>
            <a:pPr>
              <a:defRPr/>
            </a:pPr>
            <a:r>
              <a:rPr lang="en-US" dirty="0"/>
              <a:t>One of </a:t>
            </a:r>
            <a:r>
              <a:rPr lang="en-US" dirty="0" smtClean="0"/>
              <a:t>addressable </a:t>
            </a:r>
            <a:r>
              <a:rPr lang="en-US" dirty="0"/>
              <a:t>byte registers</a:t>
            </a:r>
          </a:p>
          <a:p>
            <a:pPr marL="552450" lvl="1">
              <a:defRPr/>
            </a:pPr>
            <a:r>
              <a:rPr lang="en-US" dirty="0"/>
              <a:t>Does not alter remaining </a:t>
            </a:r>
            <a:r>
              <a:rPr lang="en-US" dirty="0" smtClean="0"/>
              <a:t>bytes</a:t>
            </a:r>
            <a:endParaRPr lang="en-US" dirty="0"/>
          </a:p>
          <a:p>
            <a:pPr marL="552450" lvl="1">
              <a:defRPr/>
            </a:pPr>
            <a:r>
              <a:rPr lang="en-US" dirty="0"/>
              <a:t>Typically use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movzbl</a:t>
            </a:r>
            <a:r>
              <a:rPr lang="en-US" dirty="0" smtClean="0"/>
              <a:t> </a:t>
            </a:r>
            <a:r>
              <a:rPr lang="en-US" dirty="0"/>
              <a:t>to finish </a:t>
            </a:r>
            <a:r>
              <a:rPr lang="en-US" dirty="0" smtClean="0"/>
              <a:t>job</a:t>
            </a:r>
          </a:p>
          <a:p>
            <a:pPr marL="838200" lvl="2">
              <a:defRPr/>
            </a:pPr>
            <a:r>
              <a:rPr lang="en-US" dirty="0" smtClean="0"/>
              <a:t>32-bit instructions also set upper 32 bits to 0</a:t>
            </a:r>
            <a:endParaRPr lang="en-US" dirty="0"/>
          </a:p>
        </p:txBody>
      </p:sp>
      <p:sp>
        <p:nvSpPr>
          <p:cNvPr id="13319" name="Rectangle 10"/>
          <p:cNvSpPr>
            <a:spLocks/>
          </p:cNvSpPr>
          <p:nvPr/>
        </p:nvSpPr>
        <p:spPr bwMode="auto">
          <a:xfrm>
            <a:off x="1143000" y="3886200"/>
            <a:ext cx="3429000" cy="1295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int gt (long x, long y)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{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  return x &gt; y;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  <a:sym typeface="Courier New Bold" panose="02070609020205020404" pitchFamily="49" charset="0"/>
              </a:rPr>
              <a:t>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373380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Register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Use(s)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y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 smtClean="0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31486</TotalTime>
  <Pages>35</Pages>
  <Words>3056</Words>
  <Application>Microsoft Office PowerPoint</Application>
  <PresentationFormat>Letter Paper (8.5x11 in)</PresentationFormat>
  <Paragraphs>942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8" baseType="lpstr">
      <vt:lpstr>Helvetica</vt:lpstr>
      <vt:lpstr>Arial</vt:lpstr>
      <vt:lpstr>Wingdings</vt:lpstr>
      <vt:lpstr>Times New Roman</vt:lpstr>
      <vt:lpstr>Century Gothic</vt:lpstr>
      <vt:lpstr>Courier New</vt:lpstr>
      <vt:lpstr>Gill Sans</vt:lpstr>
      <vt:lpstr>Courier New Bold</vt:lpstr>
      <vt:lpstr>Calibri Bold</vt:lpstr>
      <vt:lpstr>Calibri Italic</vt:lpstr>
      <vt:lpstr>ヒラギノ角ゴ ProN W6</vt:lpstr>
      <vt:lpstr>Wingdings 2</vt:lpstr>
      <vt:lpstr>Calibri</vt:lpstr>
      <vt:lpstr>Monaco</vt:lpstr>
      <vt:lpstr>Calibri Bold Italic</vt:lpstr>
      <vt:lpstr>Lucida Grande</vt:lpstr>
      <vt:lpstr>Arial Narrow Bold</vt:lpstr>
      <vt:lpstr>Courier New Bold Italic</vt:lpstr>
      <vt:lpstr>white212</vt:lpstr>
      <vt:lpstr>Lecture 6 Control Flow Instructions               </vt:lpstr>
      <vt:lpstr>Today</vt:lpstr>
      <vt:lpstr>Processor State (x86-64, Partial)</vt:lpstr>
      <vt:lpstr>Condition Codes (Implicit Setting)</vt:lpstr>
      <vt:lpstr>Condition Codes (Explicit Setting: Compare)</vt:lpstr>
      <vt:lpstr>Condition Codes (Explicit Setting: Test)</vt:lpstr>
      <vt:lpstr>Reading Condition Codes</vt:lpstr>
      <vt:lpstr>x86-64 Integer Registers</vt:lpstr>
      <vt:lpstr>Reading Condition Codes (Cont.)</vt:lpstr>
      <vt:lpstr>Jumping</vt:lpstr>
      <vt:lpstr>Conditional Branch Example (Old Style)</vt:lpstr>
      <vt:lpstr>Expressing with Goto Code</vt:lpstr>
      <vt:lpstr>General Conditional Expression Translation (Using Branches)</vt:lpstr>
      <vt:lpstr>Using Conditional Moves</vt:lpstr>
      <vt:lpstr>Conditional Move Example</vt:lpstr>
      <vt:lpstr>Bad Cases for Conditional Move</vt:lpstr>
      <vt:lpstr>“Do-While” Loop Example</vt:lpstr>
      <vt:lpstr>“Do-While” Loop Compilation</vt:lpstr>
      <vt:lpstr>General “Do-While” Translation</vt:lpstr>
      <vt:lpstr>General “While” Translation #1</vt:lpstr>
      <vt:lpstr>While Loop Example #1</vt:lpstr>
      <vt:lpstr>General “While” Translation #2</vt:lpstr>
      <vt:lpstr>While Loop Example #2</vt:lpstr>
      <vt:lpstr>“For” Loop Form</vt:lpstr>
      <vt:lpstr>“For” Loop  While Loop</vt:lpstr>
      <vt:lpstr>For-While Conversion</vt:lpstr>
      <vt:lpstr>“For” Loop Do-While Conversion</vt:lpstr>
      <vt:lpstr>Switch Statement Example</vt:lpstr>
      <vt:lpstr>Jump Table Structure</vt:lpstr>
      <vt:lpstr>Switch Statement Example</vt:lpstr>
      <vt:lpstr>Switch Statement Example</vt:lpstr>
      <vt:lpstr>Assembly Setup Explanation</vt:lpstr>
      <vt:lpstr>Jump Table</vt:lpstr>
      <vt:lpstr>Code Blocks (x == 1)</vt:lpstr>
      <vt:lpstr>Handling Fall-Through</vt:lpstr>
      <vt:lpstr>Code Blocks (x == 2, x == 3)</vt:lpstr>
      <vt:lpstr>Code Blocks (x == 5, x == 6, default)</vt:lpstr>
      <vt:lpstr>Summarizing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244</cp:revision>
  <cp:lastPrinted>2017-02-09T13:21:15Z</cp:lastPrinted>
  <dcterms:created xsi:type="dcterms:W3CDTF">1998-08-11T09:19:24Z</dcterms:created>
  <dcterms:modified xsi:type="dcterms:W3CDTF">2018-02-06T18:16:33Z</dcterms:modified>
</cp:coreProperties>
</file>