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453" r:id="rId2"/>
    <p:sldId id="568" r:id="rId3"/>
    <p:sldId id="567" r:id="rId4"/>
    <p:sldId id="613" r:id="rId5"/>
    <p:sldId id="615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  <p:sldId id="593" r:id="rId29"/>
    <p:sldId id="594" r:id="rId30"/>
    <p:sldId id="595" r:id="rId31"/>
    <p:sldId id="596" r:id="rId32"/>
    <p:sldId id="597" r:id="rId33"/>
    <p:sldId id="598" r:id="rId34"/>
    <p:sldId id="599" r:id="rId35"/>
    <p:sldId id="600" r:id="rId36"/>
    <p:sldId id="601" r:id="rId37"/>
    <p:sldId id="602" r:id="rId38"/>
    <p:sldId id="603" r:id="rId39"/>
    <p:sldId id="604" r:id="rId40"/>
    <p:sldId id="605" r:id="rId41"/>
    <p:sldId id="606" r:id="rId42"/>
    <p:sldId id="607" r:id="rId43"/>
    <p:sldId id="608" r:id="rId44"/>
    <p:sldId id="609" r:id="rId45"/>
    <p:sldId id="610" r:id="rId46"/>
    <p:sldId id="611" r:id="rId47"/>
    <p:sldId id="612" r:id="rId48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54" d="100"/>
          <a:sy n="54" d="100"/>
        </p:scale>
        <p:origin x="44" y="51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25913" y="6677025"/>
            <a:ext cx="766762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43" tIns="44619" rIns="87643" bIns="44619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2998D8FD-48CC-49E4-8CD2-8B68C801B207}" type="slidenum">
              <a:rPr lang="en-US" altLang="en-US" sz="1200" b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34093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2163"/>
            <a:ext cx="6819900" cy="3152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31" tIns="44619" rIns="90831" bIns="44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5750" y="6677025"/>
            <a:ext cx="8096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43" tIns="44619" rIns="87643" bIns="44619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B076DC53-4325-4A4F-BF96-924FA518EDD1}" type="slidenum">
              <a:rPr lang="en-US" altLang="en-US" sz="1200" b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4087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14685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6919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004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6893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9760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0376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5964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1594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494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976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7525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43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2901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157054-D8B4-4145-8537-56DF7964B575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69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E77AE1C-A87C-4E99-9E3B-CE342F5F61C0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123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30705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0473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12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8597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7733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41709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9595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979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964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78563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79238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1838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04349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0xf000 + 0x8 = 0xf008</a:t>
            </a:r>
          </a:p>
          <a:p>
            <a:r>
              <a:rPr lang="en-US" altLang="en-US" smtClean="0"/>
              <a:t>0xf000 + 0x0100 = 0xf100</a:t>
            </a:r>
          </a:p>
          <a:p>
            <a:r>
              <a:rPr lang="en-US" altLang="en-US" smtClean="0"/>
              <a:t>0xf000 + 4*0x0100 = 0xf400</a:t>
            </a:r>
          </a:p>
          <a:p>
            <a:r>
              <a:rPr lang="en-US" altLang="en-US" smtClean="0"/>
              <a:t>2*0xf000 + 0x80 = 0x1d080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9FFFA15-12AF-4787-854C-54402BEEDD24}" type="slidenum">
              <a:rPr lang="en-US" altLang="en-US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1576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B8DB627-3DD8-451C-BC0B-EB602D94D0F0}" type="slidenum">
              <a:rPr lang="en-US" altLang="en-US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5342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ABB0905-8B00-411D-AD93-4BECF315FB18}" type="slidenum">
              <a:rPr lang="en-US" altLang="en-US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164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5845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8030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536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54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79F7DA5-C4E3-4486-BEDF-063EC1E9739B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156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10038" y="9131300"/>
            <a:ext cx="31972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0" tIns="45665" rIns="91330" bIns="45665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1363" indent="-2841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1413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5970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4225" indent="-22701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1B27A16-B874-478C-BA56-089F707A0165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33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84183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562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67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1265"/>
            <a:ext cx="8307387" cy="5224462"/>
          </a:xfrm>
        </p:spPr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008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8429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163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802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7993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3967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6821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859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E0D6CC4E-BD52-4ED8-9C7B-73F5AAF58EC4}" type="slidenum">
              <a:rPr lang="en-US" altLang="en-US" sz="1400" b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4200" y="6496050"/>
            <a:ext cx="2035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dirty="0" smtClean="0">
                <a:solidFill>
                  <a:schemeClr val="hlink"/>
                </a:solidFill>
              </a:rPr>
              <a:t>CSCE 212H Spring2018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smtClean="0"/>
              <a:t>Lecture 5</a:t>
            </a:r>
            <a:br>
              <a:rPr lang="en-US" altLang="en-US" sz="3400" smtClean="0"/>
            </a:br>
            <a:r>
              <a:rPr lang="en-US" altLang="en-US" sz="3400" smtClean="0"/>
              <a:t>Machine Programming</a:t>
            </a:r>
            <a:br>
              <a:rPr lang="en-US" altLang="en-US" sz="3400" smtClean="0"/>
            </a:br>
            <a:r>
              <a:rPr lang="en-US" altLang="en-US" sz="340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Interesting floats</a:t>
            </a:r>
          </a:p>
          <a:p>
            <a:pPr lvl="1" eaLnBrk="1" hangingPunct="1">
              <a:defRPr/>
            </a:pPr>
            <a:r>
              <a:rPr lang="en-US" dirty="0" smtClean="0"/>
              <a:t>C programming</a:t>
            </a:r>
          </a:p>
          <a:p>
            <a:pPr lvl="1" eaLnBrk="1" hangingPunct="1">
              <a:defRPr/>
            </a:pPr>
            <a:r>
              <a:rPr lang="en-US" dirty="0" smtClean="0"/>
              <a:t>Machine Level Code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901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January 30, 2018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CSCE 212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x86 Clones: Advanced Micro Devices (AMD)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 marL="160338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Intel got its act together</a:t>
            </a:r>
          </a:p>
          <a:p>
            <a:pPr marL="839788" lvl="2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Leads the world in semiconductor technology</a:t>
            </a:r>
          </a:p>
          <a:p>
            <a:pPr marL="439738" lvl="1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AMD has fallen behind</a:t>
            </a:r>
          </a:p>
          <a:p>
            <a:pPr marL="839788" lvl="2" indent="-165100" defTabSz="895350">
              <a:tabLst>
                <a:tab pos="2349500" algn="l"/>
              </a:tabLst>
              <a:defRPr/>
            </a:pPr>
            <a:r>
              <a:rPr lang="en-US" dirty="0" smtClean="0"/>
              <a:t>Relies on external semiconductor manufacturer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Intel’s 64-Bit History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857250"/>
            <a:ext cx="7896225" cy="5391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2001: Intel Attempts </a:t>
            </a:r>
            <a:r>
              <a:rPr lang="en-US" dirty="0"/>
              <a:t>Radical Shift from IA32 to IA64</a:t>
            </a:r>
          </a:p>
          <a:p>
            <a:pPr lvl="1">
              <a:defRPr/>
            </a:pPr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>
              <a:defRPr/>
            </a:pPr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>
              <a:defRPr/>
            </a:pPr>
            <a:r>
              <a:rPr lang="en-US" dirty="0"/>
              <a:t>Performance disappointing</a:t>
            </a:r>
          </a:p>
          <a:p>
            <a:pPr>
              <a:defRPr/>
            </a:pPr>
            <a:r>
              <a:rPr lang="en-US" dirty="0" smtClean="0"/>
              <a:t>2003: AMD Steps </a:t>
            </a:r>
            <a:r>
              <a:rPr lang="en-US" dirty="0"/>
              <a:t>in with Evolutionary Solution</a:t>
            </a:r>
          </a:p>
          <a:p>
            <a:pPr lvl="1">
              <a:defRPr/>
            </a:pPr>
            <a:r>
              <a:rPr lang="en-US" dirty="0"/>
              <a:t>x86-64 (now called “AMD64”)</a:t>
            </a:r>
          </a:p>
          <a:p>
            <a:pPr>
              <a:defRPr/>
            </a:pPr>
            <a:r>
              <a:rPr lang="en-US" dirty="0"/>
              <a:t>Intel Felt Obligated to Focus on IA64</a:t>
            </a:r>
          </a:p>
          <a:p>
            <a:pPr lvl="1">
              <a:defRPr/>
            </a:pPr>
            <a:r>
              <a:rPr lang="en-US" dirty="0"/>
              <a:t>Hard to admit mistake or that AMD is better</a:t>
            </a:r>
          </a:p>
          <a:p>
            <a:pPr>
              <a:defRPr/>
            </a:pPr>
            <a:r>
              <a:rPr lang="en-US" dirty="0"/>
              <a:t>2004: Intel Announces EM64T extension to IA32</a:t>
            </a:r>
          </a:p>
          <a:p>
            <a:pPr lvl="1">
              <a:defRPr/>
            </a:pPr>
            <a:r>
              <a:rPr lang="en-US" dirty="0"/>
              <a:t>Extended Memory 64-bit Technology</a:t>
            </a:r>
          </a:p>
          <a:p>
            <a:pPr lvl="1">
              <a:defRPr/>
            </a:pPr>
            <a:r>
              <a:rPr lang="en-US" dirty="0"/>
              <a:t>Almost identical to x86-64!</a:t>
            </a:r>
          </a:p>
          <a:p>
            <a:pPr>
              <a:defRPr/>
            </a:pPr>
            <a:r>
              <a:rPr lang="en-US" dirty="0" smtClean="0"/>
              <a:t>All but low-end x86 processors support x86-64</a:t>
            </a:r>
          </a:p>
          <a:p>
            <a:pPr lvl="1">
              <a:defRPr/>
            </a:pPr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/>
              <a:t>IA32</a:t>
            </a:r>
          </a:p>
          <a:p>
            <a:pPr lvl="1">
              <a:defRPr/>
            </a:pPr>
            <a:r>
              <a:rPr lang="en-US" dirty="0"/>
              <a:t>The traditional </a:t>
            </a:r>
            <a:r>
              <a:rPr lang="en-US" dirty="0" smtClean="0"/>
              <a:t>x86</a:t>
            </a:r>
          </a:p>
          <a:p>
            <a:pPr lvl="1">
              <a:defRPr/>
            </a:pPr>
            <a:r>
              <a:rPr lang="en-US" dirty="0" smtClean="0"/>
              <a:t>For 15/18-213: RIP, Summer 2015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x86-64</a:t>
            </a:r>
          </a:p>
          <a:p>
            <a:pPr lvl="1">
              <a:defRPr/>
            </a:pPr>
            <a:r>
              <a:rPr lang="en-US" dirty="0" smtClean="0"/>
              <a:t>The standard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–m64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Presentation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Book covers x86-64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Web aside on IA32</a:t>
            </a:r>
          </a:p>
          <a:p>
            <a:pPr lvl="1">
              <a:defRPr/>
            </a:pPr>
            <a:r>
              <a:rPr lang="en-US" dirty="0" smtClean="0"/>
              <a:t>We will only cover x86-64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04813" y="307975"/>
            <a:ext cx="8716962" cy="781050"/>
          </a:xfrm>
        </p:spPr>
        <p:txBody>
          <a:bodyPr/>
          <a:lstStyle/>
          <a:p>
            <a:r>
              <a:rPr lang="en-US" altLang="en-US" smtClean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328738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pPr>
              <a:defRPr/>
            </a:pPr>
            <a:r>
              <a:rPr lang="en-US" dirty="0" smtClean="0"/>
              <a:t>C, assembly, machine code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>
              <a:defRPr/>
            </a:pPr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pPr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>
              <a:defRPr/>
            </a:pPr>
            <a:r>
              <a:rPr lang="en-US" dirty="0" smtClean="0"/>
              <a:t>Examples: cache sizes and core frequency.</a:t>
            </a:r>
          </a:p>
          <a:p>
            <a:pPr>
              <a:defRPr/>
            </a:pPr>
            <a:r>
              <a:rPr lang="en-US" dirty="0" smtClean="0"/>
              <a:t>Code Forms: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>
              <a:defRPr/>
            </a:pPr>
            <a:r>
              <a:rPr lang="en-US" dirty="0" smtClean="0"/>
              <a:t>Example ISAs: </a:t>
            </a:r>
          </a:p>
          <a:p>
            <a:pPr lvl="1">
              <a:defRPr/>
            </a:pPr>
            <a:r>
              <a:rPr lang="en-US" dirty="0" smtClean="0"/>
              <a:t>Intel: x86, IA32, Itanium, x86-64</a:t>
            </a:r>
          </a:p>
          <a:p>
            <a:pPr lvl="1">
              <a:defRPr/>
            </a:pPr>
            <a:r>
              <a:rPr lang="en-US" dirty="0" smtClean="0"/>
              <a:t>ARM: Used in almost all mobile phones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1066800" y="7620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CPU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226300" cy="573088"/>
          </a:xfrm>
        </p:spPr>
        <p:txBody>
          <a:bodyPr/>
          <a:lstStyle/>
          <a:p>
            <a:r>
              <a:rPr lang="en-US" altLang="en-US" smtClean="0"/>
              <a:t>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048000"/>
            <a:ext cx="4852987" cy="3092450"/>
          </a:xfrm>
        </p:spPr>
        <p:txBody>
          <a:bodyPr/>
          <a:lstStyle/>
          <a:p>
            <a:pPr marL="227013" indent="-227013" defTabSz="895350">
              <a:buFont typeface="Wingdings" panose="05000000000000000000" pitchFamily="2" charset="2"/>
              <a:buNone/>
              <a:tabLst>
                <a:tab pos="1371600" algn="l"/>
                <a:tab pos="4572000" algn="l"/>
              </a:tabLst>
              <a:defRPr/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  <a:defRPr/>
            </a:pPr>
            <a:r>
              <a:rPr lang="en-US" sz="2000" dirty="0" smtClean="0"/>
              <a:t>PC: Program counter</a:t>
            </a:r>
            <a:endParaRPr lang="en-US" sz="20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  <a:defRPr/>
            </a:pPr>
            <a:r>
              <a:rPr lang="en-US" sz="1800" dirty="0" smtClean="0"/>
              <a:t>Called </a:t>
            </a:r>
            <a:r>
              <a:rPr lang="en-US" sz="1800" dirty="0"/>
              <a:t>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Register </a:t>
            </a:r>
            <a:r>
              <a:rPr lang="en-US" sz="2000" dirty="0" smtClean="0"/>
              <a:t>file</a:t>
            </a:r>
            <a:endParaRPr lang="en-US" sz="20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Condition </a:t>
            </a:r>
            <a:r>
              <a:rPr lang="en-US" sz="2000" dirty="0" smtClean="0"/>
              <a:t>codes</a:t>
            </a:r>
            <a:endParaRPr lang="en-US" sz="20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Store status information about most recent arithmetic </a:t>
            </a:r>
            <a:r>
              <a:rPr lang="en-US" sz="1800" dirty="0" smtClean="0"/>
              <a:t>or logical operation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6764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0668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7620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324600" y="1425575"/>
            <a:ext cx="11430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Code</a:t>
            </a:r>
          </a:p>
          <a:p>
            <a:pPr algn="ctr"/>
            <a:r>
              <a:rPr lang="en-US" altLang="en-US" sz="2000">
                <a:latin typeface="Calibri" panose="020F0502020204030204" pitchFamily="34" charset="0"/>
              </a:rPr>
              <a:t>Data</a:t>
            </a:r>
          </a:p>
          <a:p>
            <a:pPr algn="ctr"/>
            <a:r>
              <a:rPr lang="en-US" altLang="en-US" sz="2000">
                <a:latin typeface="Calibri" panose="020F0502020204030204" pitchFamily="34" charset="0"/>
              </a:rPr>
              <a:t>Stack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267200" y="1397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267200" y="1930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267200" y="2463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267200" y="990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 b="0">
                <a:latin typeface="Calibri" panose="020F0502020204030204" pitchFamily="34" charset="0"/>
              </a:rPr>
              <a:t>Addresses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267200" y="1549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 b="0"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267200" y="20828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 b="0">
                <a:latin typeface="Calibri" panose="020F0502020204030204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19812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Condition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397250"/>
            <a:ext cx="3619500" cy="1568450"/>
          </a:xfrm>
        </p:spPr>
        <p:txBody>
          <a:bodyPr/>
          <a:lstStyle/>
          <a:p>
            <a:pPr marL="292100" lvl="1" indent="-177800">
              <a:defRPr/>
            </a:pPr>
            <a:r>
              <a:rPr lang="en-US" sz="2000" dirty="0"/>
              <a:t>Memory</a:t>
            </a:r>
          </a:p>
          <a:p>
            <a:pPr marL="571500" lvl="2" indent="-165100">
              <a:defRPr/>
            </a:pPr>
            <a:r>
              <a:rPr lang="en-US" sz="1800" dirty="0"/>
              <a:t>Byte addressable array</a:t>
            </a:r>
          </a:p>
          <a:p>
            <a:pPr marL="571500" lvl="2" indent="-165100">
              <a:defRPr/>
            </a:pPr>
            <a:r>
              <a:rPr lang="en-US" sz="1800" dirty="0" smtClean="0"/>
              <a:t>Code and user data</a:t>
            </a:r>
          </a:p>
          <a:p>
            <a:pPr marL="571500" lvl="2" indent="-165100">
              <a:defRPr/>
            </a:pPr>
            <a:r>
              <a:rPr lang="en-US" sz="1800" dirty="0" smtClean="0"/>
              <a:t>Stack to support procedures</a:t>
            </a:r>
          </a:p>
          <a:p>
            <a:pPr marL="0" indent="0">
              <a:defRPr/>
            </a:pP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01725" y="3656013"/>
            <a:ext cx="7270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binary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binary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989388" y="2976563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295775" y="3124200"/>
            <a:ext cx="303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" panose="020F0502020204030204" pitchFamily="34" charset="0"/>
              </a:rPr>
              <a:t>Compiler (</a:t>
            </a:r>
            <a:r>
              <a:rPr lang="en-US" altLang="en-US" sz="2000">
                <a:latin typeface="Courier New" panose="02070309020205020404" pitchFamily="49" charset="0"/>
              </a:rPr>
              <a:t>gcc –Og -S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" panose="020F0502020204030204" pitchFamily="34" charset="0"/>
              </a:rPr>
              <a:t>Assembler (</a:t>
            </a:r>
            <a:r>
              <a:rPr lang="en-US" altLang="en-US" sz="2000">
                <a:latin typeface="Courier New" panose="02070309020205020404" pitchFamily="49" charset="0"/>
              </a:rPr>
              <a:t>gcc</a:t>
            </a:r>
            <a:r>
              <a:rPr lang="en-US" altLang="en-US" sz="2000">
                <a:latin typeface="Calibri" panose="020F0502020204030204" pitchFamily="34" charset="0"/>
              </a:rPr>
              <a:t> or </a:t>
            </a:r>
            <a:r>
              <a:rPr lang="en-US" altLang="en-US" sz="2000">
                <a:latin typeface="Courier New" panose="02070309020205020404" pitchFamily="49" charset="0"/>
              </a:rPr>
              <a:t>as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" panose="020F0502020204030204" pitchFamily="34" charset="0"/>
              </a:rPr>
              <a:t>Linker (</a:t>
            </a:r>
            <a:r>
              <a:rPr lang="en-US" altLang="en-US" sz="2000">
                <a:latin typeface="Courier New" panose="02070309020205020404" pitchFamily="49" charset="0"/>
              </a:rPr>
              <a:t>gcc</a:t>
            </a:r>
            <a:r>
              <a:rPr lang="en-US" altLang="en-US" sz="2000">
                <a:latin typeface="Calibri" panose="020F0502020204030204" pitchFamily="34" charset="0"/>
              </a:rPr>
              <a:t> or</a:t>
            </a:r>
            <a:r>
              <a:rPr lang="en-US" altLang="en-US" sz="2000">
                <a:latin typeface="Courier"/>
              </a:rPr>
              <a:t> </a:t>
            </a:r>
            <a:r>
              <a:rPr lang="en-US" altLang="en-US" sz="2000">
                <a:latin typeface="Courier New" panose="02070309020205020404" pitchFamily="49" charset="0"/>
              </a:rPr>
              <a:t>ld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C program (</a:t>
            </a:r>
            <a:r>
              <a:rPr lang="en-US" altLang="en-US" sz="2000">
                <a:latin typeface="Courier New" panose="02070309020205020404" pitchFamily="49" charset="0"/>
              </a:rPr>
              <a:t>p1.c p2.c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Asm program (</a:t>
            </a:r>
            <a:r>
              <a:rPr lang="en-US" altLang="en-US" sz="2000">
                <a:latin typeface="Courier New" panose="02070309020205020404" pitchFamily="49" charset="0"/>
              </a:rPr>
              <a:t>p1.s p2.s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132013" y="5943600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Executable program (</a:t>
            </a:r>
            <a:r>
              <a:rPr lang="en-US" altLang="en-US" sz="2000">
                <a:latin typeface="Courier New" panose="02070309020205020404" pitchFamily="49" charset="0"/>
              </a:rPr>
              <a:t>p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989388" y="4054475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89388" y="5197475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997700" cy="573088"/>
          </a:xfrm>
        </p:spPr>
        <p:txBody>
          <a:bodyPr/>
          <a:lstStyle/>
          <a:p>
            <a:r>
              <a:rPr lang="en-US" altLang="en-US" smtClean="0"/>
              <a:t>Turning C into Object Code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649288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altLang="en-US" smtClean="0"/>
              <a:t>Code in files  </a:t>
            </a:r>
            <a:r>
              <a:rPr lang="en-US" altLang="en-US" smtClean="0">
                <a:latin typeface="Courier New" panose="02070309020205020404" pitchFamily="49" charset="0"/>
              </a:rPr>
              <a:t>p1.c p2.c</a:t>
            </a:r>
            <a:endParaRPr lang="en-US" altLang="en-US" smtClean="0">
              <a:latin typeface="Courier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altLang="en-US" smtClean="0"/>
              <a:t>Compile with command:  </a:t>
            </a:r>
            <a:r>
              <a:rPr lang="en-US" altLang="en-US" smtClean="0">
                <a:latin typeface="Courier New" panose="02070309020205020404" pitchFamily="49" charset="0"/>
              </a:rPr>
              <a:t>gcc –Og p1.c p2.c -o p</a:t>
            </a:r>
            <a:endParaRPr lang="en-US" altLang="en-US" smtClean="0">
              <a:latin typeface="Courier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altLang="en-US" smtClean="0"/>
              <a:t>Use basic optimizations (</a:t>
            </a:r>
            <a:r>
              <a:rPr lang="en-US" altLang="en-US" smtClean="0">
                <a:solidFill>
                  <a:schemeClr val="tx1"/>
                </a:solidFill>
                <a:latin typeface="Courier New" panose="02070309020205020404" pitchFamily="49" charset="0"/>
              </a:rPr>
              <a:t>-Og</a:t>
            </a:r>
            <a:r>
              <a:rPr lang="en-US" altLang="en-US" smtClean="0"/>
              <a:t>) [New to recent versions of GCC]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altLang="en-US" smtClean="0"/>
              <a:t>Put resulting binary in file </a:t>
            </a:r>
            <a:r>
              <a:rPr lang="en-US" altLang="en-US" smtClean="0">
                <a:solidFill>
                  <a:schemeClr val="tx1"/>
                </a:solidFill>
                <a:latin typeface="Courier New" panose="02070309020205020404" pitchFamily="49" charset="0"/>
              </a:rPr>
              <a:t>p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</p:spPr>
        <p:txBody>
          <a:bodyPr/>
          <a:lstStyle/>
          <a:p>
            <a:r>
              <a:rPr lang="en-US" altLang="en-US" smtClean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</p:spPr>
        <p:txBody>
          <a:bodyPr lIns="90487" tIns="44450" rIns="90487" bIns="44450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0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long plus(long x, long y); 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void sumstore(long x, long y,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long *dest)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long t = plus(x, y);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*dest = t;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Generated x86-64 Assembly</a:t>
            </a:r>
          </a:p>
          <a:p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sumstore: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pushq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movq    %rdx,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call    plus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movq    %rax, (%rbx)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popq 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ret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54025" y="3638550"/>
            <a:ext cx="7467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Obtain (on shark machine) with command</a:t>
            </a:r>
          </a:p>
          <a:p>
            <a:pPr lvl="1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gcc –Og –S sum.c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Produces file </a:t>
            </a:r>
            <a:r>
              <a:rPr lang="en-US" altLang="en-US">
                <a:latin typeface="Courier New" panose="02070309020205020404" pitchFamily="49" charset="0"/>
              </a:rPr>
              <a:t>sum.s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  <a:latin typeface="Calibri" panose="020F0502020204030204" pitchFamily="34" charset="0"/>
              </a:rPr>
              <a:t>Warning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: Will get very different results on different machines  (Linux, Mac OS-X, …) due to different versions of gcc and different compiler settings.</a:t>
            </a:r>
            <a:endParaRPr lang="en-US" altLang="en-US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3"/>
            <a:ext cx="8382000" cy="573087"/>
          </a:xfrm>
        </p:spPr>
        <p:txBody>
          <a:bodyPr/>
          <a:lstStyle/>
          <a:p>
            <a:r>
              <a:rPr lang="en-US" altLang="en-US" smtClean="0"/>
              <a:t>Assembly Characteristics: Data Types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/>
              <a:t>Integer” data of 1, 2</a:t>
            </a:r>
            <a:r>
              <a:rPr lang="en-US" dirty="0" smtClean="0"/>
              <a:t>, 4, or 8 </a:t>
            </a:r>
            <a:r>
              <a:rPr lang="en-US" dirty="0"/>
              <a:t>bytes</a:t>
            </a:r>
          </a:p>
          <a:p>
            <a:pPr lvl="1">
              <a:defRPr/>
            </a:pPr>
            <a:r>
              <a:rPr lang="en-US" dirty="0"/>
              <a:t>Data values</a:t>
            </a:r>
          </a:p>
          <a:p>
            <a:pPr lvl="1"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Floating </a:t>
            </a:r>
            <a:r>
              <a:rPr lang="en-US" dirty="0"/>
              <a:t>point data of 4, 8, or 10 </a:t>
            </a:r>
            <a:r>
              <a:rPr lang="en-US" dirty="0" smtClean="0"/>
              <a:t>bytes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Code: Byte sequences encoding series of instructions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>
              <a:defRPr/>
            </a:pPr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3"/>
            <a:ext cx="8382000" cy="573087"/>
          </a:xfrm>
        </p:spPr>
        <p:txBody>
          <a:bodyPr/>
          <a:lstStyle/>
          <a:p>
            <a:r>
              <a:rPr lang="en-US" altLang="en-US" smtClean="0"/>
              <a:t>Assembly Characteristics: Operations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>
              <a:defRPr/>
            </a:pPr>
            <a:r>
              <a:rPr lang="en-US" dirty="0"/>
              <a:t>Load data from memory into register</a:t>
            </a:r>
          </a:p>
          <a:p>
            <a:pPr lvl="1">
              <a:defRPr/>
            </a:pPr>
            <a:r>
              <a:rPr lang="en-US" dirty="0"/>
              <a:t>Store register data into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Unconditional jumps to/from procedures</a:t>
            </a:r>
          </a:p>
          <a:p>
            <a:pPr lvl="1"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16963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09600"/>
            <a:ext cx="8701087" cy="583565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Rounding, addition, multiplication</a:t>
            </a:r>
          </a:p>
          <a:p>
            <a:pPr lvl="1">
              <a:defRPr/>
            </a:pPr>
            <a:r>
              <a:rPr lang="en-US" dirty="0"/>
              <a:t>Floating point in C</a:t>
            </a:r>
            <a:endParaRPr lang="en-US" sz="2200" dirty="0" smtClean="0"/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New</a:t>
            </a:r>
          </a:p>
          <a:p>
            <a:pPr lvl="1">
              <a:defRPr/>
            </a:pPr>
            <a:r>
              <a:rPr lang="en-US" dirty="0" smtClean="0"/>
              <a:t>C Primer overview</a:t>
            </a:r>
          </a:p>
          <a:p>
            <a:pPr lvl="1">
              <a:defRPr/>
            </a:pPr>
            <a:r>
              <a:rPr lang="en-US" dirty="0" smtClean="0"/>
              <a:t>Interesting floats</a:t>
            </a:r>
          </a:p>
          <a:p>
            <a:pPr lvl="1">
              <a:defRPr/>
            </a:pPr>
            <a:r>
              <a:rPr lang="en-US" dirty="0" smtClean="0"/>
              <a:t>History of Intel processors and architectures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C, assembly, machine code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Assembly Basics: Registers, operands, move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Arithmetic &amp; logical operations</a:t>
            </a:r>
          </a:p>
          <a:p>
            <a:pPr marL="1281112" lvl="2" indent="-381000"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Next Time:  </a:t>
            </a:r>
          </a:p>
          <a:p>
            <a:pPr marL="879475" lvl="1" indent="-381000" eaLnBrk="1" hangingPunct="1">
              <a:defRPr/>
            </a:pPr>
            <a:r>
              <a:rPr lang="en-US" dirty="0" smtClean="0"/>
              <a:t>1D39 Lab – Representation of Numbers</a:t>
            </a:r>
          </a:p>
          <a:p>
            <a:pPr marL="879475" lvl="1" indent="-381000" eaLnBrk="1" hangingPunct="1">
              <a:defRPr/>
            </a:pPr>
            <a:r>
              <a:rPr lang="en-US" dirty="0" err="1" smtClean="0"/>
              <a:t>Showbytes.c</a:t>
            </a:r>
            <a:endParaRPr lang="en-US" dirty="0" smtClean="0"/>
          </a:p>
          <a:p>
            <a:pPr marL="879475" lvl="1" indent="-38100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Code for </a:t>
            </a:r>
            <a:r>
              <a:rPr lang="en-US" altLang="en-US" sz="2400">
                <a:latin typeface="Courier New" panose="02070309020205020404" pitchFamily="49" charset="0"/>
              </a:rPr>
              <a:t>sumstore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0x0400595: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0x53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0x48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0x89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0xd3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0xe8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0xf2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0x48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0x89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0x03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0x5b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0xc3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 altLang="en-US" smtClean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pPr>
              <a:defRPr/>
            </a:pPr>
            <a:r>
              <a:rPr lang="en-US" dirty="0"/>
              <a:t>Assembler</a:t>
            </a:r>
          </a:p>
          <a:p>
            <a:pPr lvl="1">
              <a:defRPr/>
            </a:pPr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>
              <a:defRPr/>
            </a:pPr>
            <a:r>
              <a:rPr lang="en-US" dirty="0"/>
              <a:t>Binary encoding of each instruction</a:t>
            </a:r>
          </a:p>
          <a:p>
            <a:pPr lvl="1">
              <a:defRPr/>
            </a:pPr>
            <a:r>
              <a:rPr lang="en-US" dirty="0"/>
              <a:t>Nearly-complete image of executable code</a:t>
            </a:r>
          </a:p>
          <a:p>
            <a:pPr lvl="1">
              <a:defRPr/>
            </a:pPr>
            <a:r>
              <a:rPr lang="en-US" dirty="0"/>
              <a:t>Missing linkages between code in different files</a:t>
            </a:r>
          </a:p>
          <a:p>
            <a:pPr>
              <a:defRPr/>
            </a:pPr>
            <a:r>
              <a:rPr lang="en-US" dirty="0"/>
              <a:t>Linker</a:t>
            </a:r>
          </a:p>
          <a:p>
            <a:pPr lvl="1">
              <a:defRPr/>
            </a:pPr>
            <a:r>
              <a:rPr lang="en-US" dirty="0"/>
              <a:t>Resolves references between files</a:t>
            </a:r>
          </a:p>
          <a:p>
            <a:pPr lvl="1">
              <a:defRPr/>
            </a:pPr>
            <a:r>
              <a:rPr lang="en-US" dirty="0"/>
              <a:t>Combines with static run-time libraries</a:t>
            </a:r>
          </a:p>
          <a:p>
            <a:pPr lvl="2">
              <a:defRPr/>
            </a:pPr>
            <a:r>
              <a:rPr lang="en-US" dirty="0"/>
              <a:t>E.g., code for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dirty="0"/>
              <a:t>,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1">
              <a:defRPr/>
            </a:pPr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>
              <a:defRPr/>
            </a:pPr>
            <a:r>
              <a:rPr lang="en-US" dirty="0"/>
              <a:t>Linking occurs when program begins execution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60388" indent="-2222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Total of 14 bytes</a:t>
            </a:r>
          </a:p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Each instruction 1, 3, or 5 bytes</a:t>
            </a:r>
          </a:p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>
                <a:solidFill>
                  <a:srgbClr val="C00000"/>
                </a:solidFill>
                <a:latin typeface="Calibri" panose="020F0502020204030204" pitchFamily="34" charset="0"/>
              </a:rPr>
              <a:t>Starts at address </a:t>
            </a:r>
            <a:r>
              <a:rPr lang="en-US" altLang="en-US">
                <a:solidFill>
                  <a:srgbClr val="C00000"/>
                </a:solidFill>
                <a:latin typeface="Courier New" panose="02070309020205020404" pitchFamily="49" charset="0"/>
              </a:rPr>
              <a:t>0x0400595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 altLang="en-US" smtClean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  <a:defRPr/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  <a:defRPr/>
            </a:pPr>
            <a:r>
              <a:rPr lang="en-US" dirty="0" smtClean="0"/>
              <a:t>Store value </a:t>
            </a:r>
            <a:r>
              <a:rPr lang="en-US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dirty="0" err="1" smtClean="0">
                <a:latin typeface="Courier New"/>
                <a:cs typeface="Courier New"/>
              </a:rPr>
              <a:t>dest</a:t>
            </a:r>
            <a:endParaRPr lang="en-US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  <a:defRPr/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  <a:defRPr/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  <a:defRPr/>
            </a:pPr>
            <a:r>
              <a:rPr lang="en-US" dirty="0" smtClean="0"/>
              <a:t>Quad words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  <a:defRPr/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t</a:t>
            </a:r>
            <a:r>
              <a:rPr lang="en-US" dirty="0" smtClean="0"/>
              <a:t>:	Register</a:t>
            </a:r>
            <a:r>
              <a:rPr lang="en-US" dirty="0"/>
              <a:t>	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dest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*</a:t>
            </a:r>
            <a:r>
              <a:rPr lang="en-US" dirty="0" err="1" smtClean="0">
                <a:latin typeface="Courier New" pitchFamily="49" charset="0"/>
              </a:rPr>
              <a:t>dest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M[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dirty="0"/>
          </a:p>
          <a:p>
            <a:pPr marL="223838" indent="-223838" defTabSz="895350">
              <a:tabLst>
                <a:tab pos="1603375" algn="l"/>
                <a:tab pos="2514600" algn="l"/>
              </a:tabLst>
              <a:defRPr/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  <a:defRPr/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  <a:defRPr/>
            </a:pPr>
            <a:r>
              <a:rPr lang="en-US" dirty="0"/>
              <a:t>Stored at address </a:t>
            </a:r>
            <a:r>
              <a:rPr lang="en-US" dirty="0" smtClean="0">
                <a:latin typeface="Courier New" pitchFamily="49" charset="0"/>
              </a:rPr>
              <a:t>0x40059e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*dest = t;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movq %rax, (%rbx)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30225" y="4913313"/>
            <a:ext cx="3886200" cy="3762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0x40059e:  48 89 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Disassembled</a:t>
            </a:r>
          </a:p>
          <a:p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 altLang="en-US" smtClean="0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–d sum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r>
              <a:rPr lang="en-US" dirty="0"/>
              <a:t>Useful tool for examining object code</a:t>
            </a:r>
          </a:p>
          <a:p>
            <a:pPr lvl="1">
              <a:defRPr/>
            </a:pPr>
            <a:r>
              <a:rPr lang="en-US" dirty="0"/>
              <a:t>Analyzes bit pattern of series of instructions</a:t>
            </a:r>
          </a:p>
          <a:p>
            <a:pPr lvl="1">
              <a:defRPr/>
            </a:pPr>
            <a:r>
              <a:rPr lang="en-US" dirty="0"/>
              <a:t>Produces approximate rendition of assembly code</a:t>
            </a:r>
          </a:p>
          <a:p>
            <a:pPr lvl="1">
              <a:defRPr/>
            </a:pPr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104900" y="1628775"/>
            <a:ext cx="7493000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0000000000400595 &lt;sumstore&gt;: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400595:  53               push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400596:  48 89 d3         mov    %rdx,%rbx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400599:  e8 f2 ff ff ff   callq  400590 &lt;plus&gt;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40059e:  48 89 03         mov    %rax,(%rbx)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4005a1:  5b               pop 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4005a2:  c3               retq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Disassembled</a:t>
            </a:r>
          </a:p>
          <a:p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97113" y="1704975"/>
            <a:ext cx="6846887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Dump of assembler code for function sumstore: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0x0000000000400595 &lt;+0&gt;: push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0x0000000000400596 &lt;+1&gt;: mov    %rdx,%rbx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0x0000000000400599 &lt;+4&gt;: callq  0x400590 &lt;plus&gt;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0x000000000040059e &lt;+9&gt;: mov    %rax,(%rbx)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0x00000000004005a1 &lt;+12&gt;:pop    %rbx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0x00000000004005a2 &lt;+13&gt;:retq 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3"/>
            <a:ext cx="6248400" cy="573087"/>
          </a:xfrm>
        </p:spPr>
        <p:txBody>
          <a:bodyPr/>
          <a:lstStyle/>
          <a:p>
            <a:r>
              <a:rPr lang="en-US" altLang="en-US" smtClean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pPr>
              <a:defRPr/>
            </a:pPr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gdb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sum</a:t>
            </a:r>
            <a:endParaRPr lang="en-US" dirty="0">
              <a:latin typeface="Courier New" pitchFamily="49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disassemble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r>
              <a:rPr lang="en-US" dirty="0"/>
              <a:t>Disassemble procedure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x/14xb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r>
              <a:rPr lang="en-US" dirty="0"/>
              <a:t>Examine 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953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Object</a:t>
            </a:r>
          </a:p>
          <a:p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7150100" cy="573087"/>
          </a:xfrm>
        </p:spPr>
        <p:txBody>
          <a:bodyPr/>
          <a:lstStyle/>
          <a:p>
            <a:r>
              <a:rPr lang="en-US" altLang="en-US" smtClean="0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pPr>
              <a:defRPr/>
            </a:pPr>
            <a:r>
              <a:rPr lang="en-US" dirty="0"/>
              <a:t>Anything that can be interpreted as executable code</a:t>
            </a:r>
          </a:p>
          <a:p>
            <a:pPr>
              <a:defRPr/>
            </a:pPr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33400" y="1585913"/>
            <a:ext cx="8153400" cy="36718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% objdump -d WINWORD.EXE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WINWORD.EXE:   file format pei-i386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No symbols in "WINWORD.EXE".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Disassembly of section .text:</a:t>
            </a:r>
          </a:p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30001000 &lt;.text&gt;: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30001000:  55             push   %ebp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30001001:  8b ec          mov    %esp,%ebp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30001003:  6a ff          push   $0xffffffff</a:t>
            </a:r>
          </a:p>
          <a:p>
            <a:r>
              <a:rPr lang="en-US" altLang="en-US">
                <a:latin typeface="Courier New" panose="02070309020205020404" pitchFamily="49" charset="0"/>
              </a:rPr>
              <a:t>30001005:  68 90 10 00 30 push   $0x30001090</a:t>
            </a:r>
          </a:p>
          <a:p>
            <a:r>
              <a:rPr lang="en-US" altLang="en-US">
                <a:latin typeface="Courier New" panose="02070309020205020404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9213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04813" y="307975"/>
            <a:ext cx="8716962" cy="781050"/>
          </a:xfrm>
        </p:spPr>
        <p:txBody>
          <a:bodyPr/>
          <a:lstStyle/>
          <a:p>
            <a:r>
              <a:rPr lang="en-US" altLang="en-US" smtClean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328738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pPr>
              <a:defRPr/>
            </a:pPr>
            <a:r>
              <a:rPr lang="en-US" dirty="0" smtClean="0"/>
              <a:t>Assembly Basics: Registers, operands, move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%rsp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x86-64 Integer Registers</a:t>
            </a:r>
          </a:p>
        </p:txBody>
      </p:sp>
      <p:sp>
        <p:nvSpPr>
          <p:cNvPr id="522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88" y="6019800"/>
            <a:ext cx="7329487" cy="838200"/>
          </a:xfrm>
        </p:spPr>
        <p:txBody>
          <a:bodyPr/>
          <a:lstStyle/>
          <a:p>
            <a:pPr lvl="1"/>
            <a:r>
              <a:rPr lang="en-US" altLang="en-US" smtClean="0"/>
              <a:t>Can reference low-order 4 bytes (also low-order 1 &amp; 2 bytes)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%eax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%ebx</a:t>
            </a:r>
          </a:p>
        </p:txBody>
      </p:sp>
      <p:sp>
        <p:nvSpPr>
          <p:cNvPr id="52231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%ecx</a:t>
            </a:r>
          </a:p>
        </p:txBody>
      </p:sp>
      <p:sp>
        <p:nvSpPr>
          <p:cNvPr id="52232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%edx</a:t>
            </a:r>
          </a:p>
        </p:txBody>
      </p:sp>
      <p:sp>
        <p:nvSpPr>
          <p:cNvPr id="52233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%esi</a:t>
            </a:r>
          </a:p>
        </p:txBody>
      </p:sp>
      <p:sp>
        <p:nvSpPr>
          <p:cNvPr id="52234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%edi</a:t>
            </a:r>
          </a:p>
        </p:txBody>
      </p:sp>
      <p:sp>
        <p:nvSpPr>
          <p:cNvPr id="52235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%esp</a:t>
            </a:r>
          </a:p>
        </p:txBody>
      </p:sp>
      <p:sp>
        <p:nvSpPr>
          <p:cNvPr id="52236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%ebp</a:t>
            </a:r>
          </a:p>
        </p:txBody>
      </p:sp>
      <p:sp>
        <p:nvSpPr>
          <p:cNvPr id="52237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%r8d</a:t>
            </a:r>
          </a:p>
        </p:txBody>
      </p:sp>
      <p:sp>
        <p:nvSpPr>
          <p:cNvPr id="52238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%r9d</a:t>
            </a:r>
          </a:p>
        </p:txBody>
      </p:sp>
      <p:sp>
        <p:nvSpPr>
          <p:cNvPr id="52239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%r10d</a:t>
            </a:r>
          </a:p>
        </p:txBody>
      </p:sp>
      <p:sp>
        <p:nvSpPr>
          <p:cNvPr id="52240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%r11d</a:t>
            </a:r>
          </a:p>
        </p:txBody>
      </p:sp>
      <p:sp>
        <p:nvSpPr>
          <p:cNvPr id="52241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%r12d</a:t>
            </a:r>
          </a:p>
        </p:txBody>
      </p:sp>
      <p:sp>
        <p:nvSpPr>
          <p:cNvPr id="52242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%r13d</a:t>
            </a:r>
          </a:p>
        </p:txBody>
      </p:sp>
      <p:sp>
        <p:nvSpPr>
          <p:cNvPr id="52243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%r14d</a:t>
            </a:r>
          </a:p>
        </p:txBody>
      </p:sp>
      <p:sp>
        <p:nvSpPr>
          <p:cNvPr id="52244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%r15d</a:t>
            </a:r>
          </a:p>
        </p:txBody>
      </p:sp>
      <p:sp>
        <p:nvSpPr>
          <p:cNvPr id="52245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%r8</a:t>
            </a:r>
          </a:p>
        </p:txBody>
      </p:sp>
      <p:sp>
        <p:nvSpPr>
          <p:cNvPr id="52246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%r9</a:t>
            </a:r>
          </a:p>
        </p:txBody>
      </p:sp>
      <p:sp>
        <p:nvSpPr>
          <p:cNvPr id="52247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%r10</a:t>
            </a:r>
          </a:p>
        </p:txBody>
      </p:sp>
      <p:sp>
        <p:nvSpPr>
          <p:cNvPr id="52248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%r11</a:t>
            </a:r>
          </a:p>
        </p:txBody>
      </p:sp>
      <p:sp>
        <p:nvSpPr>
          <p:cNvPr id="52249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%r12</a:t>
            </a:r>
          </a:p>
        </p:txBody>
      </p:sp>
      <p:sp>
        <p:nvSpPr>
          <p:cNvPr id="52250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%r13</a:t>
            </a:r>
          </a:p>
        </p:txBody>
      </p:sp>
      <p:sp>
        <p:nvSpPr>
          <p:cNvPr id="52251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%r14</a:t>
            </a:r>
          </a:p>
        </p:txBody>
      </p:sp>
      <p:sp>
        <p:nvSpPr>
          <p:cNvPr id="52252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%r15</a:t>
            </a:r>
          </a:p>
        </p:txBody>
      </p:sp>
      <p:sp>
        <p:nvSpPr>
          <p:cNvPr id="52253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%rax</a:t>
            </a:r>
          </a:p>
        </p:txBody>
      </p:sp>
      <p:sp>
        <p:nvSpPr>
          <p:cNvPr id="52254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%rbx</a:t>
            </a:r>
          </a:p>
        </p:txBody>
      </p:sp>
      <p:sp>
        <p:nvSpPr>
          <p:cNvPr id="52255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%rcx</a:t>
            </a:r>
          </a:p>
        </p:txBody>
      </p:sp>
      <p:sp>
        <p:nvSpPr>
          <p:cNvPr id="52256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%rdx</a:t>
            </a:r>
          </a:p>
        </p:txBody>
      </p:sp>
      <p:sp>
        <p:nvSpPr>
          <p:cNvPr id="52257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%rsi</a:t>
            </a:r>
          </a:p>
        </p:txBody>
      </p:sp>
      <p:sp>
        <p:nvSpPr>
          <p:cNvPr id="52258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%rdi</a:t>
            </a:r>
          </a:p>
        </p:txBody>
      </p:sp>
      <p:sp>
        <p:nvSpPr>
          <p:cNvPr id="52259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%rbp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History: IA32 Registers</a:t>
            </a:r>
          </a:p>
        </p:txBody>
      </p:sp>
      <p:grpSp>
        <p:nvGrpSpPr>
          <p:cNvPr id="53251" name="Group 12"/>
          <p:cNvGrpSpPr>
            <a:grpSpLocks/>
          </p:cNvGrpSpPr>
          <p:nvPr/>
        </p:nvGrpSpPr>
        <p:grpSpPr bwMode="auto">
          <a:xfrm>
            <a:off x="1295400" y="1333500"/>
            <a:ext cx="5715000" cy="4533900"/>
            <a:chOff x="3984" y="1008"/>
            <a:chExt cx="1584" cy="2256"/>
          </a:xfrm>
        </p:grpSpPr>
        <p:sp>
          <p:nvSpPr>
            <p:cNvPr id="53297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%eax</a:t>
              </a:r>
            </a:p>
          </p:txBody>
        </p:sp>
        <p:sp>
          <p:nvSpPr>
            <p:cNvPr id="53298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%ecx</a:t>
              </a:r>
            </a:p>
          </p:txBody>
        </p:sp>
        <p:sp>
          <p:nvSpPr>
            <p:cNvPr id="53299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%edx</a:t>
              </a:r>
            </a:p>
          </p:txBody>
        </p:sp>
        <p:sp>
          <p:nvSpPr>
            <p:cNvPr id="53300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%ebx</a:t>
              </a:r>
            </a:p>
          </p:txBody>
        </p:sp>
        <p:sp>
          <p:nvSpPr>
            <p:cNvPr id="53301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%esi</a:t>
              </a:r>
            </a:p>
          </p:txBody>
        </p:sp>
        <p:sp>
          <p:nvSpPr>
            <p:cNvPr id="53302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%edi</a:t>
              </a:r>
            </a:p>
          </p:txBody>
        </p:sp>
        <p:sp>
          <p:nvSpPr>
            <p:cNvPr id="53303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%esp</a:t>
              </a:r>
            </a:p>
          </p:txBody>
        </p:sp>
        <p:sp>
          <p:nvSpPr>
            <p:cNvPr id="53304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4184650" y="1404938"/>
            <a:ext cx="2819400" cy="344487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1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latin typeface="Arial Narrow" pitchFamily="34" charset="0"/>
              </a:endParaRPr>
            </a:p>
          </p:txBody>
        </p:sp>
        <p:cxnSp>
          <p:nvCxnSpPr>
            <p:cNvPr id="53296" name="Straight Connector 18"/>
            <p:cNvCxnSpPr>
              <a:cxnSpLocks noChangeShapeType="1"/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184650" y="1989138"/>
            <a:ext cx="2819400" cy="342900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latin typeface="Arial Narrow" pitchFamily="34" charset="0"/>
              </a:endParaRPr>
            </a:p>
          </p:txBody>
        </p:sp>
        <p:cxnSp>
          <p:nvCxnSpPr>
            <p:cNvPr id="53294" name="Straight Connector 24"/>
            <p:cNvCxnSpPr>
              <a:cxnSpLocks noChangeShapeType="1"/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184650" y="2559050"/>
            <a:ext cx="2819400" cy="342900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latin typeface="Arial Narrow" pitchFamily="34" charset="0"/>
              </a:endParaRPr>
            </a:p>
          </p:txBody>
        </p:sp>
        <p:cxnSp>
          <p:nvCxnSpPr>
            <p:cNvPr id="53292" name="Straight Connector 27"/>
            <p:cNvCxnSpPr>
              <a:cxnSpLocks noChangeShapeType="1"/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184650" y="3141663"/>
            <a:ext cx="2819400" cy="342900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>
                <a:latin typeface="Arial Narrow" pitchFamily="34" charset="0"/>
              </a:endParaRPr>
            </a:p>
          </p:txBody>
        </p:sp>
        <p:cxnSp>
          <p:nvCxnSpPr>
            <p:cNvPr id="53290" name="Straight Connector 30"/>
            <p:cNvCxnSpPr>
              <a:cxnSpLocks noChangeShapeType="1"/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Rectangle 32"/>
          <p:cNvSpPr/>
          <p:nvPr/>
        </p:nvSpPr>
        <p:spPr bwMode="auto">
          <a:xfrm>
            <a:off x="4184650" y="37179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650" y="43021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Arial Narrow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184650" y="4872038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4184650" y="5454650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5814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5814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%cx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5814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%dx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814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%bx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581400" y="370840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%si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81400" y="42878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%di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581400" y="48577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581400" y="54435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%bp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5720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%ah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5720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%ch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5720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%dh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5720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%bh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9436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%al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9436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%cl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9436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%dl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9436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%bl</a:t>
            </a: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2269" y="4671219"/>
            <a:ext cx="279400" cy="2824162"/>
          </a:xfrm>
          <a:prstGeom prst="rightBrace">
            <a:avLst>
              <a:gd name="adj1" fmla="val 249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267200" y="6172200"/>
            <a:ext cx="266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16-bit virtual registers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(backwards compatibility)</a:t>
            </a:r>
          </a:p>
        </p:txBody>
      </p:sp>
      <p:sp>
        <p:nvSpPr>
          <p:cNvPr id="53278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613"/>
          </a:xfrm>
          <a:prstGeom prst="rightBrace">
            <a:avLst>
              <a:gd name="adj1" fmla="val 2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3279" name="TextBox 75"/>
          <p:cNvSpPr txBox="1">
            <a:spLocks noChangeArrowheads="1"/>
          </p:cNvSpPr>
          <p:nvPr/>
        </p:nvSpPr>
        <p:spPr bwMode="auto">
          <a:xfrm rot="-5400000">
            <a:off x="-221456" y="2812256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4913" y="1392238"/>
            <a:ext cx="12588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4913" y="1974850"/>
            <a:ext cx="9366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4913" y="254158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4913" y="313213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4913" y="3627438"/>
            <a:ext cx="9366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4913" y="4205288"/>
            <a:ext cx="136683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554913" y="4700588"/>
            <a:ext cx="114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</a:p>
          <a:p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554913" y="5313363"/>
            <a:ext cx="1149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</a:p>
          <a:p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294563" y="649288"/>
            <a:ext cx="184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alibri" panose="020F0502020204030204" pitchFamily="34" charset="0"/>
              </a:rPr>
              <a:t>Origin</a:t>
            </a:r>
          </a:p>
          <a:p>
            <a:pPr algn="ctr"/>
            <a:r>
              <a:rPr lang="en-US" altLang="en-US">
                <a:latin typeface="Calibri" panose="020F0502020204030204" pitchFamily="34" charset="0"/>
              </a:rPr>
              <a:t>(mostly obsolete)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altLang="en-US" smtClean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pPr>
              <a:defRPr/>
            </a:pPr>
            <a:r>
              <a:rPr lang="en-US" dirty="0"/>
              <a:t>Moving Data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/>
              <a:t> </a:t>
            </a:r>
            <a:r>
              <a:rPr lang="en-US" i="1" dirty="0"/>
              <a:t>Source</a:t>
            </a:r>
            <a:r>
              <a:rPr lang="en-US" dirty="0" smtClean="0"/>
              <a:t>, </a:t>
            </a:r>
            <a:r>
              <a:rPr lang="en-US" i="1" dirty="0" err="1" smtClean="0"/>
              <a:t>Dest</a:t>
            </a:r>
            <a:r>
              <a:rPr lang="en-US" dirty="0" smtClean="0"/>
              <a:t>:</a:t>
            </a:r>
          </a:p>
          <a:p>
            <a:pPr>
              <a:spcBef>
                <a:spcPts val="1800"/>
              </a:spcBef>
              <a:defRPr/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>
              <a:defRPr/>
            </a:pPr>
            <a:r>
              <a:rPr lang="en-US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>
              <a:defRPr/>
            </a:pPr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</a:rPr>
              <a:t>$0x400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dirty="0">
                <a:latin typeface="Courier New" pitchFamily="49" charset="0"/>
              </a:rPr>
              <a:t>‘$’</a:t>
            </a:r>
          </a:p>
          <a:p>
            <a:pPr lvl="2">
              <a:defRPr/>
            </a:pPr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or 4 </a:t>
            </a:r>
            <a:r>
              <a:rPr lang="en-US" dirty="0"/>
              <a:t>bytes</a:t>
            </a:r>
          </a:p>
          <a:p>
            <a:pPr lvl="1">
              <a:defRPr/>
            </a:pPr>
            <a:r>
              <a:rPr lang="en-US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>
              <a:defRPr/>
            </a:pPr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ax</a:t>
            </a:r>
            <a:r>
              <a:rPr lang="en-US" dirty="0" smtClean="0">
                <a:latin typeface="Courier New" pitchFamily="49" charset="0"/>
              </a:rPr>
              <a:t>, %r13</a:t>
            </a:r>
          </a:p>
          <a:p>
            <a:pPr lvl="2">
              <a:defRPr/>
            </a:pPr>
            <a:r>
              <a:rPr lang="en-US" dirty="0"/>
              <a:t>But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>
              <a:defRPr/>
            </a:pPr>
            <a:r>
              <a:rPr lang="en-US" dirty="0"/>
              <a:t>Others have special uses for particular instructions</a:t>
            </a:r>
          </a:p>
          <a:p>
            <a:pPr lvl="1">
              <a:defRPr/>
            </a:pPr>
            <a:r>
              <a:rPr lang="en-US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>
              <a:defRPr/>
            </a:pPr>
            <a:r>
              <a:rPr lang="en-US" dirty="0" smtClean="0"/>
              <a:t>Simplest example: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ax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lvl="2">
              <a:defRPr/>
            </a:pPr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55300" name="Group 2"/>
          <p:cNvGrpSpPr>
            <a:grpSpLocks/>
          </p:cNvGrpSpPr>
          <p:nvPr/>
        </p:nvGrpSpPr>
        <p:grpSpPr bwMode="auto">
          <a:xfrm>
            <a:off x="6167438" y="609600"/>
            <a:ext cx="2519362" cy="4267200"/>
            <a:chOff x="6167416" y="609600"/>
            <a:chExt cx="2519384" cy="4267200"/>
          </a:xfrm>
        </p:grpSpPr>
        <p:sp>
          <p:nvSpPr>
            <p:cNvPr id="55301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55302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%rcx</a:t>
              </a:r>
            </a:p>
          </p:txBody>
        </p:sp>
        <p:sp>
          <p:nvSpPr>
            <p:cNvPr id="55303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55304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%rbx</a:t>
              </a:r>
            </a:p>
          </p:txBody>
        </p:sp>
        <p:sp>
          <p:nvSpPr>
            <p:cNvPr id="55305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55306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55307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%rsp</a:t>
              </a:r>
            </a:p>
          </p:txBody>
        </p:sp>
        <p:sp>
          <p:nvSpPr>
            <p:cNvPr id="55308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%rbp</a:t>
              </a:r>
            </a:p>
          </p:txBody>
        </p:sp>
        <p:sp>
          <p:nvSpPr>
            <p:cNvPr id="55309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</a:rPr>
              <a:t>movl</a:t>
            </a:r>
            <a:r>
              <a:rPr lang="en-US" altLang="en-US" smtClean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</p:spPr>
        <p:txBody>
          <a:bodyPr lIns="0" tIns="0" rIns="0" bIns="0"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" panose="02070309020205020404" pitchFamily="49" charset="0"/>
              </a:rPr>
              <a:t>movq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Imm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 i="1">
                <a:latin typeface="Calibri" panose="020F0502020204030204" pitchFamily="34" charset="0"/>
              </a:rPr>
              <a:t>Reg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Source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Dest</a:t>
            </a:r>
          </a:p>
        </p:txBody>
      </p:sp>
      <p:sp>
        <p:nvSpPr>
          <p:cNvPr id="57359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60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61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62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movq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movq $-147,(%rax)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movq %rax,%rdx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movq %rax,(%rdx)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movq (%rax),%rdx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temp = *p;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Src,Dest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0825"/>
            <a:ext cx="8077200" cy="685800"/>
          </a:xfrm>
        </p:spPr>
        <p:txBody>
          <a:bodyPr/>
          <a:lstStyle/>
          <a:p>
            <a:pPr marL="119063" indent="-119063"/>
            <a:r>
              <a:rPr lang="en-US" altLang="en-US" smtClean="0"/>
              <a:t>Interesting Floats/Doubles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  <a:defRPr/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73088"/>
          </a:xfrm>
        </p:spPr>
        <p:txBody>
          <a:bodyPr/>
          <a:lstStyle/>
          <a:p>
            <a:r>
              <a:rPr lang="en-US" altLang="en-US" smtClean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>
                <a:latin typeface="Courier New" pitchFamily="49" charset="0"/>
              </a:rPr>
              <a:t>movq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cx</a:t>
            </a:r>
            <a:r>
              <a:rPr lang="en-US" sz="2400" dirty="0">
                <a:latin typeface="Courier New" pitchFamily="49" charset="0"/>
              </a:rPr>
              <a:t>),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ax</a:t>
            </a:r>
            <a:endParaRPr lang="en-US" sz="2400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>
                <a:latin typeface="Courier New" pitchFamily="49" charset="0"/>
              </a:rPr>
              <a:t>movq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</a:rPr>
              <a:t>8(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bp</a:t>
            </a:r>
            <a:r>
              <a:rPr lang="en-US" sz="2400" dirty="0">
                <a:latin typeface="Courier New" pitchFamily="49" charset="0"/>
              </a:rPr>
              <a:t>),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dx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573088"/>
          </a:xfrm>
        </p:spPr>
        <p:txBody>
          <a:bodyPr/>
          <a:lstStyle/>
          <a:p>
            <a:r>
              <a:rPr lang="en-US" altLang="en-US" smtClean="0"/>
              <a:t>Example of Simple Addressing Modes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0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void swap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(long *xp, long *yp)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long t0 = *xp;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long t1 = *yp;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*xp = t1;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*yp = t0;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495800" y="2154238"/>
            <a:ext cx="419100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6"/>
          <p:cNvGrpSpPr>
            <a:grpSpLocks/>
          </p:cNvGrpSpPr>
          <p:nvPr/>
        </p:nvGrpSpPr>
        <p:grpSpPr bwMode="auto">
          <a:xfrm>
            <a:off x="4332288" y="1781175"/>
            <a:ext cx="1752600" cy="1752600"/>
            <a:chOff x="9111129" y="1790700"/>
            <a:chExt cx="1752600" cy="1752600"/>
          </a:xfrm>
        </p:grpSpPr>
        <p:sp>
          <p:nvSpPr>
            <p:cNvPr id="63507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63508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63509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63510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63511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  <p:sp>
          <p:nvSpPr>
            <p:cNvPr id="63512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  <p:sp>
          <p:nvSpPr>
            <p:cNvPr id="63513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  <p:sp>
          <p:nvSpPr>
            <p:cNvPr id="63514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</p:grp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0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void swap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(long *xp, long *yp)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long t0 = *xp;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long t1 = *yp;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*xp = t1;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*yp = t0;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089775" y="8334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65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Register	Value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%rdi	xp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%rsi	yp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%rax	t0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%rdx	t1</a:t>
            </a:r>
          </a:p>
        </p:txBody>
      </p:sp>
      <p:sp>
        <p:nvSpPr>
          <p:cNvPr id="63495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63496" name="Text Box 5"/>
          <p:cNvSpPr txBox="1">
            <a:spLocks noChangeArrowheads="1"/>
          </p:cNvSpPr>
          <p:nvPr/>
        </p:nvSpPr>
        <p:spPr bwMode="auto">
          <a:xfrm>
            <a:off x="4516438" y="1219200"/>
            <a:ext cx="1350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cxnSp>
        <p:nvCxnSpPr>
          <p:cNvPr id="63497" name="Straight Arrow Connector 2"/>
          <p:cNvCxnSpPr>
            <a:cxnSpLocks noChangeShapeType="1"/>
            <a:endCxn id="34" idx="1"/>
          </p:cNvCxnSpPr>
          <p:nvPr/>
        </p:nvCxnSpPr>
        <p:spPr bwMode="auto">
          <a:xfrm flipV="1">
            <a:off x="5715000" y="1647825"/>
            <a:ext cx="1466850" cy="333375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8" name="Straight Arrow Connector 28"/>
          <p:cNvCxnSpPr>
            <a:cxnSpLocks noChangeShapeType="1"/>
          </p:cNvCxnSpPr>
          <p:nvPr/>
        </p:nvCxnSpPr>
        <p:spPr bwMode="auto">
          <a:xfrm>
            <a:off x="5715000" y="2438400"/>
            <a:ext cx="1450975" cy="685800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9" name="Oval 4"/>
          <p:cNvSpPr>
            <a:spLocks noChangeArrowheads="1"/>
          </p:cNvSpPr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 anchorCtr="1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3500" name="Oval 32"/>
          <p:cNvSpPr>
            <a:spLocks noChangeArrowheads="1"/>
          </p:cNvSpPr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 anchorCtr="1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grpSp>
        <p:nvGrpSpPr>
          <p:cNvPr id="63501" name="Group 5"/>
          <p:cNvGrpSpPr>
            <a:grpSpLocks/>
          </p:cNvGrpSpPr>
          <p:nvPr/>
        </p:nvGrpSpPr>
        <p:grpSpPr bwMode="auto">
          <a:xfrm>
            <a:off x="7181850" y="145732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2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3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4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5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6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alibri" pitchFamily="34" charset="0"/>
              </a:rPr>
              <a:t>456</a:t>
            </a:r>
          </a:p>
        </p:txBody>
      </p:sp>
      <p:grpSp>
        <p:nvGrpSpPr>
          <p:cNvPr id="65544" name="Group 63"/>
          <p:cNvGrpSpPr>
            <a:grpSpLocks/>
          </p:cNvGrpSpPr>
          <p:nvPr/>
        </p:nvGrpSpPr>
        <p:grpSpPr bwMode="auto">
          <a:xfrm>
            <a:off x="1111250" y="1814513"/>
            <a:ext cx="1752600" cy="1752600"/>
            <a:chOff x="9111129" y="1790700"/>
            <a:chExt cx="1752600" cy="1752600"/>
          </a:xfrm>
        </p:grpSpPr>
        <p:sp>
          <p:nvSpPr>
            <p:cNvPr id="6555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6555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6555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6555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6555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0x120</a:t>
              </a:r>
            </a:p>
          </p:txBody>
        </p:sp>
        <p:sp>
          <p:nvSpPr>
            <p:cNvPr id="6556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0x100</a:t>
              </a:r>
            </a:p>
          </p:txBody>
        </p:sp>
        <p:sp>
          <p:nvSpPr>
            <p:cNvPr id="6556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  <p:sp>
          <p:nvSpPr>
            <p:cNvPr id="6556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</p:grpSp>
      <p:sp>
        <p:nvSpPr>
          <p:cNvPr id="65545" name="Text Box 5"/>
          <p:cNvSpPr txBox="1">
            <a:spLocks noChangeArrowheads="1"/>
          </p:cNvSpPr>
          <p:nvPr/>
        </p:nvSpPr>
        <p:spPr bwMode="auto">
          <a:xfrm>
            <a:off x="1295400" y="12525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sp>
        <p:nvSpPr>
          <p:cNvPr id="65546" name="Text Box 5"/>
          <p:cNvSpPr txBox="1">
            <a:spLocks noChangeArrowheads="1"/>
          </p:cNvSpPr>
          <p:nvPr/>
        </p:nvSpPr>
        <p:spPr bwMode="auto">
          <a:xfrm>
            <a:off x="4816475" y="1031875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65547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grpSp>
        <p:nvGrpSpPr>
          <p:cNvPr id="65548" name="Group 5"/>
          <p:cNvGrpSpPr>
            <a:grpSpLocks/>
          </p:cNvGrpSpPr>
          <p:nvPr/>
        </p:nvGrpSpPr>
        <p:grpSpPr bwMode="auto">
          <a:xfrm>
            <a:off x="6096000" y="1414463"/>
            <a:ext cx="1219200" cy="2190750"/>
            <a:chOff x="6096000" y="1414046"/>
            <a:chExt cx="1219200" cy="2190764"/>
          </a:xfrm>
        </p:grpSpPr>
        <p:sp>
          <p:nvSpPr>
            <p:cNvPr id="6554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0x120 </a:t>
              </a:r>
            </a:p>
          </p:txBody>
        </p:sp>
        <p:sp>
          <p:nvSpPr>
            <p:cNvPr id="6555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0x118</a:t>
              </a:r>
            </a:p>
          </p:txBody>
        </p:sp>
        <p:sp>
          <p:nvSpPr>
            <p:cNvPr id="6555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0x110 </a:t>
              </a:r>
            </a:p>
          </p:txBody>
        </p:sp>
        <p:sp>
          <p:nvSpPr>
            <p:cNvPr id="6555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0x108 </a:t>
              </a:r>
            </a:p>
          </p:txBody>
        </p:sp>
        <p:sp>
          <p:nvSpPr>
            <p:cNvPr id="6555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0x100 </a:t>
              </a:r>
            </a:p>
          </p:txBody>
        </p:sp>
        <p:sp>
          <p:nvSpPr>
            <p:cNvPr id="6555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2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3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4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5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6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7592" name="Group 63"/>
          <p:cNvGrpSpPr>
            <a:grpSpLocks/>
          </p:cNvGrpSpPr>
          <p:nvPr/>
        </p:nvGrpSpPr>
        <p:grpSpPr bwMode="auto">
          <a:xfrm>
            <a:off x="1111250" y="1814513"/>
            <a:ext cx="1752600" cy="1752600"/>
            <a:chOff x="9111129" y="1790700"/>
            <a:chExt cx="1752600" cy="1752600"/>
          </a:xfrm>
        </p:grpSpPr>
        <p:sp>
          <p:nvSpPr>
            <p:cNvPr id="67604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67605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67606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67607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67608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0x120</a:t>
              </a:r>
            </a:p>
          </p:txBody>
        </p:sp>
        <p:sp>
          <p:nvSpPr>
            <p:cNvPr id="67609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0x100</a:t>
              </a:r>
            </a:p>
          </p:txBody>
        </p:sp>
        <p:sp>
          <p:nvSpPr>
            <p:cNvPr id="67610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</a:rPr>
                <a:t>123</a:t>
              </a:r>
            </a:p>
          </p:txBody>
        </p:sp>
        <p:sp>
          <p:nvSpPr>
            <p:cNvPr id="67611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endParaRPr lang="en-US" altLang="en-US">
                <a:latin typeface="Courier New" panose="02070309020205020404" pitchFamily="49" charset="0"/>
              </a:endParaRPr>
            </a:p>
          </p:txBody>
        </p:sp>
      </p:grpSp>
      <p:sp>
        <p:nvSpPr>
          <p:cNvPr id="67593" name="Text Box 5"/>
          <p:cNvSpPr txBox="1">
            <a:spLocks noChangeArrowheads="1"/>
          </p:cNvSpPr>
          <p:nvPr/>
        </p:nvSpPr>
        <p:spPr bwMode="auto">
          <a:xfrm>
            <a:off x="1295400" y="12525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sp>
        <p:nvSpPr>
          <p:cNvPr id="67594" name="Text Box 5"/>
          <p:cNvSpPr txBox="1">
            <a:spLocks noChangeArrowheads="1"/>
          </p:cNvSpPr>
          <p:nvPr/>
        </p:nvSpPr>
        <p:spPr bwMode="auto">
          <a:xfrm>
            <a:off x="4816475" y="1031875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cxnSp>
        <p:nvCxnSpPr>
          <p:cNvPr id="67595" name="Straight Arrow Connector 77"/>
          <p:cNvCxnSpPr>
            <a:cxnSpLocks noChangeShapeType="1"/>
            <a:stCxn id="53" idx="1"/>
            <a:endCxn id="67610" idx="3"/>
          </p:cNvCxnSpPr>
          <p:nvPr/>
        </p:nvCxnSpPr>
        <p:spPr bwMode="auto">
          <a:xfrm flipH="1">
            <a:off x="2863850" y="1852613"/>
            <a:ext cx="2089150" cy="1066800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6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</a:t>
            </a:r>
            <a:r>
              <a:rPr lang="ro-RO" altLang="en-US">
                <a:solidFill>
                  <a:srgbClr val="FF0000"/>
                </a:solidFill>
                <a:latin typeface="Courier New" panose="02070309020205020404" pitchFamily="49" charset="0"/>
              </a:rPr>
              <a:t>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grpSp>
        <p:nvGrpSpPr>
          <p:cNvPr id="67597" name="Group 29"/>
          <p:cNvGrpSpPr>
            <a:grpSpLocks/>
          </p:cNvGrpSpPr>
          <p:nvPr/>
        </p:nvGrpSpPr>
        <p:grpSpPr bwMode="auto">
          <a:xfrm>
            <a:off x="6096000" y="1414463"/>
            <a:ext cx="1219200" cy="2190750"/>
            <a:chOff x="6096000" y="1414046"/>
            <a:chExt cx="1219200" cy="2190764"/>
          </a:xfrm>
        </p:grpSpPr>
        <p:sp>
          <p:nvSpPr>
            <p:cNvPr id="67598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0x120 </a:t>
              </a:r>
            </a:p>
          </p:txBody>
        </p:sp>
        <p:sp>
          <p:nvSpPr>
            <p:cNvPr id="67599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0x118</a:t>
              </a:r>
            </a:p>
          </p:txBody>
        </p:sp>
        <p:sp>
          <p:nvSpPr>
            <p:cNvPr id="67600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0x110 </a:t>
              </a:r>
            </a:p>
          </p:txBody>
        </p:sp>
        <p:sp>
          <p:nvSpPr>
            <p:cNvPr id="67601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0x108 </a:t>
              </a:r>
            </a:p>
          </p:txBody>
        </p:sp>
        <p:sp>
          <p:nvSpPr>
            <p:cNvPr id="67602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0x100 </a:t>
              </a:r>
            </a:p>
          </p:txBody>
        </p:sp>
        <p:sp>
          <p:nvSpPr>
            <p:cNvPr id="67603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2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3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4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5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6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9640" name="Group 63"/>
          <p:cNvGrpSpPr>
            <a:grpSpLocks/>
          </p:cNvGrpSpPr>
          <p:nvPr/>
        </p:nvGrpSpPr>
        <p:grpSpPr bwMode="auto">
          <a:xfrm>
            <a:off x="1111250" y="1814513"/>
            <a:ext cx="1752600" cy="1752600"/>
            <a:chOff x="9111129" y="1790700"/>
            <a:chExt cx="1752600" cy="1752600"/>
          </a:xfrm>
        </p:grpSpPr>
        <p:sp>
          <p:nvSpPr>
            <p:cNvPr id="69652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69653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69654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69655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69656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0x120</a:t>
              </a:r>
            </a:p>
          </p:txBody>
        </p:sp>
        <p:sp>
          <p:nvSpPr>
            <p:cNvPr id="69657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0x100</a:t>
              </a:r>
            </a:p>
          </p:txBody>
        </p:sp>
        <p:sp>
          <p:nvSpPr>
            <p:cNvPr id="69658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123</a:t>
              </a:r>
            </a:p>
          </p:txBody>
        </p:sp>
        <p:sp>
          <p:nvSpPr>
            <p:cNvPr id="69659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</a:rPr>
                <a:t>456</a:t>
              </a:r>
            </a:p>
          </p:txBody>
        </p:sp>
      </p:grpSp>
      <p:sp>
        <p:nvSpPr>
          <p:cNvPr id="69641" name="Text Box 5"/>
          <p:cNvSpPr txBox="1">
            <a:spLocks noChangeArrowheads="1"/>
          </p:cNvSpPr>
          <p:nvPr/>
        </p:nvSpPr>
        <p:spPr bwMode="auto">
          <a:xfrm>
            <a:off x="1295400" y="12525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sp>
        <p:nvSpPr>
          <p:cNvPr id="69642" name="Text Box 5"/>
          <p:cNvSpPr txBox="1">
            <a:spLocks noChangeArrowheads="1"/>
          </p:cNvSpPr>
          <p:nvPr/>
        </p:nvSpPr>
        <p:spPr bwMode="auto">
          <a:xfrm>
            <a:off x="4816475" y="1031875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cxnSp>
        <p:nvCxnSpPr>
          <p:cNvPr id="69643" name="Straight Arrow Connector 77"/>
          <p:cNvCxnSpPr>
            <a:cxnSpLocks noChangeShapeType="1"/>
            <a:stCxn id="58" idx="1"/>
            <a:endCxn id="69659" idx="3"/>
          </p:cNvCxnSpPr>
          <p:nvPr/>
        </p:nvCxnSpPr>
        <p:spPr bwMode="auto">
          <a:xfrm flipH="1">
            <a:off x="2863850" y="3376613"/>
            <a:ext cx="2089150" cy="0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44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solidFill>
                  <a:srgbClr val="FF0000"/>
                </a:solidFill>
                <a:latin typeface="Courier New" panose="02070309020205020404" pitchFamily="49" charset="0"/>
              </a:rPr>
              <a:t>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grpSp>
        <p:nvGrpSpPr>
          <p:cNvPr id="69645" name="Group 30"/>
          <p:cNvGrpSpPr>
            <a:grpSpLocks/>
          </p:cNvGrpSpPr>
          <p:nvPr/>
        </p:nvGrpSpPr>
        <p:grpSpPr bwMode="auto">
          <a:xfrm>
            <a:off x="6096000" y="1414463"/>
            <a:ext cx="1219200" cy="2190750"/>
            <a:chOff x="6096000" y="1414046"/>
            <a:chExt cx="1219200" cy="2190764"/>
          </a:xfrm>
        </p:grpSpPr>
        <p:sp>
          <p:nvSpPr>
            <p:cNvPr id="69646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0x120 </a:t>
              </a:r>
            </a:p>
          </p:txBody>
        </p:sp>
        <p:sp>
          <p:nvSpPr>
            <p:cNvPr id="69647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0x118</a:t>
              </a:r>
            </a:p>
          </p:txBody>
        </p:sp>
        <p:sp>
          <p:nvSpPr>
            <p:cNvPr id="69648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0x110 </a:t>
              </a:r>
            </a:p>
          </p:txBody>
        </p:sp>
        <p:sp>
          <p:nvSpPr>
            <p:cNvPr id="69649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0x108 </a:t>
              </a:r>
            </a:p>
          </p:txBody>
        </p:sp>
        <p:sp>
          <p:nvSpPr>
            <p:cNvPr id="69650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0x100 </a:t>
              </a:r>
            </a:p>
          </p:txBody>
        </p:sp>
        <p:sp>
          <p:nvSpPr>
            <p:cNvPr id="6965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2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3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4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5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6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71688" name="Group 63"/>
          <p:cNvGrpSpPr>
            <a:grpSpLocks/>
          </p:cNvGrpSpPr>
          <p:nvPr/>
        </p:nvGrpSpPr>
        <p:grpSpPr bwMode="auto">
          <a:xfrm>
            <a:off x="1111250" y="1814513"/>
            <a:ext cx="1752600" cy="1752600"/>
            <a:chOff x="9111129" y="1790700"/>
            <a:chExt cx="1752600" cy="1752600"/>
          </a:xfrm>
        </p:grpSpPr>
        <p:sp>
          <p:nvSpPr>
            <p:cNvPr id="71700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71701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71702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71703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71704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0x120</a:t>
              </a:r>
            </a:p>
          </p:txBody>
        </p:sp>
        <p:sp>
          <p:nvSpPr>
            <p:cNvPr id="71705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0x100</a:t>
              </a:r>
            </a:p>
          </p:txBody>
        </p:sp>
        <p:sp>
          <p:nvSpPr>
            <p:cNvPr id="71706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123</a:t>
              </a:r>
            </a:p>
          </p:txBody>
        </p:sp>
        <p:sp>
          <p:nvSpPr>
            <p:cNvPr id="71707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456</a:t>
              </a:r>
            </a:p>
          </p:txBody>
        </p:sp>
      </p:grpSp>
      <p:sp>
        <p:nvSpPr>
          <p:cNvPr id="71689" name="Text Box 5"/>
          <p:cNvSpPr txBox="1">
            <a:spLocks noChangeArrowheads="1"/>
          </p:cNvSpPr>
          <p:nvPr/>
        </p:nvSpPr>
        <p:spPr bwMode="auto">
          <a:xfrm>
            <a:off x="1295400" y="12525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sp>
        <p:nvSpPr>
          <p:cNvPr id="71690" name="Text Box 5"/>
          <p:cNvSpPr txBox="1">
            <a:spLocks noChangeArrowheads="1"/>
          </p:cNvSpPr>
          <p:nvPr/>
        </p:nvSpPr>
        <p:spPr bwMode="auto">
          <a:xfrm>
            <a:off x="4816475" y="1031875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cxnSp>
        <p:nvCxnSpPr>
          <p:cNvPr id="71691" name="Straight Arrow Connector 77"/>
          <p:cNvCxnSpPr>
            <a:cxnSpLocks noChangeShapeType="1"/>
            <a:stCxn id="71707" idx="3"/>
            <a:endCxn id="53" idx="1"/>
          </p:cNvCxnSpPr>
          <p:nvPr/>
        </p:nvCxnSpPr>
        <p:spPr bwMode="auto">
          <a:xfrm flipV="1">
            <a:off x="2863850" y="1852613"/>
            <a:ext cx="2089150" cy="1524000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692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solidFill>
                  <a:srgbClr val="FF0000"/>
                </a:solidFill>
                <a:latin typeface="Courier New" panose="02070309020205020404" pitchFamily="49" charset="0"/>
              </a:rPr>
              <a:t>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grpSp>
        <p:nvGrpSpPr>
          <p:cNvPr id="71693" name="Group 29"/>
          <p:cNvGrpSpPr>
            <a:grpSpLocks/>
          </p:cNvGrpSpPr>
          <p:nvPr/>
        </p:nvGrpSpPr>
        <p:grpSpPr bwMode="auto">
          <a:xfrm>
            <a:off x="6096000" y="1414463"/>
            <a:ext cx="1219200" cy="2190750"/>
            <a:chOff x="6096000" y="1414046"/>
            <a:chExt cx="1219200" cy="2190764"/>
          </a:xfrm>
        </p:grpSpPr>
        <p:sp>
          <p:nvSpPr>
            <p:cNvPr id="71694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0x120 </a:t>
              </a:r>
            </a:p>
          </p:txBody>
        </p:sp>
        <p:sp>
          <p:nvSpPr>
            <p:cNvPr id="71695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0x118</a:t>
              </a:r>
            </a:p>
          </p:txBody>
        </p:sp>
        <p:sp>
          <p:nvSpPr>
            <p:cNvPr id="71696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0x110 </a:t>
              </a:r>
            </a:p>
          </p:txBody>
        </p:sp>
        <p:sp>
          <p:nvSpPr>
            <p:cNvPr id="71697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0x108 </a:t>
              </a:r>
            </a:p>
          </p:txBody>
        </p:sp>
        <p:sp>
          <p:nvSpPr>
            <p:cNvPr id="71698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0x100 </a:t>
              </a:r>
            </a:p>
          </p:txBody>
        </p:sp>
        <p:sp>
          <p:nvSpPr>
            <p:cNvPr id="71699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altLang="en-US" smtClean="0"/>
              <a:t>Understanding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n-US" smtClean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2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3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4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5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6113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73736" name="Group 63"/>
          <p:cNvGrpSpPr>
            <a:grpSpLocks/>
          </p:cNvGrpSpPr>
          <p:nvPr/>
        </p:nvGrpSpPr>
        <p:grpSpPr bwMode="auto">
          <a:xfrm>
            <a:off x="1111250" y="1814513"/>
            <a:ext cx="1752600" cy="1752600"/>
            <a:chOff x="9111129" y="1790700"/>
            <a:chExt cx="1752600" cy="1752600"/>
          </a:xfrm>
        </p:grpSpPr>
        <p:sp>
          <p:nvSpPr>
            <p:cNvPr id="73748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%rdi</a:t>
              </a:r>
            </a:p>
          </p:txBody>
        </p:sp>
        <p:sp>
          <p:nvSpPr>
            <p:cNvPr id="73749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%rsi</a:t>
              </a:r>
            </a:p>
          </p:txBody>
        </p:sp>
        <p:sp>
          <p:nvSpPr>
            <p:cNvPr id="73750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%rax</a:t>
              </a:r>
            </a:p>
          </p:txBody>
        </p:sp>
        <p:sp>
          <p:nvSpPr>
            <p:cNvPr id="73751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%rdx</a:t>
              </a:r>
            </a:p>
          </p:txBody>
        </p:sp>
        <p:sp>
          <p:nvSpPr>
            <p:cNvPr id="73752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0x120</a:t>
              </a:r>
            </a:p>
          </p:txBody>
        </p:sp>
        <p:sp>
          <p:nvSpPr>
            <p:cNvPr id="73753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0x100</a:t>
              </a:r>
            </a:p>
          </p:txBody>
        </p:sp>
        <p:sp>
          <p:nvSpPr>
            <p:cNvPr id="73754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123</a:t>
              </a:r>
            </a:p>
          </p:txBody>
        </p:sp>
        <p:sp>
          <p:nvSpPr>
            <p:cNvPr id="73755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456</a:t>
              </a:r>
            </a:p>
          </p:txBody>
        </p:sp>
      </p:grpSp>
      <p:sp>
        <p:nvSpPr>
          <p:cNvPr id="73737" name="Text Box 5"/>
          <p:cNvSpPr txBox="1">
            <a:spLocks noChangeArrowheads="1"/>
          </p:cNvSpPr>
          <p:nvPr/>
        </p:nvSpPr>
        <p:spPr bwMode="auto">
          <a:xfrm>
            <a:off x="1295400" y="12525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Registers</a:t>
            </a:r>
          </a:p>
        </p:txBody>
      </p:sp>
      <p:sp>
        <p:nvSpPr>
          <p:cNvPr id="73738" name="Text Box 5"/>
          <p:cNvSpPr txBox="1">
            <a:spLocks noChangeArrowheads="1"/>
          </p:cNvSpPr>
          <p:nvPr/>
        </p:nvSpPr>
        <p:spPr bwMode="auto">
          <a:xfrm>
            <a:off x="4816475" y="1031875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</a:rPr>
              <a:t>Memory</a:t>
            </a:r>
          </a:p>
        </p:txBody>
      </p:sp>
      <p:cxnSp>
        <p:nvCxnSpPr>
          <p:cNvPr id="73739" name="Straight Arrow Connector 77"/>
          <p:cNvCxnSpPr>
            <a:cxnSpLocks noChangeShapeType="1"/>
            <a:stCxn id="73754" idx="3"/>
          </p:cNvCxnSpPr>
          <p:nvPr/>
        </p:nvCxnSpPr>
        <p:spPr bwMode="auto">
          <a:xfrm>
            <a:off x="2863850" y="2919413"/>
            <a:ext cx="2074863" cy="419100"/>
          </a:xfrm>
          <a:prstGeom prst="straightConnector1">
            <a:avLst/>
          </a:prstGeom>
          <a:noFill/>
          <a:ln w="25400" algn="ctr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4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1286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swap: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</a:t>
            </a:r>
            <a:r>
              <a:rPr lang="ro-RO" altLang="en-US">
                <a:latin typeface="Courier New" panose="02070309020205020404" pitchFamily="49" charset="0"/>
              </a:rPr>
              <a:t> movq    (%rdi), %rax  # t0 = *xp  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(%rsi), %rdx  # t1 = *yp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movq    %rdx, (%rdi)  # *xp = t1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</a:t>
            </a:r>
            <a:r>
              <a:rPr lang="ro-RO" altLang="en-US">
                <a:solidFill>
                  <a:srgbClr val="FF0000"/>
                </a:solidFill>
                <a:latin typeface="Courier New" panose="02070309020205020404" pitchFamily="49" charset="0"/>
              </a:rPr>
              <a:t>movq    %rax, (%rsi)  # *yp = t0</a:t>
            </a:r>
          </a:p>
          <a:p>
            <a:r>
              <a:rPr lang="ro-RO" altLang="en-US">
                <a:latin typeface="Courier New" panose="020703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</a:endParaRPr>
          </a:p>
        </p:txBody>
      </p:sp>
      <p:grpSp>
        <p:nvGrpSpPr>
          <p:cNvPr id="73741" name="Group 27"/>
          <p:cNvGrpSpPr>
            <a:grpSpLocks/>
          </p:cNvGrpSpPr>
          <p:nvPr/>
        </p:nvGrpSpPr>
        <p:grpSpPr bwMode="auto">
          <a:xfrm>
            <a:off x="6096000" y="1414463"/>
            <a:ext cx="1219200" cy="2190750"/>
            <a:chOff x="6096000" y="1414046"/>
            <a:chExt cx="1219200" cy="2190764"/>
          </a:xfrm>
        </p:grpSpPr>
        <p:sp>
          <p:nvSpPr>
            <p:cNvPr id="7374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0x120 </a:t>
              </a:r>
            </a:p>
          </p:txBody>
        </p:sp>
        <p:sp>
          <p:nvSpPr>
            <p:cNvPr id="7374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0x118</a:t>
              </a:r>
            </a:p>
          </p:txBody>
        </p:sp>
        <p:sp>
          <p:nvSpPr>
            <p:cNvPr id="7374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0x110 </a:t>
              </a:r>
            </a:p>
          </p:txBody>
        </p:sp>
        <p:sp>
          <p:nvSpPr>
            <p:cNvPr id="7374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0x108 </a:t>
              </a:r>
            </a:p>
          </p:txBody>
        </p:sp>
        <p:sp>
          <p:nvSpPr>
            <p:cNvPr id="7374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0x100 </a:t>
              </a:r>
            </a:p>
          </p:txBody>
        </p:sp>
        <p:sp>
          <p:nvSpPr>
            <p:cNvPr id="7374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573088"/>
          </a:xfrm>
        </p:spPr>
        <p:txBody>
          <a:bodyPr/>
          <a:lstStyle/>
          <a:p>
            <a:r>
              <a:rPr lang="en-US" altLang="en-US" smtClean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  <a:defRPr/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>
                <a:latin typeface="Courier New" pitchFamily="49" charset="0"/>
              </a:rPr>
              <a:t>movq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cx</a:t>
            </a:r>
            <a:r>
              <a:rPr lang="en-US" sz="2400" dirty="0">
                <a:latin typeface="Courier New" pitchFamily="49" charset="0"/>
              </a:rPr>
              <a:t>),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ax</a:t>
            </a:r>
            <a:endParaRPr lang="en-US" sz="2400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  <a:defRPr/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>
                <a:latin typeface="Courier New" pitchFamily="49" charset="0"/>
              </a:rPr>
              <a:t>movq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</a:rPr>
              <a:t>8(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bp</a:t>
            </a:r>
            <a:r>
              <a:rPr lang="en-US" sz="2400" dirty="0">
                <a:latin typeface="Courier New" pitchFamily="49" charset="0"/>
              </a:rPr>
              <a:t>),</a:t>
            </a:r>
            <a:r>
              <a:rPr lang="en-US" sz="2400" dirty="0" smtClean="0">
                <a:latin typeface="Courier New" pitchFamily="49" charset="0"/>
              </a:rPr>
              <a:t>%</a:t>
            </a:r>
            <a:r>
              <a:rPr lang="en-US" sz="2400" dirty="0" err="1">
                <a:latin typeface="Courier New" pitchFamily="49" charset="0"/>
              </a:rPr>
              <a:t>r</a:t>
            </a:r>
            <a:r>
              <a:rPr lang="en-US" sz="2400" dirty="0" err="1" smtClean="0">
                <a:latin typeface="Courier New" pitchFamily="49" charset="0"/>
              </a:rPr>
              <a:t>dx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573088"/>
          </a:xfrm>
        </p:spPr>
        <p:txBody>
          <a:bodyPr/>
          <a:lstStyle/>
          <a:p>
            <a:r>
              <a:rPr lang="en-US" altLang="en-US" smtClean="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>
              <a:buFont typeface="Wingdings" panose="05000000000000000000" pitchFamily="2" charset="2"/>
              <a:buNone/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</a:t>
            </a:r>
            <a:r>
              <a:rPr lang="en-US" dirty="0" smtClean="0"/>
              <a:t>16 </a:t>
            </a:r>
            <a:r>
              <a:rPr lang="en-US" dirty="0"/>
              <a:t>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</a:t>
            </a:r>
            <a:r>
              <a:rPr lang="en-US" dirty="0"/>
              <a:t>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  <a:defRPr/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  <a:defRPr/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Font typeface="Wingdings" panose="05000000000000000000" pitchFamily="2" charset="2"/>
              <a:buNone/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Font typeface="Wingdings" panose="05000000000000000000" pitchFamily="2" charset="2"/>
              <a:buNone/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Font typeface="Wingdings" panose="05000000000000000000" pitchFamily="2" charset="2"/>
              <a:buNone/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C-Primer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CMU 2002</a:t>
            </a:r>
          </a:p>
          <a:p>
            <a:pPr eaLnBrk="1" hangingPunct="1">
              <a:defRPr/>
            </a:pPr>
            <a:r>
              <a:rPr lang="en-US" altLang="en-US" dirty="0" smtClean="0"/>
              <a:t>Overview comparison of C and Java</a:t>
            </a:r>
          </a:p>
          <a:p>
            <a:pPr lvl="1" eaLnBrk="1" hangingPunct="1">
              <a:defRPr/>
            </a:pPr>
            <a:r>
              <a:rPr lang="en-CA" altLang="en-US" dirty="0" smtClean="0"/>
              <a:t>Like Java, like C</a:t>
            </a:r>
          </a:p>
          <a:p>
            <a:pPr eaLnBrk="1" hangingPunct="1">
              <a:defRPr/>
            </a:pPr>
            <a:r>
              <a:rPr lang="en-US" altLang="en-US" dirty="0" smtClean="0"/>
              <a:t>Preprocessor</a:t>
            </a:r>
          </a:p>
          <a:p>
            <a:pPr lvl="1" eaLnBrk="1" hangingPunct="1">
              <a:defRPr/>
            </a:pPr>
            <a:r>
              <a:rPr lang="en-US" altLang="en-US" dirty="0" smtClean="0"/>
              <a:t>#include</a:t>
            </a:r>
          </a:p>
          <a:p>
            <a:pPr lvl="1" eaLnBrk="1" hangingPunct="1">
              <a:defRPr/>
            </a:pPr>
            <a:r>
              <a:rPr lang="en-US" altLang="en-US" dirty="0" smtClean="0"/>
              <a:t>#define</a:t>
            </a:r>
          </a:p>
          <a:p>
            <a:pPr eaLnBrk="1" hangingPunct="1">
              <a:defRPr/>
            </a:pPr>
            <a:r>
              <a:rPr lang="en-US" altLang="en-US" dirty="0" smtClean="0"/>
              <a:t>Command line arguments</a:t>
            </a:r>
          </a:p>
          <a:p>
            <a:pPr eaLnBrk="1" hangingPunct="1">
              <a:defRPr/>
            </a:pPr>
            <a:r>
              <a:rPr lang="en-US" altLang="en-US" dirty="0" smtClean="0"/>
              <a:t>Arrays and structures</a:t>
            </a:r>
          </a:p>
          <a:p>
            <a:pPr eaLnBrk="1" hangingPunct="1">
              <a:defRPr/>
            </a:pPr>
            <a:r>
              <a:rPr lang="en-US" altLang="en-US" dirty="0" smtClean="0"/>
              <a:t>Pointers and dynamic memory</a:t>
            </a:r>
          </a:p>
          <a:p>
            <a:pPr lvl="1" eaLnBrk="1" hangingPunct="1">
              <a:defRPr/>
            </a:pPr>
            <a:r>
              <a:rPr lang="en-US" altLang="en-US" dirty="0" err="1"/>
              <a:t>m</a:t>
            </a:r>
            <a:r>
              <a:rPr lang="en-US" altLang="en-US" dirty="0" err="1" smtClean="0"/>
              <a:t>alloc</a:t>
            </a:r>
            <a:r>
              <a:rPr lang="en-US" altLang="en-US" dirty="0" smtClean="0"/>
              <a:t> and free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5092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990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799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963" indent="-80963"/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Address Computation Examples</a:t>
            </a:r>
            <a:endParaRPr lang="en-US" altLang="en-US" smtClean="0">
              <a:latin typeface="Calibri" panose="020F0502020204030204" pitchFamily="34" charset="0"/>
              <a:ea typeface="ヒラギノ角ゴ ProN W3"/>
              <a:cs typeface="ヒラギノ角ゴ ProN W3"/>
              <a:sym typeface="Calibri" panose="020F0502020204030204" pitchFamily="34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50925" y="3894138"/>
          <a:ext cx="6934200" cy="2524125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492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571" marB="1015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571" marB="1015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571" marB="10157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179" marB="7617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179" marB="7617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179" marB="7617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179" marB="7617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179" marB="761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228600" y="460375"/>
            <a:ext cx="8893175" cy="781050"/>
          </a:xfrm>
        </p:spPr>
        <p:txBody>
          <a:bodyPr/>
          <a:lstStyle/>
          <a:p>
            <a:r>
              <a:rPr lang="en-US" altLang="en-US" smtClean="0"/>
              <a:t>Today: Machine Programming I: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38" y="1481138"/>
            <a:ext cx="8475662" cy="52244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pPr>
              <a:defRPr/>
            </a:pPr>
            <a:r>
              <a:rPr lang="en-US" dirty="0"/>
              <a:t>Arithmetic &amp; logical operations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smtClean="0"/>
              <a:t>,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>
              <a:defRPr/>
            </a:pP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>
              <a:defRPr/>
            </a:pPr>
            <a:r>
              <a:rPr lang="en-US" dirty="0"/>
              <a:t>Set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 smtClean="0"/>
              <a:t> </a:t>
            </a:r>
            <a:r>
              <a:rPr lang="en-US" dirty="0"/>
              <a:t>to address denoted by expression</a:t>
            </a:r>
          </a:p>
          <a:p>
            <a:pPr>
              <a:spcBef>
                <a:spcPts val="2800"/>
              </a:spcBef>
              <a:defRPr/>
            </a:pPr>
            <a:r>
              <a:rPr lang="en-US" dirty="0"/>
              <a:t>Uses</a:t>
            </a:r>
          </a:p>
          <a:p>
            <a:pPr marL="552450" lvl="1">
              <a:defRPr/>
            </a:pPr>
            <a:r>
              <a:rPr lang="en-US" dirty="0"/>
              <a:t>Computing addresses without a memory reference</a:t>
            </a:r>
          </a:p>
          <a:p>
            <a:pPr marL="838200" lvl="2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Computing arithmetic expressions of the form x + k*y</a:t>
            </a:r>
          </a:p>
          <a:p>
            <a:pPr marL="838200" lvl="2">
              <a:defRPr/>
            </a:pPr>
            <a:r>
              <a:rPr lang="en-US" dirty="0"/>
              <a:t>k = 1, 2, 4, or 8</a:t>
            </a:r>
          </a:p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3973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long m12(long x)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return x*12;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}</a:t>
            </a:r>
          </a:p>
        </p:txBody>
      </p:sp>
      <p:sp>
        <p:nvSpPr>
          <p:cNvPr id="83974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leaq (%rdi,%rdi,2), %rax # t &lt;- x+x*2</a:t>
            </a:r>
            <a:endParaRPr lang="en-US" altLang="en-US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salq $2, %rax            # return t&lt;&lt;2</a:t>
            </a:r>
          </a:p>
        </p:txBody>
      </p:sp>
      <p:sp>
        <p:nvSpPr>
          <p:cNvPr id="83975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Converted to ASM by compiler: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/>
              <a:t>Two Operand Instructions:</a:t>
            </a:r>
          </a:p>
          <a:p>
            <a:pPr marL="0" lvl="1" indent="0">
              <a:buFont typeface="Wingdings" panose="05000000000000000000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  <a:defRPr/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/>
              <a:t>One Operand Instructions</a:t>
            </a:r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Font typeface="Wingdings" pitchFamily="2" charset="2"/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  <a:defRPr/>
            </a:pPr>
            <a:r>
              <a:rPr lang="en-US" dirty="0"/>
              <a:t>See book for more instructions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200"/>
            <a:ext cx="4406900" cy="28289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Interesting Instructions</a:t>
            </a:r>
          </a:p>
          <a:p>
            <a:pPr lvl="1" indent="-342900">
              <a:defRPr/>
            </a:pPr>
            <a:r>
              <a:rPr lang="en-US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>
              <a:defRPr/>
            </a:pPr>
            <a:r>
              <a:rPr lang="en-US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>
              <a:defRPr/>
            </a:pPr>
            <a:r>
              <a:rPr lang="en-US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>
              <a:defRPr/>
            </a:pPr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87045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long arith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(long x, long y, long z)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t1 = x+y;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t2 = z+t1;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t3 = x+4;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t4 = y * 48;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t5 = t3 + t4;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rval = t2 * t5;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return rval;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}</a:t>
            </a:r>
          </a:p>
        </p:txBody>
      </p:sp>
      <p:sp>
        <p:nvSpPr>
          <p:cNvPr id="87046" name="Rectangle 5"/>
          <p:cNvSpPr>
            <a:spLocks/>
          </p:cNvSpPr>
          <p:nvPr/>
        </p:nvSpPr>
        <p:spPr bwMode="auto">
          <a:xfrm>
            <a:off x="4249738" y="1193800"/>
            <a:ext cx="41275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arith: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(%rdi,%rsi),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addq    %rdx,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(%rsi,%rsi,2), %rdx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salq    $4, %rdx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4(%rdi,%rdx), %rcx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imulq   %rcx,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ret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Understanding Arithmetic Expression Example</a:t>
            </a:r>
          </a:p>
        </p:txBody>
      </p:sp>
      <p:sp>
        <p:nvSpPr>
          <p:cNvPr id="88068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long arith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(long x, long y, long z)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t1 = x+y;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t2 = z+t1;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t3 = x+4;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t4 = y * 48;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t5 = t3 + t4;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long rval = t2 * t5;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return rval;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}</a:t>
            </a:r>
          </a:p>
        </p:txBody>
      </p:sp>
      <p:sp>
        <p:nvSpPr>
          <p:cNvPr id="88069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57200" algn="l"/>
                <a:tab pos="1201738" algn="l"/>
                <a:tab pos="14859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arith: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(%rdi,%rsi), %rax   # t1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addq    %rdx, %rax          # t2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(%rsi,%rsi,2), %rdx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salq    $4, %rdx            # t4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leaq    4(%rdi,%rdx), %rcx  # t5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imulq   %rcx, %rax          # rval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Machine Programming I: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History of Intel processors and architectures</a:t>
            </a:r>
          </a:p>
          <a:p>
            <a:pPr lvl="1">
              <a:defRPr/>
            </a:pPr>
            <a:r>
              <a:rPr lang="en-US" dirty="0" smtClean="0"/>
              <a:t>Evolutionary design leads to many quirks and artifacts</a:t>
            </a:r>
          </a:p>
          <a:p>
            <a:pPr>
              <a:defRPr/>
            </a:pPr>
            <a:r>
              <a:rPr lang="en-US" dirty="0" smtClean="0"/>
              <a:t>C, assembly, machine code</a:t>
            </a:r>
          </a:p>
          <a:p>
            <a:pPr lvl="1">
              <a:defRPr/>
            </a:pPr>
            <a:r>
              <a:rPr lang="en-US" dirty="0" smtClean="0"/>
              <a:t>New forms of visible state: program counter, registers, ...</a:t>
            </a:r>
          </a:p>
          <a:p>
            <a:pPr lvl="1">
              <a:defRPr/>
            </a:pPr>
            <a:r>
              <a:rPr lang="en-US" dirty="0" smtClean="0"/>
              <a:t>Compiler must transform statements, expressions, procedures into low-level instruction sequences</a:t>
            </a:r>
          </a:p>
          <a:p>
            <a:pPr>
              <a:defRPr/>
            </a:pPr>
            <a:r>
              <a:rPr lang="en-US" dirty="0" smtClean="0"/>
              <a:t>Assembly Basics: Registers, operands, move</a:t>
            </a:r>
          </a:p>
          <a:p>
            <a:pPr lvl="1">
              <a:defRPr/>
            </a:pPr>
            <a:r>
              <a:rPr lang="en-US" dirty="0" smtClean="0"/>
              <a:t>The x86-64 move instructions cover wide range of data movement forms</a:t>
            </a:r>
          </a:p>
          <a:p>
            <a:pPr>
              <a:defRPr/>
            </a:pPr>
            <a:r>
              <a:rPr lang="en-US" dirty="0" smtClean="0"/>
              <a:t>Arithmetic</a:t>
            </a:r>
          </a:p>
          <a:p>
            <a:pPr lvl="1">
              <a:defRPr/>
            </a:pPr>
            <a:r>
              <a:rPr lang="en-US" dirty="0" smtClean="0"/>
              <a:t>C compiler will figure out different instruction combinations to carry out computation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Lab01-Datalab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0763"/>
            <a:ext cx="8307387" cy="52244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Intel x86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</p:spPr>
        <p:txBody>
          <a:bodyPr lIns="90487" tIns="44450" rIns="90487" bIns="44450"/>
          <a:lstStyle/>
          <a:p>
            <a:pPr>
              <a:defRPr/>
            </a:pPr>
            <a:r>
              <a:rPr lang="en-US" dirty="0"/>
              <a:t>D</a:t>
            </a:r>
            <a:r>
              <a:rPr lang="en-US" dirty="0" smtClean="0"/>
              <a:t>ominate laptop/desktop/server market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Evolutionary design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>
              <a:defRPr/>
            </a:pPr>
            <a:r>
              <a:rPr lang="en-US" dirty="0"/>
              <a:t>Added more features as time goes 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>
              <a:defRPr/>
            </a:pPr>
            <a:r>
              <a:rPr lang="en-US" dirty="0"/>
              <a:t>Many different instructions with many different formats</a:t>
            </a:r>
          </a:p>
          <a:p>
            <a:pPr lvl="2">
              <a:defRPr/>
            </a:pPr>
            <a:r>
              <a:rPr lang="en-US" dirty="0"/>
              <a:t>But, only small subset encountered with Linux programs</a:t>
            </a:r>
          </a:p>
          <a:p>
            <a:pPr lvl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>
              <a:defRPr/>
            </a:pPr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>
              <a:defRPr/>
            </a:pPr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573088"/>
          </a:xfrm>
        </p:spPr>
        <p:txBody>
          <a:bodyPr/>
          <a:lstStyle/>
          <a:p>
            <a:r>
              <a:rPr lang="en-US" altLang="en-US" smtClean="0"/>
              <a:t>Intel 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73088"/>
            <a:ext cx="7924800" cy="5105400"/>
          </a:xfrm>
        </p:spPr>
        <p:txBody>
          <a:bodyPr/>
          <a:lstStyle/>
          <a:p>
            <a:pPr marL="223838" indent="-223838" defTabSz="895350">
              <a:buFont typeface="Wingdings" panose="05000000000000000000" pitchFamily="2" charset="2"/>
              <a:buNone/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First 16-bit Intel processor</a:t>
            </a:r>
            <a:r>
              <a:rPr lang="en-US" dirty="0"/>
              <a:t>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Added </a:t>
            </a:r>
            <a:r>
              <a:rPr lang="en-US" dirty="0"/>
              <a:t>“flat addressing</a:t>
            </a:r>
            <a:r>
              <a:rPr lang="en-US" dirty="0" smtClean="0"/>
              <a:t>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Four cores (our 1D39, 3D22)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altLang="en-US" smtClean="0"/>
              <a:t>Intel x86 Processors, cont.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  <a:defRPr/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  <a:defRPr/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/>
              <a:t>Instructions to support multimedia operations</a:t>
            </a:r>
            <a:endParaRPr lang="en-US" dirty="0" smtClean="0"/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Instructions </a:t>
            </a:r>
            <a:r>
              <a:rPr lang="en-US" dirty="0"/>
              <a:t>to enable more efficient conditional </a:t>
            </a:r>
            <a:r>
              <a:rPr lang="en-US" dirty="0" smtClean="0"/>
              <a:t>operations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Transition from 32 bits to 64 bits</a:t>
            </a:r>
          </a:p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More cores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altLang="en-US" smtClean="0"/>
              <a:t>2015 State of the Art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  <a:defRPr/>
            </a:pPr>
            <a:r>
              <a:rPr lang="en-US" dirty="0" smtClean="0"/>
              <a:t>Core i7 </a:t>
            </a:r>
            <a:r>
              <a:rPr lang="en-US" dirty="0" err="1" smtClean="0"/>
              <a:t>Broadwell</a:t>
            </a:r>
            <a:r>
              <a:rPr lang="en-US" dirty="0" smtClean="0"/>
              <a:t> 2015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  <a:defRPr/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3.3-3.8 GHz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65W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2-2.6 GHz</a:t>
            </a:r>
          </a:p>
          <a:p>
            <a:pPr marL="623888" lvl="1" indent="-223838" defTabSz="895350">
              <a:tabLst>
                <a:tab pos="2349500" algn="l"/>
              </a:tabLst>
              <a:defRPr/>
            </a:pPr>
            <a:r>
              <a:rPr lang="en-US" dirty="0" smtClean="0"/>
              <a:t>45W</a:t>
            </a:r>
            <a:endParaRPr lang="en-US" dirty="0"/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447800"/>
            <a:ext cx="5032375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29963</TotalTime>
  <Pages>35</Pages>
  <Words>2974</Words>
  <Application>Microsoft Office PowerPoint</Application>
  <PresentationFormat>Letter Paper (8.5x11 in)</PresentationFormat>
  <Paragraphs>836</Paragraphs>
  <Slides>47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8" baseType="lpstr">
      <vt:lpstr>Helvetica</vt:lpstr>
      <vt:lpstr>Arial</vt:lpstr>
      <vt:lpstr>Wingdings</vt:lpstr>
      <vt:lpstr>Times New Roman</vt:lpstr>
      <vt:lpstr>Century Gothic</vt:lpstr>
      <vt:lpstr>Courier New</vt:lpstr>
      <vt:lpstr>Calibri</vt:lpstr>
      <vt:lpstr>Courier</vt:lpstr>
      <vt:lpstr>Courier New Bold</vt:lpstr>
      <vt:lpstr>Arial Narrow</vt:lpstr>
      <vt:lpstr>Calibri Bold</vt:lpstr>
      <vt:lpstr>ヒラギノ角ゴ ProN W6</vt:lpstr>
      <vt:lpstr>Wingdings 2</vt:lpstr>
      <vt:lpstr>ヒラギノ角ゴ ProN W3</vt:lpstr>
      <vt:lpstr>Gill Sans</vt:lpstr>
      <vt:lpstr>Calibri Bold Italic</vt:lpstr>
      <vt:lpstr>Calibri Italic</vt:lpstr>
      <vt:lpstr>Monaco</vt:lpstr>
      <vt:lpstr>Lucida Grande</vt:lpstr>
      <vt:lpstr>Symbol</vt:lpstr>
      <vt:lpstr>white212</vt:lpstr>
      <vt:lpstr>Lecture 5 Machine Programming               </vt:lpstr>
      <vt:lpstr>Overview</vt:lpstr>
      <vt:lpstr>Interesting Floats/Doubles</vt:lpstr>
      <vt:lpstr>C-Primer Highlights</vt:lpstr>
      <vt:lpstr>Lab01-Datalab</vt:lpstr>
      <vt:lpstr>Intel x86 Processors</vt:lpstr>
      <vt:lpstr>Intel x86 Evolution: Milestones</vt:lpstr>
      <vt:lpstr>Intel x86 Processors, cont.</vt:lpstr>
      <vt:lpstr>2015 State of the Art</vt:lpstr>
      <vt:lpstr>x86 Clones: Advanced Micro Devices (AMD)</vt:lpstr>
      <vt:lpstr>Intel’s 64-Bit History</vt:lpstr>
      <vt:lpstr>Our Coverage</vt:lpstr>
      <vt:lpstr>Today: Machine Programming I: Basics</vt:lpstr>
      <vt:lpstr>Definitions</vt:lpstr>
      <vt:lpstr>Assembly/Machine Code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x86-64 Integer Registers</vt:lpstr>
      <vt:lpstr>Some History: IA32 Registers</vt:lpstr>
      <vt:lpstr>Moving Data</vt:lpstr>
      <vt:lpstr>movl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Today: Machine Programming I: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 Programming I: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247</cp:revision>
  <cp:lastPrinted>2017-01-31T12:49:47Z</cp:lastPrinted>
  <dcterms:created xsi:type="dcterms:W3CDTF">1998-08-11T09:19:24Z</dcterms:created>
  <dcterms:modified xsi:type="dcterms:W3CDTF">2018-01-30T14:21:48Z</dcterms:modified>
</cp:coreProperties>
</file>