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7"/>
  </p:notesMasterIdLst>
  <p:handoutMasterIdLst>
    <p:handoutMasterId r:id="rId38"/>
  </p:handoutMasterIdLst>
  <p:sldIdLst>
    <p:sldId id="453" r:id="rId2"/>
    <p:sldId id="582" r:id="rId3"/>
    <p:sldId id="583" r:id="rId4"/>
    <p:sldId id="584" r:id="rId5"/>
    <p:sldId id="585" r:id="rId6"/>
    <p:sldId id="586" r:id="rId7"/>
    <p:sldId id="587" r:id="rId8"/>
    <p:sldId id="588" r:id="rId9"/>
    <p:sldId id="589" r:id="rId10"/>
    <p:sldId id="590" r:id="rId11"/>
    <p:sldId id="591" r:id="rId12"/>
    <p:sldId id="592" r:id="rId13"/>
    <p:sldId id="593" r:id="rId14"/>
    <p:sldId id="594" r:id="rId15"/>
    <p:sldId id="595" r:id="rId16"/>
    <p:sldId id="596" r:id="rId17"/>
    <p:sldId id="597" r:id="rId18"/>
    <p:sldId id="598" r:id="rId19"/>
    <p:sldId id="599" r:id="rId20"/>
    <p:sldId id="600" r:id="rId21"/>
    <p:sldId id="601" r:id="rId22"/>
    <p:sldId id="602" r:id="rId23"/>
    <p:sldId id="603" r:id="rId24"/>
    <p:sldId id="604" r:id="rId25"/>
    <p:sldId id="605" r:id="rId26"/>
    <p:sldId id="606" r:id="rId27"/>
    <p:sldId id="607" r:id="rId28"/>
    <p:sldId id="608" r:id="rId29"/>
    <p:sldId id="609" r:id="rId30"/>
    <p:sldId id="610" r:id="rId31"/>
    <p:sldId id="611" r:id="rId32"/>
    <p:sldId id="612" r:id="rId33"/>
    <p:sldId id="613" r:id="rId34"/>
    <p:sldId id="614" r:id="rId35"/>
    <p:sldId id="581" r:id="rId36"/>
  </p:sldIdLst>
  <p:sldSz cx="9144000" cy="6858000" type="letter"/>
  <p:notesSz cx="9305925" cy="70199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1">
          <p15:clr>
            <a:srgbClr val="A4A3A4"/>
          </p15:clr>
        </p15:guide>
        <p15:guide id="2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256" y="44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54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11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130675" y="6686550"/>
            <a:ext cx="766763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739" tIns="44668" rIns="87739" bIns="44668">
            <a:spAutoFit/>
          </a:bodyPr>
          <a:lstStyle>
            <a:lvl1pPr defTabSz="903288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903288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/>
              <a:t>Page </a:t>
            </a:r>
            <a:fld id="{5C237A25-C438-47A0-AFD4-3B35C1DAC806}" type="slidenum">
              <a:rPr lang="en-US" altLang="en-US" sz="1200" b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23272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6925"/>
            <a:ext cx="6826250" cy="3157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931" tIns="44668" rIns="90931" bIns="44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0513" y="6686550"/>
            <a:ext cx="80962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739" tIns="44668" rIns="87739" bIns="44668">
            <a:spAutoFit/>
          </a:bodyPr>
          <a:lstStyle>
            <a:lvl1pPr defTabSz="903288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903288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3B2AC453-4811-453C-9264-50631A6D5D8F}" type="slidenum">
              <a:rPr lang="en-US" altLang="en-US" sz="1200" b="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3538" y="530225"/>
            <a:ext cx="3497262" cy="2624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048931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7744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4671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0080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56614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2640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86719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0208" y="8866909"/>
            <a:ext cx="3072384" cy="4433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468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90510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75516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69403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1563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59328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0208" y="8866909"/>
            <a:ext cx="3072384" cy="4433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293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5374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806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8380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952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6612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5"/>
            <a:ext cx="5142177" cy="4182458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6145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1917567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0968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310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1943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594874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1195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784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5344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113767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38835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01495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345C7B4D-E913-47CA-9B64-22007A794F28}" type="slidenum">
              <a:rPr lang="en-US" altLang="en-US" sz="1400" b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908800" y="6496050"/>
            <a:ext cx="20859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 b="0" dirty="0" smtClean="0">
                <a:solidFill>
                  <a:schemeClr val="hlink"/>
                </a:solidFill>
              </a:rPr>
              <a:t>CSCE 212H Spring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sz="2400"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sc.edu/~matthews/Courses/212/index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</p:spPr>
        <p:txBody>
          <a:bodyPr/>
          <a:lstStyle/>
          <a:p>
            <a:pPr algn="ctr" eaLnBrk="1" hangingPunct="1"/>
            <a:r>
              <a:rPr lang="en-US" altLang="en-US" sz="3400" dirty="0" smtClean="0"/>
              <a:t>Lecture 2</a:t>
            </a:r>
            <a:r>
              <a:rPr lang="en-US" altLang="en-US" sz="3400" dirty="0" smtClean="0"/>
              <a:t/>
            </a:r>
            <a:br>
              <a:rPr lang="en-US" altLang="en-US" sz="3400" dirty="0" smtClean="0"/>
            </a:br>
            <a:r>
              <a:rPr lang="en-US" altLang="en-US" sz="3400" dirty="0" smtClean="0"/>
              <a:t>Integers</a:t>
            </a:r>
            <a:r>
              <a:rPr lang="en-US" altLang="en-US" sz="3400" dirty="0" smtClean="0"/>
              <a:t/>
            </a:r>
            <a:br>
              <a:rPr lang="en-US" altLang="en-US" sz="3400" dirty="0" smtClean="0"/>
            </a:br>
            <a:r>
              <a:rPr lang="en-US" altLang="en-US" sz="3400" dirty="0" smtClean="0"/>
              <a:t>              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200400"/>
            <a:ext cx="6556375" cy="2981325"/>
          </a:xfrm>
        </p:spPr>
        <p:txBody>
          <a:bodyPr lIns="90487" tIns="44450" rIns="90487" bIns="44450"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Login in SWGN 1D39, a Linux Lab (3D22 is another)</a:t>
            </a:r>
          </a:p>
          <a:p>
            <a:pPr lvl="1" eaLnBrk="1" hangingPunct="1">
              <a:defRPr/>
            </a:pPr>
            <a:r>
              <a:rPr lang="en-US" dirty="0" smtClean="0"/>
              <a:t>Code-all.tgz (all the code from the book)</a:t>
            </a:r>
          </a:p>
          <a:p>
            <a:pPr lvl="1" eaLnBrk="1" hangingPunct="1">
              <a:defRPr/>
            </a:pPr>
            <a:r>
              <a:rPr lang="en-US" dirty="0" smtClean="0"/>
              <a:t>Basic Unix Commands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47713" y="6500813"/>
            <a:ext cx="1901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•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sz="2400"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January 16, 2018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87400" y="762000"/>
            <a:ext cx="77962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•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sz="2400"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800">
                <a:solidFill>
                  <a:schemeClr val="tx1"/>
                </a:solidFill>
              </a:rPr>
              <a:t>CSCE 212 Computer Architecture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1175"/>
            <a:ext cx="747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Two’s Complement Addition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3533775"/>
            <a:ext cx="7916863" cy="22399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 smtClean="0"/>
              <a:t>TAdd</a:t>
            </a:r>
            <a:r>
              <a:rPr lang="en-US" dirty="0" smtClean="0"/>
              <a:t> and </a:t>
            </a:r>
            <a:r>
              <a:rPr lang="en-US" dirty="0" err="1" smtClean="0"/>
              <a:t>UAdd</a:t>
            </a:r>
            <a:r>
              <a:rPr lang="en-US" dirty="0" smtClean="0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Signed vs. unsigned addition in C: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s, t, u, v;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s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((unsigned) u + (unsigned) v);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 	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Will give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 == 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26534" y="1392381"/>
            <a:ext cx="2743200" cy="228600"/>
            <a:chOff x="2976" y="816"/>
            <a:chExt cx="1728" cy="144"/>
          </a:xfrm>
        </p:grpSpPr>
        <p:sp>
          <p:nvSpPr>
            <p:cNvPr id="33833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34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35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36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37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38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39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solidFill>
                    <a:srgbClr val="000000"/>
                  </a:solidFill>
                  <a:latin typeface="Arial Narrow" pitchFamily="34" charset="0"/>
                </a:rPr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26534" y="1849581"/>
            <a:ext cx="2743200" cy="228600"/>
            <a:chOff x="2976" y="1104"/>
            <a:chExt cx="1728" cy="144"/>
          </a:xfrm>
        </p:grpSpPr>
        <p:sp>
          <p:nvSpPr>
            <p:cNvPr id="33826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27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28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29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30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31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32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solidFill>
                    <a:srgbClr val="000000"/>
                  </a:solidFill>
                  <a:latin typeface="Arial Narrow" pitchFamily="34" charset="0"/>
                </a:rPr>
                <a:t>• • •</a:t>
              </a:r>
            </a:p>
          </p:txBody>
        </p:sp>
      </p:grpSp>
      <p:sp>
        <p:nvSpPr>
          <p:cNvPr id="33798" name="Rectangle 20"/>
          <p:cNvSpPr>
            <a:spLocks noChangeArrowheads="1"/>
          </p:cNvSpPr>
          <p:nvPr/>
        </p:nvSpPr>
        <p:spPr bwMode="auto">
          <a:xfrm>
            <a:off x="4016934" y="1316181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u</a:t>
            </a:r>
          </a:p>
        </p:txBody>
      </p:sp>
      <p:sp>
        <p:nvSpPr>
          <p:cNvPr id="33799" name="Rectangle 21"/>
          <p:cNvSpPr>
            <a:spLocks noChangeArrowheads="1"/>
          </p:cNvSpPr>
          <p:nvPr/>
        </p:nvSpPr>
        <p:spPr bwMode="auto">
          <a:xfrm>
            <a:off x="4016934" y="1773381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v</a:t>
            </a:r>
          </a:p>
        </p:txBody>
      </p:sp>
      <p:sp>
        <p:nvSpPr>
          <p:cNvPr id="33800" name="Line 22"/>
          <p:cNvSpPr>
            <a:spLocks noChangeShapeType="1"/>
          </p:cNvSpPr>
          <p:nvPr/>
        </p:nvSpPr>
        <p:spPr bwMode="auto">
          <a:xfrm>
            <a:off x="3635934" y="21543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3801" name="Rectangle 23"/>
          <p:cNvSpPr>
            <a:spLocks noChangeArrowheads="1"/>
          </p:cNvSpPr>
          <p:nvPr/>
        </p:nvSpPr>
        <p:spPr bwMode="auto">
          <a:xfrm>
            <a:off x="3635934" y="1773381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rial Narrow" pitchFamily="34" charset="0"/>
              </a:rPr>
              <a:t>+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397934" y="2306781"/>
            <a:ext cx="2971800" cy="228600"/>
            <a:chOff x="2832" y="1392"/>
            <a:chExt cx="1872" cy="144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33819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endParaRPr lang="en-US" sz="2400" b="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3820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endParaRPr lang="en-US" sz="2400" b="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3821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endParaRPr lang="en-US" sz="2400" b="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3822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endParaRPr lang="en-US" sz="2400" b="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3823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endParaRPr lang="en-US" sz="2400" b="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3824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endParaRPr lang="en-US" sz="2400" b="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3825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solidFill>
                      <a:srgbClr val="000000"/>
                    </a:solidFill>
                    <a:latin typeface="Arial Narrow" pitchFamily="34" charset="0"/>
                  </a:rPr>
                  <a:t>• • •</a:t>
                </a:r>
              </a:p>
            </p:txBody>
          </p:sp>
        </p:grpSp>
        <p:sp>
          <p:nvSpPr>
            <p:cNvPr id="33818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</p:grpSp>
      <p:sp>
        <p:nvSpPr>
          <p:cNvPr id="33803" name="Rectangle 34"/>
          <p:cNvSpPr>
            <a:spLocks noChangeArrowheads="1"/>
          </p:cNvSpPr>
          <p:nvPr/>
        </p:nvSpPr>
        <p:spPr bwMode="auto">
          <a:xfrm>
            <a:off x="3635934" y="2154381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u </a:t>
            </a:r>
            <a:r>
              <a:rPr lang="en-US" sz="2400" b="0">
                <a:solidFill>
                  <a:srgbClr val="000000"/>
                </a:solidFill>
                <a:latin typeface="Times" pitchFamily="18" charset="0"/>
              </a:rPr>
              <a:t>+ </a:t>
            </a: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v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626534" y="2763981"/>
            <a:ext cx="2743200" cy="228600"/>
            <a:chOff x="2976" y="1392"/>
            <a:chExt cx="1728" cy="144"/>
          </a:xfrm>
        </p:grpSpPr>
        <p:sp>
          <p:nvSpPr>
            <p:cNvPr id="33810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11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12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13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14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15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3816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solidFill>
                    <a:srgbClr val="000000"/>
                  </a:solidFill>
                  <a:latin typeface="Arial Narrow" pitchFamily="34" charset="0"/>
                </a:rPr>
                <a:t>• • •</a:t>
              </a:r>
            </a:p>
          </p:txBody>
        </p:sp>
      </p:grpSp>
      <p:sp>
        <p:nvSpPr>
          <p:cNvPr id="33805" name="Line 43"/>
          <p:cNvSpPr>
            <a:spLocks noChangeShapeType="1"/>
          </p:cNvSpPr>
          <p:nvPr/>
        </p:nvSpPr>
        <p:spPr bwMode="auto">
          <a:xfrm>
            <a:off x="3635934" y="26115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3806" name="Text Box 44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True Sum: 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+1 bits</a:t>
            </a:r>
          </a:p>
        </p:txBody>
      </p:sp>
      <p:sp>
        <p:nvSpPr>
          <p:cNvPr id="33807" name="Text Box 45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Operands: 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 bits</a:t>
            </a:r>
          </a:p>
        </p:txBody>
      </p:sp>
      <p:sp>
        <p:nvSpPr>
          <p:cNvPr id="33808" name="Text Box 46"/>
          <p:cNvSpPr txBox="1">
            <a:spLocks noChangeArrowheads="1"/>
          </p:cNvSpPr>
          <p:nvPr/>
        </p:nvSpPr>
        <p:spPr bwMode="auto">
          <a:xfrm>
            <a:off x="457200" y="2667000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Discard Carry: 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 bits</a:t>
            </a:r>
          </a:p>
        </p:txBody>
      </p:sp>
      <p:sp>
        <p:nvSpPr>
          <p:cNvPr id="33809" name="Rectangle 47"/>
          <p:cNvSpPr>
            <a:spLocks noChangeArrowheads="1"/>
          </p:cNvSpPr>
          <p:nvPr/>
        </p:nvSpPr>
        <p:spPr bwMode="auto">
          <a:xfrm>
            <a:off x="3048000" y="2668671"/>
            <a:ext cx="15023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>
                <a:solidFill>
                  <a:srgbClr val="000000"/>
                </a:solidFill>
                <a:latin typeface="Times" pitchFamily="18" charset="0"/>
              </a:rPr>
              <a:t>TAdd</a:t>
            </a:r>
            <a:r>
              <a:rPr lang="en-US" sz="2000" b="0" i="1" baseline="-25000">
                <a:solidFill>
                  <a:srgbClr val="000000"/>
                </a:solidFill>
                <a:latin typeface="Times" pitchFamily="18" charset="0"/>
              </a:rPr>
              <a:t>w</a:t>
            </a:r>
            <a:r>
              <a:rPr lang="en-US" sz="2000" b="0">
                <a:solidFill>
                  <a:srgbClr val="000000"/>
                </a:solidFill>
                <a:latin typeface="Times" pitchFamily="18" charset="0"/>
              </a:rPr>
              <a:t>(</a:t>
            </a:r>
            <a:r>
              <a:rPr lang="en-US" sz="2000" b="0" i="1">
                <a:solidFill>
                  <a:srgbClr val="000000"/>
                </a:solidFill>
                <a:latin typeface="Times" pitchFamily="18" charset="0"/>
              </a:rPr>
              <a:t>u</a:t>
            </a:r>
            <a:r>
              <a:rPr lang="en-US" sz="2000" b="0">
                <a:solidFill>
                  <a:srgbClr val="000000"/>
                </a:solidFill>
                <a:latin typeface="Times" pitchFamily="18" charset="0"/>
              </a:rPr>
              <a:t> , </a:t>
            </a:r>
            <a:r>
              <a:rPr lang="en-US" sz="2000" b="0" i="1">
                <a:solidFill>
                  <a:srgbClr val="000000"/>
                </a:solidFill>
                <a:latin typeface="Times" pitchFamily="18" charset="0"/>
              </a:rPr>
              <a:t>v</a:t>
            </a:r>
            <a:r>
              <a:rPr lang="en-US" sz="2000" b="0">
                <a:solidFill>
                  <a:srgbClr val="000000"/>
                </a:solidFill>
                <a:latin typeface="Times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4401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63575"/>
            <a:ext cx="67595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TAdd Overflow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7337"/>
            <a:ext cx="330993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Functionality</a:t>
            </a:r>
          </a:p>
          <a:p>
            <a:pPr lvl="1" eaLnBrk="1" hangingPunct="1">
              <a:defRPr/>
            </a:pPr>
            <a:r>
              <a:rPr lang="en-US" dirty="0" smtClean="0"/>
              <a:t>True sum requires </a:t>
            </a:r>
            <a:r>
              <a:rPr lang="en-US" b="0" i="1" dirty="0" smtClean="0"/>
              <a:t>w</a:t>
            </a:r>
            <a:r>
              <a:rPr lang="en-US" b="0" dirty="0" smtClean="0"/>
              <a:t>+1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Drop off MSB</a:t>
            </a:r>
          </a:p>
          <a:p>
            <a:pPr lvl="1" eaLnBrk="1" hangingPunct="1">
              <a:defRPr/>
            </a:pPr>
            <a:r>
              <a:rPr lang="en-US" dirty="0" smtClean="0"/>
              <a:t>Treat remaining bits as 2’s comp. integer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4959240" y="4066687"/>
            <a:ext cx="71413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solidFill>
                  <a:srgbClr val="000000"/>
                </a:solidFill>
                <a:latin typeface="Calibri" pitchFamily="34" charset="0"/>
              </a:rPr>
              <a:t>–2</a:t>
            </a:r>
            <a:r>
              <a:rPr lang="en-US" b="0" i="1" baseline="30000" dirty="0">
                <a:solidFill>
                  <a:srgbClr val="000000"/>
                </a:solidFill>
                <a:latin typeface="Calibri" pitchFamily="34" charset="0"/>
              </a:rPr>
              <a:t>w </a:t>
            </a:r>
            <a:r>
              <a:rPr lang="en-US" b="0" baseline="30000" dirty="0">
                <a:solidFill>
                  <a:srgbClr val="000000"/>
                </a:solidFill>
                <a:latin typeface="Calibri" pitchFamily="34" charset="0"/>
              </a:rPr>
              <a:t>–</a:t>
            </a:r>
            <a:r>
              <a:rPr lang="en-US" b="0" baseline="30000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  <a:endParaRPr lang="en-US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5147593" y="4752111"/>
            <a:ext cx="52578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solidFill>
                  <a:srgbClr val="000000"/>
                </a:solidFill>
                <a:latin typeface="Calibri" pitchFamily="34" charset="0"/>
              </a:rPr>
              <a:t>–2</a:t>
            </a:r>
            <a:r>
              <a:rPr lang="en-US" b="0" i="1" baseline="30000" dirty="0">
                <a:solidFill>
                  <a:srgbClr val="000000"/>
                </a:solidFill>
                <a:latin typeface="Calibri" pitchFamily="34" charset="0"/>
              </a:rPr>
              <a:t>w</a:t>
            </a:r>
          </a:p>
        </p:txBody>
      </p:sp>
      <p:sp>
        <p:nvSpPr>
          <p:cNvPr id="34835" name="Line 8"/>
          <p:cNvSpPr>
            <a:spLocks noChangeShapeType="1"/>
          </p:cNvSpPr>
          <p:nvPr/>
        </p:nvSpPr>
        <p:spPr bwMode="auto">
          <a:xfrm>
            <a:off x="5818911" y="22018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36" name="Line 9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37" name="Line 10"/>
          <p:cNvSpPr>
            <a:spLocks noChangeShapeType="1"/>
          </p:cNvSpPr>
          <p:nvPr/>
        </p:nvSpPr>
        <p:spPr bwMode="auto">
          <a:xfrm>
            <a:off x="5754696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38" name="Line 11"/>
          <p:cNvSpPr>
            <a:spLocks noChangeShapeType="1"/>
          </p:cNvSpPr>
          <p:nvPr/>
        </p:nvSpPr>
        <p:spPr bwMode="auto">
          <a:xfrm>
            <a:off x="5754696" y="21891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39" name="Line 12"/>
          <p:cNvSpPr>
            <a:spLocks noChangeShapeType="1"/>
          </p:cNvSpPr>
          <p:nvPr/>
        </p:nvSpPr>
        <p:spPr bwMode="auto">
          <a:xfrm>
            <a:off x="7113598" y="28876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40" name="Line 13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41" name="Line 14"/>
          <p:cNvSpPr>
            <a:spLocks noChangeShapeType="1"/>
          </p:cNvSpPr>
          <p:nvPr/>
        </p:nvSpPr>
        <p:spPr bwMode="auto">
          <a:xfrm>
            <a:off x="7050098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42" name="Line 15"/>
          <p:cNvSpPr>
            <a:spLocks noChangeShapeType="1"/>
          </p:cNvSpPr>
          <p:nvPr/>
        </p:nvSpPr>
        <p:spPr bwMode="auto">
          <a:xfrm>
            <a:off x="5983296" y="31035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43" name="Freeform 16"/>
          <p:cNvSpPr>
            <a:spLocks/>
          </p:cNvSpPr>
          <p:nvPr/>
        </p:nvSpPr>
        <p:spPr bwMode="auto">
          <a:xfrm>
            <a:off x="5970596" y="2570162"/>
            <a:ext cx="992189" cy="1296988"/>
          </a:xfrm>
          <a:custGeom>
            <a:avLst/>
            <a:gdLst>
              <a:gd name="T0" fmla="*/ 0 w 625"/>
              <a:gd name="T1" fmla="*/ 0 h 817"/>
              <a:gd name="T2" fmla="*/ 240 w 625"/>
              <a:gd name="T3" fmla="*/ 0 h 817"/>
              <a:gd name="T4" fmla="*/ 384 w 625"/>
              <a:gd name="T5" fmla="*/ 816 h 817"/>
              <a:gd name="T6" fmla="*/ 624 w 625"/>
              <a:gd name="T7" fmla="*/ 816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0"/>
                </a:moveTo>
                <a:lnTo>
                  <a:pt x="240" y="0"/>
                </a:lnTo>
                <a:lnTo>
                  <a:pt x="384" y="816"/>
                </a:lnTo>
                <a:lnTo>
                  <a:pt x="624" y="816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44" name="Rectangle 17"/>
          <p:cNvSpPr>
            <a:spLocks noChangeArrowheads="1"/>
          </p:cNvSpPr>
          <p:nvPr/>
        </p:nvSpPr>
        <p:spPr bwMode="auto">
          <a:xfrm>
            <a:off x="5373616" y="3373581"/>
            <a:ext cx="29976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4845" name="Rectangle 18"/>
          <p:cNvSpPr>
            <a:spLocks noChangeArrowheads="1"/>
          </p:cNvSpPr>
          <p:nvPr/>
        </p:nvSpPr>
        <p:spPr bwMode="auto">
          <a:xfrm>
            <a:off x="4959240" y="2695087"/>
            <a:ext cx="94414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US" b="0" i="1" baseline="30000" dirty="0">
                <a:solidFill>
                  <a:srgbClr val="000000"/>
                </a:solidFill>
                <a:latin typeface="Calibri" pitchFamily="34" charset="0"/>
              </a:rPr>
              <a:t>w </a:t>
            </a:r>
            <a:r>
              <a:rPr lang="en-US" b="0" baseline="30000" dirty="0">
                <a:solidFill>
                  <a:srgbClr val="000000"/>
                </a:solidFill>
                <a:latin typeface="Calibri" pitchFamily="34" charset="0"/>
              </a:rPr>
              <a:t>–</a:t>
            </a:r>
            <a:r>
              <a:rPr lang="en-US" b="0" baseline="30000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en-US" b="0" dirty="0" smtClean="0">
                <a:solidFill>
                  <a:srgbClr val="000000"/>
                </a:solidFill>
                <a:latin typeface="Calibri" pitchFamily="34" charset="0"/>
              </a:rPr>
              <a:t>–1</a:t>
            </a:r>
            <a:endParaRPr lang="en-US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46" name="Rectangle 19"/>
          <p:cNvSpPr>
            <a:spLocks noChangeArrowheads="1"/>
          </p:cNvSpPr>
          <p:nvPr/>
        </p:nvSpPr>
        <p:spPr bwMode="auto">
          <a:xfrm>
            <a:off x="5030573" y="2001981"/>
            <a:ext cx="64280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US" b="0" i="1" baseline="30000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b="0" dirty="0">
                <a:solidFill>
                  <a:srgbClr val="000000"/>
                </a:solidFill>
                <a:latin typeface="Calibri" pitchFamily="34" charset="0"/>
              </a:rPr>
              <a:t>–1</a:t>
            </a:r>
          </a:p>
        </p:txBody>
      </p:sp>
      <p:sp>
        <p:nvSpPr>
          <p:cNvPr id="34847" name="Line 20"/>
          <p:cNvSpPr>
            <a:spLocks noChangeShapeType="1"/>
          </p:cNvSpPr>
          <p:nvPr/>
        </p:nvSpPr>
        <p:spPr bwMode="auto">
          <a:xfrm>
            <a:off x="5818196" y="35734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48" name="Line 21"/>
          <p:cNvSpPr>
            <a:spLocks noChangeShapeType="1"/>
          </p:cNvSpPr>
          <p:nvPr/>
        </p:nvSpPr>
        <p:spPr bwMode="auto">
          <a:xfrm>
            <a:off x="5754696" y="49323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49" name="Line 22"/>
          <p:cNvSpPr>
            <a:spLocks noChangeShapeType="1"/>
          </p:cNvSpPr>
          <p:nvPr/>
        </p:nvSpPr>
        <p:spPr bwMode="auto">
          <a:xfrm>
            <a:off x="5754696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50" name="Line 23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51" name="Line 24"/>
          <p:cNvSpPr>
            <a:spLocks noChangeShapeType="1"/>
          </p:cNvSpPr>
          <p:nvPr/>
        </p:nvSpPr>
        <p:spPr bwMode="auto">
          <a:xfrm>
            <a:off x="7113598" y="35734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52" name="Line 25"/>
          <p:cNvSpPr>
            <a:spLocks noChangeShapeType="1"/>
          </p:cNvSpPr>
          <p:nvPr/>
        </p:nvSpPr>
        <p:spPr bwMode="auto">
          <a:xfrm>
            <a:off x="7050098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53" name="Line 26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54" name="Line 27"/>
          <p:cNvSpPr>
            <a:spLocks noChangeShapeType="1"/>
          </p:cNvSpPr>
          <p:nvPr/>
        </p:nvSpPr>
        <p:spPr bwMode="auto">
          <a:xfrm>
            <a:off x="5983296" y="40179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55" name="Freeform 28"/>
          <p:cNvSpPr>
            <a:spLocks/>
          </p:cNvSpPr>
          <p:nvPr/>
        </p:nvSpPr>
        <p:spPr bwMode="auto">
          <a:xfrm>
            <a:off x="5970596" y="3332162"/>
            <a:ext cx="992189" cy="1296988"/>
          </a:xfrm>
          <a:custGeom>
            <a:avLst/>
            <a:gdLst>
              <a:gd name="T0" fmla="*/ 0 w 625"/>
              <a:gd name="T1" fmla="*/ 816 h 817"/>
              <a:gd name="T2" fmla="*/ 240 w 625"/>
              <a:gd name="T3" fmla="*/ 816 h 817"/>
              <a:gd name="T4" fmla="*/ 384 w 625"/>
              <a:gd name="T5" fmla="*/ 0 h 817"/>
              <a:gd name="T6" fmla="*/ 624 w 625"/>
              <a:gd name="T7" fmla="*/ 0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816"/>
                </a:moveTo>
                <a:lnTo>
                  <a:pt x="240" y="816"/>
                </a:lnTo>
                <a:lnTo>
                  <a:pt x="384" y="0"/>
                </a:lnTo>
                <a:lnTo>
                  <a:pt x="624" y="0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4823" name="Rectangle 29"/>
          <p:cNvSpPr>
            <a:spLocks noChangeArrowheads="1"/>
          </p:cNvSpPr>
          <p:nvPr/>
        </p:nvSpPr>
        <p:spPr bwMode="auto">
          <a:xfrm>
            <a:off x="5181600" y="1524000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True Sum</a:t>
            </a:r>
          </a:p>
        </p:txBody>
      </p:sp>
      <p:sp>
        <p:nvSpPr>
          <p:cNvPr id="34824" name="Rectangle 30"/>
          <p:cNvSpPr>
            <a:spLocks noChangeArrowheads="1"/>
          </p:cNvSpPr>
          <p:nvPr/>
        </p:nvSpPr>
        <p:spPr bwMode="auto">
          <a:xfrm>
            <a:off x="6781800" y="2286000"/>
            <a:ext cx="169135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solidFill>
                  <a:srgbClr val="000000"/>
                </a:solidFill>
                <a:latin typeface="Calibri" pitchFamily="34" charset="0"/>
              </a:rPr>
              <a:t>TAdd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 Result</a:t>
            </a:r>
          </a:p>
        </p:txBody>
      </p:sp>
      <p:sp>
        <p:nvSpPr>
          <p:cNvPr id="34825" name="Rectangle 31"/>
          <p:cNvSpPr>
            <a:spLocks noChangeArrowheads="1"/>
          </p:cNvSpPr>
          <p:nvPr/>
        </p:nvSpPr>
        <p:spPr bwMode="auto">
          <a:xfrm>
            <a:off x="3886200" y="47275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 000…0</a:t>
            </a:r>
          </a:p>
        </p:txBody>
      </p:sp>
      <p:sp>
        <p:nvSpPr>
          <p:cNvPr id="34826" name="Rectangle 32"/>
          <p:cNvSpPr>
            <a:spLocks noChangeArrowheads="1"/>
          </p:cNvSpPr>
          <p:nvPr/>
        </p:nvSpPr>
        <p:spPr bwMode="auto">
          <a:xfrm>
            <a:off x="3886200" y="40417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 011…1</a:t>
            </a:r>
          </a:p>
        </p:txBody>
      </p:sp>
      <p:sp>
        <p:nvSpPr>
          <p:cNvPr id="34827" name="Rectangle 33"/>
          <p:cNvSpPr>
            <a:spLocks noChangeArrowheads="1"/>
          </p:cNvSpPr>
          <p:nvPr/>
        </p:nvSpPr>
        <p:spPr bwMode="auto">
          <a:xfrm>
            <a:off x="3886200" y="33559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0</a:t>
            </a:r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 000…0</a:t>
            </a:r>
          </a:p>
        </p:txBody>
      </p:sp>
      <p:sp>
        <p:nvSpPr>
          <p:cNvPr id="34828" name="Rectangle 34"/>
          <p:cNvSpPr>
            <a:spLocks noChangeArrowheads="1"/>
          </p:cNvSpPr>
          <p:nvPr/>
        </p:nvSpPr>
        <p:spPr bwMode="auto">
          <a:xfrm>
            <a:off x="3886200" y="26701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0</a:t>
            </a:r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 100…0</a:t>
            </a:r>
          </a:p>
        </p:txBody>
      </p:sp>
      <p:sp>
        <p:nvSpPr>
          <p:cNvPr id="34829" name="Rectangle 35"/>
          <p:cNvSpPr>
            <a:spLocks noChangeArrowheads="1"/>
          </p:cNvSpPr>
          <p:nvPr/>
        </p:nvSpPr>
        <p:spPr bwMode="auto">
          <a:xfrm>
            <a:off x="3886200" y="19843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0</a:t>
            </a:r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 111…1</a:t>
            </a:r>
          </a:p>
        </p:txBody>
      </p:sp>
      <p:sp>
        <p:nvSpPr>
          <p:cNvPr id="34830" name="Rectangle 36"/>
          <p:cNvSpPr>
            <a:spLocks noChangeArrowheads="1"/>
          </p:cNvSpPr>
          <p:nvPr/>
        </p:nvSpPr>
        <p:spPr bwMode="auto">
          <a:xfrm>
            <a:off x="7391400" y="41179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100…0</a:t>
            </a:r>
          </a:p>
        </p:txBody>
      </p:sp>
      <p:sp>
        <p:nvSpPr>
          <p:cNvPr id="34831" name="Rectangle 37"/>
          <p:cNvSpPr>
            <a:spLocks noChangeArrowheads="1"/>
          </p:cNvSpPr>
          <p:nvPr/>
        </p:nvSpPr>
        <p:spPr bwMode="auto">
          <a:xfrm>
            <a:off x="7391400" y="34321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000…0</a:t>
            </a:r>
          </a:p>
        </p:txBody>
      </p:sp>
      <p:sp>
        <p:nvSpPr>
          <p:cNvPr id="34832" name="Rectangle 38"/>
          <p:cNvSpPr>
            <a:spLocks noChangeArrowheads="1"/>
          </p:cNvSpPr>
          <p:nvPr/>
        </p:nvSpPr>
        <p:spPr bwMode="auto">
          <a:xfrm>
            <a:off x="7391400" y="27463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011…1</a:t>
            </a:r>
          </a:p>
        </p:txBody>
      </p:sp>
      <p:sp>
        <p:nvSpPr>
          <p:cNvPr id="34833" name="Text Box 39"/>
          <p:cNvSpPr txBox="1">
            <a:spLocks noChangeArrowheads="1"/>
          </p:cNvSpPr>
          <p:nvPr/>
        </p:nvSpPr>
        <p:spPr bwMode="auto">
          <a:xfrm>
            <a:off x="5867400" y="2243137"/>
            <a:ext cx="79008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solidFill>
                  <a:srgbClr val="000000"/>
                </a:solidFill>
                <a:latin typeface="Calibri" pitchFamily="34" charset="0"/>
              </a:rPr>
              <a:t>PosOver</a:t>
            </a:r>
            <a:endParaRPr lang="en-US" sz="14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34" name="Text Box 40"/>
          <p:cNvSpPr txBox="1">
            <a:spLocks noChangeArrowheads="1"/>
          </p:cNvSpPr>
          <p:nvPr/>
        </p:nvSpPr>
        <p:spPr bwMode="auto">
          <a:xfrm>
            <a:off x="5943600" y="4681537"/>
            <a:ext cx="82573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solidFill>
                  <a:srgbClr val="000000"/>
                </a:solidFill>
                <a:latin typeface="Calibri" pitchFamily="34" charset="0"/>
              </a:rPr>
              <a:t>NegOver</a:t>
            </a:r>
            <a:endParaRPr lang="en-US" sz="1400" b="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930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86200" y="205740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Chart" r:id="rId5" imgW="6146800" imgH="5067300" progId="Excel.Sheet.8">
                  <p:embed/>
                </p:oleObj>
              </mc:Choice>
              <mc:Fallback>
                <p:oleObj name="Chart" r:id="rId5" imgW="6146800" imgH="50673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983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2’s Complement Addition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3354388" cy="4592638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Values</a:t>
            </a:r>
          </a:p>
          <a:p>
            <a:pPr lvl="1" eaLnBrk="1" hangingPunct="1">
              <a:defRPr/>
            </a:pPr>
            <a:r>
              <a:rPr lang="en-US" smtClean="0"/>
              <a:t>4-bit two’s comp.</a:t>
            </a:r>
          </a:p>
          <a:p>
            <a:pPr lvl="1" eaLnBrk="1" hangingPunct="1">
              <a:defRPr/>
            </a:pPr>
            <a:r>
              <a:rPr lang="en-US" smtClean="0"/>
              <a:t>Range from -8 to +7</a:t>
            </a:r>
          </a:p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sum </a:t>
            </a:r>
            <a:r>
              <a:rPr lang="en-US" smtClean="0">
                <a:sym typeface="Symbol" pitchFamily="18" charset="2"/>
              </a:rPr>
              <a:t> </a:t>
            </a:r>
            <a:r>
              <a:rPr lang="en-US" smtClean="0"/>
              <a:t>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negative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  <a:p>
            <a:pPr lvl="1" eaLnBrk="1" hangingPunct="1">
              <a:defRPr/>
            </a:pPr>
            <a:r>
              <a:rPr lang="en-US" smtClean="0"/>
              <a:t>If sum &lt; –2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positive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638800" y="2133600"/>
            <a:ext cx="168142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3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TAdd</a:t>
            </a:r>
            <a:r>
              <a:rPr lang="en-US" sz="2400" baseline="-25000" dirty="0">
                <a:solidFill>
                  <a:srgbClr val="000000"/>
                </a:solidFill>
                <a:latin typeface="Calibri" pitchFamily="34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Calibri" pitchFamily="34" charset="0"/>
              </a:rPr>
              <a:t>u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 , </a:t>
            </a:r>
            <a:r>
              <a:rPr lang="en-US" sz="2400" i="1" dirty="0">
                <a:solidFill>
                  <a:srgbClr val="000000"/>
                </a:solidFill>
                <a:latin typeface="Calibri" pitchFamily="34" charset="0"/>
              </a:rPr>
              <a:t>v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48200" y="556260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30000"/>
              </a:spcBef>
            </a:pPr>
            <a:r>
              <a:rPr lang="en-US" sz="2400" i="1" dirty="0">
                <a:solidFill>
                  <a:srgbClr val="000000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315200" y="502920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30000"/>
              </a:spcBef>
            </a:pPr>
            <a:r>
              <a:rPr lang="en-US" sz="2400" i="1" dirty="0">
                <a:solidFill>
                  <a:srgbClr val="00000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391400" y="5562600"/>
            <a:ext cx="89434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solidFill>
                  <a:srgbClr val="000000"/>
                </a:solidFill>
                <a:latin typeface="Calibri" pitchFamily="34" charset="0"/>
              </a:rPr>
              <a:t>PosOver</a:t>
            </a:r>
            <a:endParaRPr lang="en-U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9313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solidFill>
                  <a:srgbClr val="000000"/>
                </a:solidFill>
                <a:latin typeface="Calibri" pitchFamily="34" charset="0"/>
              </a:rPr>
              <a:t>NegOver</a:t>
            </a:r>
            <a:endParaRPr lang="en-U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038600" y="1752600"/>
            <a:ext cx="838200" cy="17526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7543800" y="4191000"/>
            <a:ext cx="609600" cy="12954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66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5908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Multiplication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28737"/>
            <a:ext cx="83073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Goal: Computing Product of </a:t>
            </a:r>
            <a:r>
              <a:rPr lang="en-US" b="0" i="1" dirty="0" smtClean="0"/>
              <a:t>w</a:t>
            </a:r>
            <a:r>
              <a:rPr lang="en-US" dirty="0" smtClean="0"/>
              <a:t>-bit numbers </a:t>
            </a:r>
            <a:r>
              <a:rPr lang="en-US" b="0" i="1" dirty="0" smtClean="0"/>
              <a:t>x</a:t>
            </a:r>
            <a:r>
              <a:rPr lang="en-US" dirty="0" smtClean="0"/>
              <a:t>, </a:t>
            </a:r>
            <a:r>
              <a:rPr lang="en-US" b="0" i="1" dirty="0" smtClean="0"/>
              <a:t>y</a:t>
            </a:r>
          </a:p>
          <a:p>
            <a:pPr lvl="1" eaLnBrk="1" hangingPunct="1">
              <a:defRPr/>
            </a:pPr>
            <a:r>
              <a:rPr lang="en-US" dirty="0" smtClean="0"/>
              <a:t>Either signed or unsigned</a:t>
            </a:r>
          </a:p>
          <a:p>
            <a:pPr eaLnBrk="1" hangingPunct="1">
              <a:defRPr/>
            </a:pPr>
            <a:r>
              <a:rPr lang="en-US" dirty="0" smtClean="0"/>
              <a:t>But, exact results can be bigger than </a:t>
            </a:r>
            <a:r>
              <a:rPr lang="en-US" b="0" i="1" dirty="0" err="1" smtClean="0"/>
              <a:t>w</a:t>
            </a:r>
            <a:r>
              <a:rPr lang="en-US" b="0" i="1" dirty="0" smtClean="0"/>
              <a:t> </a:t>
            </a:r>
            <a:r>
              <a:rPr lang="en-US" dirty="0" smtClean="0"/>
              <a:t>bits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Unsigned: up to 2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2">
              <a:defRPr/>
            </a:pPr>
            <a:r>
              <a:rPr lang="en-US" b="0" dirty="0" smtClean="0"/>
              <a:t>Result range: 0 ≤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1)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+1</a:t>
            </a:r>
            <a:r>
              <a:rPr lang="en-US" b="0" dirty="0" smtClean="0"/>
              <a:t> + 1</a:t>
            </a:r>
          </a:p>
          <a:p>
            <a:pPr lvl="1" eaLnBrk="1" hangingPunct="1">
              <a:defRPr/>
            </a:pPr>
            <a:r>
              <a:rPr lang="en-US" dirty="0" smtClean="0"/>
              <a:t>Two’s complement min (negative): Up to 2</a:t>
            </a:r>
            <a:r>
              <a:rPr lang="en-US" i="1" dirty="0" smtClean="0"/>
              <a:t>w</a:t>
            </a:r>
            <a:r>
              <a:rPr lang="en-US" dirty="0" smtClean="0"/>
              <a:t>-1 bits</a:t>
            </a:r>
          </a:p>
          <a:p>
            <a:pPr lvl="2">
              <a:defRPr/>
            </a:pPr>
            <a:r>
              <a:rPr lang="en-US" b="0" dirty="0" smtClean="0"/>
              <a:t>Result range</a:t>
            </a:r>
            <a:r>
              <a:rPr lang="en-US" b="0" i="1" dirty="0" smtClean="0"/>
              <a:t>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 ≥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)*(2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–1)  =  –2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 </a:t>
            </a:r>
            <a:r>
              <a:rPr lang="en-US" b="0" dirty="0" smtClean="0"/>
              <a:t>+ 2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</a:p>
          <a:p>
            <a:pPr lvl="1">
              <a:defRPr/>
            </a:pPr>
            <a:r>
              <a:rPr lang="en-US" dirty="0" smtClean="0"/>
              <a:t>Two’s complement max (positive): Up to 2</a:t>
            </a:r>
            <a:r>
              <a:rPr lang="en-US" i="1" dirty="0" smtClean="0"/>
              <a:t>w</a:t>
            </a:r>
            <a:r>
              <a:rPr lang="en-US" dirty="0" smtClean="0"/>
              <a:t> bits, but only for (</a:t>
            </a:r>
            <a:r>
              <a:rPr lang="en-US" i="1" dirty="0" smtClean="0"/>
              <a:t>TMin</a:t>
            </a:r>
            <a:r>
              <a:rPr lang="en-US" i="1" baseline="-25000" dirty="0" smtClean="0"/>
              <a:t>w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lvl="2">
              <a:defRPr/>
            </a:pPr>
            <a:r>
              <a:rPr lang="en-US" b="0" dirty="0" smtClean="0"/>
              <a:t>Result range: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</a:t>
            </a:r>
          </a:p>
          <a:p>
            <a:pPr eaLnBrk="1" hangingPunct="1">
              <a:defRPr/>
            </a:pPr>
            <a:r>
              <a:rPr lang="en-US" dirty="0" smtClean="0"/>
              <a:t>So, maintaining exact results…</a:t>
            </a:r>
          </a:p>
          <a:p>
            <a:pPr lvl="1" eaLnBrk="1" hangingPunct="1">
              <a:defRPr/>
            </a:pPr>
            <a:r>
              <a:rPr lang="en-US" dirty="0" smtClean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 smtClean="0"/>
              <a:t>is done in software, if needed</a:t>
            </a:r>
          </a:p>
          <a:p>
            <a:pPr lvl="2">
              <a:defRPr/>
            </a:pPr>
            <a:r>
              <a:rPr lang="en-US" dirty="0" smtClean="0"/>
              <a:t>e.g., by “arbitrary precision” arithmetic packages</a:t>
            </a:r>
          </a:p>
        </p:txBody>
      </p:sp>
    </p:spTree>
    <p:extLst>
      <p:ext uri="{BB962C8B-B14F-4D97-AF65-F5344CB8AC3E}">
        <p14:creationId xmlns:p14="http://schemas.microsoft.com/office/powerpoint/2010/main" val="4071752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Multiplication in C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3689350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b="0" smtClean="0"/>
              <a:t>UMult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	=	</a:t>
            </a:r>
            <a:r>
              <a:rPr lang="en-US" b="0" i="1" smtClean="0"/>
              <a:t>u</a:t>
            </a:r>
            <a:r>
              <a:rPr lang="en-US" b="0" smtClean="0"/>
              <a:t>   · </a:t>
            </a:r>
            <a:r>
              <a:rPr lang="en-US" b="0" i="1" smtClean="0"/>
              <a:t>v</a:t>
            </a:r>
            <a:r>
              <a:rPr lang="en-US" b="0" smtClean="0"/>
              <a:t>  mod 2</a:t>
            </a:r>
            <a:r>
              <a:rPr lang="en-US" b="0" i="1" baseline="30000" smtClean="0"/>
              <a:t>w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24000"/>
            <a:ext cx="2743200" cy="228600"/>
            <a:chOff x="2976" y="816"/>
            <a:chExt cx="1728" cy="144"/>
          </a:xfrm>
        </p:grpSpPr>
        <p:sp>
          <p:nvSpPr>
            <p:cNvPr id="36911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912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913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914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915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916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917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solidFill>
                    <a:srgbClr val="000000"/>
                  </a:solidFill>
                  <a:latin typeface="Arial Narrow" pitchFamily="34" charset="0"/>
                </a:rPr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81200"/>
            <a:ext cx="2743200" cy="228600"/>
            <a:chOff x="2976" y="1104"/>
            <a:chExt cx="1728" cy="144"/>
          </a:xfrm>
        </p:grpSpPr>
        <p:sp>
          <p:nvSpPr>
            <p:cNvPr id="36904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905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906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907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908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909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910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solidFill>
                    <a:srgbClr val="000000"/>
                  </a:solidFill>
                  <a:latin typeface="Arial Narrow" pitchFamily="34" charset="0"/>
                </a:rPr>
                <a:t>• • •</a:t>
              </a:r>
            </a:p>
          </p:txBody>
        </p:sp>
      </p:grp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5562600" y="14478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u</a:t>
            </a:r>
          </a:p>
        </p:txBody>
      </p:sp>
      <p:sp>
        <p:nvSpPr>
          <p:cNvPr id="36871" name="Rectangle 21"/>
          <p:cNvSpPr>
            <a:spLocks noChangeArrowheads="1"/>
          </p:cNvSpPr>
          <p:nvPr/>
        </p:nvSpPr>
        <p:spPr bwMode="auto">
          <a:xfrm>
            <a:off x="5562600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v</a:t>
            </a:r>
          </a:p>
        </p:txBody>
      </p:sp>
      <p:sp>
        <p:nvSpPr>
          <p:cNvPr id="36872" name="Line 22"/>
          <p:cNvSpPr>
            <a:spLocks noChangeShapeType="1"/>
          </p:cNvSpPr>
          <p:nvPr/>
        </p:nvSpPr>
        <p:spPr bwMode="auto">
          <a:xfrm>
            <a:off x="27432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6873" name="Rectangle 23"/>
          <p:cNvSpPr>
            <a:spLocks noChangeArrowheads="1"/>
          </p:cNvSpPr>
          <p:nvPr/>
        </p:nvSpPr>
        <p:spPr bwMode="auto">
          <a:xfrm>
            <a:off x="5181600" y="1905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rial Narrow" pitchFamily="34" charset="0"/>
              </a:rPr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38400"/>
            <a:ext cx="2743200" cy="228600"/>
            <a:chOff x="2976" y="1392"/>
            <a:chExt cx="1728" cy="144"/>
          </a:xfrm>
        </p:grpSpPr>
        <p:sp>
          <p:nvSpPr>
            <p:cNvPr id="36897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898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899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900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901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902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solidFill>
                    <a:srgbClr val="000000"/>
                  </a:solidFill>
                  <a:latin typeface="Arial Narrow" pitchFamily="34" charset="0"/>
                </a:rPr>
                <a:t>• • •</a:t>
              </a:r>
            </a:p>
          </p:txBody>
        </p:sp>
      </p:grpSp>
      <p:sp>
        <p:nvSpPr>
          <p:cNvPr id="36875" name="Rectangle 32"/>
          <p:cNvSpPr>
            <a:spLocks noChangeArrowheads="1"/>
          </p:cNvSpPr>
          <p:nvPr/>
        </p:nvSpPr>
        <p:spPr bwMode="auto">
          <a:xfrm>
            <a:off x="2857500" y="228600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u </a:t>
            </a:r>
            <a:r>
              <a:rPr lang="en-US" sz="2400" b="0">
                <a:solidFill>
                  <a:srgbClr val="000000"/>
                </a:solidFill>
                <a:latin typeface="Times" pitchFamily="18" charset="0"/>
              </a:rPr>
              <a:t>· </a:t>
            </a: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95600"/>
            <a:ext cx="2743200" cy="228600"/>
            <a:chOff x="2976" y="1392"/>
            <a:chExt cx="1728" cy="144"/>
          </a:xfrm>
        </p:grpSpPr>
        <p:sp>
          <p:nvSpPr>
            <p:cNvPr id="36890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891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892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893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894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895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896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solidFill>
                    <a:srgbClr val="000000"/>
                  </a:solidFill>
                  <a:latin typeface="Arial Narrow" pitchFamily="34" charset="0"/>
                </a:rPr>
                <a:t>• • •</a:t>
              </a:r>
            </a:p>
          </p:txBody>
        </p:sp>
      </p:grpSp>
      <p:sp>
        <p:nvSpPr>
          <p:cNvPr id="36877" name="Line 41"/>
          <p:cNvSpPr>
            <a:spLocks noChangeShapeType="1"/>
          </p:cNvSpPr>
          <p:nvPr/>
        </p:nvSpPr>
        <p:spPr bwMode="auto">
          <a:xfrm flipV="1">
            <a:off x="2743200" y="2743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6878" name="Text Box 42"/>
          <p:cNvSpPr txBox="1">
            <a:spLocks noChangeArrowheads="1"/>
          </p:cNvSpPr>
          <p:nvPr/>
        </p:nvSpPr>
        <p:spPr bwMode="auto">
          <a:xfrm>
            <a:off x="228600" y="236220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True Product: 2*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  bits</a:t>
            </a:r>
          </a:p>
        </p:txBody>
      </p:sp>
      <p:sp>
        <p:nvSpPr>
          <p:cNvPr id="36879" name="Text Box 43"/>
          <p:cNvSpPr txBox="1">
            <a:spLocks noChangeArrowheads="1"/>
          </p:cNvSpPr>
          <p:nvPr/>
        </p:nvSpPr>
        <p:spPr bwMode="auto">
          <a:xfrm>
            <a:off x="228600" y="16764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Operands: 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 bits</a:t>
            </a:r>
          </a:p>
        </p:txBody>
      </p:sp>
      <p:sp>
        <p:nvSpPr>
          <p:cNvPr id="36880" name="Text Box 44"/>
          <p:cNvSpPr txBox="1">
            <a:spLocks noChangeArrowheads="1"/>
          </p:cNvSpPr>
          <p:nvPr/>
        </p:nvSpPr>
        <p:spPr bwMode="auto">
          <a:xfrm>
            <a:off x="228600" y="29718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Discard 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 bits: 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 bits</a:t>
            </a:r>
          </a:p>
        </p:txBody>
      </p:sp>
      <p:sp>
        <p:nvSpPr>
          <p:cNvPr id="36881" name="Rectangle 45"/>
          <p:cNvSpPr>
            <a:spLocks noChangeArrowheads="1"/>
          </p:cNvSpPr>
          <p:nvPr/>
        </p:nvSpPr>
        <p:spPr bwMode="auto">
          <a:xfrm>
            <a:off x="4584700" y="2743200"/>
            <a:ext cx="14351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solidFill>
                  <a:srgbClr val="000000"/>
                </a:solidFill>
                <a:latin typeface="Times" pitchFamily="18" charset="0"/>
              </a:rPr>
              <a:t>UMult</a:t>
            </a:r>
            <a:r>
              <a:rPr lang="en-US" sz="2400" b="0" i="1" baseline="-25000">
                <a:solidFill>
                  <a:srgbClr val="000000"/>
                </a:solidFill>
                <a:latin typeface="Times" pitchFamily="18" charset="0"/>
              </a:rPr>
              <a:t>w</a:t>
            </a:r>
            <a:r>
              <a:rPr lang="en-US" sz="2400" b="0">
                <a:solidFill>
                  <a:srgbClr val="000000"/>
                </a:solidFill>
                <a:latin typeface="Times" pitchFamily="18" charset="0"/>
              </a:rPr>
              <a:t>(</a:t>
            </a: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u</a:t>
            </a:r>
            <a:r>
              <a:rPr lang="en-US" sz="2400" b="0">
                <a:solidFill>
                  <a:srgbClr val="000000"/>
                </a:solidFill>
                <a:latin typeface="Times" pitchFamily="18" charset="0"/>
              </a:rPr>
              <a:t> , </a:t>
            </a: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v</a:t>
            </a:r>
            <a:r>
              <a:rPr lang="en-US" sz="2400" b="0">
                <a:solidFill>
                  <a:srgbClr val="000000"/>
                </a:solidFill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38400"/>
            <a:ext cx="2743200" cy="228600"/>
            <a:chOff x="2976" y="1392"/>
            <a:chExt cx="1728" cy="14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6883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884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885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886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887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888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36889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solidFill>
                    <a:srgbClr val="000000"/>
                  </a:solidFill>
                  <a:latin typeface="Arial Narrow" pitchFamily="34" charset="0"/>
                </a:rPr>
                <a:t>• • 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06507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Multiplication in C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3690937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Some of which are different for signed vs. unsigned multiplication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Lower bits are the same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04890"/>
            <a:ext cx="2743200" cy="228600"/>
            <a:chOff x="2976" y="816"/>
            <a:chExt cx="1728" cy="144"/>
          </a:xfrm>
        </p:grpSpPr>
        <p:sp>
          <p:nvSpPr>
            <p:cNvPr id="41007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1008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1009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1010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1011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1012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1013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solidFill>
                    <a:srgbClr val="000000"/>
                  </a:solidFill>
                  <a:latin typeface="Arial Narrow" pitchFamily="34" charset="0"/>
                </a:rPr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62090"/>
            <a:ext cx="2743200" cy="228600"/>
            <a:chOff x="2976" y="1104"/>
            <a:chExt cx="1728" cy="144"/>
          </a:xfrm>
        </p:grpSpPr>
        <p:sp>
          <p:nvSpPr>
            <p:cNvPr id="41000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1001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1002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1003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1004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1005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1006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solidFill>
                    <a:srgbClr val="000000"/>
                  </a:solidFill>
                  <a:latin typeface="Arial Narrow" pitchFamily="34" charset="0"/>
                </a:rPr>
                <a:t>• • •</a:t>
              </a:r>
            </a:p>
          </p:txBody>
        </p:sp>
      </p:grpSp>
      <p:sp>
        <p:nvSpPr>
          <p:cNvPr id="40966" name="Rectangle 20"/>
          <p:cNvSpPr>
            <a:spLocks noChangeArrowheads="1"/>
          </p:cNvSpPr>
          <p:nvPr/>
        </p:nvSpPr>
        <p:spPr bwMode="auto">
          <a:xfrm>
            <a:off x="5562600" y="142869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u</a:t>
            </a:r>
          </a:p>
        </p:txBody>
      </p: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562600" y="188589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v</a:t>
            </a:r>
          </a:p>
        </p:txBody>
      </p:sp>
      <p:sp>
        <p:nvSpPr>
          <p:cNvPr id="40968" name="Line 22"/>
          <p:cNvSpPr>
            <a:spLocks noChangeShapeType="1"/>
          </p:cNvSpPr>
          <p:nvPr/>
        </p:nvSpPr>
        <p:spPr bwMode="auto">
          <a:xfrm>
            <a:off x="2743200" y="22668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0969" name="Rectangle 23"/>
          <p:cNvSpPr>
            <a:spLocks noChangeArrowheads="1"/>
          </p:cNvSpPr>
          <p:nvPr/>
        </p:nvSpPr>
        <p:spPr bwMode="auto">
          <a:xfrm>
            <a:off x="5181600" y="188589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rial Narrow" pitchFamily="34" charset="0"/>
              </a:rPr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19290"/>
            <a:ext cx="2743200" cy="228600"/>
            <a:chOff x="2976" y="1392"/>
            <a:chExt cx="1728" cy="144"/>
          </a:xfrm>
        </p:grpSpPr>
        <p:sp>
          <p:nvSpPr>
            <p:cNvPr id="40993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94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95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96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97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98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99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solidFill>
                    <a:srgbClr val="000000"/>
                  </a:solidFill>
                  <a:latin typeface="Arial Narrow" pitchFamily="34" charset="0"/>
                </a:rPr>
                <a:t>• • •</a:t>
              </a:r>
            </a:p>
          </p:txBody>
        </p:sp>
      </p:grpSp>
      <p:sp>
        <p:nvSpPr>
          <p:cNvPr id="40971" name="Rectangle 32"/>
          <p:cNvSpPr>
            <a:spLocks noChangeArrowheads="1"/>
          </p:cNvSpPr>
          <p:nvPr/>
        </p:nvSpPr>
        <p:spPr bwMode="auto">
          <a:xfrm>
            <a:off x="2857500" y="226689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u </a:t>
            </a:r>
            <a:r>
              <a:rPr lang="en-US" sz="2400" b="0">
                <a:solidFill>
                  <a:srgbClr val="000000"/>
                </a:solidFill>
                <a:latin typeface="Times" pitchFamily="18" charset="0"/>
              </a:rPr>
              <a:t>· </a:t>
            </a: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76490"/>
            <a:ext cx="2743200" cy="228600"/>
            <a:chOff x="2976" y="1392"/>
            <a:chExt cx="1728" cy="144"/>
          </a:xfrm>
        </p:grpSpPr>
        <p:sp>
          <p:nvSpPr>
            <p:cNvPr id="40986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87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88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89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90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91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92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solidFill>
                    <a:srgbClr val="000000"/>
                  </a:solidFill>
                  <a:latin typeface="Arial Narrow" pitchFamily="34" charset="0"/>
                </a:rPr>
                <a:t>• • •</a:t>
              </a:r>
            </a:p>
          </p:txBody>
        </p:sp>
      </p:grpSp>
      <p:sp>
        <p:nvSpPr>
          <p:cNvPr id="40973" name="Line 41"/>
          <p:cNvSpPr>
            <a:spLocks noChangeShapeType="1"/>
          </p:cNvSpPr>
          <p:nvPr/>
        </p:nvSpPr>
        <p:spPr bwMode="auto">
          <a:xfrm flipV="1">
            <a:off x="2743200" y="27240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0974" name="Text Box 42"/>
          <p:cNvSpPr txBox="1">
            <a:spLocks noChangeArrowheads="1"/>
          </p:cNvSpPr>
          <p:nvPr/>
        </p:nvSpPr>
        <p:spPr bwMode="auto">
          <a:xfrm>
            <a:off x="228600" y="234309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True Product: 2*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  bits</a:t>
            </a:r>
          </a:p>
        </p:txBody>
      </p:sp>
      <p:sp>
        <p:nvSpPr>
          <p:cNvPr id="40975" name="Text Box 43"/>
          <p:cNvSpPr txBox="1">
            <a:spLocks noChangeArrowheads="1"/>
          </p:cNvSpPr>
          <p:nvPr/>
        </p:nvSpPr>
        <p:spPr bwMode="auto">
          <a:xfrm>
            <a:off x="228600" y="165729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Operands: 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 bits</a:t>
            </a:r>
          </a:p>
        </p:txBody>
      </p:sp>
      <p:sp>
        <p:nvSpPr>
          <p:cNvPr id="40976" name="Text Box 44"/>
          <p:cNvSpPr txBox="1">
            <a:spLocks noChangeArrowheads="1"/>
          </p:cNvSpPr>
          <p:nvPr/>
        </p:nvSpPr>
        <p:spPr bwMode="auto">
          <a:xfrm>
            <a:off x="228600" y="295269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Discard 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 bits: 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 bits</a:t>
            </a:r>
          </a:p>
        </p:txBody>
      </p:sp>
      <p:sp>
        <p:nvSpPr>
          <p:cNvPr id="40977" name="Rectangle 45"/>
          <p:cNvSpPr>
            <a:spLocks noChangeArrowheads="1"/>
          </p:cNvSpPr>
          <p:nvPr/>
        </p:nvSpPr>
        <p:spPr bwMode="auto">
          <a:xfrm>
            <a:off x="4648200" y="2724090"/>
            <a:ext cx="14097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 dirty="0" err="1">
                <a:solidFill>
                  <a:srgbClr val="000000"/>
                </a:solidFill>
                <a:latin typeface="Times" pitchFamily="18" charset="0"/>
              </a:rPr>
              <a:t>TMult</a:t>
            </a:r>
            <a:r>
              <a:rPr lang="en-US" sz="2400" b="0" i="1" baseline="-25000" dirty="0" err="1">
                <a:solidFill>
                  <a:srgbClr val="000000"/>
                </a:solidFill>
                <a:latin typeface="Times" pitchFamily="18" charset="0"/>
              </a:rPr>
              <a:t>w</a:t>
            </a:r>
            <a:r>
              <a:rPr lang="en-US" sz="2400" b="0" dirty="0">
                <a:solidFill>
                  <a:srgbClr val="000000"/>
                </a:solidFill>
                <a:latin typeface="Times" pitchFamily="18" charset="0"/>
              </a:rPr>
              <a:t>(</a:t>
            </a:r>
            <a:r>
              <a:rPr lang="en-US" sz="2400" b="0" i="1" dirty="0">
                <a:solidFill>
                  <a:srgbClr val="000000"/>
                </a:solidFill>
                <a:latin typeface="Times" pitchFamily="18" charset="0"/>
              </a:rPr>
              <a:t>u</a:t>
            </a:r>
            <a:r>
              <a:rPr lang="en-US" sz="2400" b="0" dirty="0">
                <a:solidFill>
                  <a:srgbClr val="000000"/>
                </a:solidFill>
                <a:latin typeface="Times" pitchFamily="18" charset="0"/>
              </a:rPr>
              <a:t> , </a:t>
            </a:r>
            <a:r>
              <a:rPr lang="en-US" sz="2400" b="0" i="1" dirty="0">
                <a:solidFill>
                  <a:srgbClr val="000000"/>
                </a:solidFill>
                <a:latin typeface="Times" pitchFamily="18" charset="0"/>
              </a:rPr>
              <a:t>v</a:t>
            </a:r>
            <a:r>
              <a:rPr lang="en-US" sz="2400" b="0" dirty="0">
                <a:solidFill>
                  <a:srgbClr val="000000"/>
                </a:solidFill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19290"/>
            <a:ext cx="2743200" cy="228600"/>
            <a:chOff x="2976" y="1392"/>
            <a:chExt cx="1728" cy="144"/>
          </a:xfrm>
        </p:grpSpPr>
        <p:sp>
          <p:nvSpPr>
            <p:cNvPr id="40979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80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81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82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83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84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0985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solidFill>
                    <a:srgbClr val="000000"/>
                  </a:solidFill>
                  <a:latin typeface="Arial Narrow" pitchFamily="34" charset="0"/>
                </a:rPr>
                <a:t>• • 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796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k</a:t>
            </a:r>
            <a:r>
              <a:rPr lang="en-US" b="1" dirty="0" smtClean="0"/>
              <a:t> </a:t>
            </a: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</a:rPr>
              <a:t>u *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3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(u &lt;&lt; 5) – (u &lt;&lt; 3)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Most machines shift and add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943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2000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172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2000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4008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2000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80010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2000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8229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2000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8458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2000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629400" y="2514600"/>
            <a:ext cx="1371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0">
                <a:solidFill>
                  <a:srgbClr val="000000"/>
                </a:solidFill>
                <a:latin typeface="Calibri"/>
                <a:cs typeface="Calibri"/>
              </a:rPr>
              <a:t>• • •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943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68580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86600" y="29718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8229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8458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61722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•••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5334000" y="2438400"/>
            <a:ext cx="298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u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334000" y="2895600"/>
            <a:ext cx="366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>
                <a:solidFill>
                  <a:srgbClr val="000000"/>
                </a:solidFill>
                <a:latin typeface="Times" pitchFamily="18" charset="0"/>
              </a:rPr>
              <a:t>2</a:t>
            </a:r>
            <a:r>
              <a:rPr lang="en-US" sz="2400" b="0" i="1" baseline="30000">
                <a:solidFill>
                  <a:srgbClr val="000000"/>
                </a:solidFill>
                <a:latin typeface="Times" pitchFamily="18" charset="0"/>
              </a:rPr>
              <a:t>k</a:t>
            </a:r>
            <a:endParaRPr lang="en-US" sz="2400" b="0" i="1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2514600" y="3276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953000" y="2895600"/>
            <a:ext cx="3206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rial Narrow" pitchFamily="34" charset="0"/>
              </a:rPr>
              <a:t>*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886200" y="3276600"/>
            <a:ext cx="6524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u </a:t>
            </a:r>
            <a:r>
              <a:rPr lang="en-US" sz="2400" b="0">
                <a:solidFill>
                  <a:srgbClr val="000000"/>
                </a:solidFill>
                <a:latin typeface="Times" pitchFamily="18" charset="0"/>
              </a:rPr>
              <a:t>· 2</a:t>
            </a:r>
            <a:r>
              <a:rPr lang="en-US" sz="2400" b="0" i="1" baseline="30000">
                <a:solidFill>
                  <a:srgbClr val="000000"/>
                </a:solidFill>
                <a:latin typeface="Times" pitchFamily="18" charset="0"/>
              </a:rPr>
              <a:t>k</a:t>
            </a:r>
            <a:endParaRPr lang="en-US" sz="2400" b="0" i="1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2514600" y="37338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990600" y="3352800"/>
            <a:ext cx="25739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True Product: </a:t>
            </a:r>
            <a:r>
              <a:rPr lang="en-US" sz="2000" b="0" i="1" dirty="0" err="1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 err="1">
                <a:solidFill>
                  <a:srgbClr val="000000"/>
                </a:solidFill>
                <a:latin typeface="Calibri" pitchFamily="34" charset="0"/>
              </a:rPr>
              <a:t>+</a:t>
            </a:r>
            <a:r>
              <a:rPr lang="en-US" sz="2000" b="0" i="1" dirty="0" err="1">
                <a:solidFill>
                  <a:srgbClr val="000000"/>
                </a:solidFill>
                <a:latin typeface="Calibri" pitchFamily="34" charset="0"/>
              </a:rPr>
              <a:t>k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  bits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990600" y="26670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Operands: 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 bits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990600" y="3795712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Discard 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k 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 bits: 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 bits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4383692" y="3795712"/>
            <a:ext cx="13821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>
                <a:solidFill>
                  <a:srgbClr val="000000"/>
                </a:solidFill>
                <a:latin typeface="Times" pitchFamily="18" charset="0"/>
              </a:rPr>
              <a:t>UMult</a:t>
            </a:r>
            <a:r>
              <a:rPr lang="en-US" sz="1600" b="0" i="1" baseline="-25000">
                <a:solidFill>
                  <a:srgbClr val="000000"/>
                </a:solidFill>
                <a:latin typeface="Times" pitchFamily="18" charset="0"/>
              </a:rPr>
              <a:t>w</a:t>
            </a:r>
            <a:r>
              <a:rPr lang="en-US" sz="1600" b="0">
                <a:solidFill>
                  <a:srgbClr val="000000"/>
                </a:solidFill>
                <a:latin typeface="Times" pitchFamily="18" charset="0"/>
              </a:rPr>
              <a:t>(</a:t>
            </a:r>
            <a:r>
              <a:rPr lang="en-US" sz="1600" b="0" i="1">
                <a:solidFill>
                  <a:srgbClr val="000000"/>
                </a:solidFill>
                <a:latin typeface="Times" pitchFamily="18" charset="0"/>
              </a:rPr>
              <a:t>u</a:t>
            </a:r>
            <a:r>
              <a:rPr lang="en-US" sz="1600" b="0">
                <a:solidFill>
                  <a:srgbClr val="000000"/>
                </a:solidFill>
                <a:latin typeface="Times" pitchFamily="18" charset="0"/>
              </a:rPr>
              <a:t> , 2</a:t>
            </a:r>
            <a:r>
              <a:rPr lang="en-US" sz="1600" b="0" i="1" baseline="30000">
                <a:solidFill>
                  <a:srgbClr val="000000"/>
                </a:solidFill>
                <a:latin typeface="Times" pitchFamily="18" charset="0"/>
              </a:rPr>
              <a:t>k</a:t>
            </a:r>
            <a:r>
              <a:rPr lang="en-US" sz="1600" b="0">
                <a:solidFill>
                  <a:srgbClr val="000000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5438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•••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7105650" y="2057400"/>
            <a:ext cx="2857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k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2000" y="3429000"/>
            <a:ext cx="2743200" cy="228600"/>
            <a:chOff x="2976" y="816"/>
            <a:chExt cx="1728" cy="144"/>
          </a:xfrm>
        </p:grpSpPr>
        <p:sp>
          <p:nvSpPr>
            <p:cNvPr id="42028" name="Rectangle 31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000" b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2029" name="Rectangle 32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000" b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2030" name="Rectangle 33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000" b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2031" name="Rectangle 34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000" b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2032" name="Rectangle 35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000" b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2033" name="Rectangle 36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000" b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2034" name="Rectangle 37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solidFill>
                    <a:srgbClr val="000000"/>
                  </a:solidFill>
                  <a:latin typeface="Calibri"/>
                  <a:cs typeface="Calibri"/>
                </a:rPr>
                <a:t>• • •</a:t>
              </a:r>
            </a:p>
          </p:txBody>
        </p:sp>
      </p:grpSp>
      <p:sp>
        <p:nvSpPr>
          <p:cNvPr id="42015" name="Rectangle 38"/>
          <p:cNvSpPr>
            <a:spLocks noChangeArrowheads="1"/>
          </p:cNvSpPr>
          <p:nvPr/>
        </p:nvSpPr>
        <p:spPr bwMode="auto">
          <a:xfrm>
            <a:off x="7315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42016" name="Rectangle 39"/>
          <p:cNvSpPr>
            <a:spLocks noChangeArrowheads="1"/>
          </p:cNvSpPr>
          <p:nvPr/>
        </p:nvSpPr>
        <p:spPr bwMode="auto">
          <a:xfrm>
            <a:off x="82296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42017" name="Rectangle 40"/>
          <p:cNvSpPr>
            <a:spLocks noChangeArrowheads="1"/>
          </p:cNvSpPr>
          <p:nvPr/>
        </p:nvSpPr>
        <p:spPr bwMode="auto">
          <a:xfrm>
            <a:off x="8458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42018" name="Rectangle 41"/>
          <p:cNvSpPr>
            <a:spLocks noChangeArrowheads="1"/>
          </p:cNvSpPr>
          <p:nvPr/>
        </p:nvSpPr>
        <p:spPr bwMode="auto">
          <a:xfrm>
            <a:off x="7543800" y="3429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•••</a:t>
            </a:r>
          </a:p>
        </p:txBody>
      </p:sp>
      <p:sp>
        <p:nvSpPr>
          <p:cNvPr id="42019" name="Rectangle 42"/>
          <p:cNvSpPr>
            <a:spLocks noChangeArrowheads="1"/>
          </p:cNvSpPr>
          <p:nvPr/>
        </p:nvSpPr>
        <p:spPr bwMode="auto">
          <a:xfrm>
            <a:off x="4398197" y="4066758"/>
            <a:ext cx="1359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 dirty="0" err="1">
                <a:solidFill>
                  <a:srgbClr val="000000"/>
                </a:solidFill>
                <a:latin typeface="Times" pitchFamily="18" charset="0"/>
              </a:rPr>
              <a:t>TMult</a:t>
            </a:r>
            <a:r>
              <a:rPr lang="en-US" sz="1600" b="0" i="1" baseline="-25000" dirty="0" err="1">
                <a:solidFill>
                  <a:srgbClr val="000000"/>
                </a:solidFill>
                <a:latin typeface="Times" pitchFamily="18" charset="0"/>
              </a:rPr>
              <a:t>w</a:t>
            </a:r>
            <a:r>
              <a:rPr lang="en-US" sz="1600" b="0" dirty="0">
                <a:solidFill>
                  <a:srgbClr val="000000"/>
                </a:solidFill>
                <a:latin typeface="Times" pitchFamily="18" charset="0"/>
              </a:rPr>
              <a:t>(</a:t>
            </a:r>
            <a:r>
              <a:rPr lang="en-US" sz="1600" b="0" i="1" dirty="0">
                <a:solidFill>
                  <a:srgbClr val="000000"/>
                </a:solidFill>
                <a:latin typeface="Times" pitchFamily="18" charset="0"/>
              </a:rPr>
              <a:t>u</a:t>
            </a:r>
            <a:r>
              <a:rPr lang="en-US" sz="1600" b="0" dirty="0">
                <a:solidFill>
                  <a:srgbClr val="000000"/>
                </a:solidFill>
                <a:latin typeface="Times" pitchFamily="18" charset="0"/>
              </a:rPr>
              <a:t> , 2</a:t>
            </a:r>
            <a:r>
              <a:rPr lang="en-US" sz="1600" b="0" i="1" baseline="30000" dirty="0">
                <a:solidFill>
                  <a:srgbClr val="000000"/>
                </a:solidFill>
                <a:latin typeface="Times" pitchFamily="18" charset="0"/>
              </a:rPr>
              <a:t>k</a:t>
            </a:r>
            <a:r>
              <a:rPr lang="en-US" sz="1600" b="0" dirty="0">
                <a:solidFill>
                  <a:srgbClr val="000000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42020" name="Rectangle 43"/>
          <p:cNvSpPr>
            <a:spLocks noChangeArrowheads="1"/>
          </p:cNvSpPr>
          <p:nvPr/>
        </p:nvSpPr>
        <p:spPr bwMode="auto">
          <a:xfrm>
            <a:off x="7315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42021" name="Rectangle 44"/>
          <p:cNvSpPr>
            <a:spLocks noChangeArrowheads="1"/>
          </p:cNvSpPr>
          <p:nvPr/>
        </p:nvSpPr>
        <p:spPr bwMode="auto">
          <a:xfrm>
            <a:off x="82296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42022" name="Rectangle 45"/>
          <p:cNvSpPr>
            <a:spLocks noChangeArrowheads="1"/>
          </p:cNvSpPr>
          <p:nvPr/>
        </p:nvSpPr>
        <p:spPr bwMode="auto">
          <a:xfrm>
            <a:off x="8458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42023" name="Rectangle 46"/>
          <p:cNvSpPr>
            <a:spLocks noChangeArrowheads="1"/>
          </p:cNvSpPr>
          <p:nvPr/>
        </p:nvSpPr>
        <p:spPr bwMode="auto">
          <a:xfrm>
            <a:off x="7543800" y="3886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solidFill>
                  <a:srgbClr val="000000"/>
                </a:solidFill>
                <a:latin typeface="Calibri"/>
                <a:cs typeface="Calibri"/>
              </a:rPr>
              <a:t>•••</a:t>
            </a:r>
          </a:p>
        </p:txBody>
      </p:sp>
      <p:sp>
        <p:nvSpPr>
          <p:cNvPr id="42024" name="Rectangle 47"/>
          <p:cNvSpPr>
            <a:spLocks noChangeArrowheads="1"/>
          </p:cNvSpPr>
          <p:nvPr/>
        </p:nvSpPr>
        <p:spPr bwMode="auto">
          <a:xfrm>
            <a:off x="66294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2025" name="Rectangle 48"/>
          <p:cNvSpPr>
            <a:spLocks noChangeArrowheads="1"/>
          </p:cNvSpPr>
          <p:nvPr/>
        </p:nvSpPr>
        <p:spPr bwMode="auto">
          <a:xfrm>
            <a:off x="68580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2026" name="Rectangle 49"/>
          <p:cNvSpPr>
            <a:spLocks noChangeArrowheads="1"/>
          </p:cNvSpPr>
          <p:nvPr/>
        </p:nvSpPr>
        <p:spPr bwMode="auto">
          <a:xfrm>
            <a:off x="70866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2027" name="Rectangle 50"/>
          <p:cNvSpPr>
            <a:spLocks noChangeArrowheads="1"/>
          </p:cNvSpPr>
          <p:nvPr/>
        </p:nvSpPr>
        <p:spPr bwMode="auto">
          <a:xfrm>
            <a:off x="5943600" y="38862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solidFill>
                  <a:srgbClr val="000000"/>
                </a:solidFill>
                <a:latin typeface="Calibri"/>
                <a:cs typeface="Calibri"/>
              </a:rPr>
              <a:t>•••</a:t>
            </a:r>
          </a:p>
        </p:txBody>
      </p:sp>
    </p:spTree>
    <p:extLst>
      <p:ext uri="{BB962C8B-B14F-4D97-AF65-F5344CB8AC3E}">
        <p14:creationId xmlns:p14="http://schemas.microsoft.com/office/powerpoint/2010/main" val="3191510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/>
      <p:bldP spid="42007" grpId="0" animBg="1"/>
      <p:bldP spid="42007" grpId="1" animBg="1"/>
      <p:bldP spid="42008" grpId="0"/>
      <p:bldP spid="42010" grpId="0"/>
      <p:bldP spid="42011" grpId="0"/>
      <p:bldP spid="42015" grpId="0" animBg="1"/>
      <p:bldP spid="42016" grpId="0" animBg="1"/>
      <p:bldP spid="42017" grpId="0" animBg="1"/>
      <p:bldP spid="42018" grpId="0" animBg="1"/>
      <p:bldP spid="42019" grpId="0"/>
      <p:bldP spid="42020" grpId="0" animBg="1"/>
      <p:bldP spid="42021" grpId="0" animBg="1"/>
      <p:bldP spid="42022" grpId="0" animBg="1"/>
      <p:bldP spid="42023" grpId="0" animBg="1"/>
      <p:bldP spid="42024" grpId="0" animBg="1"/>
      <p:bldP spid="42025" grpId="0" animBg="1"/>
      <p:bldP spid="42026" grpId="0" animBg="1"/>
      <p:bldP spid="420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Unsigned Power-of-2 Divide with Shift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u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762000" y="49149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Document" r:id="rId5" imgW="7988300" imgH="1651000" progId="Word.Document.8">
                  <p:embed/>
                </p:oleObj>
              </mc:Choice>
              <mc:Fallback>
                <p:oleObj name="Document" r:id="rId5" imgW="7988300" imgH="1651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149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62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2000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191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2000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105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2000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876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105400" y="3200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248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477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91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•••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352800" y="2667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u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352800" y="3124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>
                <a:solidFill>
                  <a:srgbClr val="000000"/>
                </a:solidFill>
                <a:latin typeface="Times" pitchFamily="18" charset="0"/>
              </a:rPr>
              <a:t>2</a:t>
            </a:r>
            <a:r>
              <a:rPr lang="en-US" sz="2400" b="0" i="1" baseline="30000">
                <a:solidFill>
                  <a:srgbClr val="000000"/>
                </a:solidFill>
                <a:latin typeface="Times" pitchFamily="18" charset="0"/>
              </a:rPr>
              <a:t>k</a:t>
            </a:r>
            <a:endParaRPr lang="en-US" sz="2400" b="0" i="1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209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971800" y="3124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rial Narrow" pitchFamily="34" charset="0"/>
              </a:rPr>
              <a:t>/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048000" y="3581400"/>
            <a:ext cx="6588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u </a:t>
            </a:r>
            <a:r>
              <a:rPr lang="en-US" sz="2400" b="0">
                <a:solidFill>
                  <a:srgbClr val="000000"/>
                </a:solidFill>
                <a:latin typeface="Times" pitchFamily="18" charset="0"/>
              </a:rPr>
              <a:t>/ 2</a:t>
            </a:r>
            <a:r>
              <a:rPr lang="en-US" sz="2400" b="0" i="1" baseline="30000">
                <a:solidFill>
                  <a:srgbClr val="000000"/>
                </a:solidFill>
                <a:latin typeface="Times" pitchFamily="18" charset="0"/>
              </a:rPr>
              <a:t>k</a:t>
            </a:r>
            <a:endParaRPr lang="en-US" sz="2400" b="0" i="1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33400" y="3581400"/>
            <a:ext cx="131959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 dirty="0">
                <a:solidFill>
                  <a:srgbClr val="000000"/>
                </a:solidFill>
                <a:latin typeface="Calibri" pitchFamily="34" charset="0"/>
              </a:rPr>
              <a:t>Division: 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33400" y="2895600"/>
            <a:ext cx="14784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 dirty="0">
                <a:solidFill>
                  <a:srgbClr val="000000"/>
                </a:solidFill>
                <a:latin typeface="Calibri" pitchFamily="34" charset="0"/>
              </a:rPr>
              <a:t>Operands: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562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•••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029200" y="23622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k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4419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0">
                <a:solidFill>
                  <a:srgbClr val="000000"/>
                </a:solidFill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334000" y="2743200"/>
            <a:ext cx="1371600" cy="228600"/>
            <a:chOff x="3744" y="1488"/>
            <a:chExt cx="864" cy="144"/>
          </a:xfrm>
        </p:grpSpPr>
        <p:sp>
          <p:nvSpPr>
            <p:cNvPr id="13367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000" b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3368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000" b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3369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000" b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3370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solidFill>
                    <a:srgbClr val="000000"/>
                  </a:solidFill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38" name="Rectangle 30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339" name="Rectangle 31"/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340" name="Rectangle 32"/>
          <p:cNvSpPr>
            <a:spLocks noChangeArrowheads="1"/>
          </p:cNvSpPr>
          <p:nvPr/>
        </p:nvSpPr>
        <p:spPr bwMode="auto">
          <a:xfrm>
            <a:off x="6477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341" name="Rectangle 33"/>
          <p:cNvSpPr>
            <a:spLocks noChangeArrowheads="1"/>
          </p:cNvSpPr>
          <p:nvPr/>
        </p:nvSpPr>
        <p:spPr bwMode="auto">
          <a:xfrm>
            <a:off x="5791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•••</a:t>
            </a:r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endParaRPr lang="en-US" b="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5105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endParaRPr lang="en-US" b="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345" name="Rectangle 37"/>
          <p:cNvSpPr>
            <a:spLocks noChangeArrowheads="1"/>
          </p:cNvSpPr>
          <p:nvPr/>
        </p:nvSpPr>
        <p:spPr bwMode="auto">
          <a:xfrm>
            <a:off x="4191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781800" y="3657600"/>
            <a:ext cx="1371600" cy="228600"/>
            <a:chOff x="4416" y="2256"/>
            <a:chExt cx="864" cy="144"/>
          </a:xfrm>
        </p:grpSpPr>
        <p:sp>
          <p:nvSpPr>
            <p:cNvPr id="13363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b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3364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b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3365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b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3366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b="0">
                  <a:solidFill>
                    <a:srgbClr val="000000"/>
                  </a:solidFill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47" name="Line 43"/>
          <p:cNvSpPr>
            <a:spLocks noChangeShapeType="1"/>
          </p:cNvSpPr>
          <p:nvPr/>
        </p:nvSpPr>
        <p:spPr bwMode="auto">
          <a:xfrm>
            <a:off x="2209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348" name="Rectangle 44"/>
          <p:cNvSpPr>
            <a:spLocks noChangeArrowheads="1"/>
          </p:cNvSpPr>
          <p:nvPr/>
        </p:nvSpPr>
        <p:spPr bwMode="auto">
          <a:xfrm>
            <a:off x="2642741" y="4133850"/>
            <a:ext cx="11624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 dirty="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</a:t>
            </a:r>
            <a:r>
              <a:rPr lang="en-US" sz="1600" b="0" i="1" dirty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US" sz="2400" b="0" i="1" dirty="0">
                <a:solidFill>
                  <a:srgbClr val="000000"/>
                </a:solidFill>
                <a:latin typeface="Times" pitchFamily="18" charset="0"/>
              </a:rPr>
              <a:t>u </a:t>
            </a:r>
            <a:r>
              <a:rPr lang="en-US" sz="2400" b="0" dirty="0">
                <a:solidFill>
                  <a:srgbClr val="000000"/>
                </a:solidFill>
                <a:latin typeface="Times" pitchFamily="18" charset="0"/>
              </a:rPr>
              <a:t>/ 2</a:t>
            </a:r>
            <a:r>
              <a:rPr lang="en-US" sz="2400" b="0" i="1" baseline="30000" dirty="0">
                <a:solidFill>
                  <a:srgbClr val="000000"/>
                </a:solidFill>
                <a:latin typeface="Times" pitchFamily="18" charset="0"/>
              </a:rPr>
              <a:t>k </a:t>
            </a:r>
            <a:r>
              <a:rPr lang="en-US" sz="2400" b="0" dirty="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</a:t>
            </a:r>
          </a:p>
        </p:txBody>
      </p:sp>
      <p:sp>
        <p:nvSpPr>
          <p:cNvPr id="13349" name="Rectangle 45"/>
          <p:cNvSpPr>
            <a:spLocks noChangeArrowheads="1"/>
          </p:cNvSpPr>
          <p:nvPr/>
        </p:nvSpPr>
        <p:spPr bwMode="auto">
          <a:xfrm>
            <a:off x="5334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350" name="Rectangle 46"/>
          <p:cNvSpPr>
            <a:spLocks noChangeArrowheads="1"/>
          </p:cNvSpPr>
          <p:nvPr/>
        </p:nvSpPr>
        <p:spPr bwMode="auto">
          <a:xfrm>
            <a:off x="5562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351" name="Rectangle 47"/>
          <p:cNvSpPr>
            <a:spLocks noChangeArrowheads="1"/>
          </p:cNvSpPr>
          <p:nvPr/>
        </p:nvSpPr>
        <p:spPr bwMode="auto">
          <a:xfrm>
            <a:off x="6477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b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352" name="Rectangle 48"/>
          <p:cNvSpPr>
            <a:spLocks noChangeArrowheads="1"/>
          </p:cNvSpPr>
          <p:nvPr/>
        </p:nvSpPr>
        <p:spPr bwMode="auto">
          <a:xfrm>
            <a:off x="5791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•••</a:t>
            </a:r>
          </a:p>
        </p:txBody>
      </p:sp>
      <p:sp>
        <p:nvSpPr>
          <p:cNvPr id="13353" name="Text Box 49"/>
          <p:cNvSpPr txBox="1">
            <a:spLocks noChangeArrowheads="1"/>
          </p:cNvSpPr>
          <p:nvPr/>
        </p:nvSpPr>
        <p:spPr bwMode="auto">
          <a:xfrm>
            <a:off x="533400" y="4114800"/>
            <a:ext cx="103688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 dirty="0">
                <a:solidFill>
                  <a:srgbClr val="000000"/>
                </a:solidFill>
                <a:latin typeface="Calibri" pitchFamily="34" charset="0"/>
              </a:rPr>
              <a:t>Result:</a:t>
            </a:r>
          </a:p>
        </p:txBody>
      </p:sp>
      <p:sp>
        <p:nvSpPr>
          <p:cNvPr id="13354" name="Text Box 50"/>
          <p:cNvSpPr txBox="1">
            <a:spLocks noChangeArrowheads="1"/>
          </p:cNvSpPr>
          <p:nvPr/>
        </p:nvSpPr>
        <p:spPr bwMode="auto">
          <a:xfrm>
            <a:off x="6629400" y="35814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3355" name="Text Box 51"/>
          <p:cNvSpPr txBox="1">
            <a:spLocks noChangeArrowheads="1"/>
          </p:cNvSpPr>
          <p:nvPr/>
        </p:nvSpPr>
        <p:spPr bwMode="auto">
          <a:xfrm>
            <a:off x="6934200" y="26670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 dirty="0">
                <a:solidFill>
                  <a:srgbClr val="000000"/>
                </a:solidFill>
                <a:latin typeface="Calibri" pitchFamily="34" charset="0"/>
              </a:rPr>
              <a:t>Binary Point</a:t>
            </a:r>
          </a:p>
        </p:txBody>
      </p:sp>
      <p:sp>
        <p:nvSpPr>
          <p:cNvPr id="13356" name="Line 52"/>
          <p:cNvSpPr>
            <a:spLocks noChangeShapeType="1"/>
          </p:cNvSpPr>
          <p:nvPr/>
        </p:nvSpPr>
        <p:spPr bwMode="auto">
          <a:xfrm flipH="1">
            <a:off x="6781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357" name="Rectangle 53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endParaRPr lang="en-US" b="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358" name="Rectangle 54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13359" name="Rectangle 55"/>
          <p:cNvSpPr>
            <a:spLocks noChangeArrowheads="1"/>
          </p:cNvSpPr>
          <p:nvPr/>
        </p:nvSpPr>
        <p:spPr bwMode="auto">
          <a:xfrm>
            <a:off x="4876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endParaRPr lang="en-US" b="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360" name="Rectangle 56"/>
          <p:cNvSpPr>
            <a:spLocks noChangeArrowheads="1"/>
          </p:cNvSpPr>
          <p:nvPr/>
        </p:nvSpPr>
        <p:spPr bwMode="auto">
          <a:xfrm>
            <a:off x="5105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endParaRPr lang="en-US" b="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361" name="Rectangle 57"/>
          <p:cNvSpPr>
            <a:spLocks noChangeArrowheads="1"/>
          </p:cNvSpPr>
          <p:nvPr/>
        </p:nvSpPr>
        <p:spPr bwMode="auto">
          <a:xfrm>
            <a:off x="4191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solidFill>
                  <a:srgbClr val="000000"/>
                </a:solidFill>
                <a:latin typeface="Calibri"/>
                <a:cs typeface="Calibri"/>
              </a:rPr>
              <a:t>•••</a:t>
            </a:r>
          </a:p>
        </p:txBody>
      </p:sp>
      <p:sp>
        <p:nvSpPr>
          <p:cNvPr id="13362" name="Rectangle 58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endParaRPr lang="en-US" b="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3373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/>
      <p:bldP spid="13332" grpId="0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 animBg="1"/>
      <p:bldP spid="13345" grpId="0" animBg="1"/>
      <p:bldP spid="13347" grpId="0" animBg="1"/>
      <p:bldP spid="13348" grpId="0"/>
      <p:bldP spid="13349" grpId="0" animBg="1"/>
      <p:bldP spid="13350" grpId="0" animBg="1"/>
      <p:bldP spid="13351" grpId="0" animBg="1"/>
      <p:bldP spid="13352" grpId="0" animBg="1"/>
      <p:bldP spid="13353" grpId="0"/>
      <p:bldP spid="13354" grpId="0"/>
      <p:bldP spid="13355" grpId="0"/>
      <p:bldP spid="13356" grpId="0" animBg="1"/>
      <p:bldP spid="13357" grpId="0" animBg="1"/>
      <p:bldP spid="13358" grpId="0" animBg="1"/>
      <p:bldP spid="13359" grpId="0" animBg="1"/>
      <p:bldP spid="13360" grpId="0" animBg="1"/>
      <p:bldP spid="13361" grpId="0" animBg="1"/>
      <p:bldP spid="133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Addition:</a:t>
            </a:r>
          </a:p>
          <a:p>
            <a:pPr lvl="1"/>
            <a:r>
              <a:rPr lang="en-US" dirty="0" smtClean="0"/>
              <a:t>Unsigned/signed: Normal addition followed by truncate,</a:t>
            </a:r>
            <a:br>
              <a:rPr lang="en-US" dirty="0" smtClean="0"/>
            </a:br>
            <a:r>
              <a:rPr lang="en-US" dirty="0" smtClean="0"/>
              <a:t>same operation on bit level</a:t>
            </a:r>
          </a:p>
          <a:p>
            <a:pPr lvl="1"/>
            <a:r>
              <a:rPr lang="en-US" dirty="0" smtClean="0"/>
              <a:t>Unsigned: addition mod 2</a:t>
            </a:r>
            <a:r>
              <a:rPr lang="en-US" baseline="30000" dirty="0" smtClean="0"/>
              <a:t>w</a:t>
            </a:r>
          </a:p>
          <a:p>
            <a:pPr lvl="2"/>
            <a:r>
              <a:rPr lang="en-US" dirty="0" smtClean="0"/>
              <a:t>Mathematical addition + possible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1"/>
            <a:r>
              <a:rPr lang="en-US" dirty="0" smtClean="0"/>
              <a:t>Signed: modified addition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  <a:p>
            <a:pPr lvl="2"/>
            <a:r>
              <a:rPr lang="en-US" dirty="0" smtClean="0"/>
              <a:t>Mathematical addition + possible addition or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Multiplication:</a:t>
            </a:r>
          </a:p>
          <a:p>
            <a:pPr lvl="1"/>
            <a:r>
              <a:rPr lang="en-US" dirty="0" smtClean="0"/>
              <a:t>Unsigned/signed: Normal multiplication followed by truncate, same operation on bit level</a:t>
            </a:r>
          </a:p>
          <a:p>
            <a:pPr lvl="1"/>
            <a:r>
              <a:rPr lang="en-US" dirty="0" smtClean="0"/>
              <a:t>Unsigned: multiplication mod 2</a:t>
            </a:r>
            <a:r>
              <a:rPr lang="en-US" baseline="30000" dirty="0" smtClean="0"/>
              <a:t>w</a:t>
            </a:r>
          </a:p>
          <a:p>
            <a:pPr lvl="1"/>
            <a:r>
              <a:rPr lang="en-US" dirty="0" smtClean="0"/>
              <a:t>Signed: modified multiplication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7903625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Don’t</a:t>
            </a:r>
            <a:r>
              <a:rPr lang="en-US" dirty="0" smtClean="0"/>
              <a:t> use without understanding implications</a:t>
            </a:r>
          </a:p>
          <a:p>
            <a:pPr lvl="1" eaLnBrk="1" hangingPunct="1">
              <a:defRPr/>
            </a:pPr>
            <a:r>
              <a:rPr lang="en-US" dirty="0" smtClean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cnt-2;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Can be very subtle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#define DELTA </a:t>
            </a:r>
            <a:r>
              <a:rPr lang="en-US" sz="1800" b="1" dirty="0" err="1" smtClean="0">
                <a:latin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</a:t>
            </a:r>
          </a:p>
          <a:p>
            <a:pPr lvl="2"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-DELTA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-= DELTA)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. . .</a:t>
            </a:r>
          </a:p>
        </p:txBody>
      </p:sp>
    </p:spTree>
    <p:extLst>
      <p:ext uri="{BB962C8B-B14F-4D97-AF65-F5344CB8AC3E}">
        <p14:creationId xmlns:p14="http://schemas.microsoft.com/office/powerpoint/2010/main" val="3694545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38" y="76200"/>
            <a:ext cx="8716962" cy="78105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224462"/>
          </a:xfrm>
        </p:spPr>
        <p:txBody>
          <a:bodyPr/>
          <a:lstStyle/>
          <a:p>
            <a:r>
              <a:rPr lang="en-US" dirty="0" smtClean="0"/>
              <a:t>Last Time – Lec01 slides 1-?</a:t>
            </a:r>
          </a:p>
          <a:p>
            <a:r>
              <a:rPr lang="en-US" dirty="0" smtClean="0"/>
              <a:t>Course Pragmatics</a:t>
            </a:r>
          </a:p>
          <a:p>
            <a:pPr lvl="1" eaLnBrk="1" hangingPunct="1">
              <a:defRPr/>
            </a:pPr>
            <a:r>
              <a:rPr lang="en-US" dirty="0" smtClean="0"/>
              <a:t>Website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://www.cse.sc.edu/~matthews/Courses/212/index.html</a:t>
            </a:r>
            <a:endParaRPr lang="en-US" dirty="0"/>
          </a:p>
          <a:p>
            <a:pPr lvl="1" eaLnBrk="1" hangingPunct="1">
              <a:defRPr/>
            </a:pPr>
            <a:r>
              <a:rPr lang="en-US" dirty="0" smtClean="0"/>
              <a:t>Text - </a:t>
            </a:r>
            <a:r>
              <a:rPr lang="en-US" i="1" dirty="0" smtClean="0"/>
              <a:t>"Computer </a:t>
            </a:r>
            <a:r>
              <a:rPr lang="en-US" i="1" dirty="0"/>
              <a:t>Systems: A Programmer's Perspective"</a:t>
            </a:r>
            <a:r>
              <a:rPr lang="en-US" dirty="0"/>
              <a:t> 3</a:t>
            </a:r>
            <a:r>
              <a:rPr lang="en-US" baseline="30000" dirty="0"/>
              <a:t>rd</a:t>
            </a:r>
            <a:r>
              <a:rPr lang="en-US" dirty="0"/>
              <a:t> </a:t>
            </a:r>
            <a:r>
              <a:rPr lang="en-US" dirty="0" err="1" smtClean="0"/>
              <a:t>ed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Ints</a:t>
            </a:r>
            <a:r>
              <a:rPr lang="en-US" dirty="0" smtClean="0"/>
              <a:t> are not integers; floats are not reals; unsigned are Z mod 2</a:t>
            </a:r>
            <a:r>
              <a:rPr lang="en-US" baseline="30000" dirty="0" smtClean="0"/>
              <a:t>w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Slides 29- from Lec01</a:t>
            </a:r>
          </a:p>
          <a:p>
            <a:pPr lvl="1"/>
            <a:r>
              <a:rPr lang="en-US" dirty="0" smtClean="0"/>
              <a:t>Two’s Complement formal notation</a:t>
            </a:r>
          </a:p>
          <a:p>
            <a:pPr lvl="1"/>
            <a:r>
              <a:rPr lang="en-US" dirty="0"/>
              <a:t>Two’s Complement </a:t>
            </a:r>
            <a:r>
              <a:rPr lang="en-US" dirty="0" smtClean="0"/>
              <a:t>representation (from text) -1 on highest bit</a:t>
            </a:r>
          </a:p>
          <a:p>
            <a:pPr lvl="1"/>
            <a:r>
              <a:rPr lang="en-US" dirty="0" smtClean="0"/>
              <a:t>Two’s Complement representation (take  2)</a:t>
            </a:r>
          </a:p>
          <a:p>
            <a:pPr lvl="2"/>
            <a:r>
              <a:rPr lang="en-US" dirty="0"/>
              <a:t>To represent a positive number  </a:t>
            </a:r>
            <a:r>
              <a:rPr lang="en-US" dirty="0" smtClean="0"/>
              <a:t>- same as signed magnitude</a:t>
            </a:r>
          </a:p>
          <a:p>
            <a:pPr lvl="2"/>
            <a:r>
              <a:rPr lang="en-US" dirty="0"/>
              <a:t>To represent a </a:t>
            </a:r>
            <a:r>
              <a:rPr lang="en-US" dirty="0" smtClean="0"/>
              <a:t>negative number – take two’s complement of magnitude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18353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Counting Down with Unsigned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Proper way to use unsigned as loop index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cnt-2;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sz="1800" b="1" dirty="0" smtClean="0">
                <a:latin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+= a[i+1];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See Robert </a:t>
            </a:r>
            <a:r>
              <a:rPr lang="en-US" dirty="0" err="1" smtClean="0"/>
              <a:t>Seacord</a:t>
            </a:r>
            <a:r>
              <a:rPr lang="en-US" dirty="0" smtClean="0"/>
              <a:t>, </a:t>
            </a:r>
            <a:r>
              <a:rPr lang="en-US" i="1" dirty="0" smtClean="0"/>
              <a:t>Secure Coding in C and C++</a:t>
            </a:r>
          </a:p>
          <a:p>
            <a:pPr lvl="1">
              <a:defRPr/>
            </a:pPr>
            <a:r>
              <a:rPr lang="en-US" dirty="0" smtClean="0"/>
              <a:t>C Standard guarantees that unsigned addition will behave like modular arithmetic</a:t>
            </a:r>
          </a:p>
          <a:p>
            <a:pPr lvl="2">
              <a:defRPr/>
            </a:pPr>
            <a:r>
              <a:rPr lang="en-US" dirty="0" smtClean="0"/>
              <a:t>0 – 1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err="1" smtClean="0">
                <a:sym typeface="Wingdings"/>
              </a:rPr>
              <a:t>UMax</a:t>
            </a:r>
            <a:endParaRPr lang="en-US" i="1" dirty="0" smtClean="0">
              <a:sym typeface="Wingdings"/>
            </a:endParaRPr>
          </a:p>
          <a:p>
            <a:pPr>
              <a:defRPr/>
            </a:pPr>
            <a:r>
              <a:rPr lang="en-US" dirty="0" smtClean="0"/>
              <a:t>Even better</a:t>
            </a:r>
            <a:endParaRPr lang="en-US" dirty="0"/>
          </a:p>
          <a:p>
            <a:pPr lvl="2">
              <a:buNone/>
              <a:defRPr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size_t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cnt-2;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&lt; </a:t>
            </a:r>
            <a:r>
              <a:rPr lang="en-US" sz="1800" b="1" dirty="0" err="1">
                <a:latin typeface="Courier New" pitchFamily="49" charset="0"/>
              </a:rPr>
              <a:t>cnt</a:t>
            </a:r>
            <a:r>
              <a:rPr lang="en-US" sz="1800" b="1" dirty="0">
                <a:latin typeface="Courier New" pitchFamily="49" charset="0"/>
              </a:rPr>
              <a:t>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--)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  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 += a[i+1]</a:t>
            </a:r>
            <a:r>
              <a:rPr lang="en-US" sz="1800" b="1" dirty="0" smtClean="0">
                <a:latin typeface="Courier New" pitchFamily="49" charset="0"/>
              </a:rPr>
              <a:t>;</a:t>
            </a:r>
            <a:endParaRPr lang="en-US" sz="1800" b="1" dirty="0">
              <a:latin typeface="Courier New" pitchFamily="49" charset="0"/>
            </a:endParaRPr>
          </a:p>
          <a:p>
            <a:pPr lvl="1">
              <a:defRPr/>
            </a:pPr>
            <a:r>
              <a:rPr lang="en-US" sz="1800" dirty="0" smtClean="0"/>
              <a:t>Data type </a:t>
            </a:r>
            <a:r>
              <a:rPr lang="en-US" sz="1800" b="1" dirty="0" err="1" smtClean="0">
                <a:latin typeface="Courier New"/>
                <a:cs typeface="Courier New"/>
              </a:rPr>
              <a:t>size_t</a:t>
            </a:r>
            <a:r>
              <a:rPr lang="en-US" sz="1800" dirty="0" smtClean="0"/>
              <a:t> defined as unsigned value with length = word size</a:t>
            </a:r>
          </a:p>
          <a:p>
            <a:pPr lvl="1">
              <a:defRPr/>
            </a:pPr>
            <a:r>
              <a:rPr lang="en-US" sz="1800" dirty="0" smtClean="0"/>
              <a:t>Code will work even if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/>
              <a:t> = </a:t>
            </a:r>
            <a:r>
              <a:rPr lang="en-US" sz="1800" i="1" dirty="0" err="1" smtClean="0"/>
              <a:t>UMax</a:t>
            </a:r>
            <a:endParaRPr lang="en-US" sz="1800" i="1" dirty="0" smtClean="0"/>
          </a:p>
          <a:p>
            <a:pPr lvl="1">
              <a:defRPr/>
            </a:pPr>
            <a:r>
              <a:rPr lang="en-US" sz="1800" dirty="0" smtClean="0"/>
              <a:t>What if </a:t>
            </a:r>
            <a:r>
              <a:rPr lang="en-US" sz="1800" b="1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/>
              <a:t> is signed and &lt; 0?</a:t>
            </a:r>
            <a:endParaRPr lang="en-US" sz="1800" dirty="0"/>
          </a:p>
          <a:p>
            <a:pPr lvl="2">
              <a:buNone/>
              <a:defRPr/>
            </a:pPr>
            <a:endParaRPr lang="en-US" sz="18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760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Why Should I Use Unsigned? (cont.)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 smtClean="0"/>
              <a:t>Multiprecision</a:t>
            </a:r>
            <a:r>
              <a:rPr lang="en-US" dirty="0" smtClean="0"/>
              <a:t> arithmetic</a:t>
            </a:r>
          </a:p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 smtClean="0"/>
              <a:t>Logical right shift, no sign extension</a:t>
            </a:r>
          </a:p>
        </p:txBody>
      </p:sp>
    </p:spTree>
    <p:extLst>
      <p:ext uri="{BB962C8B-B14F-4D97-AF65-F5344CB8AC3E}">
        <p14:creationId xmlns:p14="http://schemas.microsoft.com/office/powerpoint/2010/main" val="3616227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>
          <a:xfrm>
            <a:off x="228601" y="2809875"/>
            <a:ext cx="8686800" cy="3743325"/>
          </a:xfrm>
        </p:spPr>
        <p:txBody>
          <a:bodyPr/>
          <a:lstStyle/>
          <a:p>
            <a:pPr eaLnBrk="1" hangingPunct="1"/>
            <a:r>
              <a:rPr lang="en-US" dirty="0"/>
              <a:t>Programs</a:t>
            </a:r>
            <a:r>
              <a:rPr lang="en-US" dirty="0" smtClean="0"/>
              <a:t> refer </a:t>
            </a:r>
            <a:r>
              <a:rPr lang="en-US" dirty="0"/>
              <a:t>to</a:t>
            </a:r>
            <a:r>
              <a:rPr lang="en-US" dirty="0" smtClean="0"/>
              <a:t> data by address</a:t>
            </a:r>
          </a:p>
          <a:p>
            <a:pPr marL="552450" lvl="1" eaLnBrk="1" hangingPunct="1"/>
            <a:r>
              <a:rPr lang="en-US" dirty="0" smtClean="0"/>
              <a:t>Conceptually, envision it as a very </a:t>
            </a:r>
            <a:r>
              <a:rPr lang="en-US" dirty="0"/>
              <a:t>large array of </a:t>
            </a:r>
            <a:r>
              <a:rPr lang="en-US" dirty="0" smtClean="0"/>
              <a:t>bytes</a:t>
            </a:r>
          </a:p>
          <a:p>
            <a:pPr marL="952500" lvl="2"/>
            <a:r>
              <a:rPr lang="en-US" dirty="0" smtClean="0"/>
              <a:t>In reality, it’s not, but can think of it that way</a:t>
            </a:r>
          </a:p>
          <a:p>
            <a:pPr marL="552450" lvl="1" eaLnBrk="1" hangingPunct="1"/>
            <a:r>
              <a:rPr lang="en-US" dirty="0" smtClean="0"/>
              <a:t>An address is like an index into that array</a:t>
            </a:r>
          </a:p>
          <a:p>
            <a:pPr marL="952500" lvl="2"/>
            <a:r>
              <a:rPr lang="en-US" dirty="0" smtClean="0"/>
              <a:t>and, a pointer variable stores an address</a:t>
            </a:r>
          </a:p>
          <a:p>
            <a:pPr marL="952500" lvl="2"/>
            <a:endParaRPr lang="en-US" dirty="0" smtClean="0"/>
          </a:p>
          <a:p>
            <a:pPr marL="152400"/>
            <a:r>
              <a:rPr lang="en-US" dirty="0" smtClean="0"/>
              <a:t>Note: system </a:t>
            </a:r>
            <a:r>
              <a:rPr lang="en-US" dirty="0"/>
              <a:t>provides</a:t>
            </a:r>
            <a:r>
              <a:rPr lang="en-US" dirty="0" smtClean="0"/>
              <a:t> private address spaces to each “</a:t>
            </a:r>
            <a:r>
              <a:rPr lang="en-US" dirty="0"/>
              <a:t>process”</a:t>
            </a:r>
            <a:endParaRPr lang="en-US" dirty="0" smtClean="0"/>
          </a:p>
          <a:p>
            <a:pPr marL="438150" lvl="1"/>
            <a:r>
              <a:rPr lang="en-US" dirty="0" smtClean="0"/>
              <a:t>Think of a process as a program </a:t>
            </a:r>
            <a:r>
              <a:rPr lang="en-US" dirty="0"/>
              <a:t>being executed</a:t>
            </a:r>
            <a:endParaRPr lang="en-US" dirty="0" smtClean="0"/>
          </a:p>
          <a:p>
            <a:pPr marL="438150" lvl="1"/>
            <a:r>
              <a:rPr lang="en-US" dirty="0" smtClean="0"/>
              <a:t>So, a program </a:t>
            </a:r>
            <a:r>
              <a:rPr lang="en-US" dirty="0"/>
              <a:t>can clobber its own data, but not that of </a:t>
            </a:r>
            <a:r>
              <a:rPr lang="en-US" dirty="0" smtClean="0"/>
              <a:t>others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198562"/>
            <a:ext cx="6416675" cy="1239838"/>
            <a:chOff x="0" y="0"/>
            <a:chExt cx="4042" cy="780"/>
          </a:xfrm>
        </p:grpSpPr>
        <p:sp>
          <p:nvSpPr>
            <p:cNvPr id="4403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2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4405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4405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0466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Any given computer has a “</a:t>
            </a:r>
            <a:r>
              <a:rPr lang="en-US" dirty="0"/>
              <a:t>Word Size”</a:t>
            </a:r>
          </a:p>
          <a:p>
            <a:pPr marL="552450" lvl="1" eaLnBrk="1" hangingPunct="1"/>
            <a:r>
              <a:rPr lang="en-US" dirty="0"/>
              <a:t>Nominal size of integer-valued data</a:t>
            </a:r>
            <a:endParaRPr lang="en-US" dirty="0" smtClean="0"/>
          </a:p>
          <a:p>
            <a:pPr marL="838200" lvl="2" eaLnBrk="1" hangingPunct="1"/>
            <a:r>
              <a:rPr lang="en-US" dirty="0" smtClean="0"/>
              <a:t>and of addresses</a:t>
            </a:r>
          </a:p>
          <a:p>
            <a:pPr marL="552450" lvl="1" eaLnBrk="1" hangingPunct="1"/>
            <a:endParaRPr lang="en-US" dirty="0" smtClean="0"/>
          </a:p>
          <a:p>
            <a:pPr marL="552450" lvl="1" eaLnBrk="1" hangingPunct="1"/>
            <a:r>
              <a:rPr lang="en-US" dirty="0" smtClean="0"/>
              <a:t>Until recently, most </a:t>
            </a:r>
            <a:r>
              <a:rPr lang="en-US" dirty="0"/>
              <a:t>machines </a:t>
            </a:r>
            <a:r>
              <a:rPr lang="en-US" dirty="0" smtClean="0"/>
              <a:t>used </a:t>
            </a:r>
            <a:r>
              <a:rPr lang="en-US" dirty="0"/>
              <a:t>32 bits (4 bytes)</a:t>
            </a:r>
            <a:r>
              <a:rPr lang="en-US" dirty="0" smtClean="0"/>
              <a:t> as word size</a:t>
            </a:r>
          </a:p>
          <a:p>
            <a:pPr marL="838200" lvl="2" eaLnBrk="1" hangingPunct="1"/>
            <a:r>
              <a:rPr lang="en-US" dirty="0"/>
              <a:t>Limits addresses to </a:t>
            </a:r>
            <a:r>
              <a:rPr lang="en-US" dirty="0" smtClean="0"/>
              <a:t>4GB (2</a:t>
            </a:r>
            <a:r>
              <a:rPr lang="en-US" baseline="30000" dirty="0" smtClean="0"/>
              <a:t>32</a:t>
            </a:r>
            <a:r>
              <a:rPr lang="en-US" dirty="0" smtClean="0"/>
              <a:t> bytes)</a:t>
            </a:r>
          </a:p>
          <a:p>
            <a:pPr marL="438150" lvl="1"/>
            <a:endParaRPr lang="en-US" dirty="0" smtClean="0"/>
          </a:p>
          <a:p>
            <a:pPr marL="438150" lvl="1"/>
            <a:r>
              <a:rPr lang="en-US" dirty="0" smtClean="0"/>
              <a:t>Increasingly, machines have 64-bit word size</a:t>
            </a:r>
          </a:p>
          <a:p>
            <a:pPr marL="838200" lvl="2" eaLnBrk="1" hangingPunct="1"/>
            <a:r>
              <a:rPr lang="en-US" dirty="0" smtClean="0"/>
              <a:t>Potentially, could have 18 PB (petabytes) of addressable memory</a:t>
            </a:r>
          </a:p>
          <a:p>
            <a:pPr marL="838200" lvl="2" eaLnBrk="1" hangingPunct="1"/>
            <a:r>
              <a:rPr lang="en-US" dirty="0" smtClean="0"/>
              <a:t>That’s 18.4 X 10</a:t>
            </a:r>
            <a:r>
              <a:rPr lang="en-US" baseline="30000" dirty="0" smtClean="0"/>
              <a:t>15</a:t>
            </a:r>
          </a:p>
          <a:p>
            <a:pPr marL="552450" lvl="1" eaLnBrk="1" hangingPunct="1"/>
            <a:endParaRPr lang="en-US" dirty="0" smtClean="0"/>
          </a:p>
          <a:p>
            <a:pPr marL="552450" lvl="1" eaLnBrk="1" hangingPunct="1"/>
            <a:r>
              <a:rPr lang="en-US" dirty="0" smtClean="0"/>
              <a:t>Machines still support </a:t>
            </a:r>
            <a:r>
              <a:rPr lang="en-US" dirty="0"/>
              <a:t>multiple data formats</a:t>
            </a:r>
          </a:p>
          <a:p>
            <a:pPr marL="838200" lvl="2" eaLnBrk="1" hangingPunct="1"/>
            <a:r>
              <a:rPr lang="en-US" dirty="0"/>
              <a:t>Fractions or multiples of word size</a:t>
            </a:r>
          </a:p>
          <a:p>
            <a:pPr marL="838200" lvl="2" eaLnBrk="1" hangingPunct="1"/>
            <a:r>
              <a:rPr lang="en-US" dirty="0"/>
              <a:t>Always integral number of bytes</a:t>
            </a:r>
          </a:p>
        </p:txBody>
      </p:sp>
    </p:spTree>
    <p:extLst>
      <p:ext uri="{BB962C8B-B14F-4D97-AF65-F5344CB8AC3E}">
        <p14:creationId xmlns:p14="http://schemas.microsoft.com/office/powerpoint/2010/main" val="356203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396876" y="1362075"/>
            <a:ext cx="4554538" cy="4972050"/>
          </a:xfrm>
        </p:spPr>
        <p:txBody>
          <a:bodyPr/>
          <a:lstStyle/>
          <a:p>
            <a:pPr eaLnBrk="1" hangingPunct="1"/>
            <a:r>
              <a:rPr lang="en-US" dirty="0"/>
              <a:t>Addresses Specify Byte Locations</a:t>
            </a:r>
          </a:p>
          <a:p>
            <a:pPr marL="552450" lvl="1" eaLnBrk="1" hangingPunct="1"/>
            <a:r>
              <a:rPr lang="en-US" dirty="0"/>
              <a:t>Address of first byte in word</a:t>
            </a:r>
          </a:p>
          <a:p>
            <a:pPr marL="552450" lvl="1" eaLnBrk="1" hangingPunct="1"/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19700" y="1143000"/>
            <a:ext cx="3467100" cy="5591175"/>
            <a:chOff x="0" y="0"/>
            <a:chExt cx="2184" cy="3522"/>
          </a:xfrm>
        </p:grpSpPr>
        <p:sp>
          <p:nvSpPr>
            <p:cNvPr id="4608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4610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4610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4610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4610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4610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4610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4610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4610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4610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4610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0010</a:t>
              </a:r>
            </a:p>
          </p:txBody>
        </p:sp>
        <p:sp>
          <p:nvSpPr>
            <p:cNvPr id="4611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0011</a:t>
              </a: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14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Bytes</a:t>
              </a:r>
            </a:p>
          </p:txBody>
        </p:sp>
        <p:sp>
          <p:nvSpPr>
            <p:cNvPr id="46115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4611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0012</a:t>
              </a:r>
            </a:p>
          </p:txBody>
        </p:sp>
        <p:sp>
          <p:nvSpPr>
            <p:cNvPr id="4611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0013</a:t>
              </a:r>
            </a:p>
          </p:txBody>
        </p:sp>
        <p:sp>
          <p:nvSpPr>
            <p:cNvPr id="4612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0014</a:t>
              </a:r>
            </a:p>
          </p:txBody>
        </p:sp>
        <p:sp>
          <p:nvSpPr>
            <p:cNvPr id="4612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0015</a:t>
              </a:r>
            </a:p>
          </p:txBody>
        </p: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863986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Example Data </a:t>
            </a:r>
            <a:r>
              <a:rPr lang="en-US" dirty="0"/>
              <a:t>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extLst/>
          </p:nvPr>
        </p:nvGraphicFramePr>
        <p:xfrm>
          <a:off x="1549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Arial Narrow Bold" charset="0"/>
                        <a:cs typeface="Calibri"/>
                        <a:sym typeface="Arial Narro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852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So, how are the bytes </a:t>
            </a:r>
            <a:r>
              <a:rPr lang="en-US" dirty="0"/>
              <a:t>within a multi-byte word</a:t>
            </a:r>
            <a:r>
              <a:rPr lang="en-US" dirty="0" smtClean="0"/>
              <a:t> ordered </a:t>
            </a:r>
            <a:r>
              <a:rPr lang="en-US" dirty="0"/>
              <a:t>in memory?</a:t>
            </a:r>
          </a:p>
          <a:p>
            <a:pPr eaLnBrk="1" hangingPunct="1"/>
            <a:r>
              <a:rPr lang="en-US" dirty="0"/>
              <a:t>Conventions</a:t>
            </a:r>
          </a:p>
          <a:p>
            <a:pPr marL="552450" lvl="1" eaLnBrk="1" hangingPunct="1"/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/>
            <a:r>
              <a:rPr lang="en-US" dirty="0"/>
              <a:t>Least significant byte has highest address</a:t>
            </a:r>
          </a:p>
          <a:p>
            <a:pPr marL="552450" lvl="1" eaLnBrk="1" hangingPunct="1"/>
            <a:r>
              <a:rPr lang="en-US" dirty="0"/>
              <a:t>Little Endian: </a:t>
            </a:r>
            <a:r>
              <a:rPr lang="en-US" dirty="0" smtClean="0"/>
              <a:t>x86, ARM processors running Android, </a:t>
            </a:r>
            <a:r>
              <a:rPr lang="en-US" dirty="0" err="1" smtClean="0"/>
              <a:t>iOS</a:t>
            </a:r>
            <a:r>
              <a:rPr lang="en-US" dirty="0" smtClean="0"/>
              <a:t>, and Windows</a:t>
            </a:r>
            <a:endParaRPr lang="en-US" dirty="0"/>
          </a:p>
          <a:p>
            <a:pPr marL="838200" lvl="2" eaLnBrk="1" hangingPunct="1"/>
            <a:r>
              <a:rPr lang="en-US" dirty="0"/>
              <a:t>Least significant byte has lowest address</a:t>
            </a:r>
          </a:p>
        </p:txBody>
      </p:sp>
    </p:spTree>
    <p:extLst>
      <p:ext uri="{BB962C8B-B14F-4D97-AF65-F5344CB8AC3E}">
        <p14:creationId xmlns:p14="http://schemas.microsoft.com/office/powerpoint/2010/main" val="406551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524001"/>
            <a:ext cx="7896225" cy="4810124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  <a:endParaRPr lang="en-US" dirty="0"/>
          </a:p>
          <a:p>
            <a:pPr marL="552450" lvl="1" eaLnBrk="1" hangingPunct="1"/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</a:t>
            </a:r>
            <a:r>
              <a:rPr lang="en-US" dirty="0" smtClean="0"/>
              <a:t> value of 0x01234567</a:t>
            </a:r>
            <a:endParaRPr lang="en-US" dirty="0"/>
          </a:p>
          <a:p>
            <a:pPr marL="552450" lvl="1" eaLnBrk="1" hangingPunct="1"/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57400" y="3479800"/>
            <a:ext cx="5486400" cy="635000"/>
            <a:chOff x="0" y="0"/>
            <a:chExt cx="3456" cy="40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4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4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3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3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22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3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3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3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2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2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sp>
          <p:nvSpPr>
            <p:cNvPr id="4922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2057400" y="4318000"/>
            <a:ext cx="5486400" cy="635000"/>
            <a:chOff x="0" y="0"/>
            <a:chExt cx="3456" cy="400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1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1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1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0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19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0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0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8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0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19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0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sp>
          <p:nvSpPr>
            <p:cNvPr id="4919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49160" name="Rectangle 63"/>
          <p:cNvSpPr>
            <a:spLocks/>
          </p:cNvSpPr>
          <p:nvPr/>
        </p:nvSpPr>
        <p:spPr bwMode="auto">
          <a:xfrm>
            <a:off x="838200" y="34036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algn="l" eaLnBrk="1" hangingPunct="1">
              <a:lnSpc>
                <a:spcPct val="95000"/>
              </a:lnSpc>
            </a:pPr>
            <a:r>
              <a:rPr lang="en-US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Big Endian</a:t>
            </a:r>
          </a:p>
        </p:txBody>
      </p:sp>
      <p:sp>
        <p:nvSpPr>
          <p:cNvPr id="49161" name="Rectangle 64"/>
          <p:cNvSpPr>
            <a:spLocks/>
          </p:cNvSpPr>
          <p:nvPr/>
        </p:nvSpPr>
        <p:spPr bwMode="auto">
          <a:xfrm>
            <a:off x="838200" y="42418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algn="l" eaLnBrk="1" hangingPunct="1">
              <a:lnSpc>
                <a:spcPct val="95000"/>
              </a:lnSpc>
            </a:pPr>
            <a:r>
              <a:rPr lang="en-US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Little Endian</a:t>
            </a:r>
          </a:p>
        </p:txBody>
      </p:sp>
      <p:grpSp>
        <p:nvGrpSpPr>
          <p:cNvPr id="20" name="Group 65"/>
          <p:cNvGrpSpPr>
            <a:grpSpLocks/>
          </p:cNvGrpSpPr>
          <p:nvPr/>
        </p:nvGrpSpPr>
        <p:grpSpPr bwMode="auto">
          <a:xfrm>
            <a:off x="3429000" y="3759200"/>
            <a:ext cx="2743200" cy="355600"/>
            <a:chOff x="0" y="0"/>
            <a:chExt cx="1728" cy="224"/>
          </a:xfrm>
        </p:grpSpPr>
        <p:grpSp>
          <p:nvGrpSpPr>
            <p:cNvPr id="21" name="Group 66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8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7" name="Rectangle 68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22" name="Group 69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8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5" name="Rectangle 7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3" name="Group 72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8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3" name="Rectangle 7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4" name="Group 75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8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1" name="Rectangle 7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</p:grpSp>
      <p:grpSp>
        <p:nvGrpSpPr>
          <p:cNvPr id="25" name="Group 78"/>
          <p:cNvGrpSpPr>
            <a:grpSpLocks/>
          </p:cNvGrpSpPr>
          <p:nvPr/>
        </p:nvGrpSpPr>
        <p:grpSpPr bwMode="auto">
          <a:xfrm>
            <a:off x="3429000" y="4597400"/>
            <a:ext cx="2743200" cy="355600"/>
            <a:chOff x="0" y="0"/>
            <a:chExt cx="1728" cy="224"/>
          </a:xfrm>
        </p:grpSpPr>
        <p:grpSp>
          <p:nvGrpSpPr>
            <p:cNvPr id="26" name="Group 79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7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5" name="Rectangle 8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27" name="Group 82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7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3" name="Rectangle 8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8" name="Group 85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7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1" name="Rectangle 8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9" name="Group 88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6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69" name="Rectangle 90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79781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432300" y="2324100"/>
            <a:ext cx="4381500" cy="31496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49300" y="476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749300" y="222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Representing Integers</a:t>
            </a:r>
          </a:p>
        </p:txBody>
      </p:sp>
      <p:sp>
        <p:nvSpPr>
          <p:cNvPr id="18439" name="Rectangle 7"/>
          <p:cNvSpPr>
            <a:spLocks/>
          </p:cNvSpPr>
          <p:nvPr/>
        </p:nvSpPr>
        <p:spPr bwMode="auto">
          <a:xfrm>
            <a:off x="5080000" y="292100"/>
            <a:ext cx="3975100" cy="1295400"/>
          </a:xfrm>
          <a:prstGeom prst="rect">
            <a:avLst/>
          </a:prstGeom>
          <a:solidFill>
            <a:srgbClr val="FFFF99"/>
          </a:solidFill>
          <a:ln w="12700" cap="flat">
            <a:solidFill>
              <a:srgbClr val="00006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algn="l" eaLnBrk="1" hangingPunct="1">
              <a:lnSpc>
                <a:spcPct val="100000"/>
              </a:lnSpc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Decimal:	</a:t>
            </a:r>
            <a:r>
              <a:rPr lang="en-US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15213</a:t>
            </a:r>
          </a:p>
          <a:p>
            <a:pPr algn="l" eaLnBrk="1" hangingPunct="1">
              <a:lnSpc>
                <a:spcPct val="100000"/>
              </a:lnSpc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Binary:</a:t>
            </a:r>
            <a:r>
              <a:rPr lang="en-US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0011 1011 0110 1101</a:t>
            </a:r>
          </a:p>
          <a:p>
            <a:pPr algn="l" eaLnBrk="1" hangingPunct="1">
              <a:lnSpc>
                <a:spcPct val="100000"/>
              </a:lnSpc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Hex:</a:t>
            </a:r>
            <a:r>
              <a:rPr lang="en-US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  3    B    6    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36600" y="2208213"/>
            <a:ext cx="1476375" cy="1703387"/>
            <a:chOff x="0" y="0"/>
            <a:chExt cx="930" cy="1073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98" name="Rectangle 1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9" name="Rectangle 1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96" name="Rectangle 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7" name="Rectangle 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94" name="Rectangle 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5" name="Rectangle 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92" name="Rectangle 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3" name="Rectangle 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87" name="Rectangle 22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2641600" y="2208213"/>
            <a:ext cx="617538" cy="1703387"/>
            <a:chOff x="0" y="0"/>
            <a:chExt cx="389" cy="1073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84" name="Rectangle 2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5" name="Rectangle 2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82" name="Rectangle 2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3" name="Rectangle 3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80" name="Rectangle 3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1" name="Rectangle 3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78" name="Rectangle 3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79" name="Rectangle 3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73" name="Rectangle 37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1574800" y="2819400"/>
            <a:ext cx="1066800" cy="914400"/>
            <a:chOff x="0" y="0"/>
            <a:chExt cx="672" cy="576"/>
          </a:xfrm>
        </p:grpSpPr>
        <p:sp>
          <p:nvSpPr>
            <p:cNvPr id="53368" name="Line 39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69" name="Line 40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0" name="Line 41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1" name="Line 42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0" name="Rectangle 43"/>
          <p:cNvSpPr>
            <a:spLocks/>
          </p:cNvSpPr>
          <p:nvPr/>
        </p:nvSpPr>
        <p:spPr bwMode="auto">
          <a:xfrm>
            <a:off x="357188" y="17526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</p:txBody>
      </p: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749300" y="4773613"/>
            <a:ext cx="1476375" cy="1703387"/>
            <a:chOff x="0" y="0"/>
            <a:chExt cx="930" cy="1073"/>
          </a:xfrm>
        </p:grpSpPr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66" name="Rectangle 4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7" name="Rectangle 4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64" name="Rectangle 5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5" name="Rectangle 5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62" name="Rectangle 5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3" name="Rectangle 5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60" name="Rectangle 5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1" name="Rectangle 5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55" name="Rectangle 58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2654300" y="4773613"/>
            <a:ext cx="617538" cy="1703387"/>
            <a:chOff x="0" y="0"/>
            <a:chExt cx="389" cy="1073"/>
          </a:xfrm>
        </p:grpSpPr>
        <p:grpSp>
          <p:nvGrpSpPr>
            <p:cNvPr id="22" name="Group 60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23" name="Group 61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52" name="Rectangle 6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3" name="Rectangle 6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24" name="Group 64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50" name="Rectangle 6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1" name="Rectangle 6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25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48" name="Rectangle 6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9" name="Rectangle 6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6" name="Group 70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46" name="Rectangle 7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7" name="Rectangle 7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41" name="Rectangle 73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27" name="Group 74"/>
          <p:cNvGrpSpPr>
            <a:grpSpLocks/>
          </p:cNvGrpSpPr>
          <p:nvPr/>
        </p:nvGrpSpPr>
        <p:grpSpPr bwMode="auto">
          <a:xfrm>
            <a:off x="1587500" y="5384800"/>
            <a:ext cx="1066800" cy="914400"/>
            <a:chOff x="0" y="0"/>
            <a:chExt cx="672" cy="576"/>
          </a:xfrm>
        </p:grpSpPr>
        <p:sp>
          <p:nvSpPr>
            <p:cNvPr id="53336" name="Line 75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7" name="Line 76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8" name="Line 77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9" name="Line 78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4" name="Rectangle 79"/>
          <p:cNvSpPr>
            <a:spLocks/>
          </p:cNvSpPr>
          <p:nvPr/>
        </p:nvSpPr>
        <p:spPr bwMode="auto">
          <a:xfrm>
            <a:off x="3810000" y="6030913"/>
            <a:ext cx="3872001" cy="3795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Two’s complement </a:t>
            </a:r>
            <a:r>
              <a:rPr lang="en-US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representation</a:t>
            </a:r>
          </a:p>
        </p:txBody>
      </p:sp>
      <p:sp>
        <p:nvSpPr>
          <p:cNvPr id="53265" name="Line 80"/>
          <p:cNvSpPr>
            <a:spLocks noChangeShapeType="1"/>
          </p:cNvSpPr>
          <p:nvPr/>
        </p:nvSpPr>
        <p:spPr bwMode="auto">
          <a:xfrm rot="10800000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66" name="Rectangle 81"/>
          <p:cNvSpPr>
            <a:spLocks/>
          </p:cNvSpPr>
          <p:nvPr/>
        </p:nvSpPr>
        <p:spPr bwMode="auto">
          <a:xfrm>
            <a:off x="355600" y="43180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 B = -15213;</a:t>
            </a:r>
          </a:p>
        </p:txBody>
      </p:sp>
      <p:sp>
        <p:nvSpPr>
          <p:cNvPr id="53267" name="Rectangle 82"/>
          <p:cNvSpPr>
            <a:spLocks/>
          </p:cNvSpPr>
          <p:nvPr/>
        </p:nvSpPr>
        <p:spPr bwMode="auto">
          <a:xfrm>
            <a:off x="4152900" y="1866900"/>
            <a:ext cx="3733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long int C = 15213;</a:t>
            </a:r>
          </a:p>
        </p:txBody>
      </p: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337300" y="4051300"/>
            <a:ext cx="609600" cy="1270000"/>
            <a:chOff x="0" y="0"/>
            <a:chExt cx="384" cy="800"/>
          </a:xfrm>
        </p:grpSpPr>
        <p:grpSp>
          <p:nvGrpSpPr>
            <p:cNvPr id="29" name="Group 84"/>
            <p:cNvGrpSpPr>
              <a:grpSpLocks/>
            </p:cNvGrpSpPr>
            <p:nvPr/>
          </p:nvGrpSpPr>
          <p:grpSpPr bwMode="auto">
            <a:xfrm>
              <a:off x="0" y="0"/>
              <a:ext cx="384" cy="224"/>
              <a:chOff x="0" y="0"/>
              <a:chExt cx="384" cy="224"/>
            </a:xfrm>
          </p:grpSpPr>
          <p:sp>
            <p:nvSpPr>
              <p:cNvPr id="53334" name="Rectangle 85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5" name="Rectangle 86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0" name="Group 87"/>
            <p:cNvGrpSpPr>
              <a:grpSpLocks/>
            </p:cNvGrpSpPr>
            <p:nvPr/>
          </p:nvGrpSpPr>
          <p:grpSpPr bwMode="auto">
            <a:xfrm>
              <a:off x="0" y="192"/>
              <a:ext cx="384" cy="224"/>
              <a:chOff x="0" y="0"/>
              <a:chExt cx="384" cy="224"/>
            </a:xfrm>
          </p:grpSpPr>
          <p:sp>
            <p:nvSpPr>
              <p:cNvPr id="53332" name="Rectangle 88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3" name="Rectangle 89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1" name="Group 90"/>
            <p:cNvGrpSpPr>
              <a:grpSpLocks/>
            </p:cNvGrpSpPr>
            <p:nvPr/>
          </p:nvGrpSpPr>
          <p:grpSpPr bwMode="auto">
            <a:xfrm>
              <a:off x="0" y="384"/>
              <a:ext cx="384" cy="224"/>
              <a:chOff x="0" y="0"/>
              <a:chExt cx="384" cy="224"/>
            </a:xfrm>
          </p:grpSpPr>
          <p:sp>
            <p:nvSpPr>
              <p:cNvPr id="53330" name="Rectangle 91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1" name="Rectangle 92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53312" name="Group 93"/>
            <p:cNvGrpSpPr>
              <a:grpSpLocks/>
            </p:cNvGrpSpPr>
            <p:nvPr/>
          </p:nvGrpSpPr>
          <p:grpSpPr bwMode="auto">
            <a:xfrm>
              <a:off x="0" y="576"/>
              <a:ext cx="384" cy="224"/>
              <a:chOff x="0" y="0"/>
              <a:chExt cx="384" cy="224"/>
            </a:xfrm>
          </p:grpSpPr>
          <p:sp>
            <p:nvSpPr>
              <p:cNvPr id="53328" name="Rectangle 94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eaLnBrk="1" hangingPunct="1">
                  <a:lnSpc>
                    <a:spcPct val="100000"/>
                  </a:lnSpc>
                </a:pPr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29" name="Rectangle 95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</p:grpSp>
      <p:grpSp>
        <p:nvGrpSpPr>
          <p:cNvPr id="53313" name="Group 96"/>
          <p:cNvGrpSpPr>
            <a:grpSpLocks/>
          </p:cNvGrpSpPr>
          <p:nvPr/>
        </p:nvGrpSpPr>
        <p:grpSpPr bwMode="auto">
          <a:xfrm>
            <a:off x="6107113" y="2398713"/>
            <a:ext cx="866775" cy="1703387"/>
            <a:chOff x="0" y="0"/>
            <a:chExt cx="545" cy="1073"/>
          </a:xfrm>
        </p:grpSpPr>
        <p:grpSp>
          <p:nvGrpSpPr>
            <p:cNvPr id="53314" name="Group 97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15" name="Group 98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22" name="Rectangle 9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3" name="Rectangle 10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24" name="Group 101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20" name="Rectangle 10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1" name="Rectangle 10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25" name="Group 104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18" name="Rectangle 10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9" name="Rectangle 10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26" name="Group 107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16" name="Rectangle 10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7" name="Rectangle 10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11" name="Rectangle 110"/>
            <p:cNvSpPr>
              <a:spLocks/>
            </p:cNvSpPr>
            <p:nvPr/>
          </p:nvSpPr>
          <p:spPr bwMode="auto">
            <a:xfrm>
              <a:off x="0" y="0"/>
              <a:ext cx="545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x86-64</a:t>
              </a:r>
            </a:p>
          </p:txBody>
        </p:sp>
      </p:grpSp>
      <p:grpSp>
        <p:nvGrpSpPr>
          <p:cNvPr id="53327" name="Group 111"/>
          <p:cNvGrpSpPr>
            <a:grpSpLocks/>
          </p:cNvGrpSpPr>
          <p:nvPr/>
        </p:nvGrpSpPr>
        <p:grpSpPr bwMode="auto">
          <a:xfrm>
            <a:off x="8013700" y="2398713"/>
            <a:ext cx="617538" cy="1703387"/>
            <a:chOff x="0" y="0"/>
            <a:chExt cx="389" cy="1073"/>
          </a:xfrm>
        </p:grpSpPr>
        <p:grpSp>
          <p:nvGrpSpPr>
            <p:cNvPr id="53340" name="Group 112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53342" name="Group 113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08" name="Rectangle 1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9" name="Rectangle 1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43" name="Group 116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06" name="Rectangle 1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7" name="Rectangle 1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44" name="Group 119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04" name="Rectangle 1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5" name="Rectangle 1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45" name="Group 122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02" name="Rectangle 12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3" name="Rectangle 12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97" name="Rectangle 125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53354" name="Group 126"/>
          <p:cNvGrpSpPr>
            <a:grpSpLocks/>
          </p:cNvGrpSpPr>
          <p:nvPr/>
        </p:nvGrpSpPr>
        <p:grpSpPr bwMode="auto">
          <a:xfrm>
            <a:off x="6946900" y="3009900"/>
            <a:ext cx="1066800" cy="914400"/>
            <a:chOff x="0" y="0"/>
            <a:chExt cx="672" cy="576"/>
          </a:xfrm>
        </p:grpSpPr>
        <p:sp>
          <p:nvSpPr>
            <p:cNvPr id="53292" name="Line 127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3" name="Line 128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4" name="Line 129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5" name="Line 13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53356" name="Group 131"/>
          <p:cNvGrpSpPr>
            <a:grpSpLocks/>
          </p:cNvGrpSpPr>
          <p:nvPr/>
        </p:nvGrpSpPr>
        <p:grpSpPr bwMode="auto">
          <a:xfrm>
            <a:off x="4432300" y="2398713"/>
            <a:ext cx="838200" cy="1703387"/>
            <a:chOff x="0" y="0"/>
            <a:chExt cx="528" cy="1073"/>
          </a:xfrm>
        </p:grpSpPr>
        <p:grpSp>
          <p:nvGrpSpPr>
            <p:cNvPr id="53357" name="Group 132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58" name="Group 133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290" name="Rectangle 13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91" name="Rectangle 13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59" name="Group 136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288" name="Rectangle 13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9" name="Rectangle 13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72" name="Group 139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286" name="Rectangle 14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7" name="Rectangle 14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74" name="Group 142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284" name="Rectangle 14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5" name="Rectangle 14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79" name="Rectangle 145"/>
            <p:cNvSpPr>
              <a:spLocks/>
            </p:cNvSpPr>
            <p:nvPr/>
          </p:nvSpPr>
          <p:spPr bwMode="auto">
            <a:xfrm>
              <a:off x="0" y="0"/>
              <a:ext cx="401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</a:t>
              </a:r>
            </a:p>
          </p:txBody>
        </p:sp>
      </p:grpSp>
      <p:grpSp>
        <p:nvGrpSpPr>
          <p:cNvPr id="53375" name="Group 146"/>
          <p:cNvGrpSpPr>
            <a:grpSpLocks/>
          </p:cNvGrpSpPr>
          <p:nvPr/>
        </p:nvGrpSpPr>
        <p:grpSpPr bwMode="auto">
          <a:xfrm>
            <a:off x="5270500" y="3009900"/>
            <a:ext cx="1066800" cy="915988"/>
            <a:chOff x="0" y="0"/>
            <a:chExt cx="672" cy="577"/>
          </a:xfrm>
        </p:grpSpPr>
        <p:sp>
          <p:nvSpPr>
            <p:cNvPr id="53274" name="Line 147"/>
            <p:cNvSpPr>
              <a:spLocks noChangeShapeType="1"/>
            </p:cNvSpPr>
            <p:nvPr/>
          </p:nvSpPr>
          <p:spPr bwMode="auto">
            <a:xfrm>
              <a:off x="0" y="576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5" name="Line 148"/>
            <p:cNvSpPr>
              <a:spLocks noChangeShapeType="1"/>
            </p:cNvSpPr>
            <p:nvPr/>
          </p:nvSpPr>
          <p:spPr bwMode="auto">
            <a:xfrm>
              <a:off x="0" y="192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6" name="Line 149"/>
            <p:cNvSpPr>
              <a:spLocks noChangeShapeType="1"/>
            </p:cNvSpPr>
            <p:nvPr/>
          </p:nvSpPr>
          <p:spPr bwMode="auto">
            <a:xfrm rot="10800000" flipH="1">
              <a:off x="0" y="384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7" name="Line 15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9028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Examining Data Representations</a:t>
            </a:r>
          </a:p>
        </p:txBody>
      </p:sp>
      <p:sp>
        <p:nvSpPr>
          <p:cNvPr id="5120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Code to Print Byte Representation of Data</a:t>
            </a:r>
          </a:p>
          <a:p>
            <a:pPr marL="552450" lvl="1" eaLnBrk="1" hangingPunct="1"/>
            <a:r>
              <a:rPr lang="en-US" dirty="0"/>
              <a:t>Casting pointer to unsigned char *</a:t>
            </a:r>
            <a:r>
              <a:rPr lang="en-US" dirty="0" smtClean="0"/>
              <a:t> allows treatment as a byte </a:t>
            </a:r>
            <a:r>
              <a:rPr lang="en-US" dirty="0"/>
              <a:t>array</a:t>
            </a:r>
          </a:p>
        </p:txBody>
      </p:sp>
      <p:sp>
        <p:nvSpPr>
          <p:cNvPr id="51206" name="Rectangle 5"/>
          <p:cNvSpPr>
            <a:spLocks/>
          </p:cNvSpPr>
          <p:nvPr/>
        </p:nvSpPr>
        <p:spPr bwMode="auto">
          <a:xfrm>
            <a:off x="5092700" y="5307013"/>
            <a:ext cx="28575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algn="l" eaLnBrk="1" hangingPunct="1">
              <a:lnSpc>
                <a:spcPct val="100000"/>
              </a:lnSpc>
              <a:tabLst>
                <a:tab pos="785813" algn="l"/>
              </a:tabLst>
            </a:pPr>
            <a:r>
              <a:rPr lang="en-US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Printf directives:</a:t>
            </a:r>
          </a:p>
          <a:p>
            <a:pPr marL="39688" algn="l" eaLnBrk="1" hangingPunct="1">
              <a:lnSpc>
                <a:spcPct val="100000"/>
              </a:lnSpc>
              <a:tabLst>
                <a:tab pos="785813" algn="l"/>
              </a:tabLst>
            </a:pPr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%p</a:t>
            </a:r>
            <a:r>
              <a:rPr lang="en-US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b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pointer</a:t>
            </a:r>
            <a:endParaRPr lang="en-US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39688" algn="l" eaLnBrk="1" hangingPunct="1">
              <a:lnSpc>
                <a:spcPct val="100000"/>
              </a:lnSpc>
              <a:tabLst>
                <a:tab pos="785813" algn="l"/>
              </a:tabLst>
            </a:pPr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%x</a:t>
            </a:r>
            <a:r>
              <a:rPr lang="en-US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b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Hexadecimal</a:t>
            </a:r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1193800" y="2362200"/>
            <a:ext cx="6743700" cy="26416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algn="l" eaLnBrk="1" hangingPunct="1">
              <a:lnSpc>
                <a:spcPct val="100000"/>
              </a:lnSpc>
              <a:defRPr/>
            </a:pP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unsigned char *pointer;</a:t>
            </a:r>
          </a:p>
          <a:p>
            <a:pPr algn="l" eaLnBrk="1" hangingPunct="1">
              <a:lnSpc>
                <a:spcPct val="100000"/>
              </a:lnSpc>
              <a:defRPr/>
            </a:pPr>
            <a:endParaRPr lang="en-US" sz="1600" dirty="0">
              <a:solidFill>
                <a:srgbClr val="000000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 eaLnBrk="1" hangingPunct="1">
              <a:lnSpc>
                <a:spcPct val="100000"/>
              </a:lnSpc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(pointer start,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size_t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 algn="l" eaLnBrk="1" hangingPunct="1">
              <a:lnSpc>
                <a:spcPct val="100000"/>
              </a:lnSpc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size_t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 eaLnBrk="1" hangingPunct="1">
              <a:lnSpc>
                <a:spcPct val="100000"/>
              </a:lnSpc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for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</a:p>
          <a:p>
            <a:pPr algn="l" eaLnBrk="1" hangingPunct="1">
              <a:lnSpc>
                <a:spcPct val="100000"/>
              </a:lnSpc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printf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(”%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p\t0x%.2x\n",start+i,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start[i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]);</a:t>
            </a:r>
          </a:p>
          <a:p>
            <a:pPr algn="l" eaLnBrk="1" hangingPunct="1">
              <a:lnSpc>
                <a:spcPct val="100000"/>
              </a:lnSpc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printf("\n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");</a:t>
            </a:r>
          </a:p>
          <a:p>
            <a:pPr algn="l" eaLnBrk="1" hangingPunct="1">
              <a:lnSpc>
                <a:spcPct val="100000"/>
              </a:lnSpc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60235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21775" cy="781050"/>
          </a:xfrm>
        </p:spPr>
        <p:txBody>
          <a:bodyPr/>
          <a:lstStyle/>
          <a:p>
            <a:r>
              <a:rPr lang="en-US" dirty="0" smtClean="0"/>
              <a:t>Review – Values represented by</a:t>
            </a:r>
            <a:br>
              <a:rPr lang="en-US" dirty="0" smtClean="0"/>
            </a:br>
            <a:r>
              <a:rPr lang="en-US" dirty="0" err="1" smtClean="0"/>
              <a:t>int</a:t>
            </a:r>
            <a:r>
              <a:rPr lang="en-US" dirty="0" smtClean="0"/>
              <a:t>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07387" cy="4767262"/>
          </a:xfrm>
        </p:spPr>
        <p:txBody>
          <a:bodyPr/>
          <a:lstStyle/>
          <a:p>
            <a:r>
              <a:rPr lang="en-US" dirty="0" smtClean="0"/>
              <a:t>Unsigned</a:t>
            </a:r>
          </a:p>
          <a:p>
            <a:endParaRPr lang="en-US" dirty="0" smtClean="0"/>
          </a:p>
          <a:p>
            <a:r>
              <a:rPr lang="en-US" dirty="0" smtClean="0"/>
              <a:t>Signed Magnitude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2’s complement</a:t>
            </a:r>
          </a:p>
          <a:p>
            <a:endParaRPr 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/>
          </p:nvPr>
        </p:nvGraphicFramePr>
        <p:xfrm>
          <a:off x="1066800" y="188595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2133600" imgH="596900" progId="Equation.3">
                  <p:embed/>
                </p:oleObj>
              </mc:Choice>
              <mc:Fallback>
                <p:oleObj name="Equation" r:id="rId3" imgW="21336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85950"/>
                        <a:ext cx="2133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/>
          </p:nvPr>
        </p:nvGraphicFramePr>
        <p:xfrm>
          <a:off x="1182687" y="41148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3340100" imgH="596900" progId="Equation.3">
                  <p:embed/>
                </p:oleObj>
              </mc:Choice>
              <mc:Fallback>
                <p:oleObj name="Equation" r:id="rId5" imgW="33401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7" y="4114800"/>
                        <a:ext cx="3340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9646070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show_bytes</a:t>
            </a:r>
            <a:r>
              <a:rPr lang="en-US"/>
              <a:t> Execution Example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952500" y="1447800"/>
            <a:ext cx="7226300" cy="13716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algn="l" eaLnBrk="1" hangingPunct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algn="l" eaLnBrk="1" hangingPunct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15213;\n");</a:t>
            </a:r>
          </a:p>
          <a:p>
            <a:pPr marL="39688" algn="l" eaLnBrk="1" hangingPunct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show_bytes((pointer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&amp;a, </a:t>
            </a: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sizeof(int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));</a:t>
            </a:r>
          </a:p>
        </p:txBody>
      </p:sp>
      <p:sp>
        <p:nvSpPr>
          <p:cNvPr id="52230" name="Rectangle 5"/>
          <p:cNvSpPr>
            <a:spLocks/>
          </p:cNvSpPr>
          <p:nvPr/>
        </p:nvSpPr>
        <p:spPr bwMode="auto">
          <a:xfrm>
            <a:off x="2507119" y="3203575"/>
            <a:ext cx="323917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eaLnBrk="1" hangingPunct="1"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Result (</a:t>
            </a:r>
            <a:r>
              <a:rPr lang="en-US" sz="24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Linux x86-64)</a:t>
            </a:r>
            <a:r>
              <a:rPr lang="en-US" sz="240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</a:t>
            </a:r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2476500" y="3733800"/>
            <a:ext cx="3340100" cy="2260600"/>
          </a:xfrm>
          <a:prstGeom prst="rect">
            <a:avLst/>
          </a:prstGeom>
          <a:solidFill>
            <a:srgbClr val="E0E0E0"/>
          </a:solidFill>
          <a:ln w="6350" cap="flat">
            <a:solidFill>
              <a:srgbClr val="DBF2DA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algn="l" eaLnBrk="1" hangingPunct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algn="l" eaLnBrk="1" hangingPunct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sz="2000" b="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0x7fffb7f71dbc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	6d</a:t>
            </a:r>
          </a:p>
          <a:p>
            <a:pPr marL="39688" algn="l" eaLnBrk="1" hangingPunct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0x7fffb7f71dbd	3b</a:t>
            </a:r>
          </a:p>
          <a:p>
            <a:pPr marL="39688" algn="l" eaLnBrk="1" hangingPunct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0x7fffb7f71dbe	00</a:t>
            </a:r>
          </a:p>
          <a:p>
            <a:pPr marL="39688" algn="l" eaLnBrk="1" hangingPunct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0x7fffb7f71dbf	</a:t>
            </a:r>
            <a:r>
              <a:rPr lang="en-US" sz="2000" b="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200704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 Pointers</a:t>
            </a:r>
          </a:p>
        </p:txBody>
      </p:sp>
      <p:sp>
        <p:nvSpPr>
          <p:cNvPr id="54277" name="Rectangle 4"/>
          <p:cNvSpPr>
            <a:spLocks/>
          </p:cNvSpPr>
          <p:nvPr/>
        </p:nvSpPr>
        <p:spPr bwMode="auto">
          <a:xfrm>
            <a:off x="152400" y="5638800"/>
            <a:ext cx="8839200" cy="673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50800" tIns="50800" bIns="50800">
            <a:prstTxWarp prst="textNoShape">
              <a:avLst/>
            </a:prstTxWarp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0" b="0" dirty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Different compilers &amp; machines assign different locations to </a:t>
            </a:r>
            <a:r>
              <a:rPr lang="en-US" sz="2400" b="0" dirty="0" smtClean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objects</a:t>
            </a:r>
          </a:p>
          <a:p>
            <a:pPr algn="l" eaLnBrk="1" hangingPunct="1">
              <a:lnSpc>
                <a:spcPct val="100000"/>
              </a:lnSpc>
            </a:pPr>
            <a:endParaRPr lang="en-US" sz="2400" b="0" dirty="0" smtClean="0">
              <a:solidFill>
                <a:srgbClr val="000066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algn="l" eaLnBrk="1" hangingPunct="1">
              <a:lnSpc>
                <a:spcPct val="100000"/>
              </a:lnSpc>
            </a:pPr>
            <a:r>
              <a:rPr lang="en-US" sz="2400" b="0" dirty="0" smtClean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Even get different results each time run program</a:t>
            </a:r>
            <a:endParaRPr lang="en-US" sz="2400" b="0" dirty="0">
              <a:solidFill>
                <a:srgbClr val="000066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412750" y="1365647"/>
            <a:ext cx="2308700" cy="615553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00000"/>
              </a:lnSpc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B = -15213;</a:t>
            </a:r>
          </a:p>
          <a:p>
            <a:pPr algn="l" eaLnBrk="1" hangingPunct="1">
              <a:lnSpc>
                <a:spcPct val="100000"/>
              </a:lnSpc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*P = &amp;B;</a:t>
            </a:r>
          </a:p>
        </p:txBody>
      </p:sp>
      <p:sp>
        <p:nvSpPr>
          <p:cNvPr id="54279" name="Rectangle 6"/>
          <p:cNvSpPr>
            <a:spLocks/>
          </p:cNvSpPr>
          <p:nvPr/>
        </p:nvSpPr>
        <p:spPr bwMode="auto">
          <a:xfrm>
            <a:off x="5784850" y="2133600"/>
            <a:ext cx="8651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x86-64</a:t>
            </a:r>
          </a:p>
        </p:txBody>
      </p:sp>
      <p:sp>
        <p:nvSpPr>
          <p:cNvPr id="54280" name="Rectangle 7"/>
          <p:cNvSpPr>
            <a:spLocks/>
          </p:cNvSpPr>
          <p:nvPr/>
        </p:nvSpPr>
        <p:spPr bwMode="auto">
          <a:xfrm>
            <a:off x="3581400" y="2133600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sp>
        <p:nvSpPr>
          <p:cNvPr id="54281" name="Rectangle 8"/>
          <p:cNvSpPr>
            <a:spLocks/>
          </p:cNvSpPr>
          <p:nvPr/>
        </p:nvSpPr>
        <p:spPr bwMode="auto">
          <a:xfrm>
            <a:off x="4733925" y="2133600"/>
            <a:ext cx="6365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IA32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/>
          </p:nvPr>
        </p:nvGraphicFramePr>
        <p:xfrm>
          <a:off x="35909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EF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FB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2C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83" name="Group 27"/>
          <p:cNvGraphicFramePr>
            <a:graphicFrameLocks noGrp="1"/>
          </p:cNvGraphicFramePr>
          <p:nvPr>
            <p:extLst/>
          </p:nvPr>
        </p:nvGraphicFramePr>
        <p:xfrm>
          <a:off x="47466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28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01" name="Group 45"/>
          <p:cNvGraphicFramePr>
            <a:graphicFrameLocks noGrp="1"/>
          </p:cNvGraphicFramePr>
          <p:nvPr>
            <p:extLst/>
          </p:nvPr>
        </p:nvGraphicFramePr>
        <p:xfrm>
          <a:off x="5902325" y="2527300"/>
          <a:ext cx="635000" cy="3048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1B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82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7F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005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4991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>
            <a:prstTxWarp prst="textNoShape">
              <a:avLst/>
            </a:prstTxWarp>
          </a:bodyPr>
          <a:lstStyle/>
          <a:p>
            <a:pPr marL="398463" indent="-385763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</a:t>
            </a:r>
            <a:r>
              <a:rPr lang="en-US" sz="2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18213</a:t>
            </a: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";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</a:t>
            </a:r>
            <a:r>
              <a:rPr lang="en-US" dirty="0" smtClean="0"/>
              <a:t> Strings</a:t>
            </a:r>
            <a:endParaRPr lang="en-US" dirty="0"/>
          </a:p>
        </p:txBody>
      </p:sp>
      <p:sp>
        <p:nvSpPr>
          <p:cNvPr id="55301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428750"/>
            <a:ext cx="7896225" cy="4972050"/>
          </a:xfrm>
        </p:spPr>
        <p:txBody>
          <a:bodyPr/>
          <a:lstStyle/>
          <a:p>
            <a:pPr eaLnBrk="1" hangingPunct="1"/>
            <a:r>
              <a:rPr lang="en-US" dirty="0"/>
              <a:t>Strings in C</a:t>
            </a:r>
          </a:p>
          <a:p>
            <a:pPr marL="552450" lvl="1" eaLnBrk="1" hangingPunct="1"/>
            <a:r>
              <a:rPr lang="en-US" dirty="0"/>
              <a:t>Represented by array of characters</a:t>
            </a:r>
          </a:p>
          <a:p>
            <a:pPr marL="552450" lvl="1" eaLnBrk="1" hangingPunct="1"/>
            <a:r>
              <a:rPr lang="en-US" dirty="0"/>
              <a:t>Each character encoded in ASCII format</a:t>
            </a:r>
          </a:p>
          <a:p>
            <a:pPr marL="838200" lvl="2" eaLnBrk="1" hangingPunct="1"/>
            <a:r>
              <a:rPr lang="en-US" dirty="0"/>
              <a:t>Standard 7-bit encoding of character set</a:t>
            </a:r>
          </a:p>
          <a:p>
            <a:pPr marL="838200" lvl="2" eaLnBrk="1" hangingPunct="1"/>
            <a:r>
              <a:rPr lang="en-US" dirty="0"/>
              <a:t>Character “0” has code 0x30</a:t>
            </a:r>
          </a:p>
          <a:p>
            <a:pPr marL="1181100" lvl="3" eaLnBrk="1" hangingPunct="1"/>
            <a:r>
              <a:rPr lang="en-US" dirty="0"/>
              <a:t>Digit </a:t>
            </a:r>
            <a:r>
              <a:rPr lang="en-US" i="1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i="1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i="1" dirty="0"/>
          </a:p>
          <a:p>
            <a:pPr marL="552450" lvl="1" eaLnBrk="1" hangingPunct="1"/>
            <a:r>
              <a:rPr lang="en-US" dirty="0"/>
              <a:t>String should be null-terminated</a:t>
            </a:r>
          </a:p>
          <a:p>
            <a:pPr marL="838200" lvl="2" eaLnBrk="1" hangingPunct="1"/>
            <a:r>
              <a:rPr lang="en-US" dirty="0"/>
              <a:t>Final character = 0</a:t>
            </a:r>
          </a:p>
          <a:p>
            <a:pPr eaLnBrk="1" hangingPunct="1"/>
            <a:r>
              <a:rPr lang="en-US" dirty="0"/>
              <a:t>Compatibility</a:t>
            </a:r>
          </a:p>
          <a:p>
            <a:pPr marL="552450" lvl="1" eaLnBrk="1" hangingPunct="1"/>
            <a:r>
              <a:rPr lang="en-US" dirty="0"/>
              <a:t>Byte ordering not an issue</a:t>
            </a:r>
          </a:p>
        </p:txBody>
      </p:sp>
      <p:sp>
        <p:nvSpPr>
          <p:cNvPr id="55302" name="Rectangle 5"/>
          <p:cNvSpPr>
            <a:spLocks/>
          </p:cNvSpPr>
          <p:nvPr/>
        </p:nvSpPr>
        <p:spPr bwMode="auto">
          <a:xfrm>
            <a:off x="6254813" y="2246313"/>
            <a:ext cx="631217" cy="3795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IA32</a:t>
            </a:r>
            <a:endParaRPr lang="en-US" dirty="0">
              <a:solidFill>
                <a:srgbClr val="00006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5303" name="Rectangle 6"/>
          <p:cNvSpPr>
            <a:spLocks/>
          </p:cNvSpPr>
          <p:nvPr/>
        </p:nvSpPr>
        <p:spPr bwMode="auto">
          <a:xfrm>
            <a:off x="7894637" y="2246313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935787" y="2832100"/>
            <a:ext cx="914400" cy="1906588"/>
            <a:chOff x="0" y="0"/>
            <a:chExt cx="576" cy="1201"/>
          </a:xfrm>
        </p:grpSpPr>
        <p:sp>
          <p:nvSpPr>
            <p:cNvPr id="55337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38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39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0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1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2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>
            <p:extLst/>
          </p:nvPr>
        </p:nvGraphicFramePr>
        <p:xfrm>
          <a:off x="6291262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>
            <p:extLst/>
          </p:nvPr>
        </p:nvGraphicFramePr>
        <p:xfrm>
          <a:off x="7866062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Integer C Puzzles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3124200" y="1447800"/>
            <a:ext cx="5867400" cy="48295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marL="292100" indent="-292100" algn="l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x &lt; 0	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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	((x*2) &lt; 0)</a:t>
            </a:r>
          </a:p>
          <a:p>
            <a:pPr marL="292100" indent="-292100" algn="l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ux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&gt;= 0</a:t>
            </a:r>
          </a:p>
          <a:p>
            <a:pPr marL="292100" indent="-292100" algn="l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x &amp; 7 == 7	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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	(x&lt;&lt;30) &lt; 0</a:t>
            </a:r>
          </a:p>
          <a:p>
            <a:pPr marL="292100" indent="-292100" algn="l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ux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&gt; -1</a:t>
            </a:r>
          </a:p>
          <a:p>
            <a:pPr marL="292100" indent="-292100" algn="l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x &gt;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y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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	-x &lt; -y</a:t>
            </a:r>
          </a:p>
          <a:p>
            <a:pPr marL="292100" indent="-292100" algn="l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x * x &gt;= 0</a:t>
            </a:r>
          </a:p>
          <a:p>
            <a:pPr marL="292100" indent="-292100" algn="l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x &gt; 0 &amp;&amp; y &gt; 0	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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	x + y &gt; 0</a:t>
            </a:r>
          </a:p>
          <a:p>
            <a:pPr marL="292100" indent="-292100" algn="l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x &gt;=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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	-x &lt;= 0</a:t>
            </a:r>
          </a:p>
          <a:p>
            <a:pPr marL="292100" indent="-292100" algn="l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x &lt;= 0	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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	-x &gt;= 0</a:t>
            </a:r>
          </a:p>
          <a:p>
            <a:pPr marL="292100" indent="-292100" algn="l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(x|-x)&gt;&gt;31 == -1</a:t>
            </a:r>
          </a:p>
          <a:p>
            <a:pPr marL="292100" indent="-292100" algn="l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ux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&gt;&gt; 3 ==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ux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/8</a:t>
            </a:r>
          </a:p>
          <a:p>
            <a:pPr marL="292100" indent="-292100" algn="l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x &gt;&gt; 3 == x/8</a:t>
            </a:r>
          </a:p>
          <a:p>
            <a:pPr marL="292100" indent="-292100" algn="l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x &amp; (x-1) != 0</a:t>
            </a:r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152400" y="4213367"/>
            <a:ext cx="2819400" cy="178253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x =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foo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y = bar();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unsigned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ux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= x;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unsigned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uy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= y;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609600" y="3671097"/>
            <a:ext cx="177093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Initialization</a:t>
            </a:r>
          </a:p>
        </p:txBody>
      </p:sp>
    </p:spTree>
    <p:extLst>
      <p:ext uri="{BB962C8B-B14F-4D97-AF65-F5344CB8AC3E}">
        <p14:creationId xmlns:p14="http://schemas.microsoft.com/office/powerpoint/2010/main" val="2182526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Application of Boolean Algebra</a:t>
            </a:r>
          </a:p>
        </p:txBody>
      </p:sp>
      <p:sp>
        <p:nvSpPr>
          <p:cNvPr id="5734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Applied to Digital Systems by Claude Shannon</a:t>
            </a:r>
          </a:p>
          <a:p>
            <a:pPr marL="552450" lvl="1" eaLnBrk="1" hangingPunct="1"/>
            <a:r>
              <a:rPr lang="en-US"/>
              <a:t>1937 MIT Master’s Thesis</a:t>
            </a:r>
          </a:p>
          <a:p>
            <a:pPr marL="552450" lvl="1" eaLnBrk="1" hangingPunct="1"/>
            <a:r>
              <a:rPr lang="en-US"/>
              <a:t>Reason about networks of relay switches</a:t>
            </a:r>
          </a:p>
          <a:p>
            <a:pPr marL="838200" lvl="2" eaLnBrk="1" hangingPunct="1"/>
            <a:r>
              <a:rPr lang="en-US"/>
              <a:t>Encode closed switch as 1, open switch as 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7175" y="3863975"/>
            <a:ext cx="3048000" cy="1143000"/>
            <a:chOff x="0" y="0"/>
            <a:chExt cx="1920" cy="720"/>
          </a:xfrm>
        </p:grpSpPr>
        <p:sp>
          <p:nvSpPr>
            <p:cNvPr id="57359" name="Line 6"/>
            <p:cNvSpPr>
              <a:spLocks noChangeShapeType="1"/>
            </p:cNvSpPr>
            <p:nvPr/>
          </p:nvSpPr>
          <p:spPr bwMode="auto">
            <a:xfrm rot="10800000" flipH="1">
              <a:off x="288" y="0"/>
              <a:ext cx="672" cy="384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0" name="Line 7"/>
            <p:cNvSpPr>
              <a:spLocks noChangeShapeType="1"/>
            </p:cNvSpPr>
            <p:nvPr/>
          </p:nvSpPr>
          <p:spPr bwMode="auto">
            <a:xfrm>
              <a:off x="288" y="384"/>
              <a:ext cx="672" cy="33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1" name="Line 8"/>
            <p:cNvSpPr>
              <a:spLocks noChangeShapeType="1"/>
            </p:cNvSpPr>
            <p:nvPr/>
          </p:nvSpPr>
          <p:spPr bwMode="auto">
            <a:xfrm>
              <a:off x="960" y="0"/>
              <a:ext cx="672" cy="33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2" name="Line 9"/>
            <p:cNvSpPr>
              <a:spLocks noChangeShapeType="1"/>
            </p:cNvSpPr>
            <p:nvPr/>
          </p:nvSpPr>
          <p:spPr bwMode="auto">
            <a:xfrm rot="10800000" flipH="1">
              <a:off x="960" y="336"/>
              <a:ext cx="672" cy="384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3" name="Rectangle 10"/>
            <p:cNvSpPr>
              <a:spLocks/>
            </p:cNvSpPr>
            <p:nvPr/>
          </p:nvSpPr>
          <p:spPr bwMode="auto">
            <a:xfrm>
              <a:off x="567" y="3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</a:t>
              </a:r>
            </a:p>
          </p:txBody>
        </p:sp>
        <p:sp>
          <p:nvSpPr>
            <p:cNvPr id="57364" name="Rectangle 11"/>
            <p:cNvSpPr>
              <a:spLocks/>
            </p:cNvSpPr>
            <p:nvPr/>
          </p:nvSpPr>
          <p:spPr bwMode="auto">
            <a:xfrm>
              <a:off x="577" y="48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~A</a:t>
              </a:r>
            </a:p>
          </p:txBody>
        </p:sp>
        <p:sp>
          <p:nvSpPr>
            <p:cNvPr id="57365" name="Rectangle 12"/>
            <p:cNvSpPr>
              <a:spLocks/>
            </p:cNvSpPr>
            <p:nvPr/>
          </p:nvSpPr>
          <p:spPr bwMode="auto">
            <a:xfrm>
              <a:off x="1057" y="3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~B</a:t>
              </a:r>
            </a:p>
          </p:txBody>
        </p:sp>
        <p:sp>
          <p:nvSpPr>
            <p:cNvPr id="57366" name="Rectangle 13"/>
            <p:cNvSpPr>
              <a:spLocks/>
            </p:cNvSpPr>
            <p:nvPr/>
          </p:nvSpPr>
          <p:spPr bwMode="auto">
            <a:xfrm>
              <a:off x="1067" y="48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</a:t>
              </a:r>
            </a:p>
          </p:txBody>
        </p:sp>
        <p:sp>
          <p:nvSpPr>
            <p:cNvPr id="57367" name="Line 14"/>
            <p:cNvSpPr>
              <a:spLocks noChangeShapeType="1"/>
            </p:cNvSpPr>
            <p:nvPr/>
          </p:nvSpPr>
          <p:spPr bwMode="auto">
            <a:xfrm>
              <a:off x="1632" y="336"/>
              <a:ext cx="1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8" name="Line 15"/>
            <p:cNvSpPr>
              <a:spLocks noChangeShapeType="1"/>
            </p:cNvSpPr>
            <p:nvPr/>
          </p:nvSpPr>
          <p:spPr bwMode="auto">
            <a:xfrm>
              <a:off x="96" y="384"/>
              <a:ext cx="1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9" name="Oval 16"/>
            <p:cNvSpPr>
              <a:spLocks/>
            </p:cNvSpPr>
            <p:nvPr/>
          </p:nvSpPr>
          <p:spPr bwMode="auto">
            <a:xfrm>
              <a:off x="0" y="336"/>
              <a:ext cx="96" cy="9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70" name="Oval 17"/>
            <p:cNvSpPr>
              <a:spLocks/>
            </p:cNvSpPr>
            <p:nvPr/>
          </p:nvSpPr>
          <p:spPr bwMode="auto">
            <a:xfrm>
              <a:off x="1824" y="288"/>
              <a:ext cx="96" cy="9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22546" name="Rectangle 18"/>
          <p:cNvSpPr>
            <a:spLocks/>
          </p:cNvSpPr>
          <p:nvPr/>
        </p:nvSpPr>
        <p:spPr bwMode="auto">
          <a:xfrm>
            <a:off x="4940300" y="3530600"/>
            <a:ext cx="2693988" cy="1943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0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Connection when</a:t>
            </a:r>
          </a:p>
          <a:p>
            <a:pPr algn="l" eaLnBrk="1" hangingPunct="1">
              <a:lnSpc>
                <a:spcPct val="100000"/>
              </a:lnSpc>
            </a:pPr>
            <a:r>
              <a:rPr lang="en-US" sz="2400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 </a:t>
            </a:r>
          </a:p>
          <a:p>
            <a:pPr algn="l" eaLnBrk="1" hangingPunct="1">
              <a:lnSpc>
                <a:spcPct val="100000"/>
              </a:lnSpc>
            </a:pPr>
            <a:r>
              <a:rPr lang="en-US" sz="2400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A&amp;~B | ~A&amp;B</a:t>
            </a:r>
          </a:p>
          <a:p>
            <a:pPr algn="l" eaLnBrk="1" hangingPunct="1">
              <a:lnSpc>
                <a:spcPct val="100000"/>
              </a:lnSpc>
            </a:pPr>
            <a:endParaRPr lang="en-US" sz="2400">
              <a:solidFill>
                <a:srgbClr val="8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algn="l" eaLnBrk="1" hangingPunct="1">
              <a:lnSpc>
                <a:spcPct val="100000"/>
              </a:lnSpc>
            </a:pPr>
            <a:r>
              <a:rPr lang="en-US" sz="2400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 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663700" y="3378200"/>
            <a:ext cx="2819400" cy="838200"/>
            <a:chOff x="0" y="0"/>
            <a:chExt cx="1776" cy="528"/>
          </a:xfrm>
        </p:grpSpPr>
        <p:sp>
          <p:nvSpPr>
            <p:cNvPr id="57357" name="Freeform 20"/>
            <p:cNvSpPr>
              <a:spLocks/>
            </p:cNvSpPr>
            <p:nvPr/>
          </p:nvSpPr>
          <p:spPr bwMode="auto">
            <a:xfrm>
              <a:off x="0" y="240"/>
              <a:ext cx="1776" cy="288"/>
            </a:xfrm>
            <a:custGeom>
              <a:avLst/>
              <a:gdLst>
                <a:gd name="T0" fmla="*/ 0 w 21600"/>
                <a:gd name="T1" fmla="*/ 21600 h 21600"/>
                <a:gd name="T2" fmla="*/ 3503 w 21600"/>
                <a:gd name="T3" fmla="*/ 21600 h 21600"/>
                <a:gd name="T4" fmla="*/ 11092 w 21600"/>
                <a:gd name="T5" fmla="*/ 0 h 21600"/>
                <a:gd name="T6" fmla="*/ 18681 w 21600"/>
                <a:gd name="T7" fmla="*/ 18000 h 21600"/>
                <a:gd name="T8" fmla="*/ 21600 w 21600"/>
                <a:gd name="T9" fmla="*/ 180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21600"/>
                  </a:moveTo>
                  <a:lnTo>
                    <a:pt x="3503" y="21600"/>
                  </a:lnTo>
                  <a:cubicBezTo>
                    <a:pt x="5351" y="18000"/>
                    <a:pt x="8891" y="0"/>
                    <a:pt x="11092" y="0"/>
                  </a:cubicBezTo>
                  <a:cubicBezTo>
                    <a:pt x="13293" y="0"/>
                    <a:pt x="16930" y="15000"/>
                    <a:pt x="18681" y="18000"/>
                  </a:cubicBezTo>
                  <a:lnTo>
                    <a:pt x="21600" y="18000"/>
                  </a:ln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58" name="Rectangle 21"/>
            <p:cNvSpPr>
              <a:spLocks/>
            </p:cNvSpPr>
            <p:nvPr/>
          </p:nvSpPr>
          <p:spPr bwMode="auto">
            <a:xfrm>
              <a:off x="714" y="0"/>
              <a:ext cx="469" cy="2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>
                  <a:solidFill>
                    <a:srgbClr val="CC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A&amp;~B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587500" y="4673600"/>
            <a:ext cx="2819400" cy="914400"/>
            <a:chOff x="0" y="0"/>
            <a:chExt cx="1776" cy="576"/>
          </a:xfrm>
        </p:grpSpPr>
        <p:sp>
          <p:nvSpPr>
            <p:cNvPr id="57355" name="Freeform 23"/>
            <p:cNvSpPr>
              <a:spLocks/>
            </p:cNvSpPr>
            <p:nvPr/>
          </p:nvSpPr>
          <p:spPr bwMode="auto">
            <a:xfrm rot="10800000" flipH="1">
              <a:off x="0" y="0"/>
              <a:ext cx="1776" cy="288"/>
            </a:xfrm>
            <a:custGeom>
              <a:avLst/>
              <a:gdLst>
                <a:gd name="T0" fmla="*/ 0 w 21600"/>
                <a:gd name="T1" fmla="*/ 21600 h 21600"/>
                <a:gd name="T2" fmla="*/ 3503 w 21600"/>
                <a:gd name="T3" fmla="*/ 21600 h 21600"/>
                <a:gd name="T4" fmla="*/ 11092 w 21600"/>
                <a:gd name="T5" fmla="*/ 0 h 21600"/>
                <a:gd name="T6" fmla="*/ 18681 w 21600"/>
                <a:gd name="T7" fmla="*/ 18000 h 21600"/>
                <a:gd name="T8" fmla="*/ 21600 w 21600"/>
                <a:gd name="T9" fmla="*/ 180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21600"/>
                  </a:moveTo>
                  <a:lnTo>
                    <a:pt x="3503" y="21600"/>
                  </a:lnTo>
                  <a:cubicBezTo>
                    <a:pt x="5351" y="18000"/>
                    <a:pt x="8891" y="0"/>
                    <a:pt x="11092" y="0"/>
                  </a:cubicBezTo>
                  <a:cubicBezTo>
                    <a:pt x="13293" y="0"/>
                    <a:pt x="16930" y="15000"/>
                    <a:pt x="18681" y="18000"/>
                  </a:cubicBezTo>
                  <a:lnTo>
                    <a:pt x="21600" y="18000"/>
                  </a:ln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</a:pPr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56" name="Rectangle 24"/>
            <p:cNvSpPr>
              <a:spLocks/>
            </p:cNvSpPr>
            <p:nvPr/>
          </p:nvSpPr>
          <p:spPr bwMode="auto">
            <a:xfrm>
              <a:off x="762" y="336"/>
              <a:ext cx="469" cy="2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>
                  <a:solidFill>
                    <a:srgbClr val="CC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~A&amp;B</a:t>
              </a:r>
            </a:p>
          </p:txBody>
        </p:sp>
      </p:grpSp>
      <p:sp>
        <p:nvSpPr>
          <p:cNvPr id="22553" name="Rectangle 25"/>
          <p:cNvSpPr>
            <a:spLocks/>
          </p:cNvSpPr>
          <p:nvPr/>
        </p:nvSpPr>
        <p:spPr bwMode="auto">
          <a:xfrm>
            <a:off x="5092700" y="5130800"/>
            <a:ext cx="984250" cy="469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50800" tIns="50800" rIns="45720" bIns="50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= A^B</a:t>
            </a:r>
          </a:p>
        </p:txBody>
      </p:sp>
    </p:spTree>
    <p:extLst>
      <p:ext uri="{BB962C8B-B14F-4D97-AF65-F5344CB8AC3E}">
        <p14:creationId xmlns:p14="http://schemas.microsoft.com/office/powerpoint/2010/main" val="190125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6" grpId="0" autoUpdateAnimBg="0"/>
      <p:bldP spid="2255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11028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 Extension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Task:</a:t>
            </a:r>
          </a:p>
          <a:p>
            <a:pPr lvl="1" eaLnBrk="1" hangingPunct="1">
              <a:defRPr/>
            </a:pPr>
            <a:r>
              <a:rPr lang="en-US" smtClean="0"/>
              <a:t>Given </a:t>
            </a:r>
            <a:r>
              <a:rPr lang="en-US" i="1" smtClean="0"/>
              <a:t>w</a:t>
            </a:r>
            <a:r>
              <a:rPr lang="en-US" smtClean="0"/>
              <a:t>-bit signed integer </a:t>
            </a:r>
            <a:r>
              <a:rPr lang="en-US" i="1" smtClean="0"/>
              <a:t>x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Convert it to </a:t>
            </a:r>
            <a:r>
              <a:rPr lang="en-US" i="1" smtClean="0"/>
              <a:t>w</a:t>
            </a:r>
            <a:r>
              <a:rPr lang="en-US" smtClean="0"/>
              <a:t>+</a:t>
            </a:r>
            <a:r>
              <a:rPr lang="en-US" i="1" smtClean="0"/>
              <a:t>k</a:t>
            </a:r>
            <a:r>
              <a:rPr lang="en-US" smtClean="0"/>
              <a:t>-bit integer with same value</a:t>
            </a:r>
          </a:p>
          <a:p>
            <a:pPr eaLnBrk="1" hangingPunct="1">
              <a:defRPr/>
            </a:pPr>
            <a:r>
              <a:rPr lang="en-US" smtClean="0"/>
              <a:t>Rule:</a:t>
            </a:r>
          </a:p>
          <a:p>
            <a:pPr lvl="1" eaLnBrk="1" hangingPunct="1">
              <a:defRPr/>
            </a:pPr>
            <a:r>
              <a:rPr lang="en-US" smtClean="0"/>
              <a:t>Make </a:t>
            </a:r>
            <a:r>
              <a:rPr lang="en-US" i="1" smtClean="0"/>
              <a:t>k</a:t>
            </a:r>
            <a:r>
              <a:rPr lang="en-US" smtClean="0"/>
              <a:t> copies of sign bit:</a:t>
            </a:r>
          </a:p>
          <a:p>
            <a:pPr lvl="1" eaLnBrk="1" hangingPunct="1">
              <a:defRPr/>
            </a:pPr>
            <a:r>
              <a:rPr lang="en-US" b="0" i="1" smtClean="0"/>
              <a:t>X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</a:t>
            </a:r>
            <a:r>
              <a:rPr lang="en-US" smtClean="0"/>
              <a:t> = 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–2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baseline="-25000" smtClean="0"/>
              <a:t>0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1752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48 h 49"/>
              <a:gd name="T4" fmla="*/ 816 w 817"/>
              <a:gd name="T5" fmla="*/ 48 h 49"/>
              <a:gd name="T6" fmla="*/ 816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49"/>
              <a:gd name="T14" fmla="*/ 817 w 817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47800" y="3962400"/>
            <a:ext cx="152984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000000"/>
                </a:solidFill>
                <a:latin typeface="Calibri" pitchFamily="34" charset="0"/>
              </a:rPr>
              <a:t>k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 copies of MSB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05000" y="3887788"/>
            <a:ext cx="5181600" cy="2913062"/>
            <a:chOff x="1392" y="2104"/>
            <a:chExt cx="3264" cy="183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28714" name="Rectangle 9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sz="2400" b="0">
                    <a:solidFill>
                      <a:srgbClr val="000000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8715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sz="2400" b="0">
                    <a:solidFill>
                      <a:srgbClr val="000000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8716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sz="2400" b="0">
                    <a:solidFill>
                      <a:srgbClr val="000000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8717" name="Rectangle 12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sz="2400" b="0">
                    <a:solidFill>
                      <a:srgbClr val="000000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871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sz="2400" b="0">
                    <a:solidFill>
                      <a:srgbClr val="000000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8719" name="Rectangle 14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sz="2400" b="0">
                    <a:solidFill>
                      <a:srgbClr val="000000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8720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2400" b="0">
                      <a:solidFill>
                        <a:srgbClr val="000000"/>
                      </a:solidFill>
                      <a:latin typeface="Arial Narrow" pitchFamily="34" charset="0"/>
                    </a:rPr>
                    <a:t>• • •</a:t>
                  </a:r>
                </a:p>
              </p:txBody>
            </p:sp>
          </p:grpSp>
          <p:sp>
            <p:nvSpPr>
              <p:cNvPr id="28687" name="Rectangle 16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2400" i="1">
                    <a:solidFill>
                      <a:srgbClr val="000000"/>
                    </a:solidFill>
                    <a:latin typeface="Times" pitchFamily="18" charset="0"/>
                  </a:rPr>
                  <a:t>X</a:t>
                </a:r>
                <a:r>
                  <a:rPr lang="en-US" sz="2400" b="0">
                    <a:solidFill>
                      <a:srgbClr val="000000"/>
                    </a:solidFill>
                    <a:latin typeface="Times" pitchFamily="18" charset="0"/>
                  </a:rPr>
                  <a:t> </a:t>
                </a:r>
                <a:endParaRPr lang="en-US" sz="2400" b="0">
                  <a:solidFill>
                    <a:srgbClr val="000000"/>
                  </a:solidFill>
                  <a:latin typeface="Symbol" pitchFamily="18" charset="2"/>
                </a:endParaRPr>
              </a:p>
            </p:txBody>
          </p:sp>
          <p:sp>
            <p:nvSpPr>
              <p:cNvPr id="28688" name="Rectangle 17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2400" i="1">
                    <a:solidFill>
                      <a:srgbClr val="000000"/>
                    </a:solidFill>
                    <a:latin typeface="Times" pitchFamily="18" charset="0"/>
                  </a:rPr>
                  <a:t>X</a:t>
                </a:r>
                <a:r>
                  <a:rPr lang="en-US" sz="2400" b="0">
                    <a:solidFill>
                      <a:srgbClr val="000000"/>
                    </a:solidFill>
                    <a:latin typeface="Times" pitchFamily="18" charset="0"/>
                  </a:rPr>
                  <a:t> </a:t>
                </a:r>
                <a:r>
                  <a:rPr lang="en-US" sz="2400" b="0">
                    <a:solidFill>
                      <a:srgbClr val="000000"/>
                    </a:solidFill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28689" name="Line 18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8690" name="Line 19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28701" name="Rectangle 21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2400" b="0">
                      <a:solidFill>
                        <a:srgbClr val="000000"/>
                      </a:solidFill>
                      <a:latin typeface="Arial Narrow" pitchFamily="34" charset="0"/>
                    </a:rPr>
                    <a:t>• • •</a:t>
                  </a:r>
                </a:p>
              </p:txBody>
            </p:sp>
            <p:sp>
              <p:nvSpPr>
                <p:cNvPr id="28702" name="Rectangle 22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sz="2400" b="0">
                    <a:solidFill>
                      <a:srgbClr val="000000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8703" name="Rectangle 23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sz="2400" b="0">
                    <a:solidFill>
                      <a:srgbClr val="000000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8704" name="Rectangle 24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sz="2400" b="0">
                    <a:solidFill>
                      <a:srgbClr val="000000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87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sz="2400" b="0">
                    <a:solidFill>
                      <a:srgbClr val="000000"/>
                    </a:solidFill>
                    <a:latin typeface="Arial Narrow" pitchFamily="34" charset="0"/>
                  </a:endParaRPr>
                </a:p>
              </p:txBody>
            </p:sp>
            <p:grpSp>
              <p:nvGrpSpPr>
                <p:cNvPr id="6" name="Group 26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2870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</a:pPr>
                    <a:endParaRPr lang="en-US" sz="2400" b="0">
                      <a:solidFill>
                        <a:srgbClr val="000000"/>
                      </a:solidFill>
                      <a:latin typeface="Arial Narrow" pitchFamily="34" charset="0"/>
                    </a:endParaRPr>
                  </a:p>
                </p:txBody>
              </p:sp>
              <p:sp>
                <p:nvSpPr>
                  <p:cNvPr id="2870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</a:pPr>
                    <a:endParaRPr lang="en-US" sz="2400" b="0">
                      <a:solidFill>
                        <a:srgbClr val="000000"/>
                      </a:solidFill>
                      <a:latin typeface="Arial Narrow" pitchFamily="34" charset="0"/>
                    </a:endParaRPr>
                  </a:p>
                </p:txBody>
              </p:sp>
              <p:sp>
                <p:nvSpPr>
                  <p:cNvPr id="2870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</a:pPr>
                    <a:endParaRPr lang="en-US" sz="2400" b="0">
                      <a:solidFill>
                        <a:srgbClr val="000000"/>
                      </a:solidFill>
                      <a:latin typeface="Arial Narrow" pitchFamily="34" charset="0"/>
                    </a:endParaRPr>
                  </a:p>
                </p:txBody>
              </p:sp>
              <p:sp>
                <p:nvSpPr>
                  <p:cNvPr id="2871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</a:pPr>
                    <a:endParaRPr lang="en-US" sz="2400" b="0">
                      <a:solidFill>
                        <a:srgbClr val="000000"/>
                      </a:solidFill>
                      <a:latin typeface="Arial Narrow" pitchFamily="34" charset="0"/>
                    </a:endParaRPr>
                  </a:p>
                </p:txBody>
              </p:sp>
              <p:sp>
                <p:nvSpPr>
                  <p:cNvPr id="2871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</a:pPr>
                    <a:endParaRPr lang="en-US" sz="2400" b="0">
                      <a:solidFill>
                        <a:srgbClr val="000000"/>
                      </a:solidFill>
                      <a:latin typeface="Arial Narrow" pitchFamily="34" charset="0"/>
                    </a:endParaRPr>
                  </a:p>
                </p:txBody>
              </p:sp>
              <p:sp>
                <p:nvSpPr>
                  <p:cNvPr id="2871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</a:pPr>
                    <a:endParaRPr lang="en-US" sz="2400" b="0">
                      <a:solidFill>
                        <a:srgbClr val="000000"/>
                      </a:solidFill>
                      <a:latin typeface="Arial Narrow" pitchFamily="34" charset="0"/>
                    </a:endParaRPr>
                  </a:p>
                </p:txBody>
              </p:sp>
              <p:sp>
                <p:nvSpPr>
                  <p:cNvPr id="2871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</a:pPr>
                    <a:r>
                      <a:rPr lang="en-US" sz="2400" b="0">
                        <a:solidFill>
                          <a:srgbClr val="000000"/>
                        </a:solidFill>
                        <a:latin typeface="Arial Narrow" pitchFamily="34" charset="0"/>
                      </a:rPr>
                      <a:t>• • •</a:t>
                    </a:r>
                  </a:p>
                </p:txBody>
              </p:sp>
            </p:grpSp>
          </p:grpSp>
          <p:sp>
            <p:nvSpPr>
              <p:cNvPr id="28692" name="Line 34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8693" name="Line 35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8694" name="Line 36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8695" name="Line 37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8696" name="Line 38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8697" name="Line 39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8698" name="Line 40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8699" name="Line 41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8700" name="Rectangle 42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400" b="0">
                    <a:solidFill>
                      <a:srgbClr val="000000"/>
                    </a:solidFill>
                    <a:latin typeface="Arial Narrow" pitchFamily="34" charset="0"/>
                  </a:rPr>
                  <a:t>• • •</a:t>
                </a:r>
              </a:p>
            </p:txBody>
          </p:sp>
        </p:grpSp>
        <p:sp>
          <p:nvSpPr>
            <p:cNvPr id="28680" name="Line 43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endParaRPr lang="en-US" sz="24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28681" name="Rectangle 44"/>
            <p:cNvSpPr>
              <a:spLocks noChangeArrowheads="1"/>
            </p:cNvSpPr>
            <p:nvPr/>
          </p:nvSpPr>
          <p:spPr bwMode="auto">
            <a:xfrm>
              <a:off x="3696" y="2104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b="0" i="1" dirty="0">
                  <a:solidFill>
                    <a:srgbClr val="000000"/>
                  </a:solidFill>
                  <a:latin typeface="Calibri" pitchFamily="34" charset="0"/>
                </a:rPr>
                <a:t>w</a:t>
              </a:r>
            </a:p>
          </p:txBody>
        </p:sp>
        <p:sp>
          <p:nvSpPr>
            <p:cNvPr id="28682" name="Line 45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endParaRPr lang="en-US" sz="24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28683" name="Rectangle 46"/>
            <p:cNvSpPr>
              <a:spLocks noChangeArrowheads="1"/>
            </p:cNvSpPr>
            <p:nvPr/>
          </p:nvSpPr>
          <p:spPr bwMode="auto">
            <a:xfrm>
              <a:off x="3696" y="3640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b="0" i="1" dirty="0">
                  <a:solidFill>
                    <a:srgbClr val="000000"/>
                  </a:solidFill>
                  <a:latin typeface="Calibri" pitchFamily="34" charset="0"/>
                </a:rPr>
                <a:t>w</a:t>
              </a:r>
            </a:p>
          </p:txBody>
        </p:sp>
        <p:sp>
          <p:nvSpPr>
            <p:cNvPr id="28684" name="Line 47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endParaRPr lang="en-US" sz="24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28685" name="Rectangle 48"/>
            <p:cNvSpPr>
              <a:spLocks noChangeArrowheads="1"/>
            </p:cNvSpPr>
            <p:nvPr/>
          </p:nvSpPr>
          <p:spPr bwMode="auto">
            <a:xfrm>
              <a:off x="2208" y="3648"/>
              <a:ext cx="204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b="0" i="1" dirty="0">
                  <a:solidFill>
                    <a:srgbClr val="000000"/>
                  </a:solidFill>
                  <a:latin typeface="Calibri" pitchFamily="34" charset="0"/>
                </a:rPr>
                <a:t>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6957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005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 Extension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803775"/>
            <a:ext cx="8307387" cy="1641475"/>
          </a:xfrm>
        </p:spPr>
        <p:txBody>
          <a:bodyPr/>
          <a:lstStyle/>
          <a:p>
            <a:r>
              <a:rPr lang="en-US" dirty="0" smtClean="0"/>
              <a:t>Converting from smaller to larger integer data type</a:t>
            </a:r>
          </a:p>
          <a:p>
            <a:r>
              <a:rPr lang="en-US" dirty="0" smtClean="0"/>
              <a:t>C automatically performs sign extension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1284982"/>
            <a:ext cx="4191000" cy="1077218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 15213;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ix = (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-15213;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5600" y="2844801"/>
            <a:ext cx="8431213" cy="1427163"/>
            <a:chOff x="224" y="1792"/>
            <a:chExt cx="5311" cy="899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751" y="1808"/>
              <a:ext cx="5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Decimal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11" y="1808"/>
              <a:ext cx="2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Hex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3742" y="1808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Binary</a:t>
              </a: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273" y="1993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874" y="1986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1886" y="1993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3B 6D</a:t>
              </a:r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4017" y="1993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00111011 01101101</a:t>
              </a:r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273" y="2170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ix</a:t>
              </a:r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874" y="2164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1419" y="2170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 00 3B 6D</a:t>
              </a:r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2617" y="2170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00000000 00000000 00111011 01101101</a:t>
              </a:r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273" y="2348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826" y="2341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</a:p>
          </p:txBody>
        </p:sp>
        <p:sp>
          <p:nvSpPr>
            <p:cNvPr id="29762" name="Rectangle 66"/>
            <p:cNvSpPr>
              <a:spLocks noChangeArrowheads="1"/>
            </p:cNvSpPr>
            <p:nvPr/>
          </p:nvSpPr>
          <p:spPr bwMode="auto">
            <a:xfrm>
              <a:off x="1886" y="2348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C4 93</a:t>
              </a:r>
            </a:p>
          </p:txBody>
        </p:sp>
        <p:sp>
          <p:nvSpPr>
            <p:cNvPr id="29763" name="Rectangle 67"/>
            <p:cNvSpPr>
              <a:spLocks noChangeArrowheads="1"/>
            </p:cNvSpPr>
            <p:nvPr/>
          </p:nvSpPr>
          <p:spPr bwMode="auto">
            <a:xfrm>
              <a:off x="4017" y="2348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11000100 10010011</a:t>
              </a:r>
            </a:p>
          </p:txBody>
        </p:sp>
        <p:sp>
          <p:nvSpPr>
            <p:cNvPr id="29764" name="Rectangle 68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7" name="Rectangle 71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8" name="Rectangle 72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9" name="Rectangle 73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0" name="Rectangle 74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1" name="Rectangle 75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2" name="Rectangle 76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3" name="Rectangle 77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4" name="Rectangle 78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5" name="Rectangle 79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6" name="Rectangle 80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7" name="Rectangle 81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8" name="Rectangle 82"/>
            <p:cNvSpPr>
              <a:spLocks noChangeArrowheads="1"/>
            </p:cNvSpPr>
            <p:nvPr/>
          </p:nvSpPr>
          <p:spPr bwMode="auto">
            <a:xfrm>
              <a:off x="316" y="2526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iy</a:t>
              </a:r>
              <a:endPara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9" name="Rectangle 83"/>
            <p:cNvSpPr>
              <a:spLocks noChangeArrowheads="1"/>
            </p:cNvSpPr>
            <p:nvPr/>
          </p:nvSpPr>
          <p:spPr bwMode="auto">
            <a:xfrm>
              <a:off x="826" y="2519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</a:p>
          </p:txBody>
        </p:sp>
        <p:sp>
          <p:nvSpPr>
            <p:cNvPr id="29780" name="Rectangle 84"/>
            <p:cNvSpPr>
              <a:spLocks noChangeArrowheads="1"/>
            </p:cNvSpPr>
            <p:nvPr/>
          </p:nvSpPr>
          <p:spPr bwMode="auto">
            <a:xfrm>
              <a:off x="1419" y="2526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 </a:t>
              </a:r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C4 93</a:t>
              </a:r>
            </a:p>
          </p:txBody>
        </p:sp>
        <p:sp>
          <p:nvSpPr>
            <p:cNvPr id="29781" name="Rectangle 85"/>
            <p:cNvSpPr>
              <a:spLocks noChangeArrowheads="1"/>
            </p:cNvSpPr>
            <p:nvPr/>
          </p:nvSpPr>
          <p:spPr bwMode="auto">
            <a:xfrm>
              <a:off x="2617" y="2526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11111111 11111111 11000100 10010011</a:t>
              </a:r>
            </a:p>
          </p:txBody>
        </p:sp>
        <p:sp>
          <p:nvSpPr>
            <p:cNvPr id="29782" name="Rectangle 86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3" name="Rectangle 87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4" name="Rectangle 88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5" name="Rectangle 89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6" name="Rectangle 90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7" name="Rectangle 91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8" name="Rectangle 92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9" name="Rectangle 93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0" name="Rectangle 94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1" name="Rectangle 95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2" name="Rectangle 96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3" name="Rectangle 97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4" name="Rectangle 98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5" name="Rectangle 99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6" name="Rectangle 100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7" name="Rectangle 101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8" name="Rectangle 102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9" name="Rectangle 103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0" name="Rectangle 104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1" name="Rectangle 105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2" name="Rectangle 106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3" name="Rectangle 107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4" name="Rectangle 108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5" name="Rectangle 109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6" name="Rectangle 110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3665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685800"/>
            <a:ext cx="7592093" cy="762000"/>
          </a:xfrm>
        </p:spPr>
        <p:txBody>
          <a:bodyPr/>
          <a:lstStyle/>
          <a:p>
            <a:pPr marL="0" indent="0"/>
            <a:r>
              <a:rPr lang="en-US" dirty="0" smtClean="0"/>
              <a:t>Summary:</a:t>
            </a:r>
            <a:br>
              <a:rPr lang="en-US" dirty="0" smtClean="0"/>
            </a:br>
            <a:r>
              <a:rPr lang="en-US" dirty="0" smtClean="0"/>
              <a:t>Expanding, Truncating: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85950"/>
            <a:ext cx="7896225" cy="4972050"/>
          </a:xfrm>
        </p:spPr>
        <p:txBody>
          <a:bodyPr/>
          <a:lstStyle/>
          <a:p>
            <a:r>
              <a:rPr lang="en-US" dirty="0" smtClean="0"/>
              <a:t>Expanding (e.g., short </a:t>
            </a:r>
            <a:r>
              <a:rPr lang="en-US" dirty="0" err="1" smtClean="0"/>
              <a:t>int</a:t>
            </a:r>
            <a:r>
              <a:rPr lang="en-US" dirty="0" smtClean="0"/>
              <a:t> to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Unsigned: zeros added</a:t>
            </a:r>
          </a:p>
          <a:p>
            <a:pPr lvl="1"/>
            <a:r>
              <a:rPr lang="en-US" dirty="0" smtClean="0"/>
              <a:t>Signed: sign extension</a:t>
            </a:r>
          </a:p>
          <a:p>
            <a:pPr lvl="1"/>
            <a:r>
              <a:rPr lang="en-US" dirty="0" smtClean="0"/>
              <a:t>Both yield expected result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Truncating (e.g., unsigned to unsigned short)</a:t>
            </a:r>
          </a:p>
          <a:p>
            <a:pPr lvl="1"/>
            <a:r>
              <a:rPr lang="en-US" dirty="0" smtClean="0"/>
              <a:t>Unsigned/signed: bits are truncated</a:t>
            </a:r>
          </a:p>
          <a:p>
            <a:pPr lvl="1"/>
            <a:r>
              <a:rPr lang="en-US" dirty="0" smtClean="0"/>
              <a:t>Result reinterpreted</a:t>
            </a:r>
          </a:p>
          <a:p>
            <a:pPr lvl="1"/>
            <a:r>
              <a:rPr lang="en-US" dirty="0" smtClean="0"/>
              <a:t>Unsigned: mod operation</a:t>
            </a:r>
          </a:p>
          <a:p>
            <a:pPr lvl="1"/>
            <a:r>
              <a:rPr lang="en-US" dirty="0" smtClean="0"/>
              <a:t>Signed: similar to mod</a:t>
            </a:r>
          </a:p>
          <a:p>
            <a:pPr lvl="1"/>
            <a:r>
              <a:rPr lang="en-US" dirty="0" smtClean="0"/>
              <a:t>For small numbers yields expected behavior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689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533775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dirty="0" smtClean="0"/>
              <a:t>s</a:t>
            </a:r>
            <a:r>
              <a:rPr lang="en-US" b="0" dirty="0" smtClean="0"/>
              <a:t>		=	 </a:t>
            </a:r>
            <a:r>
              <a:rPr lang="en-US" b="0" dirty="0" err="1" smtClean="0"/>
              <a:t>UAdd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</a:t>
            </a:r>
            <a:r>
              <a:rPr lang="en-US" b="0" i="1" dirty="0" smtClean="0"/>
              <a:t>u</a:t>
            </a:r>
            <a:r>
              <a:rPr lang="en-US" b="0" dirty="0" smtClean="0"/>
              <a:t> , </a:t>
            </a:r>
            <a:r>
              <a:rPr lang="en-US" b="0" i="1" dirty="0" smtClean="0"/>
              <a:t>v</a:t>
            </a:r>
            <a:r>
              <a:rPr lang="en-US" b="0" dirty="0" smtClean="0"/>
              <a:t>)	=	</a:t>
            </a:r>
            <a:r>
              <a:rPr lang="en-US" b="0" i="1" dirty="0" smtClean="0"/>
              <a:t>u</a:t>
            </a:r>
            <a:r>
              <a:rPr lang="en-US" b="0" dirty="0" smtClean="0"/>
              <a:t> + </a:t>
            </a:r>
            <a:r>
              <a:rPr lang="en-US" b="0" i="1" dirty="0" smtClean="0"/>
              <a:t>v</a:t>
            </a:r>
            <a:r>
              <a:rPr lang="en-US" b="0" dirty="0" smtClean="0"/>
              <a:t>  mod 2</a:t>
            </a:r>
            <a:r>
              <a:rPr lang="en-US" b="0" i="1" baseline="30000" dirty="0" smtClean="0"/>
              <a:t>w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65700" y="1371600"/>
            <a:ext cx="2743200" cy="228600"/>
            <a:chOff x="2976" y="816"/>
            <a:chExt cx="1728" cy="144"/>
          </a:xfrm>
        </p:grpSpPr>
        <p:sp>
          <p:nvSpPr>
            <p:cNvPr id="7210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211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212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213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214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215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216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solidFill>
                    <a:srgbClr val="000000"/>
                  </a:solidFill>
                  <a:latin typeface="Arial Narrow" pitchFamily="34" charset="0"/>
                </a:rPr>
                <a:t>• • •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65700" y="1828800"/>
            <a:ext cx="2743200" cy="228600"/>
            <a:chOff x="2976" y="1104"/>
            <a:chExt cx="1728" cy="144"/>
          </a:xfrm>
        </p:grpSpPr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solidFill>
                    <a:srgbClr val="000000"/>
                  </a:solidFill>
                  <a:latin typeface="Arial Narrow" pitchFamily="34" charset="0"/>
                </a:rPr>
                <a:t>• • •</a:t>
              </a:r>
            </a:p>
          </p:txBody>
        </p:sp>
      </p:grpSp>
      <p:sp>
        <p:nvSpPr>
          <p:cNvPr id="7175" name="Rectangle 21"/>
          <p:cNvSpPr>
            <a:spLocks noChangeArrowheads="1"/>
          </p:cNvSpPr>
          <p:nvPr/>
        </p:nvSpPr>
        <p:spPr bwMode="auto">
          <a:xfrm>
            <a:off x="4425950" y="12192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u</a:t>
            </a:r>
          </a:p>
        </p:txBody>
      </p:sp>
      <p:sp>
        <p:nvSpPr>
          <p:cNvPr id="7176" name="Rectangle 22"/>
          <p:cNvSpPr>
            <a:spLocks noChangeArrowheads="1"/>
          </p:cNvSpPr>
          <p:nvPr/>
        </p:nvSpPr>
        <p:spPr bwMode="auto">
          <a:xfrm>
            <a:off x="4438650" y="16764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v</a:t>
            </a: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>
            <a:off x="3975100" y="2133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4147417" y="1683760"/>
            <a:ext cx="35779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0">
                <a:solidFill>
                  <a:srgbClr val="000000"/>
                </a:solidFill>
                <a:latin typeface="Times" pitchFamily="18" charset="0"/>
              </a:rPr>
              <a:t>+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37100" y="2286000"/>
            <a:ext cx="2971800" cy="228600"/>
            <a:chOff x="2832" y="1392"/>
            <a:chExt cx="1872" cy="144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7196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endParaRPr lang="en-US" sz="2400" b="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7197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endParaRPr lang="en-US" sz="2400" b="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7198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endParaRPr lang="en-US" sz="2400" b="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7199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endParaRPr lang="en-US" sz="2400" b="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7200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endParaRPr lang="en-US" sz="2400" b="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7201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endParaRPr lang="en-US" sz="2400" b="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solidFill>
                      <a:srgbClr val="000000"/>
                    </a:solidFill>
                    <a:latin typeface="Arial Narrow" pitchFamily="34" charset="0"/>
                  </a:rPr>
                  <a:t>• • •</a:t>
                </a:r>
              </a:p>
            </p:txBody>
          </p:sp>
        </p:grpSp>
        <p:sp>
          <p:nvSpPr>
            <p:cNvPr id="7195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</p:grpSp>
      <p:sp>
        <p:nvSpPr>
          <p:cNvPr id="7180" name="Rectangle 35"/>
          <p:cNvSpPr>
            <a:spLocks noChangeArrowheads="1"/>
          </p:cNvSpPr>
          <p:nvPr/>
        </p:nvSpPr>
        <p:spPr bwMode="auto">
          <a:xfrm>
            <a:off x="4081462" y="2133600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u </a:t>
            </a:r>
            <a:r>
              <a:rPr lang="en-US" sz="2400" b="0">
                <a:solidFill>
                  <a:srgbClr val="000000"/>
                </a:solidFill>
                <a:latin typeface="Times" pitchFamily="18" charset="0"/>
              </a:rPr>
              <a:t>+ </a:t>
            </a:r>
            <a:r>
              <a:rPr lang="en-US" sz="2400" b="0" i="1">
                <a:solidFill>
                  <a:srgbClr val="000000"/>
                </a:solidFill>
                <a:latin typeface="Times" pitchFamily="18" charset="0"/>
              </a:rPr>
              <a:t>v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965700" y="2743200"/>
            <a:ext cx="2743200" cy="228600"/>
            <a:chOff x="2976" y="1392"/>
            <a:chExt cx="1728" cy="144"/>
          </a:xfrm>
        </p:grpSpPr>
        <p:sp>
          <p:nvSpPr>
            <p:cNvPr id="7187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188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189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190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191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192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2400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193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solidFill>
                    <a:srgbClr val="000000"/>
                  </a:solidFill>
                  <a:latin typeface="Arial Narrow" pitchFamily="34" charset="0"/>
                </a:rPr>
                <a:t>• • •</a:t>
              </a:r>
            </a:p>
          </p:txBody>
        </p:sp>
      </p:grpSp>
      <p:sp>
        <p:nvSpPr>
          <p:cNvPr id="7182" name="Line 44"/>
          <p:cNvSpPr>
            <a:spLocks noChangeShapeType="1"/>
          </p:cNvSpPr>
          <p:nvPr/>
        </p:nvSpPr>
        <p:spPr bwMode="auto">
          <a:xfrm>
            <a:off x="3975100" y="25908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183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True Sum: 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+1 bits</a:t>
            </a: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Operands: 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 bits</a:t>
            </a:r>
          </a:p>
        </p:txBody>
      </p:sp>
      <p:sp>
        <p:nvSpPr>
          <p:cNvPr id="7185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Discard Carry: </a:t>
            </a:r>
            <a:r>
              <a:rPr lang="en-US" sz="2000" b="0" i="1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sz="2000" b="0" dirty="0">
                <a:solidFill>
                  <a:srgbClr val="000000"/>
                </a:solidFill>
                <a:latin typeface="Calibri" pitchFamily="34" charset="0"/>
              </a:rPr>
              <a:t> bits</a:t>
            </a:r>
          </a:p>
        </p:txBody>
      </p:sp>
      <p:sp>
        <p:nvSpPr>
          <p:cNvPr id="7186" name="Rectangle 48"/>
          <p:cNvSpPr>
            <a:spLocks noChangeArrowheads="1"/>
          </p:cNvSpPr>
          <p:nvPr/>
        </p:nvSpPr>
        <p:spPr bwMode="auto">
          <a:xfrm>
            <a:off x="3437081" y="2590800"/>
            <a:ext cx="13843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 dirty="0" err="1">
                <a:solidFill>
                  <a:srgbClr val="000000"/>
                </a:solidFill>
                <a:latin typeface="Times" pitchFamily="18" charset="0"/>
              </a:rPr>
              <a:t>UAdd</a:t>
            </a:r>
            <a:r>
              <a:rPr lang="en-US" sz="2400" b="0" i="1" baseline="-25000" dirty="0" err="1">
                <a:solidFill>
                  <a:srgbClr val="000000"/>
                </a:solidFill>
                <a:latin typeface="Times" pitchFamily="18" charset="0"/>
              </a:rPr>
              <a:t>w</a:t>
            </a:r>
            <a:r>
              <a:rPr lang="en-US" sz="2400" b="0" dirty="0">
                <a:solidFill>
                  <a:srgbClr val="000000"/>
                </a:solidFill>
                <a:latin typeface="Times" pitchFamily="18" charset="0"/>
              </a:rPr>
              <a:t>(</a:t>
            </a:r>
            <a:r>
              <a:rPr lang="en-US" sz="2400" b="0" i="1" dirty="0">
                <a:solidFill>
                  <a:srgbClr val="000000"/>
                </a:solidFill>
                <a:latin typeface="Times" pitchFamily="18" charset="0"/>
              </a:rPr>
              <a:t>u</a:t>
            </a:r>
            <a:r>
              <a:rPr lang="en-US" sz="2400" b="0" dirty="0">
                <a:solidFill>
                  <a:srgbClr val="000000"/>
                </a:solidFill>
                <a:latin typeface="Times" pitchFamily="18" charset="0"/>
              </a:rPr>
              <a:t> , </a:t>
            </a:r>
            <a:r>
              <a:rPr lang="en-US" sz="2400" b="0" i="1" dirty="0">
                <a:solidFill>
                  <a:srgbClr val="000000"/>
                </a:solidFill>
                <a:latin typeface="Times" pitchFamily="18" charset="0"/>
              </a:rPr>
              <a:t>v</a:t>
            </a:r>
            <a:r>
              <a:rPr lang="en-US" sz="2400" b="0" dirty="0">
                <a:solidFill>
                  <a:srgbClr val="000000"/>
                </a:solidFill>
                <a:latin typeface="Times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614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733800" y="2012950"/>
          <a:ext cx="4560888" cy="397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Chart" r:id="rId5" imgW="6146800" imgH="5067300" progId="Excel.Sheet.8">
                  <p:embed/>
                </p:oleObj>
              </mc:Choice>
              <mc:Fallback>
                <p:oleObj name="Chart" r:id="rId5" imgW="6146800" imgH="50673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012950"/>
                        <a:ext cx="4560888" cy="397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(Mathematical) Integer Addition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557338"/>
            <a:ext cx="3290887" cy="5224462"/>
          </a:xfrm>
        </p:spPr>
        <p:txBody>
          <a:bodyPr lIns="90487" tIns="44450" rIns="90487" bIns="44450"/>
          <a:lstStyle/>
          <a:p>
            <a:pPr marL="228600" indent="-228600" eaLnBrk="1" hangingPunct="1">
              <a:defRPr/>
            </a:pPr>
            <a:r>
              <a:rPr lang="en-US" smtClean="0"/>
              <a:t>Integer Addition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4-bit integers </a:t>
            </a:r>
            <a:r>
              <a:rPr lang="en-US" i="1" smtClean="0"/>
              <a:t>u</a:t>
            </a:r>
            <a:r>
              <a:rPr lang="en-US" smtClean="0"/>
              <a:t>, </a:t>
            </a:r>
            <a:r>
              <a:rPr lang="en-US" i="1" smtClean="0"/>
              <a:t>v</a:t>
            </a:r>
            <a:endParaRPr lang="en-US" smtClean="0"/>
          </a:p>
          <a:p>
            <a:pPr marL="635000" lvl="1" indent="-228600" eaLnBrk="1" hangingPunct="1">
              <a:defRPr/>
            </a:pPr>
            <a:r>
              <a:rPr lang="en-US" smtClean="0"/>
              <a:t>Compute true sum Add</a:t>
            </a:r>
            <a:r>
              <a:rPr lang="en-US" baseline="-25000" smtClean="0"/>
              <a:t>4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, </a:t>
            </a:r>
            <a:r>
              <a:rPr lang="en-US" i="1" smtClean="0"/>
              <a:t>v</a:t>
            </a:r>
            <a:r>
              <a:rPr lang="en-US" smtClean="0"/>
              <a:t>)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Values increase linearly with </a:t>
            </a:r>
            <a:r>
              <a:rPr lang="en-US" i="1" smtClean="0"/>
              <a:t>u</a:t>
            </a:r>
            <a:r>
              <a:rPr lang="en-US" smtClean="0"/>
              <a:t> and </a:t>
            </a:r>
            <a:r>
              <a:rPr lang="en-US" i="1" smtClean="0"/>
              <a:t>v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Forms planar surface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257800" y="1555750"/>
            <a:ext cx="15533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3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Add</a:t>
            </a:r>
            <a:r>
              <a:rPr lang="en-US" sz="2400" baseline="-25000" dirty="0">
                <a:solidFill>
                  <a:srgbClr val="000000"/>
                </a:solidFill>
                <a:latin typeface="Calibri" pitchFamily="34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Calibri" pitchFamily="34" charset="0"/>
              </a:rPr>
              <a:t>u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 , </a:t>
            </a:r>
            <a:r>
              <a:rPr lang="en-US" sz="2400" i="1" dirty="0">
                <a:solidFill>
                  <a:srgbClr val="000000"/>
                </a:solidFill>
                <a:latin typeface="Calibri" pitchFamily="34" charset="0"/>
              </a:rPr>
              <a:t>v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43400" y="536575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30000"/>
              </a:spcBef>
            </a:pPr>
            <a:r>
              <a:rPr lang="en-US" sz="2400" i="1" dirty="0">
                <a:solidFill>
                  <a:srgbClr val="000000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239000" y="483235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30000"/>
              </a:spcBef>
            </a:pPr>
            <a:r>
              <a:rPr lang="en-US" sz="2400" i="1" dirty="0">
                <a:solidFill>
                  <a:srgbClr val="000000"/>
                </a:solidFill>
                <a:latin typeface="Calibri" pitchFamily="34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266392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00" y="224155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Chart" r:id="rId5" imgW="6146800" imgH="5067300" progId="Excel.Sheet.8">
                  <p:embed/>
                </p:oleObj>
              </mc:Choice>
              <mc:Fallback>
                <p:oleObj name="Chart" r:id="rId5" imgW="6146800" imgH="50673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4155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11175"/>
            <a:ext cx="78533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Visualizing Unsigned Addition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3476625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true sum ≥ 2</a:t>
            </a:r>
            <a:r>
              <a:rPr lang="en-US" i="1" baseline="30000" smtClean="0"/>
              <a:t>w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At most once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3743325"/>
            <a:ext cx="2044699" cy="1830388"/>
            <a:chOff x="384" y="2098"/>
            <a:chExt cx="1288" cy="115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76" y="2208"/>
              <a:ext cx="80" cy="864"/>
              <a:chOff x="776" y="2208"/>
              <a:chExt cx="80" cy="864"/>
            </a:xfrm>
          </p:grpSpPr>
          <p:sp>
            <p:nvSpPr>
              <p:cNvPr id="9240" name="Line 7"/>
              <p:cNvSpPr>
                <a:spLocks noChangeShapeType="1"/>
              </p:cNvSpPr>
              <p:nvPr/>
            </p:nvSpPr>
            <p:spPr bwMode="auto">
              <a:xfrm>
                <a:off x="816" y="2216"/>
                <a:ext cx="0" cy="8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9241" name="Line 8"/>
              <p:cNvSpPr>
                <a:spLocks noChangeShapeType="1"/>
              </p:cNvSpPr>
              <p:nvPr/>
            </p:nvSpPr>
            <p:spPr bwMode="auto">
              <a:xfrm>
                <a:off x="776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9242" name="Line 9"/>
              <p:cNvSpPr>
                <a:spLocks noChangeShapeType="1"/>
              </p:cNvSpPr>
              <p:nvPr/>
            </p:nvSpPr>
            <p:spPr bwMode="auto">
              <a:xfrm>
                <a:off x="776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9243" name="Line 10"/>
              <p:cNvSpPr>
                <a:spLocks noChangeShapeType="1"/>
              </p:cNvSpPr>
              <p:nvPr/>
            </p:nvSpPr>
            <p:spPr bwMode="auto">
              <a:xfrm>
                <a:off x="776" y="2208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592" y="2640"/>
              <a:ext cx="80" cy="432"/>
              <a:chOff x="1592" y="2640"/>
              <a:chExt cx="80" cy="432"/>
            </a:xfrm>
          </p:grpSpPr>
          <p:sp>
            <p:nvSpPr>
              <p:cNvPr id="9237" name="Line 12"/>
              <p:cNvSpPr>
                <a:spLocks noChangeShapeType="1"/>
              </p:cNvSpPr>
              <p:nvPr/>
            </p:nvSpPr>
            <p:spPr bwMode="auto">
              <a:xfrm>
                <a:off x="1632" y="2648"/>
                <a:ext cx="0" cy="4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9238" name="Line 13"/>
              <p:cNvSpPr>
                <a:spLocks noChangeShapeType="1"/>
              </p:cNvSpPr>
              <p:nvPr/>
            </p:nvSpPr>
            <p:spPr bwMode="auto">
              <a:xfrm>
                <a:off x="1592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9239" name="Line 14"/>
              <p:cNvSpPr>
                <a:spLocks noChangeShapeType="1"/>
              </p:cNvSpPr>
              <p:nvPr/>
            </p:nvSpPr>
            <p:spPr bwMode="auto">
              <a:xfrm>
                <a:off x="1592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</p:grp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920" y="2880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endParaRPr lang="en-US" sz="24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9233" name="Freeform 16"/>
            <p:cNvSpPr>
              <a:spLocks/>
            </p:cNvSpPr>
            <p:nvPr/>
          </p:nvSpPr>
          <p:spPr bwMode="auto">
            <a:xfrm>
              <a:off x="912" y="2400"/>
              <a:ext cx="625" cy="337"/>
            </a:xfrm>
            <a:custGeom>
              <a:avLst/>
              <a:gdLst>
                <a:gd name="T0" fmla="*/ 0 w 625"/>
                <a:gd name="T1" fmla="*/ 0 h 337"/>
                <a:gd name="T2" fmla="*/ 240 w 625"/>
                <a:gd name="T3" fmla="*/ 0 h 337"/>
                <a:gd name="T4" fmla="*/ 384 w 625"/>
                <a:gd name="T5" fmla="*/ 336 h 337"/>
                <a:gd name="T6" fmla="*/ 624 w 625"/>
                <a:gd name="T7" fmla="*/ 33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5"/>
                <a:gd name="T13" fmla="*/ 0 h 337"/>
                <a:gd name="T14" fmla="*/ 625 w 625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5" h="337">
                  <a:moveTo>
                    <a:pt x="0" y="0"/>
                  </a:moveTo>
                  <a:lnTo>
                    <a:pt x="240" y="0"/>
                  </a:lnTo>
                  <a:lnTo>
                    <a:pt x="384" y="336"/>
                  </a:lnTo>
                  <a:lnTo>
                    <a:pt x="624" y="33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>
                <a:lnSpc>
                  <a:spcPct val="100000"/>
                </a:lnSpc>
              </a:pPr>
              <a:endParaRPr lang="en-US" sz="24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384" y="2962"/>
              <a:ext cx="21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b="0" dirty="0">
                  <a:solidFill>
                    <a:srgbClr val="0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384" y="2530"/>
              <a:ext cx="30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b="0" dirty="0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r>
                <a:rPr lang="en-US" sz="2400" b="0" i="1" baseline="30000" dirty="0">
                  <a:solidFill>
                    <a:srgbClr val="000000"/>
                  </a:solidFill>
                  <a:latin typeface="Calibri" pitchFamily="34" charset="0"/>
                </a:rPr>
                <a:t>w</a:t>
              </a:r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>
              <a:off x="384" y="2098"/>
              <a:ext cx="4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b="0" dirty="0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r>
                <a:rPr lang="en-US" sz="2400" b="0" i="1" baseline="30000" dirty="0">
                  <a:solidFill>
                    <a:srgbClr val="000000"/>
                  </a:solidFill>
                  <a:latin typeface="Calibri" pitchFamily="34" charset="0"/>
                </a:rPr>
                <a:t>w</a:t>
              </a:r>
              <a:r>
                <a:rPr lang="en-US" sz="2400" b="0" baseline="30000" dirty="0">
                  <a:solidFill>
                    <a:srgbClr val="000000"/>
                  </a:solidFill>
                  <a:latin typeface="Calibri" pitchFamily="34" charset="0"/>
                </a:rPr>
                <a:t>+1</a:t>
              </a:r>
            </a:p>
          </p:txBody>
        </p:sp>
      </p:grpSp>
      <p:sp>
        <p:nvSpPr>
          <p:cNvPr id="9222" name="Rectangle 20"/>
          <p:cNvSpPr>
            <a:spLocks noChangeArrowheads="1"/>
          </p:cNvSpPr>
          <p:nvPr/>
        </p:nvSpPr>
        <p:spPr bwMode="auto">
          <a:xfrm>
            <a:off x="5410200" y="2317750"/>
            <a:ext cx="174541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3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UAdd</a:t>
            </a:r>
            <a:r>
              <a:rPr lang="en-US" sz="2400" baseline="-25000" dirty="0">
                <a:solidFill>
                  <a:srgbClr val="000000"/>
                </a:solidFill>
                <a:latin typeface="Calibri" pitchFamily="34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Calibri" pitchFamily="34" charset="0"/>
              </a:rPr>
              <a:t>u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 , </a:t>
            </a:r>
            <a:r>
              <a:rPr lang="en-US" sz="2400" i="1" dirty="0">
                <a:solidFill>
                  <a:srgbClr val="000000"/>
                </a:solidFill>
                <a:latin typeface="Calibri" pitchFamily="34" charset="0"/>
              </a:rPr>
              <a:t>v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9223" name="Rectangle 21"/>
          <p:cNvSpPr>
            <a:spLocks noChangeArrowheads="1"/>
          </p:cNvSpPr>
          <p:nvPr/>
        </p:nvSpPr>
        <p:spPr bwMode="auto">
          <a:xfrm>
            <a:off x="4240213" y="5618163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30000"/>
              </a:spcBef>
            </a:pPr>
            <a:r>
              <a:rPr lang="en-US" sz="2400" i="1" dirty="0">
                <a:solidFill>
                  <a:srgbClr val="000000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9224" name="Rectangle 22"/>
          <p:cNvSpPr>
            <a:spLocks noChangeArrowheads="1"/>
          </p:cNvSpPr>
          <p:nvPr/>
        </p:nvSpPr>
        <p:spPr bwMode="auto">
          <a:xfrm>
            <a:off x="7764463" y="4932363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30000"/>
              </a:spcBef>
            </a:pPr>
            <a:r>
              <a:rPr lang="en-US" sz="2400" i="1" dirty="0">
                <a:solidFill>
                  <a:srgbClr val="00000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9225" name="Rectangle 23"/>
          <p:cNvSpPr>
            <a:spLocks noChangeArrowheads="1"/>
          </p:cNvSpPr>
          <p:nvPr/>
        </p:nvSpPr>
        <p:spPr bwMode="auto">
          <a:xfrm>
            <a:off x="442913" y="3438525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True Sum</a:t>
            </a:r>
          </a:p>
        </p:txBody>
      </p:sp>
      <p:sp>
        <p:nvSpPr>
          <p:cNvPr id="9226" name="Rectangle 24"/>
          <p:cNvSpPr>
            <a:spLocks noChangeArrowheads="1"/>
          </p:cNvSpPr>
          <p:nvPr/>
        </p:nvSpPr>
        <p:spPr bwMode="auto">
          <a:xfrm>
            <a:off x="1662113" y="5343525"/>
            <a:ext cx="19139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Modular Sum</a:t>
            </a: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1524000" y="3917950"/>
            <a:ext cx="9858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0" dirty="0">
                <a:solidFill>
                  <a:srgbClr val="000000"/>
                </a:solidFill>
                <a:latin typeface="Calibri" pitchFamily="34" charset="0"/>
              </a:rPr>
              <a:t>Overflow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6477000" y="1631950"/>
            <a:ext cx="9742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Overflow</a:t>
            </a:r>
          </a:p>
        </p:txBody>
      </p:sp>
      <p:sp>
        <p:nvSpPr>
          <p:cNvPr id="9229" name="Line 27"/>
          <p:cNvSpPr>
            <a:spLocks noChangeShapeType="1"/>
          </p:cNvSpPr>
          <p:nvPr/>
        </p:nvSpPr>
        <p:spPr bwMode="auto">
          <a:xfrm>
            <a:off x="7010400" y="208915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07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35791</TotalTime>
  <Pages>35</Pages>
  <Words>1960</Words>
  <Application>Microsoft Office PowerPoint</Application>
  <PresentationFormat>Letter Paper (8.5x11 in)</PresentationFormat>
  <Paragraphs>664</Paragraphs>
  <Slides>35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Helvetica</vt:lpstr>
      <vt:lpstr>Arial</vt:lpstr>
      <vt:lpstr>Wingdings</vt:lpstr>
      <vt:lpstr>Times New Roman</vt:lpstr>
      <vt:lpstr>Century Gothic</vt:lpstr>
      <vt:lpstr>Courier New</vt:lpstr>
      <vt:lpstr>white212</vt:lpstr>
      <vt:lpstr>Equation</vt:lpstr>
      <vt:lpstr>Chart</vt:lpstr>
      <vt:lpstr>Document</vt:lpstr>
      <vt:lpstr>Lecture 2 Integers               </vt:lpstr>
      <vt:lpstr>Overview</vt:lpstr>
      <vt:lpstr>Review – Values represented by int Representations</vt:lpstr>
      <vt:lpstr>Sign Extension</vt:lpstr>
      <vt:lpstr>Sign Extension Example</vt:lpstr>
      <vt:lpstr>Summary: Expanding, Truncating: Basic Rules</vt:lpstr>
      <vt:lpstr>Unsigned Addition</vt:lpstr>
      <vt:lpstr>Visualizing (Mathematical) Integer Addition</vt:lpstr>
      <vt:lpstr>Visualizing Unsigned Addition</vt:lpstr>
      <vt:lpstr>Two’s Complement Addition</vt:lpstr>
      <vt:lpstr>TAdd Overflow</vt:lpstr>
      <vt:lpstr>Visualizing 2’s Complement Addition</vt:lpstr>
      <vt:lpstr>Multiplication</vt:lpstr>
      <vt:lpstr>Unsigned Multiplication in C</vt:lpstr>
      <vt:lpstr>Signed Multiplication in C</vt:lpstr>
      <vt:lpstr>Power-of-2 Multiply with Shift</vt:lpstr>
      <vt:lpstr>Unsigned Power-of-2 Divide with Shift</vt:lpstr>
      <vt:lpstr>Arithmetic: Basic Rules</vt:lpstr>
      <vt:lpstr>Why Should I Use Unsigned?</vt:lpstr>
      <vt:lpstr>Counting Down with Unsigned</vt:lpstr>
      <vt:lpstr>Why Should I Use Unsigned? (cont.)</vt:lpstr>
      <vt:lpstr>Byte-Oriented Memory Organization</vt:lpstr>
      <vt:lpstr>Machine Words</vt:lpstr>
      <vt:lpstr>Word-Oriented Memory Organization</vt:lpstr>
      <vt:lpstr>Example Data Representations</vt:lpstr>
      <vt:lpstr>Byte Ordering</vt:lpstr>
      <vt:lpstr>Byte Ordering Example</vt:lpstr>
      <vt:lpstr>Representing Integers</vt:lpstr>
      <vt:lpstr>Examining Data Representations</vt:lpstr>
      <vt:lpstr>show_bytes Execution Example</vt:lpstr>
      <vt:lpstr>Representing Pointers</vt:lpstr>
      <vt:lpstr>Representing Strings</vt:lpstr>
      <vt:lpstr>Integer C Puzzles</vt:lpstr>
      <vt:lpstr>Application of Boolean Algebra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mmm</cp:lastModifiedBy>
  <cp:revision>250</cp:revision>
  <cp:lastPrinted>2017-01-26T17:18:15Z</cp:lastPrinted>
  <dcterms:created xsi:type="dcterms:W3CDTF">1998-08-11T09:19:24Z</dcterms:created>
  <dcterms:modified xsi:type="dcterms:W3CDTF">2018-01-18T13:21:14Z</dcterms:modified>
</cp:coreProperties>
</file>