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 id="2147483672" r:id="rId3"/>
  </p:sldMasterIdLst>
  <p:notesMasterIdLst>
    <p:notesMasterId r:id="rId25"/>
  </p:notesMasterIdLst>
  <p:sldIdLst>
    <p:sldId id="256" r:id="rId4"/>
    <p:sldId id="258" r:id="rId5"/>
    <p:sldId id="259" r:id="rId6"/>
    <p:sldId id="260" r:id="rId7"/>
    <p:sldId id="261" r:id="rId8"/>
    <p:sldId id="286" r:id="rId9"/>
    <p:sldId id="288" r:id="rId10"/>
    <p:sldId id="289" r:id="rId11"/>
    <p:sldId id="290" r:id="rId12"/>
    <p:sldId id="265" r:id="rId13"/>
    <p:sldId id="291" r:id="rId14"/>
    <p:sldId id="292" r:id="rId15"/>
    <p:sldId id="293" r:id="rId16"/>
    <p:sldId id="294" r:id="rId17"/>
    <p:sldId id="295" r:id="rId18"/>
    <p:sldId id="296" r:id="rId19"/>
    <p:sldId id="297" r:id="rId20"/>
    <p:sldId id="298" r:id="rId21"/>
    <p:sldId id="299" r:id="rId22"/>
    <p:sldId id="300" r:id="rId23"/>
    <p:sldId id="257"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765" autoAdjust="0"/>
  </p:normalViewPr>
  <p:slideViewPr>
    <p:cSldViewPr snapToGrid="0">
      <p:cViewPr varScale="1">
        <p:scale>
          <a:sx n="61" d="100"/>
          <a:sy n="61" d="100"/>
        </p:scale>
        <p:origin x="1074"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329061-E8D5-4202-9006-C9C91DDBB7ED}" type="datetimeFigureOut">
              <a:rPr lang="en-US" smtClean="0"/>
              <a:t>11/10/2017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5F7BB2-89E5-4A62-9821-89538583A22A}" type="slidenum">
              <a:rPr lang="en-US" smtClean="0"/>
              <a:t>‹#›</a:t>
            </a:fld>
            <a:endParaRPr lang="en-US"/>
          </a:p>
        </p:txBody>
      </p:sp>
    </p:spTree>
    <p:extLst>
      <p:ext uri="{BB962C8B-B14F-4D97-AF65-F5344CB8AC3E}">
        <p14:creationId xmlns:p14="http://schemas.microsoft.com/office/powerpoint/2010/main" val="28756192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5F7BB2-89E5-4A62-9821-89538583A22A}" type="slidenum">
              <a:rPr lang="en-US" smtClean="0"/>
              <a:t>2</a:t>
            </a:fld>
            <a:endParaRPr lang="en-US"/>
          </a:p>
        </p:txBody>
      </p:sp>
    </p:spTree>
    <p:extLst>
      <p:ext uri="{BB962C8B-B14F-4D97-AF65-F5344CB8AC3E}">
        <p14:creationId xmlns:p14="http://schemas.microsoft.com/office/powerpoint/2010/main" val="28152665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set pre</a:t>
            </a:r>
            <a:r>
              <a:rPr lang="en-US" sz="1200" i="1" kern="1200" dirty="0" smtClean="0">
                <a:solidFill>
                  <a:schemeClr val="tx1"/>
                </a:solidFill>
                <a:effectLst/>
                <a:latin typeface="+mn-lt"/>
                <a:ea typeface="+mn-ea"/>
                <a:cs typeface="+mn-cs"/>
              </a:rPr>
              <a:t>(T ) </a:t>
            </a:r>
            <a:r>
              <a:rPr lang="en-US" sz="1200" kern="1200" dirty="0" smtClean="0">
                <a:solidFill>
                  <a:schemeClr val="tx1"/>
                </a:solidFill>
                <a:effectLst/>
                <a:latin typeface="+mn-lt"/>
                <a:ea typeface="+mn-ea"/>
                <a:cs typeface="+mn-cs"/>
              </a:rPr>
              <a:t>captures the notion of all the potential explanatory variables of the response variables within </a:t>
            </a:r>
            <a:r>
              <a:rPr lang="en-US" sz="1200" i="1" kern="1200" dirty="0" smtClean="0">
                <a:solidFill>
                  <a:schemeClr val="tx1"/>
                </a:solidFill>
                <a:effectLst/>
                <a:latin typeface="+mn-lt"/>
                <a:ea typeface="+mn-ea"/>
                <a:cs typeface="+mn-cs"/>
              </a:rPr>
              <a:t>T </a:t>
            </a:r>
            <a:r>
              <a:rPr lang="en-US" sz="1200" kern="1200" dirty="0" smtClean="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105F7BB2-89E5-4A62-9821-89538583A22A}" type="slidenum">
              <a:rPr lang="en-US" smtClean="0"/>
              <a:t>15</a:t>
            </a:fld>
            <a:endParaRPr lang="en-US"/>
          </a:p>
        </p:txBody>
      </p:sp>
    </p:spTree>
    <p:extLst>
      <p:ext uri="{BB962C8B-B14F-4D97-AF65-F5344CB8AC3E}">
        <p14:creationId xmlns:p14="http://schemas.microsoft.com/office/powerpoint/2010/main" val="19592377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smtClean="0">
                <a:solidFill>
                  <a:schemeClr val="tx1"/>
                </a:solidFill>
                <a:effectLst/>
                <a:latin typeface="+mn-lt"/>
                <a:ea typeface="+mn-ea"/>
                <a:cs typeface="+mn-cs"/>
              </a:rPr>
              <a:t>Drton</a:t>
            </a:r>
            <a:r>
              <a:rPr lang="en-US" sz="1200" kern="1200" dirty="0" smtClean="0">
                <a:solidFill>
                  <a:schemeClr val="tx1"/>
                </a:solidFill>
                <a:effectLst/>
                <a:latin typeface="+mn-lt"/>
                <a:ea typeface="+mn-ea"/>
                <a:cs typeface="+mn-cs"/>
              </a:rPr>
              <a:t> discussed four different block-recursive Markov properties for chain graphs, of which we discuss here those with the </a:t>
            </a:r>
            <a:r>
              <a:rPr lang="en-US" sz="1200" i="1" kern="1200" dirty="0" smtClean="0">
                <a:solidFill>
                  <a:schemeClr val="tx1"/>
                </a:solidFill>
                <a:effectLst/>
                <a:latin typeface="+mn-lt"/>
                <a:ea typeface="+mn-ea"/>
                <a:cs typeface="+mn-cs"/>
              </a:rPr>
              <a:t>Markov property of type IV </a:t>
            </a:r>
            <a:r>
              <a:rPr lang="en-US" sz="1200" i="0" kern="1200" dirty="0" smtClean="0">
                <a:solidFill>
                  <a:schemeClr val="tx1"/>
                </a:solidFill>
                <a:effectLst/>
                <a:latin typeface="+mn-lt"/>
                <a:ea typeface="+mn-ea"/>
                <a:cs typeface="+mn-cs"/>
              </a:rPr>
              <a:t>(</a:t>
            </a:r>
            <a:r>
              <a:rPr lang="en-US" sz="1200" i="0" kern="1200" dirty="0" err="1" smtClean="0">
                <a:solidFill>
                  <a:schemeClr val="tx1"/>
                </a:solidFill>
                <a:effectLst/>
                <a:latin typeface="+mn-lt"/>
                <a:ea typeface="+mn-ea"/>
                <a:cs typeface="+mn-cs"/>
              </a:rPr>
              <a:t>Drton</a:t>
            </a:r>
            <a:r>
              <a:rPr lang="en-US" sz="1200" i="0" kern="1200" dirty="0" smtClean="0">
                <a:solidFill>
                  <a:schemeClr val="tx1"/>
                </a:solidFill>
                <a:effectLst/>
                <a:latin typeface="+mn-lt"/>
                <a:ea typeface="+mn-ea"/>
                <a:cs typeface="+mn-cs"/>
              </a:rPr>
              <a:t>, 2009)</a:t>
            </a:r>
            <a:r>
              <a:rPr lang="en-US" sz="1200" kern="1200" dirty="0" smtClean="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105F7BB2-89E5-4A62-9821-89538583A22A}" type="slidenum">
              <a:rPr lang="en-US" smtClean="0"/>
              <a:t>17</a:t>
            </a:fld>
            <a:endParaRPr lang="en-US"/>
          </a:p>
        </p:txBody>
      </p:sp>
    </p:spTree>
    <p:extLst>
      <p:ext uri="{BB962C8B-B14F-4D97-AF65-F5344CB8AC3E}">
        <p14:creationId xmlns:p14="http://schemas.microsoft.com/office/powerpoint/2010/main" val="16254489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covariance graph is a single box graph in which all edges are undirected dashed lines</a:t>
            </a:r>
          </a:p>
          <a:p>
            <a:r>
              <a:rPr lang="en-US" sz="1200" kern="1200" dirty="0" smtClean="0">
                <a:solidFill>
                  <a:schemeClr val="tx1"/>
                </a:solidFill>
                <a:effectLst/>
                <a:latin typeface="+mn-lt"/>
                <a:ea typeface="+mn-ea"/>
                <a:cs typeface="+mn-cs"/>
              </a:rPr>
              <a:t>a multivariate regression graph is a two-box graph in which all edges are dashed, being lines within and arrows between boxes, as in Figure and if in which the right-hand box has two lines around it, the distribution of its components being fixed</a:t>
            </a:r>
            <a:endParaRPr lang="en-US" dirty="0"/>
          </a:p>
        </p:txBody>
      </p:sp>
      <p:sp>
        <p:nvSpPr>
          <p:cNvPr id="4" name="Slide Number Placeholder 3"/>
          <p:cNvSpPr>
            <a:spLocks noGrp="1"/>
          </p:cNvSpPr>
          <p:nvPr>
            <p:ph type="sldNum" sz="quarter" idx="10"/>
          </p:nvPr>
        </p:nvSpPr>
        <p:spPr/>
        <p:txBody>
          <a:bodyPr/>
          <a:lstStyle/>
          <a:p>
            <a:fld id="{105F7BB2-89E5-4A62-9821-89538583A22A}" type="slidenum">
              <a:rPr lang="en-US" smtClean="0"/>
              <a:t>3</a:t>
            </a:fld>
            <a:endParaRPr lang="en-US"/>
          </a:p>
        </p:txBody>
      </p:sp>
    </p:spTree>
    <p:extLst>
      <p:ext uri="{BB962C8B-B14F-4D97-AF65-F5344CB8AC3E}">
        <p14:creationId xmlns:p14="http://schemas.microsoft.com/office/powerpoint/2010/main" val="36955033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smtClean="0"/>
                  <a:t>X,Y both measured in logarithmic scale</a:t>
                </a:r>
              </a:p>
              <a:p>
                <a:r>
                  <a:rPr lang="en-US" dirty="0" smtClean="0"/>
                  <a:t>Body mass, that is, weight relative to height</a:t>
                </a:r>
              </a:p>
              <a:p>
                <a:r>
                  <a:rPr lang="en-US" sz="1200" kern="1200" dirty="0" smtClean="0">
                    <a:solidFill>
                      <a:schemeClr val="tx1"/>
                    </a:solidFill>
                    <a:effectLst/>
                    <a:latin typeface="+mn-lt"/>
                    <a:ea typeface="+mn-ea"/>
                    <a:cs typeface="+mn-cs"/>
                  </a:rPr>
                  <a:t>the standardized regression coefficients in a saturated multivariate regression (a graphical model having all possible two-factor effects) of Y, X on V,W display possible independencies of interest.</a:t>
                </a:r>
                <a:endParaRPr lang="en-US" dirty="0" smtClean="0"/>
              </a:p>
              <a:p>
                <a:r>
                  <a:rPr lang="en-US" sz="1200" kern="1200" dirty="0" smtClean="0">
                    <a:solidFill>
                      <a:schemeClr val="tx1"/>
                    </a:solidFill>
                    <a:effectLst/>
                    <a:latin typeface="+mn-lt"/>
                    <a:ea typeface="+mn-ea"/>
                    <a:cs typeface="+mn-cs"/>
                  </a:rPr>
                  <a:t>They show close agreement with </a:t>
                </a:r>
                <a14:m>
                  <m:oMath xmlns:m="http://schemas.openxmlformats.org/officeDocument/2006/math">
                    <m:r>
                      <a:rPr lang="en-US" sz="1200" i="1" kern="1200">
                        <a:solidFill>
                          <a:schemeClr val="tx1"/>
                        </a:solidFill>
                        <a:effectLst/>
                        <a:latin typeface="Cambria Math" panose="02040503050406030204" pitchFamily="18" charset="0"/>
                        <a:ea typeface="+mn-ea"/>
                        <a:cs typeface="+mn-cs"/>
                      </a:rPr>
                      <m:t>𝑌</m:t>
                    </m:r>
                    <m:r>
                      <a:rPr lang="en-US" sz="1200" i="1" kern="1200">
                        <a:solidFill>
                          <a:schemeClr val="tx1"/>
                        </a:solidFill>
                        <a:effectLst/>
                        <a:latin typeface="Cambria Math" panose="02040503050406030204" pitchFamily="18" charset="0"/>
                        <a:ea typeface="+mn-ea"/>
                        <a:cs typeface="+mn-cs"/>
                      </a:rPr>
                      <m:t>⫫</m:t>
                    </m:r>
                    <m:r>
                      <a:rPr lang="en-US" sz="1200" i="1" kern="1200">
                        <a:solidFill>
                          <a:schemeClr val="tx1"/>
                        </a:solidFill>
                        <a:effectLst/>
                        <a:latin typeface="Cambria Math" panose="02040503050406030204" pitchFamily="18" charset="0"/>
                        <a:ea typeface="+mn-ea"/>
                        <a:cs typeface="+mn-cs"/>
                      </a:rPr>
                      <m:t>𝑊</m:t>
                    </m:r>
                    <m:r>
                      <a:rPr lang="en-US" sz="1200" i="1" kern="1200">
                        <a:solidFill>
                          <a:schemeClr val="tx1"/>
                        </a:solidFill>
                        <a:effectLst/>
                        <a:latin typeface="Cambria Math" panose="02040503050406030204" pitchFamily="18" charset="0"/>
                        <a:ea typeface="+mn-ea"/>
                        <a:cs typeface="+mn-cs"/>
                      </a:rPr>
                      <m:t>|</m:t>
                    </m:r>
                    <m:r>
                      <a:rPr lang="en-US" sz="1200" i="1" kern="1200">
                        <a:solidFill>
                          <a:schemeClr val="tx1"/>
                        </a:solidFill>
                        <a:effectLst/>
                        <a:latin typeface="Cambria Math" panose="02040503050406030204" pitchFamily="18" charset="0"/>
                        <a:ea typeface="+mn-ea"/>
                        <a:cs typeface="+mn-cs"/>
                      </a:rPr>
                      <m:t>𝑉</m:t>
                    </m:r>
                  </m:oMath>
                </a14:m>
                <a:r>
                  <a:rPr lang="en-US" sz="1200" kern="1200" dirty="0">
                    <a:solidFill>
                      <a:schemeClr val="tx1"/>
                    </a:solidFill>
                    <a:effectLst/>
                    <a:latin typeface="+mn-lt"/>
                    <a:ea typeface="+mn-ea"/>
                    <a:cs typeface="+mn-cs"/>
                  </a:rPr>
                  <a:t> and </a:t>
                </a:r>
                <a14:m>
                  <m:oMath xmlns:m="http://schemas.openxmlformats.org/officeDocument/2006/math">
                    <m:r>
                      <a:rPr lang="en-US" sz="1200" i="1" kern="1200">
                        <a:solidFill>
                          <a:schemeClr val="tx1"/>
                        </a:solidFill>
                        <a:effectLst/>
                        <a:latin typeface="Cambria Math" panose="02040503050406030204" pitchFamily="18" charset="0"/>
                        <a:ea typeface="+mn-ea"/>
                        <a:cs typeface="+mn-cs"/>
                      </a:rPr>
                      <m:t>𝑋</m:t>
                    </m:r>
                    <m:r>
                      <a:rPr lang="en-US" sz="1200" i="1" kern="1200">
                        <a:solidFill>
                          <a:schemeClr val="tx1"/>
                        </a:solidFill>
                        <a:effectLst/>
                        <a:latin typeface="Cambria Math" panose="02040503050406030204" pitchFamily="18" charset="0"/>
                        <a:ea typeface="+mn-ea"/>
                        <a:cs typeface="+mn-cs"/>
                      </a:rPr>
                      <m:t>⫫</m:t>
                    </m:r>
                    <m:r>
                      <a:rPr lang="en-US" sz="1200" i="1" kern="1200">
                        <a:solidFill>
                          <a:schemeClr val="tx1"/>
                        </a:solidFill>
                        <a:effectLst/>
                        <a:latin typeface="Cambria Math" panose="02040503050406030204" pitchFamily="18" charset="0"/>
                        <a:ea typeface="+mn-ea"/>
                        <a:cs typeface="+mn-cs"/>
                      </a:rPr>
                      <m:t>𝑉</m:t>
                    </m:r>
                    <m:r>
                      <a:rPr lang="en-US" sz="1200" i="1" kern="1200">
                        <a:solidFill>
                          <a:schemeClr val="tx1"/>
                        </a:solidFill>
                        <a:effectLst/>
                        <a:latin typeface="Cambria Math" panose="02040503050406030204" pitchFamily="18" charset="0"/>
                        <a:ea typeface="+mn-ea"/>
                        <a:cs typeface="+mn-cs"/>
                      </a:rPr>
                      <m:t>|</m:t>
                    </m:r>
                    <m:r>
                      <a:rPr lang="en-US" sz="1200" i="1" kern="1200">
                        <a:solidFill>
                          <a:schemeClr val="tx1"/>
                        </a:solidFill>
                        <a:effectLst/>
                        <a:latin typeface="Cambria Math" panose="02040503050406030204" pitchFamily="18" charset="0"/>
                        <a:ea typeface="+mn-ea"/>
                        <a:cs typeface="+mn-cs"/>
                      </a:rPr>
                      <m:t>𝑊</m:t>
                    </m:r>
                  </m:oMath>
                </a14:m>
                <a:endParaRPr lang="en-US" dirty="0" smtClean="0"/>
              </a:p>
              <a:p>
                <a:r>
                  <a:rPr lang="en-US" sz="1200" kern="1200" dirty="0" smtClean="0">
                    <a:solidFill>
                      <a:schemeClr val="tx1"/>
                    </a:solidFill>
                    <a:effectLst/>
                    <a:latin typeface="+mn-lt"/>
                    <a:ea typeface="+mn-ea"/>
                    <a:cs typeface="+mn-cs"/>
                  </a:rPr>
                  <a:t>This model gives as interpretation that diastolic blood pressure increases just with age after controlling for an increase in body mass and that the ratio of systolic to diastolic blood pressure is higher the lower the body mass for persons of the same age. But again, the model does not directly suggest a stepwise process by which the data could have been generated.</a:t>
                </a:r>
                <a:endParaRPr lang="en-US" dirty="0"/>
              </a:p>
            </p:txBody>
          </p:sp>
        </mc:Choice>
        <mc:Fallback xmlns="">
          <p:sp>
            <p:nvSpPr>
              <p:cNvPr id="3" name="Notes Placeholder 2"/>
              <p:cNvSpPr>
                <a:spLocks noGrp="1"/>
              </p:cNvSpPr>
              <p:nvPr>
                <p:ph type="body" idx="1"/>
              </p:nvPr>
            </p:nvSpPr>
            <p:spPr/>
            <p:txBody>
              <a:bodyPr/>
              <a:lstStyle/>
              <a:p>
                <a:r>
                  <a:rPr lang="en-US" dirty="0" smtClean="0"/>
                  <a:t>X,Y </a:t>
                </a:r>
                <a:r>
                  <a:rPr lang="en-US" dirty="0" smtClean="0"/>
                  <a:t>both measured in logarithmic scale</a:t>
                </a:r>
              </a:p>
              <a:p>
                <a:r>
                  <a:rPr lang="en-US" dirty="0" smtClean="0"/>
                  <a:t>Body mass, that is, weight relative to height</a:t>
                </a:r>
              </a:p>
              <a:p>
                <a:r>
                  <a:rPr lang="en-US" sz="1200" kern="1200" dirty="0" smtClean="0">
                    <a:solidFill>
                      <a:schemeClr val="tx1"/>
                    </a:solidFill>
                    <a:effectLst/>
                    <a:latin typeface="+mn-lt"/>
                    <a:ea typeface="+mn-ea"/>
                    <a:cs typeface="+mn-cs"/>
                  </a:rPr>
                  <a:t>the standardized regression coefficients in a saturated multivariate regression (a graphical model having all possible two-factor effects) of Y, X on V,W display possible independencies of interest.</a:t>
                </a:r>
                <a:endParaRPr lang="en-US" dirty="0" smtClean="0"/>
              </a:p>
              <a:p>
                <a:r>
                  <a:rPr lang="en-US" sz="1200" kern="1200" dirty="0" smtClean="0">
                    <a:solidFill>
                      <a:schemeClr val="tx1"/>
                    </a:solidFill>
                    <a:effectLst/>
                    <a:latin typeface="+mn-lt"/>
                    <a:ea typeface="+mn-ea"/>
                    <a:cs typeface="+mn-cs"/>
                  </a:rPr>
                  <a:t>They show close agreement with </a:t>
                </a:r>
                <a:r>
                  <a:rPr lang="en-US" sz="1200" i="0" kern="1200">
                    <a:solidFill>
                      <a:schemeClr val="tx1"/>
                    </a:solidFill>
                    <a:effectLst/>
                    <a:latin typeface="+mn-lt"/>
                    <a:ea typeface="+mn-ea"/>
                    <a:cs typeface="+mn-cs"/>
                  </a:rPr>
                  <a:t>𝑌⫫𝑊|𝑉</a:t>
                </a:r>
                <a:r>
                  <a:rPr lang="en-US" sz="1200" kern="1200" dirty="0">
                    <a:solidFill>
                      <a:schemeClr val="tx1"/>
                    </a:solidFill>
                    <a:effectLst/>
                    <a:latin typeface="+mn-lt"/>
                    <a:ea typeface="+mn-ea"/>
                    <a:cs typeface="+mn-cs"/>
                  </a:rPr>
                  <a:t> and </a:t>
                </a:r>
                <a:r>
                  <a:rPr lang="en-US" sz="1200" i="0" kern="1200">
                    <a:solidFill>
                      <a:schemeClr val="tx1"/>
                    </a:solidFill>
                    <a:effectLst/>
                    <a:latin typeface="+mn-lt"/>
                    <a:ea typeface="+mn-ea"/>
                    <a:cs typeface="+mn-cs"/>
                  </a:rPr>
                  <a:t>𝑋⫫𝑉|𝑊</a:t>
                </a:r>
                <a:endParaRPr lang="en-US" dirty="0" smtClean="0"/>
              </a:p>
              <a:p>
                <a:r>
                  <a:rPr lang="en-US" sz="1200" kern="1200" dirty="0" smtClean="0">
                    <a:solidFill>
                      <a:schemeClr val="tx1"/>
                    </a:solidFill>
                    <a:effectLst/>
                    <a:latin typeface="+mn-lt"/>
                    <a:ea typeface="+mn-ea"/>
                    <a:cs typeface="+mn-cs"/>
                  </a:rPr>
                  <a:t>This model gives as interpretation that diastolic blood pressure increases just with age after controlling for an increase in body mass and that the ratio of systolic to diastolic blood pressure is higher the lower the body mass for persons of the same age. But again, the model does not directly suggest a stepwise process by which the data could have been generated.</a:t>
                </a:r>
                <a:endParaRPr lang="en-US" dirty="0"/>
              </a:p>
            </p:txBody>
          </p:sp>
        </mc:Fallback>
      </mc:AlternateContent>
      <p:sp>
        <p:nvSpPr>
          <p:cNvPr id="4" name="Slide Number Placeholder 3"/>
          <p:cNvSpPr>
            <a:spLocks noGrp="1"/>
          </p:cNvSpPr>
          <p:nvPr>
            <p:ph type="sldNum" sz="quarter" idx="10"/>
          </p:nvPr>
        </p:nvSpPr>
        <p:spPr/>
        <p:txBody>
          <a:bodyPr/>
          <a:lstStyle/>
          <a:p>
            <a:fld id="{105F7BB2-89E5-4A62-9821-89538583A22A}" type="slidenum">
              <a:rPr lang="en-US" smtClean="0"/>
              <a:t>4</a:t>
            </a:fld>
            <a:endParaRPr lang="en-US"/>
          </a:p>
        </p:txBody>
      </p:sp>
    </p:spTree>
    <p:extLst>
      <p:ext uri="{BB962C8B-B14F-4D97-AF65-F5344CB8AC3E}">
        <p14:creationId xmlns:p14="http://schemas.microsoft.com/office/powerpoint/2010/main" val="42054800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 a questionnaire score measuring the patients external attribution to "chance" of the occurrence of events related to the illness; an attitude called external fatalism</a:t>
                </a:r>
              </a:p>
              <a:p>
                <a:r>
                  <a:rPr lang="en-US" sz="1200" kern="1200" dirty="0" smtClean="0">
                    <a:solidFill>
                      <a:schemeClr val="tx1"/>
                    </a:solidFill>
                    <a:effectLst/>
                    <a:latin typeface="+mn-lt"/>
                    <a:ea typeface="+mn-ea"/>
                    <a:cs typeface="+mn-cs"/>
                  </a:rPr>
                  <a:t>The correlations in Table suggest a structure of the form: </a:t>
                </a:r>
                <a14:m>
                  <m:oMath xmlns:m="http://schemas.openxmlformats.org/officeDocument/2006/math">
                    <m:r>
                      <a:rPr lang="en-US" sz="1200" i="1" kern="1200">
                        <a:solidFill>
                          <a:schemeClr val="tx1"/>
                        </a:solidFill>
                        <a:effectLst/>
                        <a:latin typeface="Cambria Math" panose="02040503050406030204" pitchFamily="18" charset="0"/>
                        <a:ea typeface="+mn-ea"/>
                        <a:cs typeface="+mn-cs"/>
                      </a:rPr>
                      <m:t>𝑌</m:t>
                    </m:r>
                    <m:r>
                      <a:rPr lang="en-US" sz="1200" i="1" kern="1200">
                        <a:solidFill>
                          <a:schemeClr val="tx1"/>
                        </a:solidFill>
                        <a:effectLst/>
                        <a:latin typeface="Cambria Math" panose="02040503050406030204" pitchFamily="18" charset="0"/>
                        <a:ea typeface="+mn-ea"/>
                        <a:cs typeface="+mn-cs"/>
                      </a:rPr>
                      <m:t>⫫</m:t>
                    </m:r>
                    <m:r>
                      <a:rPr lang="en-US" sz="1200" i="1" kern="1200">
                        <a:solidFill>
                          <a:schemeClr val="tx1"/>
                        </a:solidFill>
                        <a:effectLst/>
                        <a:latin typeface="Cambria Math" panose="02040503050406030204" pitchFamily="18" charset="0"/>
                        <a:ea typeface="+mn-ea"/>
                        <a:cs typeface="+mn-cs"/>
                      </a:rPr>
                      <m:t>𝑊</m:t>
                    </m:r>
                    <m:r>
                      <a:rPr lang="en-US" sz="1200" i="1" kern="1200">
                        <a:solidFill>
                          <a:schemeClr val="tx1"/>
                        </a:solidFill>
                        <a:effectLst/>
                        <a:latin typeface="Cambria Math" panose="02040503050406030204" pitchFamily="18" charset="0"/>
                        <a:ea typeface="+mn-ea"/>
                        <a:cs typeface="+mn-cs"/>
                      </a:rPr>
                      <m:t>, </m:t>
                    </m:r>
                    <m:r>
                      <a:rPr lang="en-US" sz="1200" i="1" kern="1200">
                        <a:solidFill>
                          <a:schemeClr val="tx1"/>
                        </a:solidFill>
                        <a:effectLst/>
                        <a:latin typeface="Cambria Math" panose="02040503050406030204" pitchFamily="18" charset="0"/>
                        <a:ea typeface="+mn-ea"/>
                        <a:cs typeface="+mn-cs"/>
                      </a:rPr>
                      <m:t>𝑋</m:t>
                    </m:r>
                    <m:r>
                      <a:rPr lang="en-US" sz="1200" i="1" kern="1200">
                        <a:solidFill>
                          <a:schemeClr val="tx1"/>
                        </a:solidFill>
                        <a:effectLst/>
                        <a:latin typeface="Cambria Math" panose="02040503050406030204" pitchFamily="18" charset="0"/>
                        <a:ea typeface="+mn-ea"/>
                        <a:cs typeface="+mn-cs"/>
                      </a:rPr>
                      <m:t>⫫</m:t>
                    </m:r>
                    <m:r>
                      <a:rPr lang="en-US" sz="1200" i="1" kern="1200">
                        <a:solidFill>
                          <a:schemeClr val="tx1"/>
                        </a:solidFill>
                        <a:effectLst/>
                        <a:latin typeface="Cambria Math" panose="02040503050406030204" pitchFamily="18" charset="0"/>
                        <a:ea typeface="+mn-ea"/>
                        <a:cs typeface="+mn-cs"/>
                      </a:rPr>
                      <m:t>𝑉</m:t>
                    </m:r>
                  </m:oMath>
                </a14:m>
                <a:r>
                  <a:rPr lang="en-US" sz="1200" kern="1200" dirty="0">
                    <a:solidFill>
                      <a:schemeClr val="tx1"/>
                    </a:solidFill>
                    <a:effectLst/>
                    <a:latin typeface="+mn-lt"/>
                    <a:ea typeface="+mn-ea"/>
                    <a:cs typeface="+mn-cs"/>
                  </a:rPr>
                  <a:t>, and </a:t>
                </a:r>
                <a14:m>
                  <m:oMath xmlns:m="http://schemas.openxmlformats.org/officeDocument/2006/math">
                    <m:r>
                      <a:rPr lang="en-US" sz="1200" i="1" kern="1200">
                        <a:solidFill>
                          <a:schemeClr val="tx1"/>
                        </a:solidFill>
                        <a:effectLst/>
                        <a:latin typeface="Cambria Math" panose="02040503050406030204" pitchFamily="18" charset="0"/>
                        <a:ea typeface="+mn-ea"/>
                        <a:cs typeface="+mn-cs"/>
                      </a:rPr>
                      <m:t>𝑉</m:t>
                    </m:r>
                    <m:r>
                      <a:rPr lang="en-US" sz="1200" i="1" kern="1200">
                        <a:solidFill>
                          <a:schemeClr val="tx1"/>
                        </a:solidFill>
                        <a:effectLst/>
                        <a:latin typeface="Cambria Math" panose="02040503050406030204" pitchFamily="18" charset="0"/>
                        <a:ea typeface="+mn-ea"/>
                        <a:cs typeface="+mn-cs"/>
                      </a:rPr>
                      <m:t>⫫</m:t>
                    </m:r>
                    <m:r>
                      <a:rPr lang="en-US" sz="1200" i="1" kern="1200">
                        <a:solidFill>
                          <a:schemeClr val="tx1"/>
                        </a:solidFill>
                        <a:effectLst/>
                        <a:latin typeface="Cambria Math" panose="02040503050406030204" pitchFamily="18" charset="0"/>
                        <a:ea typeface="+mn-ea"/>
                        <a:cs typeface="+mn-cs"/>
                      </a:rPr>
                      <m:t>𝑊</m:t>
                    </m:r>
                  </m:oMath>
                </a14:m>
                <a:r>
                  <a:rPr lang="en-US" sz="1200" kern="1200" dirty="0">
                    <a:solidFill>
                      <a:schemeClr val="tx1"/>
                    </a:solidFill>
                    <a:effectLst/>
                    <a:latin typeface="+mn-lt"/>
                    <a:ea typeface="+mn-ea"/>
                    <a:cs typeface="+mn-cs"/>
                  </a:rPr>
                  <a:t>, see also </a:t>
                </a:r>
                <a:r>
                  <a:rPr lang="en-US" sz="1200" kern="1200" dirty="0" smtClean="0">
                    <a:solidFill>
                      <a:schemeClr val="tx1"/>
                    </a:solidFill>
                    <a:effectLst/>
                    <a:latin typeface="+mn-lt"/>
                    <a:ea typeface="+mn-ea"/>
                    <a:cs typeface="+mn-cs"/>
                  </a:rPr>
                  <a:t>Figure. </a:t>
                </a:r>
                <a:r>
                  <a:rPr lang="en-US" sz="1200" kern="1200" dirty="0">
                    <a:solidFill>
                      <a:schemeClr val="tx1"/>
                    </a:solidFill>
                    <a:effectLst/>
                    <a:latin typeface="+mn-lt"/>
                    <a:ea typeface="+mn-ea"/>
                    <a:cs typeface="+mn-cs"/>
                  </a:rPr>
                  <a:t>One interpretation is that duration of illness and external fatalism are independent explanatory variables in two seemingly independent regressions, where metabolic adjustment is better (low values of </a:t>
                </a:r>
                <a:r>
                  <a:rPr lang="en-US" sz="1200" kern="1200" dirty="0" err="1">
                    <a:solidFill>
                      <a:schemeClr val="tx1"/>
                    </a:solidFill>
                    <a:effectLst/>
                    <a:latin typeface="+mn-lt"/>
                    <a:ea typeface="+mn-ea"/>
                    <a:cs typeface="+mn-cs"/>
                  </a:rPr>
                  <a:t>GHb</a:t>
                </a:r>
                <a:r>
                  <a:rPr lang="en-US" sz="1200" kern="1200" dirty="0">
                    <a:solidFill>
                      <a:schemeClr val="tx1"/>
                    </a:solidFill>
                    <a:effectLst/>
                    <a:latin typeface="+mn-lt"/>
                    <a:ea typeface="+mn-ea"/>
                    <a:cs typeface="+mn-cs"/>
                  </a:rPr>
                  <a:t>) the longer the duration of the illness, knowledge about the illness is lower the higher the external fatalism of a person, and after conditioning on duration and fatalism the metabolic adjustment is still better the higher the knowledge</a:t>
                </a:r>
                <a:endParaRPr lang="en-US" dirty="0"/>
              </a:p>
            </p:txBody>
          </p:sp>
        </mc:Choice>
        <mc:Fallback xmlns="">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 a questionnaire score measuring the patients external attribution to "chance" of the occurrence of events related to the illness; an attitude called external fatalism</a:t>
                </a:r>
              </a:p>
              <a:p>
                <a:r>
                  <a:rPr lang="en-US" sz="1200" kern="1200" dirty="0" smtClean="0">
                    <a:solidFill>
                      <a:schemeClr val="tx1"/>
                    </a:solidFill>
                    <a:effectLst/>
                    <a:latin typeface="+mn-lt"/>
                    <a:ea typeface="+mn-ea"/>
                    <a:cs typeface="+mn-cs"/>
                  </a:rPr>
                  <a:t>The correlations in Table suggest a structure of the form: </a:t>
                </a:r>
                <a:r>
                  <a:rPr lang="en-US" sz="1200" i="0" kern="1200">
                    <a:solidFill>
                      <a:schemeClr val="tx1"/>
                    </a:solidFill>
                    <a:effectLst/>
                    <a:latin typeface="+mn-lt"/>
                    <a:ea typeface="+mn-ea"/>
                    <a:cs typeface="+mn-cs"/>
                  </a:rPr>
                  <a:t>𝑌⫫𝑊, 𝑋⫫𝑉</a:t>
                </a:r>
                <a:r>
                  <a:rPr lang="en-US" sz="1200" kern="1200" dirty="0">
                    <a:solidFill>
                      <a:schemeClr val="tx1"/>
                    </a:solidFill>
                    <a:effectLst/>
                    <a:latin typeface="+mn-lt"/>
                    <a:ea typeface="+mn-ea"/>
                    <a:cs typeface="+mn-cs"/>
                  </a:rPr>
                  <a:t>, and </a:t>
                </a:r>
                <a:r>
                  <a:rPr lang="en-US" sz="1200" i="0" kern="1200">
                    <a:solidFill>
                      <a:schemeClr val="tx1"/>
                    </a:solidFill>
                    <a:effectLst/>
                    <a:latin typeface="+mn-lt"/>
                    <a:ea typeface="+mn-ea"/>
                    <a:cs typeface="+mn-cs"/>
                  </a:rPr>
                  <a:t>𝑉⫫𝑊</a:t>
                </a:r>
                <a:r>
                  <a:rPr lang="en-US" sz="1200" kern="1200" dirty="0">
                    <a:solidFill>
                      <a:schemeClr val="tx1"/>
                    </a:solidFill>
                    <a:effectLst/>
                    <a:latin typeface="+mn-lt"/>
                    <a:ea typeface="+mn-ea"/>
                    <a:cs typeface="+mn-cs"/>
                  </a:rPr>
                  <a:t>, see also </a:t>
                </a:r>
                <a:r>
                  <a:rPr lang="en-US" sz="1200" kern="1200" dirty="0" smtClean="0">
                    <a:solidFill>
                      <a:schemeClr val="tx1"/>
                    </a:solidFill>
                    <a:effectLst/>
                    <a:latin typeface="+mn-lt"/>
                    <a:ea typeface="+mn-ea"/>
                    <a:cs typeface="+mn-cs"/>
                  </a:rPr>
                  <a:t>Figure. </a:t>
                </a:r>
                <a:r>
                  <a:rPr lang="en-US" sz="1200" kern="1200" dirty="0">
                    <a:solidFill>
                      <a:schemeClr val="tx1"/>
                    </a:solidFill>
                    <a:effectLst/>
                    <a:latin typeface="+mn-lt"/>
                    <a:ea typeface="+mn-ea"/>
                    <a:cs typeface="+mn-cs"/>
                  </a:rPr>
                  <a:t>One interpretation is that duration of illness and external fatalism are independent explanatory variables in two seemingly independent regressions, where metabolic adjustment is better (low values of </a:t>
                </a:r>
                <a:r>
                  <a:rPr lang="en-US" sz="1200" kern="1200" dirty="0" err="1">
                    <a:solidFill>
                      <a:schemeClr val="tx1"/>
                    </a:solidFill>
                    <a:effectLst/>
                    <a:latin typeface="+mn-lt"/>
                    <a:ea typeface="+mn-ea"/>
                    <a:cs typeface="+mn-cs"/>
                  </a:rPr>
                  <a:t>GHb</a:t>
                </a:r>
                <a:r>
                  <a:rPr lang="en-US" sz="1200" kern="1200" dirty="0">
                    <a:solidFill>
                      <a:schemeClr val="tx1"/>
                    </a:solidFill>
                    <a:effectLst/>
                    <a:latin typeface="+mn-lt"/>
                    <a:ea typeface="+mn-ea"/>
                    <a:cs typeface="+mn-cs"/>
                  </a:rPr>
                  <a:t>) the longer the duration of the illness, knowledge about the illness is lower the higher the external fatalism of a person, and after conditioning on duration and fatalism the metabolic adjustment is still better the higher the knowledge</a:t>
                </a:r>
                <a:endParaRPr lang="en-US" dirty="0"/>
              </a:p>
            </p:txBody>
          </p:sp>
        </mc:Fallback>
      </mc:AlternateContent>
      <p:sp>
        <p:nvSpPr>
          <p:cNvPr id="4" name="Slide Number Placeholder 3"/>
          <p:cNvSpPr>
            <a:spLocks noGrp="1"/>
          </p:cNvSpPr>
          <p:nvPr>
            <p:ph type="sldNum" sz="quarter" idx="10"/>
          </p:nvPr>
        </p:nvSpPr>
        <p:spPr/>
        <p:txBody>
          <a:bodyPr/>
          <a:lstStyle/>
          <a:p>
            <a:fld id="{105F7BB2-89E5-4A62-9821-89538583A22A}" type="slidenum">
              <a:rPr lang="en-US" smtClean="0"/>
              <a:t>5</a:t>
            </a:fld>
            <a:endParaRPr lang="en-US"/>
          </a:p>
        </p:txBody>
      </p:sp>
    </p:spTree>
    <p:extLst>
      <p:ext uri="{BB962C8B-B14F-4D97-AF65-F5344CB8AC3E}">
        <p14:creationId xmlns:p14="http://schemas.microsoft.com/office/powerpoint/2010/main" val="17119220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 graphical model in which the nodes can be arranged in a line of boxes from left to right that generally there is several nodes within each box. Within each box there is either a full-line concentration graph (i.e. a single box graph in which all edges are undirected full lines) or a dashed-line covariance graph</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Today, full-edge joint-response chain graphs are known as chain graph under the </a:t>
            </a:r>
            <a:r>
              <a:rPr lang="en-US" sz="1200" kern="1200" dirty="0" err="1" smtClean="0">
                <a:solidFill>
                  <a:schemeClr val="tx1"/>
                </a:solidFill>
                <a:effectLst/>
                <a:latin typeface="+mn-lt"/>
                <a:ea typeface="+mn-ea"/>
                <a:cs typeface="+mn-cs"/>
              </a:rPr>
              <a:t>Lauritzen-Wermuth-Frydenberg</a:t>
            </a:r>
            <a:r>
              <a:rPr lang="en-US" sz="1200" kern="1200" dirty="0" smtClean="0">
                <a:solidFill>
                  <a:schemeClr val="tx1"/>
                </a:solidFill>
                <a:effectLst/>
                <a:latin typeface="+mn-lt"/>
                <a:ea typeface="+mn-ea"/>
                <a:cs typeface="+mn-cs"/>
              </a:rPr>
              <a:t> (LWF) interpretation, and dashed-edge joint-response chain graphs are known as multivariate regression (MVR) chain graphs. </a:t>
            </a:r>
          </a:p>
          <a:p>
            <a:endParaRPr lang="en-US" dirty="0"/>
          </a:p>
        </p:txBody>
      </p:sp>
      <p:sp>
        <p:nvSpPr>
          <p:cNvPr id="4" name="Slide Number Placeholder 3"/>
          <p:cNvSpPr>
            <a:spLocks noGrp="1"/>
          </p:cNvSpPr>
          <p:nvPr>
            <p:ph type="sldNum" sz="quarter" idx="10"/>
          </p:nvPr>
        </p:nvSpPr>
        <p:spPr/>
        <p:txBody>
          <a:bodyPr/>
          <a:lstStyle/>
          <a:p>
            <a:fld id="{105F7BB2-89E5-4A62-9821-89538583A22A}" type="slidenum">
              <a:rPr lang="en-US" smtClean="0"/>
              <a:t>6</a:t>
            </a:fld>
            <a:endParaRPr lang="en-US"/>
          </a:p>
        </p:txBody>
      </p:sp>
    </p:spTree>
    <p:extLst>
      <p:ext uri="{BB962C8B-B14F-4D97-AF65-F5344CB8AC3E}">
        <p14:creationId xmlns:p14="http://schemas.microsoft.com/office/powerpoint/2010/main" val="22312493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smtClean="0"/>
                  <a:t>Anterior: </a:t>
                </a:r>
                <a:r>
                  <a:rPr lang="en-US" sz="1200" kern="1200" dirty="0" smtClean="0">
                    <a:solidFill>
                      <a:schemeClr val="tx1"/>
                    </a:solidFill>
                    <a:effectLst/>
                    <a:latin typeface="+mn-lt"/>
                    <a:ea typeface="+mn-ea"/>
                    <a:cs typeface="+mn-cs"/>
                  </a:rPr>
                  <a:t>that is, there are no edges </a:t>
                </a:r>
                <a:r>
                  <a:rPr lang="en-US" sz="1200" i="1" kern="1200" dirty="0">
                    <a:solidFill>
                      <a:schemeClr val="tx1"/>
                    </a:solidFill>
                    <a:effectLst/>
                    <a:latin typeface="+mn-lt"/>
                    <a:ea typeface="+mn-ea"/>
                    <a:cs typeface="+mn-cs"/>
                  </a:rPr>
                  <a:t>γ </a:t>
                </a:r>
                <a14:m>
                  <m:oMath xmlns:m="http://schemas.openxmlformats.org/officeDocument/2006/math">
                    <m:r>
                      <a:rPr lang="en-US" sz="1200" i="1" kern="1200">
                        <a:solidFill>
                          <a:schemeClr val="tx1"/>
                        </a:solidFill>
                        <a:effectLst/>
                        <a:latin typeface="Cambria Math" panose="02040503050406030204" pitchFamily="18" charset="0"/>
                        <a:ea typeface="+mn-ea"/>
                        <a:cs typeface="+mn-cs"/>
                      </a:rPr>
                      <m:t>⟷ </m:t>
                    </m:r>
                  </m:oMath>
                </a14:m>
                <a:r>
                  <a:rPr lang="en-US" sz="1200" i="1" kern="1200" dirty="0">
                    <a:solidFill>
                      <a:schemeClr val="tx1"/>
                    </a:solidFill>
                    <a:effectLst/>
                    <a:latin typeface="+mn-lt"/>
                    <a:ea typeface="+mn-ea"/>
                    <a:cs typeface="+mn-cs"/>
                  </a:rPr>
                  <a:t>δ </a:t>
                </a:r>
                <a:r>
                  <a:rPr lang="en-US" sz="1200" kern="1200" dirty="0">
                    <a:solidFill>
                      <a:schemeClr val="tx1"/>
                    </a:solidFill>
                    <a:effectLst/>
                    <a:latin typeface="+mn-lt"/>
                    <a:ea typeface="+mn-ea"/>
                    <a:cs typeface="+mn-cs"/>
                  </a:rPr>
                  <a:t>and there are no edges </a:t>
                </a:r>
                <a:r>
                  <a:rPr lang="en-US" sz="1200" i="1" kern="1200" dirty="0">
                    <a:solidFill>
                      <a:schemeClr val="tx1"/>
                    </a:solidFill>
                    <a:effectLst/>
                    <a:latin typeface="+mn-lt"/>
                    <a:ea typeface="+mn-ea"/>
                    <a:cs typeface="+mn-cs"/>
                  </a:rPr>
                  <a:t>γ </a:t>
                </a:r>
                <a:r>
                  <a:rPr lang="en-US" sz="1200" kern="1200" dirty="0">
                    <a:solidFill>
                      <a:schemeClr val="tx1"/>
                    </a:solidFill>
                    <a:effectLst/>
                    <a:latin typeface="+mn-lt"/>
                    <a:ea typeface="+mn-ea"/>
                    <a:cs typeface="+mn-cs"/>
                  </a:rPr>
                  <a:t>←</a:t>
                </a:r>
                <a:r>
                  <a:rPr lang="en-US" sz="1200" i="1" kern="1200" dirty="0">
                    <a:solidFill>
                      <a:schemeClr val="tx1"/>
                    </a:solidFill>
                    <a:effectLst/>
                    <a:latin typeface="+mn-lt"/>
                    <a:ea typeface="+mn-ea"/>
                    <a:cs typeface="+mn-cs"/>
                  </a:rPr>
                  <a:t>δ </a:t>
                </a:r>
                <a:r>
                  <a:rPr lang="en-US" sz="1200" kern="1200" dirty="0">
                    <a:solidFill>
                      <a:schemeClr val="tx1"/>
                    </a:solidFill>
                    <a:effectLst/>
                    <a:latin typeface="+mn-lt"/>
                    <a:ea typeface="+mn-ea"/>
                    <a:cs typeface="+mn-cs"/>
                  </a:rPr>
                  <a:t>pointing toward </a:t>
                </a:r>
                <a:r>
                  <a:rPr lang="en-US" sz="1200" i="1" kern="1200" dirty="0">
                    <a:solidFill>
                      <a:schemeClr val="tx1"/>
                    </a:solidFill>
                    <a:effectLst/>
                    <a:latin typeface="+mn-lt"/>
                    <a:ea typeface="+mn-ea"/>
                    <a:cs typeface="+mn-cs"/>
                  </a:rPr>
                  <a:t>α</a:t>
                </a:r>
                <a:r>
                  <a:rPr lang="en-US" sz="1200" kern="1200" dirty="0" smtClean="0">
                    <a:solidFill>
                      <a:schemeClr val="tx1"/>
                    </a:solidFill>
                    <a:effectLst/>
                    <a:latin typeface="+mn-lt"/>
                    <a:ea typeface="+mn-ea"/>
                    <a:cs typeface="+mn-cs"/>
                  </a:rPr>
                  <a:t>.</a:t>
                </a:r>
              </a:p>
              <a:p>
                <a:r>
                  <a:rPr lang="en-US" dirty="0" smtClean="0"/>
                  <a:t>A mixed graph is a graph containing three types of edge, undirected (−), directed (→) and </a:t>
                </a:r>
                <a:r>
                  <a:rPr lang="en-US" dirty="0" err="1" smtClean="0"/>
                  <a:t>bidirected</a:t>
                </a:r>
                <a:r>
                  <a:rPr lang="en-US" dirty="0" smtClean="0"/>
                  <a:t> (↔).</a:t>
                </a:r>
              </a:p>
              <a:p>
                <a:r>
                  <a:rPr lang="en-US" sz="1200" kern="1200" dirty="0" smtClean="0">
                    <a:solidFill>
                      <a:schemeClr val="tx1"/>
                    </a:solidFill>
                    <a:effectLst/>
                    <a:latin typeface="+mn-lt"/>
                    <a:ea typeface="+mn-ea"/>
                    <a:cs typeface="+mn-cs"/>
                  </a:rPr>
                  <a:t>Condition (</a:t>
                </a:r>
                <a:r>
                  <a:rPr lang="en-US" sz="1200" kern="1200" dirty="0" err="1" smtClean="0">
                    <a:solidFill>
                      <a:schemeClr val="tx1"/>
                    </a:solidFill>
                    <a:effectLst/>
                    <a:latin typeface="+mn-lt"/>
                    <a:ea typeface="+mn-ea"/>
                    <a:cs typeface="+mn-cs"/>
                  </a:rPr>
                  <a:t>i</a:t>
                </a:r>
                <a:r>
                  <a:rPr lang="en-US" sz="1200" kern="1200" dirty="0" smtClean="0">
                    <a:solidFill>
                      <a:schemeClr val="tx1"/>
                    </a:solidFill>
                    <a:effectLst/>
                    <a:latin typeface="+mn-lt"/>
                    <a:ea typeface="+mn-ea"/>
                    <a:cs typeface="+mn-cs"/>
                  </a:rPr>
                  <a:t>) implies that if </a:t>
                </a:r>
                <a:r>
                  <a:rPr lang="en-US" sz="1200" i="1" kern="1200" dirty="0" smtClean="0">
                    <a:solidFill>
                      <a:schemeClr val="tx1"/>
                    </a:solidFill>
                    <a:effectLst/>
                    <a:latin typeface="+mn-lt"/>
                    <a:ea typeface="+mn-ea"/>
                    <a:cs typeface="+mn-cs"/>
                  </a:rPr>
                  <a:t>α </a:t>
                </a:r>
                <a:r>
                  <a:rPr lang="en-US" sz="1200" kern="1200" dirty="0" smtClean="0">
                    <a:solidFill>
                      <a:schemeClr val="tx1"/>
                    </a:solidFill>
                    <a:effectLst/>
                    <a:latin typeface="+mn-lt"/>
                    <a:ea typeface="+mn-ea"/>
                    <a:cs typeface="+mn-cs"/>
                  </a:rPr>
                  <a:t>and </a:t>
                </a:r>
                <a:r>
                  <a:rPr lang="en-US" sz="1200" i="1" kern="1200" dirty="0" smtClean="0">
                    <a:solidFill>
                      <a:schemeClr val="tx1"/>
                    </a:solidFill>
                    <a:effectLst/>
                    <a:latin typeface="+mn-lt"/>
                    <a:ea typeface="+mn-ea"/>
                    <a:cs typeface="+mn-cs"/>
                  </a:rPr>
                  <a:t>β </a:t>
                </a:r>
                <a:r>
                  <a:rPr lang="en-US" sz="1200" kern="1200" dirty="0" smtClean="0">
                    <a:solidFill>
                      <a:schemeClr val="tx1"/>
                    </a:solidFill>
                    <a:effectLst/>
                    <a:latin typeface="+mn-lt"/>
                    <a:ea typeface="+mn-ea"/>
                    <a:cs typeface="+mn-cs"/>
                  </a:rPr>
                  <a:t>are joined by an edge with an arrowhead at </a:t>
                </a:r>
                <a:r>
                  <a:rPr lang="en-US" sz="1200" i="1" kern="1200" dirty="0" smtClean="0">
                    <a:solidFill>
                      <a:schemeClr val="tx1"/>
                    </a:solidFill>
                    <a:effectLst/>
                    <a:latin typeface="+mn-lt"/>
                    <a:ea typeface="+mn-ea"/>
                    <a:cs typeface="+mn-cs"/>
                  </a:rPr>
                  <a:t>α</a:t>
                </a:r>
                <a:r>
                  <a:rPr lang="en-US" sz="1200" kern="1200" dirty="0" smtClean="0">
                    <a:solidFill>
                      <a:schemeClr val="tx1"/>
                    </a:solidFill>
                    <a:effectLst/>
                    <a:latin typeface="+mn-lt"/>
                    <a:ea typeface="+mn-ea"/>
                    <a:cs typeface="+mn-cs"/>
                  </a:rPr>
                  <a:t>, then </a:t>
                </a:r>
                <a:r>
                  <a:rPr lang="en-US" sz="1200" i="1" kern="1200" dirty="0" smtClean="0">
                    <a:solidFill>
                      <a:schemeClr val="tx1"/>
                    </a:solidFill>
                    <a:effectLst/>
                    <a:latin typeface="+mn-lt"/>
                    <a:ea typeface="+mn-ea"/>
                    <a:cs typeface="+mn-cs"/>
                  </a:rPr>
                  <a:t>α </a:t>
                </a:r>
                <a:r>
                  <a:rPr lang="en-US" sz="1200" kern="1200" dirty="0" smtClean="0">
                    <a:solidFill>
                      <a:schemeClr val="tx1"/>
                    </a:solidFill>
                    <a:effectLst/>
                    <a:latin typeface="+mn-lt"/>
                    <a:ea typeface="+mn-ea"/>
                    <a:cs typeface="+mn-cs"/>
                  </a:rPr>
                  <a:t>is not an ancestor of </a:t>
                </a:r>
                <a:r>
                  <a:rPr lang="en-US" sz="1200" i="1" kern="1200" dirty="0" smtClean="0">
                    <a:solidFill>
                      <a:schemeClr val="tx1"/>
                    </a:solidFill>
                    <a:effectLst/>
                    <a:latin typeface="+mn-lt"/>
                    <a:ea typeface="+mn-ea"/>
                    <a:cs typeface="+mn-cs"/>
                  </a:rPr>
                  <a:t>β</a:t>
                </a:r>
                <a:r>
                  <a:rPr lang="en-US" sz="1200" kern="1200" dirty="0" smtClean="0">
                    <a:solidFill>
                      <a:schemeClr val="tx1"/>
                    </a:solidFill>
                    <a:effectLst/>
                    <a:latin typeface="+mn-lt"/>
                    <a:ea typeface="+mn-ea"/>
                    <a:cs typeface="+mn-cs"/>
                  </a:rPr>
                  <a:t>. This is the motivation for terming such graphs “ancestral.” </a:t>
                </a:r>
                <a:endParaRPr lang="en-US" dirty="0"/>
              </a:p>
            </p:txBody>
          </p:sp>
        </mc:Choice>
        <mc:Fallback xmlns="">
          <p:sp>
            <p:nvSpPr>
              <p:cNvPr id="3" name="Notes Placeholder 2"/>
              <p:cNvSpPr>
                <a:spLocks noGrp="1"/>
              </p:cNvSpPr>
              <p:nvPr>
                <p:ph type="body" idx="1"/>
              </p:nvPr>
            </p:nvSpPr>
            <p:spPr/>
            <p:txBody>
              <a:bodyPr/>
              <a:lstStyle/>
              <a:p>
                <a:r>
                  <a:rPr lang="en-US" dirty="0" smtClean="0"/>
                  <a:t>Anterior: </a:t>
                </a:r>
                <a:r>
                  <a:rPr lang="en-US" sz="1200" kern="1200" dirty="0" smtClean="0">
                    <a:solidFill>
                      <a:schemeClr val="tx1"/>
                    </a:solidFill>
                    <a:effectLst/>
                    <a:latin typeface="+mn-lt"/>
                    <a:ea typeface="+mn-ea"/>
                    <a:cs typeface="+mn-cs"/>
                  </a:rPr>
                  <a:t>that is, there are no edges </a:t>
                </a:r>
                <a:r>
                  <a:rPr lang="en-US" sz="1200" i="1" kern="1200" dirty="0">
                    <a:solidFill>
                      <a:schemeClr val="tx1"/>
                    </a:solidFill>
                    <a:effectLst/>
                    <a:latin typeface="+mn-lt"/>
                    <a:ea typeface="+mn-ea"/>
                    <a:cs typeface="+mn-cs"/>
                  </a:rPr>
                  <a:t>γ </a:t>
                </a:r>
                <a:r>
                  <a:rPr lang="en-US" sz="1200" i="0" kern="1200">
                    <a:solidFill>
                      <a:schemeClr val="tx1"/>
                    </a:solidFill>
                    <a:effectLst/>
                    <a:latin typeface="+mn-lt"/>
                    <a:ea typeface="+mn-ea"/>
                    <a:cs typeface="+mn-cs"/>
                  </a:rPr>
                  <a:t>⟷ </a:t>
                </a:r>
                <a:r>
                  <a:rPr lang="en-US" sz="1200" i="1" kern="1200" dirty="0">
                    <a:solidFill>
                      <a:schemeClr val="tx1"/>
                    </a:solidFill>
                    <a:effectLst/>
                    <a:latin typeface="+mn-lt"/>
                    <a:ea typeface="+mn-ea"/>
                    <a:cs typeface="+mn-cs"/>
                  </a:rPr>
                  <a:t>δ </a:t>
                </a:r>
                <a:r>
                  <a:rPr lang="en-US" sz="1200" kern="1200" dirty="0">
                    <a:solidFill>
                      <a:schemeClr val="tx1"/>
                    </a:solidFill>
                    <a:effectLst/>
                    <a:latin typeface="+mn-lt"/>
                    <a:ea typeface="+mn-ea"/>
                    <a:cs typeface="+mn-cs"/>
                  </a:rPr>
                  <a:t>and there are no edges </a:t>
                </a:r>
                <a:r>
                  <a:rPr lang="en-US" sz="1200" i="1" kern="1200" dirty="0">
                    <a:solidFill>
                      <a:schemeClr val="tx1"/>
                    </a:solidFill>
                    <a:effectLst/>
                    <a:latin typeface="+mn-lt"/>
                    <a:ea typeface="+mn-ea"/>
                    <a:cs typeface="+mn-cs"/>
                  </a:rPr>
                  <a:t>γ </a:t>
                </a:r>
                <a:r>
                  <a:rPr lang="en-US" sz="1200" kern="1200" dirty="0">
                    <a:solidFill>
                      <a:schemeClr val="tx1"/>
                    </a:solidFill>
                    <a:effectLst/>
                    <a:latin typeface="+mn-lt"/>
                    <a:ea typeface="+mn-ea"/>
                    <a:cs typeface="+mn-cs"/>
                  </a:rPr>
                  <a:t>←</a:t>
                </a:r>
                <a:r>
                  <a:rPr lang="en-US" sz="1200" i="1" kern="1200" dirty="0">
                    <a:solidFill>
                      <a:schemeClr val="tx1"/>
                    </a:solidFill>
                    <a:effectLst/>
                    <a:latin typeface="+mn-lt"/>
                    <a:ea typeface="+mn-ea"/>
                    <a:cs typeface="+mn-cs"/>
                  </a:rPr>
                  <a:t>δ </a:t>
                </a:r>
                <a:r>
                  <a:rPr lang="en-US" sz="1200" kern="1200" dirty="0">
                    <a:solidFill>
                      <a:schemeClr val="tx1"/>
                    </a:solidFill>
                    <a:effectLst/>
                    <a:latin typeface="+mn-lt"/>
                    <a:ea typeface="+mn-ea"/>
                    <a:cs typeface="+mn-cs"/>
                  </a:rPr>
                  <a:t>pointing toward </a:t>
                </a:r>
                <a:r>
                  <a:rPr lang="en-US" sz="1200" i="1" kern="1200" dirty="0">
                    <a:solidFill>
                      <a:schemeClr val="tx1"/>
                    </a:solidFill>
                    <a:effectLst/>
                    <a:latin typeface="+mn-lt"/>
                    <a:ea typeface="+mn-ea"/>
                    <a:cs typeface="+mn-cs"/>
                  </a:rPr>
                  <a:t>α</a:t>
                </a:r>
                <a:r>
                  <a:rPr lang="en-US" sz="1200" kern="1200" dirty="0" smtClean="0">
                    <a:solidFill>
                      <a:schemeClr val="tx1"/>
                    </a:solidFill>
                    <a:effectLst/>
                    <a:latin typeface="+mn-lt"/>
                    <a:ea typeface="+mn-ea"/>
                    <a:cs typeface="+mn-cs"/>
                  </a:rPr>
                  <a:t>.</a:t>
                </a:r>
              </a:p>
              <a:p>
                <a:r>
                  <a:rPr lang="en-US" dirty="0" smtClean="0"/>
                  <a:t>A mixed graph is a graph containing three types of edge, undirected (−), directed (→) and </a:t>
                </a:r>
                <a:r>
                  <a:rPr lang="en-US" dirty="0" err="1" smtClean="0"/>
                  <a:t>bidirected</a:t>
                </a:r>
                <a:r>
                  <a:rPr lang="en-US" dirty="0" smtClean="0"/>
                  <a:t> (↔).</a:t>
                </a:r>
              </a:p>
              <a:p>
                <a:r>
                  <a:rPr lang="en-US" sz="1200" kern="1200" dirty="0" smtClean="0">
                    <a:solidFill>
                      <a:schemeClr val="tx1"/>
                    </a:solidFill>
                    <a:effectLst/>
                    <a:latin typeface="+mn-lt"/>
                    <a:ea typeface="+mn-ea"/>
                    <a:cs typeface="+mn-cs"/>
                  </a:rPr>
                  <a:t>Condition (</a:t>
                </a:r>
                <a:r>
                  <a:rPr lang="en-US" sz="1200" kern="1200" dirty="0" err="1" smtClean="0">
                    <a:solidFill>
                      <a:schemeClr val="tx1"/>
                    </a:solidFill>
                    <a:effectLst/>
                    <a:latin typeface="+mn-lt"/>
                    <a:ea typeface="+mn-ea"/>
                    <a:cs typeface="+mn-cs"/>
                  </a:rPr>
                  <a:t>i</a:t>
                </a:r>
                <a:r>
                  <a:rPr lang="en-US" sz="1200" kern="1200" dirty="0" smtClean="0">
                    <a:solidFill>
                      <a:schemeClr val="tx1"/>
                    </a:solidFill>
                    <a:effectLst/>
                    <a:latin typeface="+mn-lt"/>
                    <a:ea typeface="+mn-ea"/>
                    <a:cs typeface="+mn-cs"/>
                  </a:rPr>
                  <a:t>) implies that if </a:t>
                </a:r>
                <a:r>
                  <a:rPr lang="en-US" sz="1200" i="1" kern="1200" dirty="0" smtClean="0">
                    <a:solidFill>
                      <a:schemeClr val="tx1"/>
                    </a:solidFill>
                    <a:effectLst/>
                    <a:latin typeface="+mn-lt"/>
                    <a:ea typeface="+mn-ea"/>
                    <a:cs typeface="+mn-cs"/>
                  </a:rPr>
                  <a:t>α </a:t>
                </a:r>
                <a:r>
                  <a:rPr lang="en-US" sz="1200" kern="1200" dirty="0" smtClean="0">
                    <a:solidFill>
                      <a:schemeClr val="tx1"/>
                    </a:solidFill>
                    <a:effectLst/>
                    <a:latin typeface="+mn-lt"/>
                    <a:ea typeface="+mn-ea"/>
                    <a:cs typeface="+mn-cs"/>
                  </a:rPr>
                  <a:t>and </a:t>
                </a:r>
                <a:r>
                  <a:rPr lang="en-US" sz="1200" i="1" kern="1200" dirty="0" smtClean="0">
                    <a:solidFill>
                      <a:schemeClr val="tx1"/>
                    </a:solidFill>
                    <a:effectLst/>
                    <a:latin typeface="+mn-lt"/>
                    <a:ea typeface="+mn-ea"/>
                    <a:cs typeface="+mn-cs"/>
                  </a:rPr>
                  <a:t>β </a:t>
                </a:r>
                <a:r>
                  <a:rPr lang="en-US" sz="1200" kern="1200" dirty="0" smtClean="0">
                    <a:solidFill>
                      <a:schemeClr val="tx1"/>
                    </a:solidFill>
                    <a:effectLst/>
                    <a:latin typeface="+mn-lt"/>
                    <a:ea typeface="+mn-ea"/>
                    <a:cs typeface="+mn-cs"/>
                  </a:rPr>
                  <a:t>are joined by an edge with an arrowhead at </a:t>
                </a:r>
                <a:r>
                  <a:rPr lang="en-US" sz="1200" i="1" kern="1200" dirty="0" smtClean="0">
                    <a:solidFill>
                      <a:schemeClr val="tx1"/>
                    </a:solidFill>
                    <a:effectLst/>
                    <a:latin typeface="+mn-lt"/>
                    <a:ea typeface="+mn-ea"/>
                    <a:cs typeface="+mn-cs"/>
                  </a:rPr>
                  <a:t>α</a:t>
                </a:r>
                <a:r>
                  <a:rPr lang="en-US" sz="1200" kern="1200" dirty="0" smtClean="0">
                    <a:solidFill>
                      <a:schemeClr val="tx1"/>
                    </a:solidFill>
                    <a:effectLst/>
                    <a:latin typeface="+mn-lt"/>
                    <a:ea typeface="+mn-ea"/>
                    <a:cs typeface="+mn-cs"/>
                  </a:rPr>
                  <a:t>, then </a:t>
                </a:r>
                <a:r>
                  <a:rPr lang="en-US" sz="1200" i="1" kern="1200" dirty="0" smtClean="0">
                    <a:solidFill>
                      <a:schemeClr val="tx1"/>
                    </a:solidFill>
                    <a:effectLst/>
                    <a:latin typeface="+mn-lt"/>
                    <a:ea typeface="+mn-ea"/>
                    <a:cs typeface="+mn-cs"/>
                  </a:rPr>
                  <a:t>α </a:t>
                </a:r>
                <a:r>
                  <a:rPr lang="en-US" sz="1200" kern="1200" dirty="0" smtClean="0">
                    <a:solidFill>
                      <a:schemeClr val="tx1"/>
                    </a:solidFill>
                    <a:effectLst/>
                    <a:latin typeface="+mn-lt"/>
                    <a:ea typeface="+mn-ea"/>
                    <a:cs typeface="+mn-cs"/>
                  </a:rPr>
                  <a:t>is not an ancestor of </a:t>
                </a:r>
                <a:r>
                  <a:rPr lang="en-US" sz="1200" i="1" kern="1200" dirty="0" smtClean="0">
                    <a:solidFill>
                      <a:schemeClr val="tx1"/>
                    </a:solidFill>
                    <a:effectLst/>
                    <a:latin typeface="+mn-lt"/>
                    <a:ea typeface="+mn-ea"/>
                    <a:cs typeface="+mn-cs"/>
                  </a:rPr>
                  <a:t>β</a:t>
                </a:r>
                <a:r>
                  <a:rPr lang="en-US" sz="1200" kern="1200" dirty="0" smtClean="0">
                    <a:solidFill>
                      <a:schemeClr val="tx1"/>
                    </a:solidFill>
                    <a:effectLst/>
                    <a:latin typeface="+mn-lt"/>
                    <a:ea typeface="+mn-ea"/>
                    <a:cs typeface="+mn-cs"/>
                  </a:rPr>
                  <a:t>. This is the motivation for terming such graphs “ancestral.” </a:t>
                </a:r>
                <a:endParaRPr lang="en-US" dirty="0"/>
              </a:p>
            </p:txBody>
          </p:sp>
        </mc:Fallback>
      </mc:AlternateContent>
      <p:sp>
        <p:nvSpPr>
          <p:cNvPr id="4" name="Slide Number Placeholder 3"/>
          <p:cNvSpPr>
            <a:spLocks noGrp="1"/>
          </p:cNvSpPr>
          <p:nvPr>
            <p:ph type="sldNum" sz="quarter" idx="10"/>
          </p:nvPr>
        </p:nvSpPr>
        <p:spPr/>
        <p:txBody>
          <a:bodyPr/>
          <a:lstStyle/>
          <a:p>
            <a:fld id="{105F7BB2-89E5-4A62-9821-89538583A22A}" type="slidenum">
              <a:rPr lang="en-US" smtClean="0"/>
              <a:t>10</a:t>
            </a:fld>
            <a:endParaRPr lang="en-US"/>
          </a:p>
        </p:txBody>
      </p:sp>
    </p:spTree>
    <p:extLst>
      <p:ext uri="{BB962C8B-B14F-4D97-AF65-F5344CB8AC3E}">
        <p14:creationId xmlns:p14="http://schemas.microsoft.com/office/powerpoint/2010/main" val="14095942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Note that if there is a single edge between </a:t>
            </a:r>
            <a:r>
              <a:rPr lang="en-US" sz="1200" b="0" i="1" u="none" strike="noStrike" kern="1200" baseline="0" dirty="0" smtClean="0">
                <a:solidFill>
                  <a:schemeClr val="tx1"/>
                </a:solidFill>
                <a:latin typeface="+mn-lt"/>
                <a:ea typeface="+mn-ea"/>
                <a:cs typeface="+mn-cs"/>
              </a:rPr>
              <a:t>α </a:t>
            </a:r>
            <a:r>
              <a:rPr lang="en-US" sz="1200" b="0" i="0" u="none" strike="noStrike" kern="1200" baseline="0" dirty="0" smtClean="0">
                <a:solidFill>
                  <a:schemeClr val="tx1"/>
                </a:solidFill>
                <a:latin typeface="+mn-lt"/>
                <a:ea typeface="+mn-ea"/>
                <a:cs typeface="+mn-cs"/>
              </a:rPr>
              <a:t>and </a:t>
            </a:r>
            <a:r>
              <a:rPr lang="en-US" sz="1200" b="0" i="1" u="none" strike="noStrike" kern="1200" baseline="0" dirty="0" smtClean="0">
                <a:solidFill>
                  <a:schemeClr val="tx1"/>
                </a:solidFill>
                <a:latin typeface="+mn-lt"/>
                <a:ea typeface="+mn-ea"/>
                <a:cs typeface="+mn-cs"/>
              </a:rPr>
              <a:t>β </a:t>
            </a:r>
            <a:r>
              <a:rPr lang="en-US" sz="1200" b="0" i="0" u="none" strike="noStrike" kern="1200" baseline="0" dirty="0" smtClean="0">
                <a:solidFill>
                  <a:schemeClr val="tx1"/>
                </a:solidFill>
                <a:latin typeface="+mn-lt"/>
                <a:ea typeface="+mn-ea"/>
                <a:cs typeface="+mn-cs"/>
              </a:rPr>
              <a:t>in the graph then </a:t>
            </a:r>
            <a:r>
              <a:rPr lang="en-US" sz="1200" b="0" i="1" u="none" strike="noStrike" kern="1200" baseline="0" dirty="0" smtClean="0">
                <a:solidFill>
                  <a:schemeClr val="tx1"/>
                </a:solidFill>
                <a:latin typeface="+mn-lt"/>
                <a:ea typeface="+mn-ea"/>
                <a:cs typeface="+mn-cs"/>
              </a:rPr>
              <a:t>α </a:t>
            </a:r>
            <a:r>
              <a:rPr lang="en-US" sz="1200" b="0" i="0" u="none" strike="noStrike" kern="1200" baseline="0" dirty="0" smtClean="0">
                <a:solidFill>
                  <a:schemeClr val="tx1"/>
                </a:solidFill>
                <a:latin typeface="+mn-lt"/>
                <a:ea typeface="+mn-ea"/>
                <a:cs typeface="+mn-cs"/>
              </a:rPr>
              <a:t>and </a:t>
            </a:r>
            <a:r>
              <a:rPr lang="en-US" sz="1200" b="0" i="1" u="none" strike="noStrike" kern="1200" baseline="0" dirty="0" smtClean="0">
                <a:solidFill>
                  <a:schemeClr val="tx1"/>
                </a:solidFill>
                <a:latin typeface="+mn-lt"/>
                <a:ea typeface="+mn-ea"/>
                <a:cs typeface="+mn-cs"/>
              </a:rPr>
              <a:t>β </a:t>
            </a:r>
            <a:r>
              <a:rPr lang="en-US" sz="1200" b="0" i="0" u="none" strike="noStrike" kern="1200" baseline="0" dirty="0" smtClean="0">
                <a:solidFill>
                  <a:schemeClr val="tx1"/>
                </a:solidFill>
                <a:latin typeface="+mn-lt"/>
                <a:ea typeface="+mn-ea"/>
                <a:cs typeface="+mn-cs"/>
              </a:rPr>
              <a:t>are collider connected.</a:t>
            </a:r>
            <a:endParaRPr lang="en-US" dirty="0"/>
          </a:p>
        </p:txBody>
      </p:sp>
      <p:sp>
        <p:nvSpPr>
          <p:cNvPr id="4" name="Slide Number Placeholder 3"/>
          <p:cNvSpPr>
            <a:spLocks noGrp="1"/>
          </p:cNvSpPr>
          <p:nvPr>
            <p:ph type="sldNum" sz="quarter" idx="10"/>
          </p:nvPr>
        </p:nvSpPr>
        <p:spPr/>
        <p:txBody>
          <a:bodyPr/>
          <a:lstStyle/>
          <a:p>
            <a:fld id="{105F7BB2-89E5-4A62-9821-89538583A22A}" type="slidenum">
              <a:rPr lang="en-US" smtClean="0"/>
              <a:t>11</a:t>
            </a:fld>
            <a:endParaRPr lang="en-US"/>
          </a:p>
        </p:txBody>
      </p:sp>
    </p:spTree>
    <p:extLst>
      <p:ext uri="{BB962C8B-B14F-4D97-AF65-F5344CB8AC3E}">
        <p14:creationId xmlns:p14="http://schemas.microsoft.com/office/powerpoint/2010/main" val="39061435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Pena claim: </a:t>
            </a:r>
            <a:r>
              <a:rPr lang="en-US" sz="1200" i="1" kern="1200" dirty="0" smtClean="0">
                <a:solidFill>
                  <a:schemeClr val="tx1"/>
                </a:solidFill>
                <a:effectLst/>
                <a:latin typeface="+mn-lt"/>
                <a:ea typeface="+mn-ea"/>
                <a:cs typeface="+mn-cs"/>
              </a:rPr>
              <a:t>MVR CGs are a subset of maximal ancestral graphs without undirected edges, every MVR CG represents the independence model represented by a DAG under marginalization</a:t>
            </a:r>
            <a:r>
              <a:rPr lang="en-US" sz="1200" kern="1200" dirty="0" smtClean="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105F7BB2-89E5-4A62-9821-89538583A22A}" type="slidenum">
              <a:rPr lang="en-US" smtClean="0"/>
              <a:t>13</a:t>
            </a:fld>
            <a:endParaRPr lang="en-US"/>
          </a:p>
        </p:txBody>
      </p:sp>
    </p:spTree>
    <p:extLst>
      <p:ext uri="{BB962C8B-B14F-4D97-AF65-F5344CB8AC3E}">
        <p14:creationId xmlns:p14="http://schemas.microsoft.com/office/powerpoint/2010/main" val="21013621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Note that the chosen total order of the chain components is in general not unique</a:t>
            </a:r>
            <a:endParaRPr lang="en-US" dirty="0"/>
          </a:p>
        </p:txBody>
      </p:sp>
      <p:sp>
        <p:nvSpPr>
          <p:cNvPr id="4" name="Slide Number Placeholder 3"/>
          <p:cNvSpPr>
            <a:spLocks noGrp="1"/>
          </p:cNvSpPr>
          <p:nvPr>
            <p:ph type="sldNum" sz="quarter" idx="10"/>
          </p:nvPr>
        </p:nvSpPr>
        <p:spPr/>
        <p:txBody>
          <a:bodyPr/>
          <a:lstStyle/>
          <a:p>
            <a:fld id="{105F7BB2-89E5-4A62-9821-89538583A22A}" type="slidenum">
              <a:rPr lang="en-US" smtClean="0"/>
              <a:t>14</a:t>
            </a:fld>
            <a:endParaRPr lang="en-US"/>
          </a:p>
        </p:txBody>
      </p:sp>
    </p:spTree>
    <p:extLst>
      <p:ext uri="{BB962C8B-B14F-4D97-AF65-F5344CB8AC3E}">
        <p14:creationId xmlns:p14="http://schemas.microsoft.com/office/powerpoint/2010/main" val="27378662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4220751"/>
            <a:ext cx="10363200" cy="916737"/>
          </a:xfrm>
          <a:prstGeom prst="rect">
            <a:avLst/>
          </a:prstGeom>
        </p:spPr>
        <p:txBody>
          <a:bodyPr/>
          <a:lstStyle>
            <a:lvl1pPr>
              <a:defRPr sz="3600">
                <a:solidFill>
                  <a:schemeClr val="tx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9510900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7438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20502743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sz="4000">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09600" y="1600201"/>
            <a:ext cx="10972800" cy="4108119"/>
          </a:xfrm>
          <a:prstGeom prst="rect">
            <a:avLst/>
          </a:prstGeom>
        </p:spPr>
        <p:txBody>
          <a:bodyPr/>
          <a:lstStyle>
            <a:lvl1pPr>
              <a:defRPr sz="2400">
                <a:latin typeface="Times New Roman" panose="02020603050405020304" pitchFamily="18" charset="0"/>
                <a:cs typeface="Times New Roman" panose="02020603050405020304" pitchFamily="18" charset="0"/>
              </a:defRPr>
            </a:lvl1pPr>
            <a:lvl2pPr>
              <a:defRPr sz="2000">
                <a:latin typeface="Times New Roman" panose="02020603050405020304" pitchFamily="18" charset="0"/>
                <a:cs typeface="Times New Roman" panose="02020603050405020304" pitchFamily="18" charset="0"/>
              </a:defRPr>
            </a:lvl2pPr>
            <a:lvl3pPr>
              <a:defRPr sz="1800">
                <a:latin typeface="Times New Roman" panose="02020603050405020304" pitchFamily="18" charset="0"/>
                <a:cs typeface="Times New Roman" panose="02020603050405020304" pitchFamily="18" charset="0"/>
              </a:defRPr>
            </a:lvl3pPr>
            <a:lvl4pPr>
              <a:defRPr sz="1600">
                <a:latin typeface="Times New Roman" panose="02020603050405020304" pitchFamily="18" charset="0"/>
                <a:cs typeface="Times New Roman" panose="02020603050405020304" pitchFamily="18" charset="0"/>
              </a:defRPr>
            </a:lvl4pPr>
            <a:lvl5pPr>
              <a:defRPr sz="1400">
                <a:latin typeface="Times New Roman" panose="02020603050405020304" pitchFamily="18" charset="0"/>
                <a:cs typeface="Times New Roman" panose="02020603050405020304"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000901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20324" y="4406901"/>
            <a:ext cx="103632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20324" y="2906713"/>
            <a:ext cx="103632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0798271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172257"/>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172257"/>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946629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6"/>
            <a:ext cx="5386917" cy="3571927"/>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6"/>
            <a:ext cx="5389033" cy="3571927"/>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177890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37481496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4609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298874"/>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4876910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41029" y="4441416"/>
            <a:ext cx="7315200" cy="566738"/>
          </a:xfrm>
          <a:prstGeom prst="rect">
            <a:avLst/>
          </a:prstGeo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2441029" y="612776"/>
            <a:ext cx="7315200" cy="367167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2441029" y="5008154"/>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9885079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20763390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609600" y="1600201"/>
            <a:ext cx="10972800" cy="4108119"/>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859919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20324" y="4406901"/>
            <a:ext cx="103632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20324" y="2906713"/>
            <a:ext cx="103632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30426698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172257"/>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172257"/>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608855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6"/>
            <a:ext cx="5386917" cy="3571927"/>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6"/>
            <a:ext cx="5389033" cy="3571927"/>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326419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32660703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4609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298874"/>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2180347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41029" y="4441416"/>
            <a:ext cx="7315200" cy="566738"/>
          </a:xfrm>
          <a:prstGeom prst="rect">
            <a:avLst/>
          </a:prstGeo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2441029" y="612776"/>
            <a:ext cx="7315200" cy="367167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2441029" y="5008154"/>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8501363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3.pn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10" Type="http://schemas.openxmlformats.org/officeDocument/2006/relationships/image" Target="../media/image3.png"/><Relationship Id="rId4" Type="http://schemas.openxmlformats.org/officeDocument/2006/relationships/slideLayout" Target="../slideLayouts/slideLayout14.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pic>
        <p:nvPicPr>
          <p:cNvPr id="1026" name="Picture 1" descr="Logo Up bar.png"/>
          <p:cNvPicPr>
            <a:picLocks noChangeAspect="1"/>
          </p:cNvPicPr>
          <p:nvPr/>
        </p:nvPicPr>
        <p:blipFill>
          <a:blip r:embed="rId4"/>
          <a:srcRect/>
          <a:stretch>
            <a:fillRect/>
          </a:stretch>
        </p:blipFill>
        <p:spPr bwMode="auto">
          <a:xfrm>
            <a:off x="1" y="0"/>
            <a:ext cx="12189884" cy="6858000"/>
          </a:xfrm>
          <a:prstGeom prst="rect">
            <a:avLst/>
          </a:prstGeom>
          <a:noFill/>
          <a:ln w="9525">
            <a:noFill/>
            <a:miter lim="800000"/>
            <a:headEnd/>
            <a:tailEnd/>
          </a:ln>
        </p:spPr>
      </p:pic>
    </p:spTree>
    <p:extLst>
      <p:ext uri="{BB962C8B-B14F-4D97-AF65-F5344CB8AC3E}">
        <p14:creationId xmlns:p14="http://schemas.microsoft.com/office/powerpoint/2010/main" val="1225416357"/>
      </p:ext>
    </p:extLst>
  </p:cSld>
  <p:clrMap bg1="lt1" tx1="dk1" bg2="lt2" tx2="dk2" accent1="accent1" accent2="accent2" accent3="accent3" accent4="accent4" accent5="accent5" accent6="accent6" hlink="hlink" folHlink="folHlink"/>
  <p:sldLayoutIdLst>
    <p:sldLayoutId id="2147483661" r:id="rId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ctr" defTabSz="457200" rtl="0" eaLnBrk="1" fontAlgn="base" hangingPunct="1">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 descr="horizontal linear logo.png"/>
          <p:cNvPicPr>
            <a:picLocks noChangeAspect="1"/>
          </p:cNvPicPr>
          <p:nvPr/>
        </p:nvPicPr>
        <p:blipFill>
          <a:blip r:embed="rId11"/>
          <a:srcRect/>
          <a:stretch>
            <a:fillRect/>
          </a:stretch>
        </p:blipFill>
        <p:spPr bwMode="auto">
          <a:xfrm>
            <a:off x="1" y="0"/>
            <a:ext cx="12189884" cy="6858000"/>
          </a:xfrm>
          <a:prstGeom prst="rect">
            <a:avLst/>
          </a:prstGeom>
          <a:noFill/>
          <a:ln w="9525">
            <a:noFill/>
            <a:miter lim="800000"/>
            <a:headEnd/>
            <a:tailEnd/>
          </a:ln>
        </p:spPr>
      </p:pic>
    </p:spTree>
    <p:extLst>
      <p:ext uri="{BB962C8B-B14F-4D97-AF65-F5344CB8AC3E}">
        <p14:creationId xmlns:p14="http://schemas.microsoft.com/office/powerpoint/2010/main" val="3418621754"/>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 descr="horizontal linear logo.png"/>
          <p:cNvPicPr>
            <a:picLocks noChangeAspect="1"/>
          </p:cNvPicPr>
          <p:nvPr/>
        </p:nvPicPr>
        <p:blipFill>
          <a:blip r:embed="rId10"/>
          <a:srcRect/>
          <a:stretch>
            <a:fillRect/>
          </a:stretch>
        </p:blipFill>
        <p:spPr bwMode="auto">
          <a:xfrm>
            <a:off x="1" y="0"/>
            <a:ext cx="12189884" cy="6858000"/>
          </a:xfrm>
          <a:prstGeom prst="rect">
            <a:avLst/>
          </a:prstGeom>
          <a:noFill/>
          <a:ln w="9525">
            <a:noFill/>
            <a:miter lim="800000"/>
            <a:headEnd/>
            <a:tailEnd/>
          </a:ln>
        </p:spPr>
      </p:pic>
    </p:spTree>
    <p:extLst>
      <p:ext uri="{BB962C8B-B14F-4D97-AF65-F5344CB8AC3E}">
        <p14:creationId xmlns:p14="http://schemas.microsoft.com/office/powerpoint/2010/main" val="252643331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18.emf"/><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27.pn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2.xml"/><Relationship Id="rId4" Type="http://schemas.openxmlformats.org/officeDocument/2006/relationships/image" Target="../media/image1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91687" y="3906853"/>
            <a:ext cx="7772400" cy="2016276"/>
          </a:xfrm>
        </p:spPr>
        <p:txBody>
          <a:bodyPr/>
          <a:lstStyle/>
          <a:p>
            <a:pPr>
              <a:lnSpc>
                <a:spcPct val="150000"/>
              </a:lnSpc>
            </a:pPr>
            <a:r>
              <a:rPr lang="en-US" sz="2400" b="1" dirty="0">
                <a:latin typeface="Times New Roman" panose="02020603050405020304" pitchFamily="18" charset="0"/>
                <a:ea typeface="Calibri" panose="020F0502020204030204" pitchFamily="34" charset="0"/>
              </a:rPr>
              <a:t>Chronological review of Markov property for multivariate regression chain graphs</a:t>
            </a:r>
            <a:r>
              <a:rPr lang="en-US" sz="2800" b="1" dirty="0" smtClean="0">
                <a:latin typeface="Times New Roman" pitchFamily="18" charset="0"/>
                <a:cs typeface="Times New Roman" pitchFamily="18" charset="0"/>
              </a:rPr>
              <a:t/>
            </a:r>
            <a:br>
              <a:rPr lang="en-US" sz="2800" b="1" dirty="0" smtClean="0">
                <a:latin typeface="Times New Roman" pitchFamily="18" charset="0"/>
                <a:cs typeface="Times New Roman" pitchFamily="18" charset="0"/>
              </a:rPr>
            </a:br>
            <a:r>
              <a:rPr lang="en-US" sz="2000" b="1" dirty="0" smtClean="0">
                <a:latin typeface="Times New Roman" pitchFamily="18" charset="0"/>
                <a:cs typeface="Times New Roman" pitchFamily="18" charset="0"/>
              </a:rPr>
              <a:t>Mohammad </a:t>
            </a:r>
            <a:r>
              <a:rPr lang="en-US" sz="2000" b="1" dirty="0">
                <a:latin typeface="Times New Roman" pitchFamily="18" charset="0"/>
                <a:cs typeface="Times New Roman" pitchFamily="18" charset="0"/>
              </a:rPr>
              <a:t>Ali </a:t>
            </a:r>
            <a:r>
              <a:rPr lang="en-US" sz="2000" b="1" dirty="0" smtClean="0">
                <a:latin typeface="Times New Roman" pitchFamily="18" charset="0"/>
                <a:cs typeface="Times New Roman" pitchFamily="18" charset="0"/>
              </a:rPr>
              <a:t>Javidian</a:t>
            </a:r>
            <a:r>
              <a:rPr lang="en-US" sz="2000" dirty="0">
                <a:latin typeface="Times New Roman" pitchFamily="18" charset="0"/>
                <a:cs typeface="Times New Roman" pitchFamily="18" charset="0"/>
              </a:rPr>
              <a:t/>
            </a:r>
            <a:br>
              <a:rPr lang="en-US" sz="2000" dirty="0">
                <a:latin typeface="Times New Roman" pitchFamily="18" charset="0"/>
                <a:cs typeface="Times New Roman" pitchFamily="18" charset="0"/>
              </a:rPr>
            </a:br>
            <a:r>
              <a:rPr lang="en-US" sz="2000" dirty="0" smtClean="0">
                <a:latin typeface="Times New Roman" pitchFamily="18" charset="0"/>
                <a:cs typeface="Times New Roman" pitchFamily="18" charset="0"/>
              </a:rPr>
              <a:t>11/10/2017</a:t>
            </a:r>
            <a:endParaRPr lang="en-US" sz="2000" dirty="0">
              <a:latin typeface="Times New Roman" pitchFamily="18" charset="0"/>
              <a:cs typeface="Times New Roman" pitchFamily="18" charset="0"/>
            </a:endParaRPr>
          </a:p>
        </p:txBody>
      </p:sp>
      <p:sp>
        <p:nvSpPr>
          <p:cNvPr id="3" name="Rectangle 2"/>
          <p:cNvSpPr/>
          <p:nvPr/>
        </p:nvSpPr>
        <p:spPr>
          <a:xfrm>
            <a:off x="0" y="6211669"/>
            <a:ext cx="6096000" cy="400110"/>
          </a:xfrm>
          <a:prstGeom prst="rect">
            <a:avLst/>
          </a:prstGeom>
        </p:spPr>
        <p:txBody>
          <a:bodyPr>
            <a:spAutoFit/>
          </a:bodyPr>
          <a:lstStyle/>
          <a:p>
            <a:r>
              <a:rPr lang="en-US" sz="2000" b="1" dirty="0" err="1" smtClean="0">
                <a:latin typeface="Times New Roman" pitchFamily="18" charset="0"/>
                <a:cs typeface="Times New Roman" pitchFamily="18" charset="0"/>
              </a:rPr>
              <a:t>Hypergraph</a:t>
            </a:r>
            <a:r>
              <a:rPr lang="en-US" sz="2000" b="1" dirty="0" smtClean="0">
                <a:latin typeface="Times New Roman" pitchFamily="18" charset="0"/>
                <a:cs typeface="Times New Roman" pitchFamily="18" charset="0"/>
              </a:rPr>
              <a:t> &amp; Bayesian Network Seminar</a:t>
            </a:r>
            <a:endParaRPr lang="en-US" sz="2000" b="1" dirty="0"/>
          </a:p>
        </p:txBody>
      </p:sp>
    </p:spTree>
    <p:extLst>
      <p:ext uri="{BB962C8B-B14F-4D97-AF65-F5344CB8AC3E}">
        <p14:creationId xmlns:p14="http://schemas.microsoft.com/office/powerpoint/2010/main" val="12709541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718590"/>
          </a:xfrm>
        </p:spPr>
        <p:txBody>
          <a:bodyPr/>
          <a:lstStyle/>
          <a:p>
            <a:r>
              <a:rPr lang="en-US" b="1" dirty="0"/>
              <a:t>Richardson and </a:t>
            </a:r>
            <a:r>
              <a:rPr lang="en-US" b="1" dirty="0" err="1"/>
              <a:t>Spirtes</a:t>
            </a:r>
            <a:r>
              <a:rPr lang="en-US" b="1" dirty="0"/>
              <a:t> </a:t>
            </a:r>
            <a:endParaRPr lang="en-US" dirty="0"/>
          </a:p>
        </p:txBody>
      </p:sp>
      <p:sp>
        <p:nvSpPr>
          <p:cNvPr id="3" name="Content Placeholder 2"/>
          <p:cNvSpPr>
            <a:spLocks noGrp="1"/>
          </p:cNvSpPr>
          <p:nvPr>
            <p:ph idx="1"/>
          </p:nvPr>
        </p:nvSpPr>
        <p:spPr>
          <a:xfrm>
            <a:off x="609600" y="993229"/>
            <a:ext cx="10972800" cy="4715092"/>
          </a:xfrm>
        </p:spPr>
        <p:txBody>
          <a:bodyPr/>
          <a:lstStyle/>
          <a:p>
            <a:pPr marL="0" indent="0">
              <a:buNone/>
            </a:pPr>
            <a:r>
              <a:rPr lang="en-US" b="1" dirty="0"/>
              <a:t>Definition (Ancestors and anterior vertices). </a:t>
            </a:r>
            <a:r>
              <a:rPr lang="en-US" dirty="0"/>
              <a:t>A vertex </a:t>
            </a:r>
            <a:r>
              <a:rPr lang="en-US" i="1" dirty="0"/>
              <a:t>α </a:t>
            </a:r>
            <a:r>
              <a:rPr lang="en-US" dirty="0"/>
              <a:t>is said to be an </a:t>
            </a:r>
            <a:r>
              <a:rPr lang="en-US" i="1" u="sng" dirty="0"/>
              <a:t>ancestor</a:t>
            </a:r>
            <a:r>
              <a:rPr lang="en-US" i="1" dirty="0"/>
              <a:t> </a:t>
            </a:r>
            <a:r>
              <a:rPr lang="en-US" dirty="0"/>
              <a:t>of a vertex </a:t>
            </a:r>
            <a:r>
              <a:rPr lang="en-US" i="1" dirty="0"/>
              <a:t>β </a:t>
            </a:r>
            <a:r>
              <a:rPr lang="en-US" dirty="0"/>
              <a:t>if </a:t>
            </a:r>
            <a:r>
              <a:rPr lang="en-US" i="1" dirty="0"/>
              <a:t>either </a:t>
            </a:r>
            <a:r>
              <a:rPr lang="en-US" dirty="0"/>
              <a:t>there is a directed path </a:t>
            </a:r>
            <a:r>
              <a:rPr lang="en-US" i="1" dirty="0"/>
              <a:t>α</a:t>
            </a:r>
            <a:r>
              <a:rPr lang="en-US" dirty="0"/>
              <a:t>→· · ·→</a:t>
            </a:r>
            <a:r>
              <a:rPr lang="en-US" i="1" dirty="0"/>
              <a:t>β </a:t>
            </a:r>
            <a:r>
              <a:rPr lang="en-US" dirty="0"/>
              <a:t>from </a:t>
            </a:r>
            <a:r>
              <a:rPr lang="en-US" i="1" dirty="0"/>
              <a:t>α </a:t>
            </a:r>
            <a:r>
              <a:rPr lang="en-US" dirty="0"/>
              <a:t>to </a:t>
            </a:r>
            <a:r>
              <a:rPr lang="en-US" i="1" dirty="0"/>
              <a:t>β</a:t>
            </a:r>
            <a:r>
              <a:rPr lang="en-US" dirty="0"/>
              <a:t>, </a:t>
            </a:r>
            <a:r>
              <a:rPr lang="en-US" i="1" dirty="0"/>
              <a:t>or α </a:t>
            </a:r>
            <a:r>
              <a:rPr lang="en-US" dirty="0"/>
              <a:t>= </a:t>
            </a:r>
            <a:r>
              <a:rPr lang="en-US" i="1" dirty="0"/>
              <a:t>β</a:t>
            </a:r>
            <a:r>
              <a:rPr lang="en-US" dirty="0"/>
              <a:t>. </a:t>
            </a:r>
            <a:endParaRPr lang="en-US" dirty="0" smtClean="0"/>
          </a:p>
          <a:p>
            <a:pPr marL="0" indent="0">
              <a:buNone/>
            </a:pPr>
            <a:r>
              <a:rPr lang="en-US" dirty="0"/>
              <a:t>A vertex </a:t>
            </a:r>
            <a:r>
              <a:rPr lang="en-US" i="1" dirty="0"/>
              <a:t>α </a:t>
            </a:r>
            <a:r>
              <a:rPr lang="en-US" dirty="0"/>
              <a:t>is said to be </a:t>
            </a:r>
            <a:r>
              <a:rPr lang="en-US" i="1" u="sng" dirty="0"/>
              <a:t>anterior</a:t>
            </a:r>
            <a:r>
              <a:rPr lang="en-US" i="1" dirty="0"/>
              <a:t> </a:t>
            </a:r>
            <a:r>
              <a:rPr lang="en-US" dirty="0"/>
              <a:t>to a vertex </a:t>
            </a:r>
            <a:r>
              <a:rPr lang="en-US" i="1" dirty="0"/>
              <a:t>β </a:t>
            </a:r>
            <a:r>
              <a:rPr lang="en-US" dirty="0"/>
              <a:t>if there is a path </a:t>
            </a:r>
            <a:r>
              <a:rPr lang="en-US" b="1" i="1" dirty="0"/>
              <a:t>μ </a:t>
            </a:r>
            <a:r>
              <a:rPr lang="en-US" dirty="0"/>
              <a:t>from</a:t>
            </a:r>
            <a:r>
              <a:rPr lang="en-US" b="1" dirty="0"/>
              <a:t> </a:t>
            </a:r>
            <a:r>
              <a:rPr lang="en-US" i="1" dirty="0"/>
              <a:t>α </a:t>
            </a:r>
            <a:r>
              <a:rPr lang="en-US" dirty="0"/>
              <a:t>to </a:t>
            </a:r>
            <a:r>
              <a:rPr lang="en-US" i="1" dirty="0"/>
              <a:t>β</a:t>
            </a:r>
            <a:r>
              <a:rPr lang="en-US" b="1" i="1" dirty="0"/>
              <a:t> </a:t>
            </a:r>
            <a:r>
              <a:rPr lang="en-US" dirty="0"/>
              <a:t>on which every edge is either of the form </a:t>
            </a:r>
            <a:r>
              <a:rPr lang="en-US" i="1" dirty="0"/>
              <a:t>γ </a:t>
            </a:r>
            <a:r>
              <a:rPr lang="en-US" dirty="0"/>
              <a:t>−</a:t>
            </a:r>
            <a:r>
              <a:rPr lang="en-US" i="1" dirty="0"/>
              <a:t>δ</a:t>
            </a:r>
            <a:r>
              <a:rPr lang="en-US" dirty="0"/>
              <a:t>, or </a:t>
            </a:r>
            <a:r>
              <a:rPr lang="en-US" i="1" dirty="0"/>
              <a:t>γ </a:t>
            </a:r>
            <a:r>
              <a:rPr lang="en-US" dirty="0"/>
              <a:t>→</a:t>
            </a:r>
            <a:r>
              <a:rPr lang="en-US" i="1" dirty="0"/>
              <a:t>δ </a:t>
            </a:r>
            <a:r>
              <a:rPr lang="en-US" dirty="0"/>
              <a:t>with </a:t>
            </a:r>
            <a:r>
              <a:rPr lang="en-US" i="1" dirty="0"/>
              <a:t>δ </a:t>
            </a:r>
            <a:r>
              <a:rPr lang="en-US" dirty="0"/>
              <a:t>between </a:t>
            </a:r>
            <a:r>
              <a:rPr lang="en-US" i="1" dirty="0"/>
              <a:t>γ </a:t>
            </a:r>
            <a:r>
              <a:rPr lang="en-US" dirty="0"/>
              <a:t>and </a:t>
            </a:r>
            <a:r>
              <a:rPr lang="en-US" i="1" dirty="0"/>
              <a:t>β</a:t>
            </a:r>
            <a:r>
              <a:rPr lang="en-US" dirty="0"/>
              <a:t>, or </a:t>
            </a:r>
            <a:r>
              <a:rPr lang="en-US" i="1" dirty="0"/>
              <a:t>α </a:t>
            </a:r>
            <a:r>
              <a:rPr lang="en-US" dirty="0"/>
              <a:t>= </a:t>
            </a:r>
            <a:r>
              <a:rPr lang="en-US" i="1" dirty="0" smtClean="0"/>
              <a:t>β.</a:t>
            </a:r>
          </a:p>
          <a:p>
            <a:pPr marL="0" indent="0">
              <a:buNone/>
            </a:pPr>
            <a:r>
              <a:rPr lang="en-US" b="1" dirty="0"/>
              <a:t>Definition. </a:t>
            </a:r>
            <a:r>
              <a:rPr lang="en-US" dirty="0"/>
              <a:t>An </a:t>
            </a:r>
            <a:r>
              <a:rPr lang="en-US" i="1" dirty="0"/>
              <a:t>ancestral </a:t>
            </a:r>
            <a:r>
              <a:rPr lang="en-US" dirty="0"/>
              <a:t>graph G is a mixed graph </a:t>
            </a:r>
            <a:r>
              <a:rPr lang="en-US" dirty="0" smtClean="0"/>
              <a:t>in </a:t>
            </a:r>
            <a:r>
              <a:rPr lang="en-US" dirty="0"/>
              <a:t>which the following conditions hold for all vertices </a:t>
            </a:r>
            <a:r>
              <a:rPr lang="en-US" i="1" dirty="0"/>
              <a:t>α </a:t>
            </a:r>
            <a:r>
              <a:rPr lang="en-US" dirty="0"/>
              <a:t>in G:</a:t>
            </a:r>
          </a:p>
          <a:p>
            <a:r>
              <a:rPr lang="en-US" dirty="0"/>
              <a:t>(</a:t>
            </a:r>
            <a:r>
              <a:rPr lang="en-US" dirty="0" err="1"/>
              <a:t>i</a:t>
            </a:r>
            <a:r>
              <a:rPr lang="en-US" dirty="0"/>
              <a:t>) if α and β are joined by an edge with an arrowhead at α, then α is not anterior to β.</a:t>
            </a:r>
          </a:p>
          <a:p>
            <a:r>
              <a:rPr lang="en-US" dirty="0"/>
              <a:t>(ii) there are no arrowheads present at a vertex which is an endpoint of an undirected edge.</a:t>
            </a:r>
            <a:endParaRPr lang="en-US" i="1" dirty="0" smtClean="0"/>
          </a:p>
          <a:p>
            <a:pPr marL="0" indent="0">
              <a:buNone/>
            </a:pPr>
            <a:endParaRPr lang="en-US" dirty="0"/>
          </a:p>
        </p:txBody>
      </p:sp>
      <p:sp>
        <p:nvSpPr>
          <p:cNvPr id="4" name="Rectangle 3"/>
          <p:cNvSpPr/>
          <p:nvPr/>
        </p:nvSpPr>
        <p:spPr>
          <a:xfrm>
            <a:off x="6096000" y="6255548"/>
            <a:ext cx="5809604" cy="461665"/>
          </a:xfrm>
          <a:prstGeom prst="rect">
            <a:avLst/>
          </a:prstGeom>
        </p:spPr>
        <p:txBody>
          <a:bodyPr wrap="none">
            <a:spAutoFit/>
          </a:bodyPr>
          <a:lstStyle/>
          <a:p>
            <a:pPr lvl="1"/>
            <a:r>
              <a:rPr lang="en-US" sz="2400" b="1" dirty="0" smtClean="0">
                <a:latin typeface="Times New Roman" panose="02020603050405020304" pitchFamily="18" charset="0"/>
                <a:cs typeface="Times New Roman" panose="02020603050405020304" pitchFamily="18" charset="0"/>
              </a:rPr>
              <a:t>Ancestral graph Markov models (2002)</a:t>
            </a:r>
          </a:p>
        </p:txBody>
      </p:sp>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4285297" y="4310235"/>
            <a:ext cx="3621405" cy="2176145"/>
          </a:xfrm>
          <a:prstGeom prst="rect">
            <a:avLst/>
          </a:prstGeom>
          <a:noFill/>
        </p:spPr>
      </p:pic>
      <p:sp>
        <p:nvSpPr>
          <p:cNvPr id="6" name="TextBox 5"/>
          <p:cNvSpPr txBox="1"/>
          <p:nvPr/>
        </p:nvSpPr>
        <p:spPr>
          <a:xfrm>
            <a:off x="5139557" y="5897456"/>
            <a:ext cx="520262" cy="584775"/>
          </a:xfrm>
          <a:prstGeom prst="rect">
            <a:avLst/>
          </a:prstGeom>
          <a:noFill/>
        </p:spPr>
        <p:txBody>
          <a:bodyPr wrap="square" rtlCol="0">
            <a:spAutoFit/>
          </a:bodyPr>
          <a:lstStyle/>
          <a:p>
            <a:r>
              <a:rPr lang="en-US" sz="3200" dirty="0" smtClean="0">
                <a:sym typeface="Wingdings" panose="05000000000000000000" pitchFamily="2" charset="2"/>
              </a:rPr>
              <a:t></a:t>
            </a:r>
            <a:endParaRPr lang="en-US" sz="3200" dirty="0"/>
          </a:p>
        </p:txBody>
      </p:sp>
      <p:sp>
        <p:nvSpPr>
          <p:cNvPr id="7" name="TextBox 6"/>
          <p:cNvSpPr txBox="1"/>
          <p:nvPr/>
        </p:nvSpPr>
        <p:spPr>
          <a:xfrm>
            <a:off x="7234038" y="5913221"/>
            <a:ext cx="520262" cy="584775"/>
          </a:xfrm>
          <a:prstGeom prst="rect">
            <a:avLst/>
          </a:prstGeom>
          <a:noFill/>
        </p:spPr>
        <p:txBody>
          <a:bodyPr wrap="square" rtlCol="0">
            <a:spAutoFit/>
          </a:bodyPr>
          <a:lstStyle/>
          <a:p>
            <a:r>
              <a:rPr lang="en-US" sz="3200" dirty="0" smtClean="0">
                <a:sym typeface="Wingdings" panose="05000000000000000000" pitchFamily="2" charset="2"/>
              </a:rPr>
              <a:t></a:t>
            </a:r>
            <a:endParaRPr lang="en-US" sz="3200" dirty="0"/>
          </a:p>
        </p:txBody>
      </p:sp>
    </p:spTree>
    <p:extLst>
      <p:ext uri="{BB962C8B-B14F-4D97-AF65-F5344CB8AC3E}">
        <p14:creationId xmlns:p14="http://schemas.microsoft.com/office/powerpoint/2010/main" val="37906482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25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25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25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25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25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down)">
                                      <p:cBhvr>
                                        <p:cTn id="32" dur="25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down)">
                                      <p:cBhvr>
                                        <p:cTn id="37" dur="25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down)">
                                      <p:cBhvr>
                                        <p:cTn id="42" dur="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718590"/>
          </a:xfrm>
        </p:spPr>
        <p:txBody>
          <a:bodyPr/>
          <a:lstStyle/>
          <a:p>
            <a:r>
              <a:rPr lang="en-US" b="1" dirty="0"/>
              <a:t>Richardson and </a:t>
            </a:r>
            <a:r>
              <a:rPr lang="en-US" b="1" dirty="0" err="1"/>
              <a:t>Spirtes</a:t>
            </a:r>
            <a:r>
              <a:rPr lang="en-US" b="1" dirty="0"/>
              <a:t> </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09600" y="993229"/>
                <a:ext cx="10972800" cy="4715092"/>
              </a:xfrm>
            </p:spPr>
            <p:txBody>
              <a:bodyPr/>
              <a:lstStyle/>
              <a:p>
                <a:pPr marL="0" indent="0">
                  <a:buNone/>
                </a:pPr>
                <a:r>
                  <a:rPr lang="en-US" b="1" dirty="0" smtClean="0"/>
                  <a:t>Definition (</a:t>
                </a:r>
                <a:r>
                  <a:rPr lang="en-US" i="1" dirty="0"/>
                  <a:t>collider connected</a:t>
                </a:r>
                <a:r>
                  <a:rPr lang="en-US" i="1" dirty="0" smtClean="0"/>
                  <a:t>). </a:t>
                </a:r>
                <a:r>
                  <a:rPr lang="en-US" dirty="0"/>
                  <a:t>Two vertices </a:t>
                </a:r>
                <a:r>
                  <a:rPr lang="en-US" i="1" dirty="0"/>
                  <a:t>α </a:t>
                </a:r>
                <a:r>
                  <a:rPr lang="en-US" dirty="0"/>
                  <a:t>and </a:t>
                </a:r>
                <a:r>
                  <a:rPr lang="en-US" i="1" dirty="0"/>
                  <a:t>β </a:t>
                </a:r>
                <a:r>
                  <a:rPr lang="en-US" dirty="0"/>
                  <a:t>in an </a:t>
                </a:r>
                <a:r>
                  <a:rPr lang="en-US" dirty="0" smtClean="0"/>
                  <a:t>ancestral graph </a:t>
                </a:r>
                <a:r>
                  <a:rPr lang="en-US" dirty="0"/>
                  <a:t>G are said to be </a:t>
                </a:r>
                <a:r>
                  <a:rPr lang="en-US" i="1" dirty="0"/>
                  <a:t>collider connected </a:t>
                </a:r>
                <a:r>
                  <a:rPr lang="en-US" dirty="0"/>
                  <a:t>if there is a path from </a:t>
                </a:r>
                <a:r>
                  <a:rPr lang="en-US" i="1" dirty="0"/>
                  <a:t>α </a:t>
                </a:r>
                <a:r>
                  <a:rPr lang="en-US" dirty="0"/>
                  <a:t>to </a:t>
                </a:r>
                <a:r>
                  <a:rPr lang="en-US" i="1" dirty="0"/>
                  <a:t>β </a:t>
                </a:r>
                <a:r>
                  <a:rPr lang="en-US" dirty="0"/>
                  <a:t>in </a:t>
                </a:r>
                <a:r>
                  <a:rPr lang="en-US" dirty="0" smtClean="0"/>
                  <a:t>G on </a:t>
                </a:r>
                <a:r>
                  <a:rPr lang="en-US" dirty="0"/>
                  <a:t>which </a:t>
                </a:r>
                <a:r>
                  <a:rPr lang="en-US" dirty="0" smtClean="0"/>
                  <a:t>every vertex </a:t>
                </a:r>
                <a:r>
                  <a:rPr lang="en-US" dirty="0"/>
                  <a:t>except the endpoints i</a:t>
                </a:r>
                <a:r>
                  <a:rPr lang="en-US" dirty="0" smtClean="0"/>
                  <a:t>s </a:t>
                </a:r>
                <a:r>
                  <a:rPr lang="en-US" dirty="0"/>
                  <a:t>a </a:t>
                </a:r>
                <a:r>
                  <a:rPr lang="en-US" dirty="0" smtClean="0"/>
                  <a:t>collider.</a:t>
                </a:r>
              </a:p>
              <a:p>
                <a:pPr marL="0" indent="0">
                  <a:buNone/>
                </a:pPr>
                <a:r>
                  <a:rPr lang="en-US" b="1" dirty="0" smtClean="0"/>
                  <a:t>Definition (</a:t>
                </a:r>
                <a:r>
                  <a:rPr lang="en-US" i="1" dirty="0"/>
                  <a:t>The augmented graph </a:t>
                </a:r>
                <a14:m>
                  <m:oMath xmlns:m="http://schemas.openxmlformats.org/officeDocument/2006/math">
                    <m:sSup>
                      <m:sSupPr>
                        <m:ctrlPr>
                          <a:rPr lang="en-US" i="1">
                            <a:latin typeface="Cambria Math" panose="02040503050406030204" pitchFamily="18" charset="0"/>
                          </a:rPr>
                        </m:ctrlPr>
                      </m:sSupPr>
                      <m:e>
                        <m:r>
                          <m:rPr>
                            <m:nor/>
                          </m:rPr>
                          <a:rPr lang="en-US" i="1" dirty="0"/>
                          <m:t>(</m:t>
                        </m:r>
                        <m:r>
                          <m:rPr>
                            <m:nor/>
                          </m:rPr>
                          <a:rPr lang="en-US" dirty="0"/>
                          <m:t>G</m:t>
                        </m:r>
                        <m:r>
                          <m:rPr>
                            <m:nor/>
                          </m:rPr>
                          <a:rPr lang="en-US" i="1" dirty="0"/>
                          <m:t>)</m:t>
                        </m:r>
                      </m:e>
                      <m:sup>
                        <m:r>
                          <a:rPr lang="en-US" i="1">
                            <a:latin typeface="Cambria Math" panose="02040503050406030204" pitchFamily="18" charset="0"/>
                          </a:rPr>
                          <m:t>𝑎</m:t>
                        </m:r>
                      </m:sup>
                    </m:sSup>
                  </m:oMath>
                </a14:m>
                <a:r>
                  <a:rPr lang="en-US" b="1" dirty="0" smtClean="0"/>
                  <a:t>). </a:t>
                </a:r>
                <a:r>
                  <a:rPr lang="en-US" dirty="0" smtClean="0"/>
                  <a:t>derived </a:t>
                </a:r>
                <a:r>
                  <a:rPr lang="en-US" dirty="0"/>
                  <a:t>from the mixed graph G is </a:t>
                </a:r>
                <a:r>
                  <a:rPr lang="en-US" dirty="0" smtClean="0"/>
                  <a:t>an undirected </a:t>
                </a:r>
                <a:r>
                  <a:rPr lang="en-US" dirty="0"/>
                  <a:t>graph with the same vertex set as G such </a:t>
                </a:r>
                <a:r>
                  <a:rPr lang="en-US" dirty="0" smtClean="0"/>
                  <a:t>that</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𝛾</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𝛿</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𝑖𝑛</m:t>
                      </m:r>
                      <m:r>
                        <a:rPr lang="en-US" b="0" i="1" smtClean="0">
                          <a:latin typeface="Cambria Math" panose="02040503050406030204" pitchFamily="18" charset="0"/>
                          <a:ea typeface="Cambria Math" panose="02040503050406030204" pitchFamily="18" charset="0"/>
                        </a:rPr>
                        <m:t>  </m:t>
                      </m:r>
                      <m:sSup>
                        <m:sSupPr>
                          <m:ctrlPr>
                            <a:rPr lang="en-US" i="1">
                              <a:latin typeface="Cambria Math" panose="02040503050406030204" pitchFamily="18" charset="0"/>
                            </a:rPr>
                          </m:ctrlPr>
                        </m:sSupPr>
                        <m:e>
                          <m:r>
                            <m:rPr>
                              <m:nor/>
                            </m:rPr>
                            <a:rPr lang="en-US" i="1" dirty="0"/>
                            <m:t>(</m:t>
                          </m:r>
                          <m:r>
                            <m:rPr>
                              <m:nor/>
                            </m:rPr>
                            <a:rPr lang="en-US" dirty="0"/>
                            <m:t>G</m:t>
                          </m:r>
                          <m:r>
                            <m:rPr>
                              <m:nor/>
                            </m:rPr>
                            <a:rPr lang="en-US" i="1" dirty="0"/>
                            <m:t>)</m:t>
                          </m:r>
                        </m:e>
                        <m:sup>
                          <m:r>
                            <a:rPr lang="en-US" i="1">
                              <a:latin typeface="Cambria Math" panose="02040503050406030204" pitchFamily="18" charset="0"/>
                            </a:rPr>
                            <m:t>𝑎</m:t>
                          </m:r>
                        </m:sup>
                      </m:sSup>
                      <m:r>
                        <a:rPr lang="en-US" i="1" smtClean="0">
                          <a:latin typeface="Cambria Math" panose="02040503050406030204" pitchFamily="18" charset="0"/>
                          <a:ea typeface="Cambria Math" panose="02040503050406030204" pitchFamily="18" charset="0"/>
                        </a:rPr>
                        <m:t>⟺</m:t>
                      </m:r>
                      <m:r>
                        <m:rPr>
                          <m:nor/>
                        </m:rPr>
                        <a:rPr lang="en-US" i="1"/>
                        <m:t>γ</m:t>
                      </m:r>
                      <m:r>
                        <m:rPr>
                          <m:nor/>
                        </m:rPr>
                        <a:rPr lang="en-US" i="1"/>
                        <m:t> </m:t>
                      </m:r>
                      <m:r>
                        <m:rPr>
                          <m:nor/>
                        </m:rPr>
                        <a:rPr lang="en-US"/>
                        <m:t>and</m:t>
                      </m:r>
                      <m:r>
                        <m:rPr>
                          <m:nor/>
                        </m:rPr>
                        <a:rPr lang="en-US"/>
                        <m:t> </m:t>
                      </m:r>
                      <m:r>
                        <m:rPr>
                          <m:nor/>
                        </m:rPr>
                        <a:rPr lang="en-US" i="1"/>
                        <m:t>δ</m:t>
                      </m:r>
                      <m:r>
                        <m:rPr>
                          <m:nor/>
                        </m:rPr>
                        <a:rPr lang="en-US" i="1"/>
                        <m:t> </m:t>
                      </m:r>
                      <m:r>
                        <m:rPr>
                          <m:nor/>
                        </m:rPr>
                        <a:rPr lang="en-US"/>
                        <m:t>are</m:t>
                      </m:r>
                      <m:r>
                        <m:rPr>
                          <m:nor/>
                        </m:rPr>
                        <a:rPr lang="en-US"/>
                        <m:t> </m:t>
                      </m:r>
                      <m:r>
                        <m:rPr>
                          <m:nor/>
                        </m:rPr>
                        <a:rPr lang="en-US"/>
                        <m:t>collider</m:t>
                      </m:r>
                      <m:r>
                        <m:rPr>
                          <m:nor/>
                        </m:rPr>
                        <a:rPr lang="en-US"/>
                        <m:t> </m:t>
                      </m:r>
                      <m:r>
                        <m:rPr>
                          <m:nor/>
                        </m:rPr>
                        <a:rPr lang="en-US"/>
                        <m:t>connected</m:t>
                      </m:r>
                      <m:r>
                        <m:rPr>
                          <m:nor/>
                        </m:rPr>
                        <a:rPr lang="en-US"/>
                        <m:t> </m:t>
                      </m:r>
                      <m:r>
                        <m:rPr>
                          <m:nor/>
                        </m:rPr>
                        <a:rPr lang="en-US"/>
                        <m:t>in</m:t>
                      </m:r>
                      <m:r>
                        <m:rPr>
                          <m:nor/>
                        </m:rPr>
                        <a:rPr lang="en-US"/>
                        <m:t> </m:t>
                      </m:r>
                      <m:r>
                        <m:rPr>
                          <m:nor/>
                        </m:rPr>
                        <a:rPr lang="en-US"/>
                        <m:t>G</m:t>
                      </m:r>
                      <m:r>
                        <m:rPr>
                          <m:nor/>
                        </m:rPr>
                        <a:rPr lang="en-US" i="1"/>
                        <m:t>.</m:t>
                      </m:r>
                    </m:oMath>
                  </m:oMathPara>
                </a14:m>
                <a:endParaRPr lang="en-US" b="1" dirty="0" smtClean="0"/>
              </a:p>
              <a:p>
                <a:pPr marL="0" indent="0">
                  <a:buNone/>
                </a:pPr>
                <a:r>
                  <a:rPr lang="en-US" b="1" dirty="0"/>
                  <a:t>Definition of </a:t>
                </a:r>
                <a:r>
                  <a:rPr lang="en-US" b="1" dirty="0" smtClean="0"/>
                  <a:t>m∗</a:t>
                </a:r>
                <a:r>
                  <a:rPr lang="en-US" b="1" dirty="0"/>
                  <a:t>-separation. </a:t>
                </a:r>
                <a:r>
                  <a:rPr lang="en-US" dirty="0"/>
                  <a:t>Sets </a:t>
                </a:r>
                <a:r>
                  <a:rPr lang="en-US" i="1" dirty="0"/>
                  <a:t>X</a:t>
                </a:r>
                <a:r>
                  <a:rPr lang="en-US" dirty="0"/>
                  <a:t>, </a:t>
                </a:r>
                <a:r>
                  <a:rPr lang="en-US" i="1" dirty="0"/>
                  <a:t>Y </a:t>
                </a:r>
                <a:r>
                  <a:rPr lang="en-US" dirty="0"/>
                  <a:t>and </a:t>
                </a:r>
                <a:r>
                  <a:rPr lang="en-US" i="1" dirty="0"/>
                  <a:t>Z </a:t>
                </a:r>
                <a:r>
                  <a:rPr lang="en-US" dirty="0"/>
                  <a:t>are said to </a:t>
                </a:r>
                <a:r>
                  <a:rPr lang="en-US" dirty="0" smtClean="0"/>
                  <a:t>be </a:t>
                </a:r>
                <a:r>
                  <a:rPr lang="en-US" i="1" dirty="0" smtClean="0"/>
                  <a:t>m</a:t>
                </a:r>
                <a:r>
                  <a:rPr lang="en-US" dirty="0" smtClean="0"/>
                  <a:t>∗</a:t>
                </a:r>
                <a:r>
                  <a:rPr lang="en-US" dirty="0"/>
                  <a:t>-separated if </a:t>
                </a:r>
                <a:r>
                  <a:rPr lang="en-US" i="1" dirty="0"/>
                  <a:t>X </a:t>
                </a:r>
                <a:r>
                  <a:rPr lang="en-US" dirty="0"/>
                  <a:t>and </a:t>
                </a:r>
                <a:r>
                  <a:rPr lang="en-US" i="1" dirty="0"/>
                  <a:t>Y </a:t>
                </a:r>
                <a:r>
                  <a:rPr lang="en-US" dirty="0"/>
                  <a:t>are separated by </a:t>
                </a:r>
                <a:r>
                  <a:rPr lang="en-US" i="1" dirty="0"/>
                  <a:t>Z </a:t>
                </a:r>
                <a:r>
                  <a:rPr lang="en-US" dirty="0"/>
                  <a:t>in </a:t>
                </a: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𝐺</m:t>
                            </m:r>
                          </m:e>
                          <m:sub>
                            <m:r>
                              <a:rPr lang="en-US" b="0" i="1" smtClean="0">
                                <a:latin typeface="Cambria Math" panose="02040503050406030204" pitchFamily="18" charset="0"/>
                              </a:rPr>
                              <m:t>𝑎𝑛𝑡</m:t>
                            </m:r>
                            <m:r>
                              <a:rPr lang="en-US" b="0" i="1" smtClean="0">
                                <a:latin typeface="Cambria Math" panose="02040503050406030204" pitchFamily="18" charset="0"/>
                              </a:rPr>
                              <m:t>(</m:t>
                            </m:r>
                            <m:r>
                              <a:rPr lang="en-US" b="0" i="1" smtClean="0">
                                <a:latin typeface="Cambria Math" panose="02040503050406030204" pitchFamily="18" charset="0"/>
                              </a:rPr>
                              <m:t>𝑋</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𝑌</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𝑍</m:t>
                            </m:r>
                            <m:r>
                              <a:rPr lang="en-US" b="0" i="1" smtClean="0">
                                <a:latin typeface="Cambria Math" panose="02040503050406030204" pitchFamily="18" charset="0"/>
                              </a:rPr>
                              <m:t>)</m:t>
                            </m:r>
                          </m:sub>
                          <m:sup/>
                        </m:sSubSup>
                        <m:r>
                          <a:rPr lang="en-US" b="0" i="1" smtClean="0">
                            <a:latin typeface="Cambria Math" panose="02040503050406030204" pitchFamily="18" charset="0"/>
                          </a:rPr>
                          <m:t>)</m:t>
                        </m:r>
                      </m:e>
                      <m:sup>
                        <m:r>
                          <a:rPr lang="en-US" b="0" i="1" smtClean="0">
                            <a:latin typeface="Cambria Math" panose="02040503050406030204" pitchFamily="18" charset="0"/>
                          </a:rPr>
                          <m:t>𝑎</m:t>
                        </m:r>
                      </m:sup>
                    </m:sSup>
                  </m:oMath>
                </a14:m>
                <a:r>
                  <a:rPr lang="en-US" dirty="0" smtClean="0"/>
                  <a:t>(</a:t>
                </a:r>
                <a:r>
                  <a:rPr lang="en-US" i="1" dirty="0"/>
                  <a:t>X</a:t>
                </a:r>
                <a:r>
                  <a:rPr lang="en-US" dirty="0"/>
                  <a:t>, </a:t>
                </a:r>
                <a:r>
                  <a:rPr lang="en-US" i="1" dirty="0"/>
                  <a:t>Y </a:t>
                </a:r>
                <a:r>
                  <a:rPr lang="en-US" dirty="0"/>
                  <a:t>, </a:t>
                </a:r>
                <a:r>
                  <a:rPr lang="en-US" i="1" dirty="0"/>
                  <a:t>Z </a:t>
                </a:r>
                <a:r>
                  <a:rPr lang="en-US" dirty="0"/>
                  <a:t>are </a:t>
                </a:r>
                <a:r>
                  <a:rPr lang="en-US" dirty="0" smtClean="0"/>
                  <a:t>disjoint sets</a:t>
                </a:r>
                <a:r>
                  <a:rPr lang="en-US" dirty="0"/>
                  <a:t>; </a:t>
                </a:r>
                <a:r>
                  <a:rPr lang="en-US" i="1" dirty="0"/>
                  <a:t>X</a:t>
                </a:r>
                <a:r>
                  <a:rPr lang="en-US" dirty="0"/>
                  <a:t>, </a:t>
                </a:r>
                <a:r>
                  <a:rPr lang="en-US" i="1" dirty="0"/>
                  <a:t>Y </a:t>
                </a:r>
                <a:r>
                  <a:rPr lang="en-US" dirty="0"/>
                  <a:t>are nonempty</a:t>
                </a:r>
                <a:r>
                  <a:rPr lang="en-US" dirty="0" smtClean="0"/>
                  <a:t>).</a:t>
                </a:r>
              </a:p>
              <a:p>
                <a:pPr marL="0" indent="0">
                  <a:buNone/>
                </a:pPr>
                <a:r>
                  <a:rPr lang="en-US" b="1" dirty="0" smtClean="0"/>
                  <a:t>Example: </a:t>
                </a:r>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𝑎</m:t>
                      </m:r>
                      <m:r>
                        <a:rPr lang="en-US" i="1">
                          <a:latin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𝑏</m:t>
                          </m:r>
                          <m:r>
                            <a:rPr lang="en-US" i="1">
                              <a:latin typeface="Cambria Math" panose="02040503050406030204" pitchFamily="18" charset="0"/>
                            </a:rPr>
                            <m:t>,</m:t>
                          </m:r>
                          <m:r>
                            <a:rPr lang="en-US" i="1">
                              <a:latin typeface="Cambria Math" panose="02040503050406030204" pitchFamily="18" charset="0"/>
                            </a:rPr>
                            <m:t>𝑑</m:t>
                          </m:r>
                        </m:e>
                      </m:d>
                      <m:r>
                        <a:rPr lang="en-US" i="1">
                          <a:latin typeface="Cambria Math" panose="02040503050406030204" pitchFamily="18" charset="0"/>
                        </a:rPr>
                        <m:t>,  </m:t>
                      </m:r>
                      <m:r>
                        <a:rPr lang="en-US" i="1">
                          <a:latin typeface="Cambria Math" panose="02040503050406030204" pitchFamily="18" charset="0"/>
                        </a:rPr>
                        <m:t>𝑏</m:t>
                      </m:r>
                      <m:r>
                        <a:rPr lang="en-US" i="1">
                          <a:latin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𝑎</m:t>
                          </m:r>
                          <m:r>
                            <a:rPr lang="en-US" i="1">
                              <a:latin typeface="Cambria Math" panose="02040503050406030204" pitchFamily="18" charset="0"/>
                            </a:rPr>
                            <m:t>,</m:t>
                          </m:r>
                          <m:r>
                            <a:rPr lang="en-US" i="1">
                              <a:latin typeface="Cambria Math" panose="02040503050406030204" pitchFamily="18" charset="0"/>
                            </a:rPr>
                            <m:t>𝑐</m:t>
                          </m:r>
                        </m:e>
                      </m:d>
                      <m:r>
                        <a:rPr lang="en-US" i="1">
                          <a:latin typeface="Cambria Math" panose="02040503050406030204" pitchFamily="18" charset="0"/>
                        </a:rPr>
                        <m:t>,  </m:t>
                      </m:r>
                      <m:r>
                        <a:rPr lang="en-US" i="1">
                          <a:latin typeface="Cambria Math" panose="02040503050406030204" pitchFamily="18" charset="0"/>
                        </a:rPr>
                        <m:t>𝑎</m:t>
                      </m:r>
                      <m:r>
                        <a:rPr lang="en-US" b="0" i="1" smtClean="0">
                          <a:latin typeface="Cambria Math" panose="02040503050406030204" pitchFamily="18" charset="0"/>
                        </a:rPr>
                        <m:t>     </m:t>
                      </m:r>
                      <m:r>
                        <a:rPr lang="en-US" i="1">
                          <a:latin typeface="Cambria Math" panose="02040503050406030204" pitchFamily="18" charset="0"/>
                        </a:rPr>
                        <m:t> </m:t>
                      </m:r>
                      <m:r>
                        <m:rPr>
                          <m:sty m:val="p"/>
                        </m:rPr>
                        <a:rPr lang="en-US">
                          <a:latin typeface="Cambria Math" panose="02040503050406030204" pitchFamily="18" charset="0"/>
                        </a:rPr>
                        <m:t>d</m:t>
                      </m:r>
                      <m:r>
                        <a:rPr lang="en-US">
                          <a:latin typeface="Cambria Math" panose="02040503050406030204" pitchFamily="18" charset="0"/>
                        </a:rPr>
                        <m:t>|</m:t>
                      </m:r>
                      <m:d>
                        <m:dPr>
                          <m:begChr m:val="{"/>
                          <m:endChr m:val="}"/>
                          <m:ctrlPr>
                            <a:rPr lang="en-US" i="1">
                              <a:latin typeface="Cambria Math" panose="02040503050406030204" pitchFamily="18" charset="0"/>
                            </a:rPr>
                          </m:ctrlPr>
                        </m:dPr>
                        <m:e>
                          <m:r>
                            <m:rPr>
                              <m:sty m:val="p"/>
                            </m:rPr>
                            <a:rPr lang="en-US">
                              <a:latin typeface="Cambria Math" panose="02040503050406030204" pitchFamily="18" charset="0"/>
                            </a:rPr>
                            <m:t>b</m:t>
                          </m:r>
                          <m:r>
                            <a:rPr lang="en-US">
                              <a:latin typeface="Cambria Math" panose="02040503050406030204" pitchFamily="18" charset="0"/>
                            </a:rPr>
                            <m:t>,</m:t>
                          </m:r>
                          <m:r>
                            <m:rPr>
                              <m:sty m:val="p"/>
                            </m:rPr>
                            <a:rPr lang="en-US">
                              <a:latin typeface="Cambria Math" panose="02040503050406030204" pitchFamily="18" charset="0"/>
                            </a:rPr>
                            <m:t>c</m:t>
                          </m:r>
                        </m:e>
                      </m:d>
                      <m:r>
                        <a:rPr lang="en-US">
                          <a:latin typeface="Cambria Math" panose="02040503050406030204" pitchFamily="18" charset="0"/>
                        </a:rPr>
                        <m:t>, </m:t>
                      </m:r>
                      <m:r>
                        <a:rPr lang="en-US" i="1">
                          <a:latin typeface="Cambria Math" panose="02040503050406030204" pitchFamily="18" charset="0"/>
                        </a:rPr>
                        <m:t> </m:t>
                      </m:r>
                      <m:r>
                        <a:rPr lang="en-US" i="1">
                          <a:latin typeface="Cambria Math" panose="02040503050406030204" pitchFamily="18" charset="0"/>
                        </a:rPr>
                        <m:t>𝑏</m:t>
                      </m:r>
                      <m:r>
                        <a:rPr lang="en-US" i="1">
                          <a:latin typeface="Cambria Math" panose="02040503050406030204" pitchFamily="18" charset="0"/>
                        </a:rPr>
                        <m:t>      </m:t>
                      </m:r>
                      <m:r>
                        <a:rPr lang="en-US" i="1">
                          <a:latin typeface="Cambria Math" panose="02040503050406030204" pitchFamily="18" charset="0"/>
                        </a:rPr>
                        <m:t>𝑐</m:t>
                      </m:r>
                      <m:r>
                        <a:rPr lang="en-US" i="1">
                          <a:latin typeface="Cambria Math" panose="02040503050406030204" pitchFamily="18" charset="0"/>
                        </a:rPr>
                        <m:t>|{</m:t>
                      </m:r>
                      <m:r>
                        <a:rPr lang="en-US" i="1">
                          <a:latin typeface="Cambria Math" panose="02040503050406030204" pitchFamily="18" charset="0"/>
                        </a:rPr>
                        <m:t>𝑎</m:t>
                      </m:r>
                      <m:r>
                        <a:rPr lang="en-US" i="1">
                          <a:latin typeface="Cambria Math" panose="02040503050406030204" pitchFamily="18" charset="0"/>
                        </a:rPr>
                        <m:t>,</m:t>
                      </m:r>
                      <m:r>
                        <a:rPr lang="en-US" i="1">
                          <a:latin typeface="Cambria Math" panose="02040503050406030204" pitchFamily="18" charset="0"/>
                        </a:rPr>
                        <m:t>𝑑</m:t>
                      </m:r>
                      <m:r>
                        <a:rPr lang="en-US" i="1">
                          <a:latin typeface="Cambria Math" panose="02040503050406030204" pitchFamily="18" charset="0"/>
                        </a:rPr>
                        <m:t>}</m:t>
                      </m:r>
                    </m:oMath>
                  </m:oMathPara>
                </a14:m>
                <a:endParaRPr lang="en-US" b="1"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09600" y="993229"/>
                <a:ext cx="10972800" cy="4715092"/>
              </a:xfrm>
              <a:blipFill rotWithShape="0">
                <a:blip r:embed="rId3"/>
                <a:stretch>
                  <a:fillRect l="-833" t="-1035" r="-1111"/>
                </a:stretch>
              </a:blipFill>
            </p:spPr>
            <p:txBody>
              <a:bodyPr/>
              <a:lstStyle/>
              <a:p>
                <a:r>
                  <a:rPr lang="en-US">
                    <a:noFill/>
                  </a:rPr>
                  <a:t> </a:t>
                </a:r>
              </a:p>
            </p:txBody>
          </p:sp>
        </mc:Fallback>
      </mc:AlternateContent>
      <p:sp>
        <p:nvSpPr>
          <p:cNvPr id="4" name="Rectangle 3"/>
          <p:cNvSpPr/>
          <p:nvPr/>
        </p:nvSpPr>
        <p:spPr>
          <a:xfrm>
            <a:off x="6096000" y="6255548"/>
            <a:ext cx="5809604" cy="461665"/>
          </a:xfrm>
          <a:prstGeom prst="rect">
            <a:avLst/>
          </a:prstGeom>
        </p:spPr>
        <p:txBody>
          <a:bodyPr wrap="none">
            <a:spAutoFit/>
          </a:bodyPr>
          <a:lstStyle/>
          <a:p>
            <a:pPr lvl="1"/>
            <a:r>
              <a:rPr lang="en-US" sz="2400" b="1" dirty="0" smtClean="0">
                <a:latin typeface="Times New Roman" panose="02020603050405020304" pitchFamily="18" charset="0"/>
                <a:cs typeface="Times New Roman" panose="02020603050405020304" pitchFamily="18" charset="0"/>
              </a:rPr>
              <a:t>Ancestral graph Markov models (2002)</a:t>
            </a:r>
          </a:p>
        </p:txBody>
      </p:sp>
      <p:pic>
        <p:nvPicPr>
          <p:cNvPr id="5" name="Picture 4"/>
          <p:cNvPicPr/>
          <p:nvPr/>
        </p:nvPicPr>
        <p:blipFill>
          <a:blip r:embed="rId4">
            <a:extLst>
              <a:ext uri="{28A0092B-C50C-407E-A947-70E740481C1C}">
                <a14:useLocalDpi xmlns:a14="http://schemas.microsoft.com/office/drawing/2010/main" val="0"/>
              </a:ext>
            </a:extLst>
          </a:blip>
          <a:srcRect/>
          <a:stretch>
            <a:fillRect/>
          </a:stretch>
        </p:blipFill>
        <p:spPr bwMode="auto">
          <a:xfrm>
            <a:off x="10393680" y="4473881"/>
            <a:ext cx="1188720" cy="1234440"/>
          </a:xfrm>
          <a:prstGeom prst="rect">
            <a:avLst/>
          </a:prstGeom>
          <a:noFill/>
        </p:spPr>
      </p:pic>
      <p:pic>
        <p:nvPicPr>
          <p:cNvPr id="6" name="Picture 5"/>
          <p:cNvPicPr>
            <a:picLocks noChangeAspect="1"/>
          </p:cNvPicPr>
          <p:nvPr/>
        </p:nvPicPr>
        <p:blipFill>
          <a:blip r:embed="rId5"/>
          <a:stretch>
            <a:fillRect/>
          </a:stretch>
        </p:blipFill>
        <p:spPr>
          <a:xfrm>
            <a:off x="6322976" y="4671215"/>
            <a:ext cx="331058" cy="365760"/>
          </a:xfrm>
          <a:prstGeom prst="rect">
            <a:avLst/>
          </a:prstGeom>
        </p:spPr>
      </p:pic>
      <p:pic>
        <p:nvPicPr>
          <p:cNvPr id="7" name="Picture 6"/>
          <p:cNvPicPr>
            <a:picLocks noChangeAspect="1"/>
          </p:cNvPicPr>
          <p:nvPr/>
        </p:nvPicPr>
        <p:blipFill>
          <a:blip r:embed="rId5"/>
          <a:stretch>
            <a:fillRect/>
          </a:stretch>
        </p:blipFill>
        <p:spPr>
          <a:xfrm>
            <a:off x="8556393" y="4671215"/>
            <a:ext cx="331058" cy="365760"/>
          </a:xfrm>
          <a:prstGeom prst="rect">
            <a:avLst/>
          </a:prstGeom>
        </p:spPr>
      </p:pic>
    </p:spTree>
    <p:extLst>
      <p:ext uri="{BB962C8B-B14F-4D97-AF65-F5344CB8AC3E}">
        <p14:creationId xmlns:p14="http://schemas.microsoft.com/office/powerpoint/2010/main" val="24411488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25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down)">
                                      <p:cBhvr>
                                        <p:cTn id="32" dur="25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wipe(down)">
                                      <p:cBhvr>
                                        <p:cTn id="37" dur="500"/>
                                        <p:tgtEl>
                                          <p:spTgt spid="3">
                                            <p:txEl>
                                              <p:pRg st="5" end="5"/>
                                            </p:txEl>
                                          </p:spTgt>
                                        </p:tgtEl>
                                      </p:cBhvr>
                                    </p:animEffect>
                                  </p:childTnLst>
                                </p:cTn>
                              </p:par>
                              <p:par>
                                <p:cTn id="38" presetID="22" presetClass="entr" presetSubtype="4" fill="hold" nodeType="with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wipe(down)">
                                      <p:cBhvr>
                                        <p:cTn id="40" dur="250"/>
                                        <p:tgtEl>
                                          <p:spTgt spid="6"/>
                                        </p:tgtEl>
                                      </p:cBhvr>
                                    </p:animEffect>
                                  </p:childTnLst>
                                </p:cTn>
                              </p:par>
                              <p:par>
                                <p:cTn id="41" presetID="22" presetClass="entr" presetSubtype="4" fill="hold" nodeType="with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down)">
                                      <p:cBhvr>
                                        <p:cTn id="43" dur="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718590"/>
          </a:xfrm>
        </p:spPr>
        <p:txBody>
          <a:bodyPr/>
          <a:lstStyle/>
          <a:p>
            <a:r>
              <a:rPr lang="en-US" b="1" dirty="0"/>
              <a:t>Richardson and </a:t>
            </a:r>
            <a:r>
              <a:rPr lang="en-US" b="1" dirty="0" err="1"/>
              <a:t>Spirtes</a:t>
            </a:r>
            <a:r>
              <a:rPr lang="en-US" b="1" dirty="0"/>
              <a:t> </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09600" y="993228"/>
                <a:ext cx="10972800" cy="5262320"/>
              </a:xfrm>
            </p:spPr>
            <p:txBody>
              <a:bodyPr/>
              <a:lstStyle/>
              <a:p>
                <a:pPr marL="0" indent="0">
                  <a:buNone/>
                </a:pPr>
                <a:r>
                  <a:rPr lang="en-US" b="1" dirty="0"/>
                  <a:t>Definition of Maximal ancestral graphs</a:t>
                </a:r>
                <a:r>
                  <a:rPr lang="en-US" b="1" dirty="0" smtClean="0"/>
                  <a:t>. </a:t>
                </a:r>
                <a:r>
                  <a:rPr lang="en-US" dirty="0"/>
                  <a:t>a graph is maximal if every missing edge corresponds to at least one independence in the corresponding independence model</a:t>
                </a:r>
                <a:r>
                  <a:rPr lang="en-US" dirty="0" smtClean="0"/>
                  <a:t>.</a:t>
                </a:r>
              </a:p>
              <a:p>
                <a:pPr marL="0" indent="0">
                  <a:buNone/>
                </a:pPr>
                <a:r>
                  <a:rPr lang="en-US" b="1" dirty="0" smtClean="0"/>
                  <a:t>Example: </a:t>
                </a:r>
                <a:r>
                  <a:rPr lang="en-US" dirty="0"/>
                  <a:t>The simplest example of a </a:t>
                </a:r>
                <a:r>
                  <a:rPr lang="en-US" dirty="0" err="1"/>
                  <a:t>nonmaximal</a:t>
                </a:r>
                <a:r>
                  <a:rPr lang="en-US" dirty="0"/>
                  <a:t> ancestral graph: γ and δ are not adjacent, </a:t>
                </a:r>
                <a:r>
                  <a:rPr lang="en-US" dirty="0" smtClean="0"/>
                  <a:t>but are </a:t>
                </a:r>
                <a:r>
                  <a:rPr lang="en-US" dirty="0"/>
                  <a:t>m-connected given every subset of {α,β</a:t>
                </a:r>
                <a:r>
                  <a:rPr lang="en-US" dirty="0" smtClean="0"/>
                  <a:t>}.</a:t>
                </a:r>
              </a:p>
              <a:p>
                <a:pPr marL="0" indent="0">
                  <a:buNone/>
                </a:pPr>
                <a:endParaRPr lang="en-US" dirty="0" smtClean="0"/>
              </a:p>
              <a:p>
                <a:pPr marL="0" indent="0">
                  <a:buNone/>
                </a:pPr>
                <a:endParaRPr lang="en-US" dirty="0" smtClean="0"/>
              </a:p>
              <a:p>
                <a:pPr marL="0" indent="0">
                  <a:buNone/>
                </a:pPr>
                <a:r>
                  <a:rPr lang="en-US" b="1" dirty="0"/>
                  <a:t>Definition (</a:t>
                </a:r>
                <a:r>
                  <a:rPr lang="en-US" dirty="0"/>
                  <a:t>The canonical DAG D(G) associated with G). If G is an ancestral graph with vertex set V, then we define the canonical DAG, D(G) associated with G as follows: (</a:t>
                </a:r>
                <a:r>
                  <a:rPr lang="en-US" dirty="0" err="1"/>
                  <a:t>i</a:t>
                </a:r>
                <a:r>
                  <a:rPr lang="en-US" dirty="0"/>
                  <a:t>) let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𝑆</m:t>
                        </m:r>
                      </m:e>
                      <m:sub>
                        <m:r>
                          <m:rPr>
                            <m:sty m:val="p"/>
                          </m:rPr>
                          <a:rPr lang="en-US">
                            <a:latin typeface="Cambria Math" panose="02040503050406030204" pitchFamily="18" charset="0"/>
                          </a:rPr>
                          <m:t>D</m:t>
                        </m:r>
                        <m:r>
                          <a:rPr lang="en-US">
                            <a:latin typeface="Cambria Math" panose="02040503050406030204" pitchFamily="18" charset="0"/>
                          </a:rPr>
                          <m:t>(</m:t>
                        </m:r>
                        <m:r>
                          <m:rPr>
                            <m:sty m:val="p"/>
                          </m:rPr>
                          <a:rPr lang="en-US">
                            <a:latin typeface="Cambria Math" panose="02040503050406030204" pitchFamily="18" charset="0"/>
                          </a:rPr>
                          <m:t>G</m:t>
                        </m:r>
                        <m:r>
                          <a:rPr lang="en-US">
                            <a:latin typeface="Cambria Math" panose="02040503050406030204" pitchFamily="18" charset="0"/>
                          </a:rPr>
                          <m:t>) </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𝜎</m:t>
                        </m:r>
                      </m:e>
                      <m:sub>
                        <m:r>
                          <a:rPr lang="en-US" i="1">
                            <a:latin typeface="Cambria Math" panose="02040503050406030204" pitchFamily="18" charset="0"/>
                          </a:rPr>
                          <m:t>𝛼𝛽</m:t>
                        </m:r>
                      </m:sub>
                    </m:sSub>
                    <m:r>
                      <a:rPr lang="en-US" i="1">
                        <a:latin typeface="Cambria Math" panose="02040503050406030204" pitchFamily="18" charset="0"/>
                      </a:rPr>
                      <m:t>|</m:t>
                    </m:r>
                    <m:r>
                      <a:rPr lang="en-US" i="1">
                        <a:latin typeface="Cambria Math" panose="02040503050406030204" pitchFamily="18" charset="0"/>
                      </a:rPr>
                      <m:t>𝛼</m:t>
                    </m:r>
                    <m:r>
                      <a:rPr lang="en-US" i="1">
                        <a:latin typeface="Cambria Math" panose="02040503050406030204" pitchFamily="18" charset="0"/>
                      </a:rPr>
                      <m:t>−</m:t>
                    </m:r>
                    <m:r>
                      <a:rPr lang="en-US" i="1">
                        <a:latin typeface="Cambria Math" panose="02040503050406030204" pitchFamily="18" charset="0"/>
                      </a:rPr>
                      <m:t>𝛽</m:t>
                    </m:r>
                    <m:r>
                      <a:rPr lang="en-US" i="1">
                        <a:latin typeface="Cambria Math" panose="02040503050406030204" pitchFamily="18" charset="0"/>
                      </a:rPr>
                      <m:t> </m:t>
                    </m:r>
                    <m:r>
                      <a:rPr lang="en-US" i="1">
                        <a:latin typeface="Cambria Math" panose="02040503050406030204" pitchFamily="18" charset="0"/>
                      </a:rPr>
                      <m:t>𝑖𝑛</m:t>
                    </m:r>
                    <m:r>
                      <a:rPr lang="en-US" i="1">
                        <a:latin typeface="Cambria Math" panose="02040503050406030204" pitchFamily="18" charset="0"/>
                      </a:rPr>
                      <m:t> </m:t>
                    </m:r>
                    <m:r>
                      <a:rPr lang="en-US" i="1">
                        <a:latin typeface="Cambria Math" panose="02040503050406030204" pitchFamily="18" charset="0"/>
                      </a:rPr>
                      <m:t>𝐺</m:t>
                    </m:r>
                    <m:r>
                      <a:rPr lang="en-US" i="1">
                        <a:latin typeface="Cambria Math" panose="02040503050406030204" pitchFamily="18" charset="0"/>
                      </a:rPr>
                      <m:t>}</m:t>
                    </m:r>
                  </m:oMath>
                </a14:m>
                <a:r>
                  <a:rPr lang="en-US" dirty="0"/>
                  <a:t>; (ii) let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𝐿</m:t>
                        </m:r>
                      </m:e>
                      <m:sub>
                        <m:r>
                          <m:rPr>
                            <m:sty m:val="p"/>
                          </m:rPr>
                          <a:rPr lang="en-US">
                            <a:latin typeface="Cambria Math" panose="02040503050406030204" pitchFamily="18" charset="0"/>
                          </a:rPr>
                          <m:t>D</m:t>
                        </m:r>
                        <m:r>
                          <a:rPr lang="en-US">
                            <a:latin typeface="Cambria Math" panose="02040503050406030204" pitchFamily="18" charset="0"/>
                          </a:rPr>
                          <m:t>(</m:t>
                        </m:r>
                        <m:r>
                          <m:rPr>
                            <m:sty m:val="p"/>
                          </m:rPr>
                          <a:rPr lang="en-US">
                            <a:latin typeface="Cambria Math" panose="02040503050406030204" pitchFamily="18" charset="0"/>
                          </a:rPr>
                          <m:t>G</m:t>
                        </m:r>
                        <m:r>
                          <a:rPr lang="en-US">
                            <a:latin typeface="Cambria Math" panose="02040503050406030204" pitchFamily="18" charset="0"/>
                          </a:rPr>
                          <m:t>) </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𝜆</m:t>
                        </m:r>
                      </m:e>
                      <m:sub>
                        <m:r>
                          <a:rPr lang="en-US" i="1">
                            <a:latin typeface="Cambria Math" panose="02040503050406030204" pitchFamily="18" charset="0"/>
                          </a:rPr>
                          <m:t>𝛼𝛽</m:t>
                        </m:r>
                      </m:sub>
                    </m:sSub>
                    <m:r>
                      <a:rPr lang="en-US" i="1">
                        <a:latin typeface="Cambria Math" panose="02040503050406030204" pitchFamily="18" charset="0"/>
                      </a:rPr>
                      <m:t>|</m:t>
                    </m:r>
                    <m:r>
                      <a:rPr lang="en-US" i="1">
                        <a:latin typeface="Cambria Math" panose="02040503050406030204" pitchFamily="18" charset="0"/>
                      </a:rPr>
                      <m:t>𝛼</m:t>
                    </m:r>
                    <m:r>
                      <a:rPr lang="en-US" i="1">
                        <a:latin typeface="Cambria Math" panose="02040503050406030204" pitchFamily="18" charset="0"/>
                      </a:rPr>
                      <m:t>⟷</m:t>
                    </m:r>
                    <m:r>
                      <a:rPr lang="en-US" i="1">
                        <a:latin typeface="Cambria Math" panose="02040503050406030204" pitchFamily="18" charset="0"/>
                      </a:rPr>
                      <m:t>𝛽</m:t>
                    </m:r>
                    <m:r>
                      <a:rPr lang="en-US" i="1">
                        <a:latin typeface="Cambria Math" panose="02040503050406030204" pitchFamily="18" charset="0"/>
                      </a:rPr>
                      <m:t> </m:t>
                    </m:r>
                    <m:r>
                      <a:rPr lang="en-US" i="1">
                        <a:latin typeface="Cambria Math" panose="02040503050406030204" pitchFamily="18" charset="0"/>
                      </a:rPr>
                      <m:t>𝑖𝑛</m:t>
                    </m:r>
                    <m:r>
                      <a:rPr lang="en-US" i="1">
                        <a:latin typeface="Cambria Math" panose="02040503050406030204" pitchFamily="18" charset="0"/>
                      </a:rPr>
                      <m:t> </m:t>
                    </m:r>
                    <m:r>
                      <a:rPr lang="en-US" i="1">
                        <a:latin typeface="Cambria Math" panose="02040503050406030204" pitchFamily="18" charset="0"/>
                      </a:rPr>
                      <m:t>𝐺</m:t>
                    </m:r>
                    <m:r>
                      <a:rPr lang="en-US" i="1">
                        <a:latin typeface="Cambria Math" panose="02040503050406030204" pitchFamily="18" charset="0"/>
                      </a:rPr>
                      <m:t>}</m:t>
                    </m:r>
                  </m:oMath>
                </a14:m>
                <a:r>
                  <a:rPr lang="en-US" dirty="0"/>
                  <a:t>; (iii) DAG D(G) has vertex set </a:t>
                </a:r>
                <a14:m>
                  <m:oMath xmlns:m="http://schemas.openxmlformats.org/officeDocument/2006/math">
                    <m:r>
                      <a:rPr lang="en-US" i="1">
                        <a:latin typeface="Cambria Math" panose="02040503050406030204" pitchFamily="18" charset="0"/>
                      </a:rPr>
                      <m:t>𝑉</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𝑆</m:t>
                        </m:r>
                      </m:e>
                      <m:sub>
                        <m:r>
                          <m:rPr>
                            <m:sty m:val="p"/>
                          </m:rPr>
                          <a:rPr lang="en-US">
                            <a:latin typeface="Cambria Math" panose="02040503050406030204" pitchFamily="18" charset="0"/>
                          </a:rPr>
                          <m:t>D</m:t>
                        </m:r>
                        <m:r>
                          <a:rPr lang="en-US">
                            <a:latin typeface="Cambria Math" panose="02040503050406030204" pitchFamily="18" charset="0"/>
                          </a:rPr>
                          <m:t>(</m:t>
                        </m:r>
                        <m:r>
                          <m:rPr>
                            <m:sty m:val="p"/>
                          </m:rPr>
                          <a:rPr lang="en-US">
                            <a:latin typeface="Cambria Math" panose="02040503050406030204" pitchFamily="18" charset="0"/>
                          </a:rPr>
                          <m:t>G</m:t>
                        </m:r>
                        <m:r>
                          <a:rPr lang="en-US">
                            <a:latin typeface="Cambria Math" panose="02040503050406030204" pitchFamily="18" charset="0"/>
                          </a:rPr>
                          <m:t>) </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𝐿</m:t>
                        </m:r>
                      </m:e>
                      <m:sub>
                        <m:r>
                          <m:rPr>
                            <m:sty m:val="p"/>
                          </m:rPr>
                          <a:rPr lang="en-US">
                            <a:latin typeface="Cambria Math" panose="02040503050406030204" pitchFamily="18" charset="0"/>
                          </a:rPr>
                          <m:t>D</m:t>
                        </m:r>
                        <m:r>
                          <a:rPr lang="en-US">
                            <a:latin typeface="Cambria Math" panose="02040503050406030204" pitchFamily="18" charset="0"/>
                          </a:rPr>
                          <m:t>(</m:t>
                        </m:r>
                        <m:r>
                          <m:rPr>
                            <m:sty m:val="p"/>
                          </m:rPr>
                          <a:rPr lang="en-US">
                            <a:latin typeface="Cambria Math" panose="02040503050406030204" pitchFamily="18" charset="0"/>
                          </a:rPr>
                          <m:t>G</m:t>
                        </m:r>
                        <m:r>
                          <a:rPr lang="en-US">
                            <a:latin typeface="Cambria Math" panose="02040503050406030204" pitchFamily="18" charset="0"/>
                          </a:rPr>
                          <m:t>) </m:t>
                        </m:r>
                      </m:sub>
                    </m:sSub>
                  </m:oMath>
                </a14:m>
                <a:r>
                  <a:rPr lang="en-US" dirty="0"/>
                  <a:t> and edge set defined as: </a:t>
                </a:r>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𝐼𝑓</m:t>
                      </m:r>
                      <m:r>
                        <a:rPr lang="en-US" i="1">
                          <a:latin typeface="Cambria Math" panose="02040503050406030204" pitchFamily="18" charset="0"/>
                        </a:rPr>
                        <m:t> </m:t>
                      </m:r>
                      <m:d>
                        <m:dPr>
                          <m:begChr m:val="{"/>
                          <m:endChr m:val="}"/>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r>
                                  <a:rPr lang="en-US" i="1">
                                    <a:latin typeface="Cambria Math" panose="02040503050406030204" pitchFamily="18" charset="0"/>
                                  </a:rPr>
                                  <m:t>𝛼</m:t>
                                </m:r>
                                <m:r>
                                  <a:rPr lang="en-US" i="1">
                                    <a:latin typeface="Cambria Math" panose="02040503050406030204" pitchFamily="18" charset="0"/>
                                  </a:rPr>
                                  <m:t>→</m:t>
                                </m:r>
                                <m:r>
                                  <a:rPr lang="en-US" i="1">
                                    <a:latin typeface="Cambria Math" panose="02040503050406030204" pitchFamily="18" charset="0"/>
                                  </a:rPr>
                                  <m:t>𝛽</m:t>
                                </m:r>
                              </m:e>
                            </m:mr>
                            <m:mr>
                              <m:e>
                                <m:r>
                                  <a:rPr lang="en-US" i="1">
                                    <a:latin typeface="Cambria Math" panose="02040503050406030204" pitchFamily="18" charset="0"/>
                                  </a:rPr>
                                  <m:t>𝛼</m:t>
                                </m:r>
                                <m:r>
                                  <a:rPr lang="en-US" i="1">
                                    <a:latin typeface="Cambria Math" panose="02040503050406030204" pitchFamily="18" charset="0"/>
                                  </a:rPr>
                                  <m:t>↔</m:t>
                                </m:r>
                                <m:r>
                                  <a:rPr lang="en-US" i="1">
                                    <a:latin typeface="Cambria Math" panose="02040503050406030204" pitchFamily="18" charset="0"/>
                                  </a:rPr>
                                  <m:t>𝛽</m:t>
                                </m:r>
                              </m:e>
                            </m:mr>
                            <m:mr>
                              <m:e>
                                <m:r>
                                  <a:rPr lang="en-US" i="1">
                                    <a:latin typeface="Cambria Math" panose="02040503050406030204" pitchFamily="18" charset="0"/>
                                  </a:rPr>
                                  <m:t>𝛼</m:t>
                                </m:r>
                                <m:r>
                                  <a:rPr lang="en-US" i="1">
                                    <a:latin typeface="Cambria Math" panose="02040503050406030204" pitchFamily="18" charset="0"/>
                                  </a:rPr>
                                  <m:t>−</m:t>
                                </m:r>
                                <m:r>
                                  <a:rPr lang="en-US" i="1">
                                    <a:latin typeface="Cambria Math" panose="02040503050406030204" pitchFamily="18" charset="0"/>
                                  </a:rPr>
                                  <m:t>𝛽</m:t>
                                </m:r>
                              </m:e>
                            </m:mr>
                          </m:m>
                        </m:e>
                      </m:d>
                      <m:r>
                        <a:rPr lang="en-US" i="1">
                          <a:latin typeface="Cambria Math" panose="02040503050406030204" pitchFamily="18" charset="0"/>
                        </a:rPr>
                        <m:t> </m:t>
                      </m:r>
                      <m:r>
                        <a:rPr lang="en-US" i="1">
                          <a:latin typeface="Cambria Math" panose="02040503050406030204" pitchFamily="18" charset="0"/>
                        </a:rPr>
                        <m:t>𝑖𝑛</m:t>
                      </m:r>
                      <m:r>
                        <a:rPr lang="en-US" i="1">
                          <a:latin typeface="Cambria Math" panose="02040503050406030204" pitchFamily="18" charset="0"/>
                        </a:rPr>
                        <m:t> </m:t>
                      </m:r>
                      <m:r>
                        <a:rPr lang="en-US" i="1">
                          <a:latin typeface="Cambria Math" panose="02040503050406030204" pitchFamily="18" charset="0"/>
                        </a:rPr>
                        <m:t>𝐺</m:t>
                      </m:r>
                      <m:r>
                        <a:rPr lang="en-US" i="1">
                          <a:latin typeface="Cambria Math" panose="02040503050406030204" pitchFamily="18" charset="0"/>
                        </a:rPr>
                        <m:t> </m:t>
                      </m:r>
                      <m:r>
                        <a:rPr lang="en-US" i="1">
                          <a:latin typeface="Cambria Math" panose="02040503050406030204" pitchFamily="18" charset="0"/>
                        </a:rPr>
                        <m:t>𝑡</m:t>
                      </m:r>
                      <m:r>
                        <a:rPr lang="en-US" i="1">
                          <a:latin typeface="Cambria Math" panose="02040503050406030204" pitchFamily="18" charset="0"/>
                        </a:rPr>
                        <m:t>h</m:t>
                      </m:r>
                      <m:r>
                        <a:rPr lang="en-US" i="1">
                          <a:latin typeface="Cambria Math" panose="02040503050406030204" pitchFamily="18" charset="0"/>
                        </a:rPr>
                        <m:t>𝑒𝑛</m:t>
                      </m:r>
                      <m:r>
                        <a:rPr lang="en-US" i="1">
                          <a:latin typeface="Cambria Math" panose="02040503050406030204" pitchFamily="18" charset="0"/>
                        </a:rPr>
                        <m:t> </m:t>
                      </m:r>
                      <m:d>
                        <m:dPr>
                          <m:begChr m:val="{"/>
                          <m:endChr m:val="}"/>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r>
                                  <a:rPr lang="en-US" i="1">
                                    <a:latin typeface="Cambria Math" panose="02040503050406030204" pitchFamily="18" charset="0"/>
                                  </a:rPr>
                                  <m:t>𝛼</m:t>
                                </m:r>
                                <m:r>
                                  <a:rPr lang="en-US" i="1">
                                    <a:latin typeface="Cambria Math" panose="02040503050406030204" pitchFamily="18" charset="0"/>
                                  </a:rPr>
                                  <m:t>→</m:t>
                                </m:r>
                                <m:r>
                                  <a:rPr lang="en-US" i="1">
                                    <a:latin typeface="Cambria Math" panose="02040503050406030204" pitchFamily="18" charset="0"/>
                                  </a:rPr>
                                  <m:t>𝛽</m:t>
                                </m:r>
                              </m:e>
                            </m:mr>
                            <m:mr>
                              <m:e>
                                <m:r>
                                  <a:rPr lang="en-US" i="1">
                                    <a:latin typeface="Cambria Math" panose="02040503050406030204" pitchFamily="18" charset="0"/>
                                  </a:rPr>
                                  <m:t>𝛼</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𝜆</m:t>
                                    </m:r>
                                  </m:e>
                                  <m:sub>
                                    <m:r>
                                      <a:rPr lang="en-US" i="1">
                                        <a:latin typeface="Cambria Math" panose="02040503050406030204" pitchFamily="18" charset="0"/>
                                      </a:rPr>
                                      <m:t>𝛼𝛽</m:t>
                                    </m:r>
                                  </m:sub>
                                </m:sSub>
                                <m:r>
                                  <a:rPr lang="en-US" i="1">
                                    <a:latin typeface="Cambria Math" panose="02040503050406030204" pitchFamily="18" charset="0"/>
                                  </a:rPr>
                                  <m:t>→</m:t>
                                </m:r>
                                <m:r>
                                  <a:rPr lang="en-US" i="1">
                                    <a:latin typeface="Cambria Math" panose="02040503050406030204" pitchFamily="18" charset="0"/>
                                  </a:rPr>
                                  <m:t>𝛽</m:t>
                                </m:r>
                              </m:e>
                            </m:mr>
                            <m:mr>
                              <m:e>
                                <m:r>
                                  <a:rPr lang="en-US" i="1">
                                    <a:latin typeface="Cambria Math" panose="02040503050406030204" pitchFamily="18" charset="0"/>
                                  </a:rPr>
                                  <m:t>𝛼</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𝜎</m:t>
                                    </m:r>
                                  </m:e>
                                  <m:sub>
                                    <m:r>
                                      <a:rPr lang="en-US" i="1">
                                        <a:latin typeface="Cambria Math" panose="02040503050406030204" pitchFamily="18" charset="0"/>
                                      </a:rPr>
                                      <m:t>𝛼𝛽</m:t>
                                    </m:r>
                                  </m:sub>
                                </m:sSub>
                                <m:r>
                                  <a:rPr lang="en-US" i="1">
                                    <a:latin typeface="Cambria Math" panose="02040503050406030204" pitchFamily="18" charset="0"/>
                                  </a:rPr>
                                  <m:t>←</m:t>
                                </m:r>
                                <m:r>
                                  <a:rPr lang="en-US" i="1">
                                    <a:latin typeface="Cambria Math" panose="02040503050406030204" pitchFamily="18" charset="0"/>
                                  </a:rPr>
                                  <m:t>𝛽</m:t>
                                </m:r>
                              </m:e>
                            </m:mr>
                          </m:m>
                        </m:e>
                      </m:d>
                      <m:r>
                        <a:rPr lang="en-US" i="1">
                          <a:latin typeface="Cambria Math" panose="02040503050406030204" pitchFamily="18" charset="0"/>
                        </a:rPr>
                        <m:t>  </m:t>
                      </m:r>
                      <m:r>
                        <a:rPr lang="en-US" i="1">
                          <a:latin typeface="Cambria Math" panose="02040503050406030204" pitchFamily="18" charset="0"/>
                        </a:rPr>
                        <m:t>𝑖𝑛</m:t>
                      </m:r>
                      <m:r>
                        <a:rPr lang="en-US" i="1">
                          <a:latin typeface="Cambria Math" panose="02040503050406030204" pitchFamily="18" charset="0"/>
                        </a:rPr>
                        <m:t> </m:t>
                      </m:r>
                      <m:r>
                        <a:rPr lang="en-US" i="1">
                          <a:latin typeface="Cambria Math" panose="02040503050406030204" pitchFamily="18" charset="0"/>
                        </a:rPr>
                        <m:t>𝐷</m:t>
                      </m:r>
                      <m:r>
                        <a:rPr lang="en-US" i="1">
                          <a:latin typeface="Cambria Math" panose="02040503050406030204" pitchFamily="18" charset="0"/>
                        </a:rPr>
                        <m:t>(</m:t>
                      </m:r>
                      <m:r>
                        <a:rPr lang="en-US" i="1">
                          <a:latin typeface="Cambria Math" panose="02040503050406030204" pitchFamily="18" charset="0"/>
                        </a:rPr>
                        <m:t>𝐺</m:t>
                      </m:r>
                      <m:r>
                        <a:rPr lang="en-US" i="1">
                          <a:latin typeface="Cambria Math" panose="02040503050406030204" pitchFamily="18" charset="0"/>
                        </a:rPr>
                        <m:t>)</m:t>
                      </m:r>
                    </m:oMath>
                  </m:oMathPara>
                </a14:m>
                <a:endParaRPr lang="en-US" dirty="0" smtClean="0"/>
              </a:p>
              <a:p>
                <a:pPr marL="0" indent="0">
                  <a:buNone/>
                </a:pPr>
                <a:endParaRPr lang="en-US" b="1"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09600" y="993228"/>
                <a:ext cx="10972800" cy="5262320"/>
              </a:xfrm>
              <a:blipFill rotWithShape="0">
                <a:blip r:embed="rId2"/>
                <a:stretch>
                  <a:fillRect l="-833" t="-927"/>
                </a:stretch>
              </a:blipFill>
            </p:spPr>
            <p:txBody>
              <a:bodyPr/>
              <a:lstStyle/>
              <a:p>
                <a:r>
                  <a:rPr lang="en-US">
                    <a:noFill/>
                  </a:rPr>
                  <a:t> </a:t>
                </a:r>
              </a:p>
            </p:txBody>
          </p:sp>
        </mc:Fallback>
      </mc:AlternateContent>
      <p:sp>
        <p:nvSpPr>
          <p:cNvPr id="4" name="Rectangle 3"/>
          <p:cNvSpPr/>
          <p:nvPr/>
        </p:nvSpPr>
        <p:spPr>
          <a:xfrm>
            <a:off x="6096000" y="6255548"/>
            <a:ext cx="5809604" cy="461665"/>
          </a:xfrm>
          <a:prstGeom prst="rect">
            <a:avLst/>
          </a:prstGeom>
        </p:spPr>
        <p:txBody>
          <a:bodyPr wrap="none">
            <a:spAutoFit/>
          </a:bodyPr>
          <a:lstStyle/>
          <a:p>
            <a:pPr lvl="1"/>
            <a:r>
              <a:rPr lang="en-US" sz="2400" b="1" dirty="0" smtClean="0">
                <a:latin typeface="Times New Roman" panose="02020603050405020304" pitchFamily="18" charset="0"/>
                <a:cs typeface="Times New Roman" panose="02020603050405020304" pitchFamily="18" charset="0"/>
              </a:rPr>
              <a:t>Ancestral graph Markov models (2002)</a:t>
            </a:r>
          </a:p>
        </p:txBody>
      </p:sp>
      <p:pic>
        <p:nvPicPr>
          <p:cNvPr id="5" name="Picture 4"/>
          <p:cNvPicPr>
            <a:picLocks noChangeAspect="1"/>
          </p:cNvPicPr>
          <p:nvPr/>
        </p:nvPicPr>
        <p:blipFill>
          <a:blip r:embed="rId3"/>
          <a:stretch>
            <a:fillRect/>
          </a:stretch>
        </p:blipFill>
        <p:spPr>
          <a:xfrm>
            <a:off x="9000802" y="2284320"/>
            <a:ext cx="1578892" cy="1280160"/>
          </a:xfrm>
          <a:prstGeom prst="rect">
            <a:avLst/>
          </a:prstGeom>
        </p:spPr>
      </p:pic>
    </p:spTree>
    <p:extLst>
      <p:ext uri="{BB962C8B-B14F-4D97-AF65-F5344CB8AC3E}">
        <p14:creationId xmlns:p14="http://schemas.microsoft.com/office/powerpoint/2010/main" val="29038547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25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25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wipe(down)">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wipe(down)">
                                      <p:cBhvr>
                                        <p:cTn id="2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718590"/>
          </a:xfrm>
        </p:spPr>
        <p:txBody>
          <a:bodyPr/>
          <a:lstStyle/>
          <a:p>
            <a:r>
              <a:rPr lang="en-US" b="1" dirty="0"/>
              <a:t>Richardson and </a:t>
            </a:r>
            <a:r>
              <a:rPr lang="en-US" b="1" dirty="0" err="1"/>
              <a:t>Spirtes</a:t>
            </a:r>
            <a:r>
              <a:rPr lang="en-US" b="1" dirty="0"/>
              <a:t> </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09600" y="993229"/>
                <a:ext cx="10972800" cy="4715092"/>
              </a:xfrm>
            </p:spPr>
            <p:txBody>
              <a:bodyPr/>
              <a:lstStyle/>
              <a:p>
                <a:pPr marL="0" indent="0">
                  <a:buNone/>
                </a:pPr>
                <a:r>
                  <a:rPr lang="en-US" b="1" dirty="0" smtClean="0"/>
                  <a:t>Example:</a:t>
                </a:r>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r>
                  <a:rPr lang="en-US" b="1" dirty="0" smtClean="0"/>
                  <a:t>Theorem. </a:t>
                </a:r>
                <a:r>
                  <a:rPr lang="en-US" dirty="0"/>
                  <a:t>F</a:t>
                </a:r>
                <a:r>
                  <a:rPr lang="en-US" dirty="0" smtClean="0"/>
                  <a:t>or </a:t>
                </a:r>
                <a:r>
                  <a:rPr lang="en-US" dirty="0"/>
                  <a:t>every maximal ancestral graph G there exists a DAG D</a:t>
                </a:r>
                <a:r>
                  <a:rPr lang="en-US" i="1" dirty="0"/>
                  <a:t>(</a:t>
                </a:r>
                <a:r>
                  <a:rPr lang="en-US" dirty="0"/>
                  <a:t>G</a:t>
                </a:r>
                <a:r>
                  <a:rPr lang="en-US" i="1" dirty="0"/>
                  <a:t>) </a:t>
                </a:r>
                <a:r>
                  <a:rPr lang="en-US" dirty="0"/>
                  <a:t>and sets </a:t>
                </a:r>
                <a:r>
                  <a:rPr lang="en-US" i="1" dirty="0"/>
                  <a:t>S</a:t>
                </a:r>
                <a:r>
                  <a:rPr lang="en-US" dirty="0"/>
                  <a:t>, </a:t>
                </a:r>
                <a:r>
                  <a:rPr lang="en-US" i="1" dirty="0"/>
                  <a:t>L </a:t>
                </a:r>
                <a:r>
                  <a:rPr lang="en-US" dirty="0"/>
                  <a:t>such that D</a:t>
                </a:r>
                <a:r>
                  <a:rPr lang="en-US" i="1" dirty="0"/>
                  <a:t>(</a:t>
                </a:r>
                <a:r>
                  <a:rPr lang="en-US" dirty="0"/>
                  <a:t>G</a:t>
                </a:r>
                <a:r>
                  <a:rPr lang="en-US" i="1" dirty="0"/>
                  <a:t>)</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m:t>
                        </m:r>
                      </m:e>
                      <m:sub>
                        <m:r>
                          <a:rPr lang="en-US" i="1">
                            <a:latin typeface="Cambria Math" panose="02040503050406030204" pitchFamily="18" charset="0"/>
                          </a:rPr>
                          <m:t>𝐿</m:t>
                        </m:r>
                      </m:sub>
                      <m:sup>
                        <m:r>
                          <a:rPr lang="en-US" i="1">
                            <a:latin typeface="Cambria Math" panose="02040503050406030204" pitchFamily="18" charset="0"/>
                          </a:rPr>
                          <m:t>𝑆</m:t>
                        </m:r>
                      </m:sup>
                    </m:sSubSup>
                  </m:oMath>
                </a14:m>
                <a:r>
                  <a:rPr lang="en-US" dirty="0"/>
                  <a:t>= </a:t>
                </a:r>
                <a:r>
                  <a:rPr lang="en-US" dirty="0" smtClean="0"/>
                  <a:t>G.</a:t>
                </a:r>
              </a:p>
              <a:p>
                <a:pPr marL="0" indent="0">
                  <a:buNone/>
                </a:pPr>
                <a:r>
                  <a:rPr lang="en-US" b="1" dirty="0"/>
                  <a:t>Sonntag and Pena claim. </a:t>
                </a:r>
                <a:r>
                  <a:rPr lang="en-US" dirty="0"/>
                  <a:t>In a MVR CG any </a:t>
                </a:r>
                <a:r>
                  <a:rPr lang="en-US" dirty="0" err="1"/>
                  <a:t>bidirected</a:t>
                </a:r>
                <a:r>
                  <a:rPr lang="en-US" dirty="0"/>
                  <a:t> edge </a:t>
                </a:r>
                <a14:m>
                  <m:oMath xmlns:m="http://schemas.openxmlformats.org/officeDocument/2006/math">
                    <m:r>
                      <a:rPr lang="en-US" i="1">
                        <a:latin typeface="Cambria Math" panose="02040503050406030204" pitchFamily="18" charset="0"/>
                      </a:rPr>
                      <m:t>𝑋</m:t>
                    </m:r>
                    <m:r>
                      <a:rPr lang="en-US" i="1">
                        <a:latin typeface="Cambria Math" panose="02040503050406030204" pitchFamily="18" charset="0"/>
                      </a:rPr>
                      <m:t>⟷</m:t>
                    </m:r>
                    <m:r>
                      <a:rPr lang="en-US" i="1">
                        <a:latin typeface="Cambria Math" panose="02040503050406030204" pitchFamily="18" charset="0"/>
                      </a:rPr>
                      <m:t>𝑌</m:t>
                    </m:r>
                  </m:oMath>
                </a14:m>
                <a:r>
                  <a:rPr lang="en-US" dirty="0"/>
                  <a:t> can be replaced by </a:t>
                </a:r>
                <a14:m>
                  <m:oMath xmlns:m="http://schemas.openxmlformats.org/officeDocument/2006/math">
                    <m:r>
                      <a:rPr lang="en-US" i="1">
                        <a:latin typeface="Cambria Math" panose="02040503050406030204" pitchFamily="18" charset="0"/>
                      </a:rPr>
                      <m:t>𝑋</m:t>
                    </m:r>
                    <m:r>
                      <a:rPr lang="en-US" i="1">
                        <a:latin typeface="Cambria Math" panose="02040503050406030204" pitchFamily="18" charset="0"/>
                      </a:rPr>
                      <m:t>⟵</m:t>
                    </m:r>
                    <m:r>
                      <a:rPr lang="en-US" i="1">
                        <a:latin typeface="Cambria Math" panose="02040503050406030204" pitchFamily="18" charset="0"/>
                      </a:rPr>
                      <m:t>𝐻</m:t>
                    </m:r>
                    <m:r>
                      <a:rPr lang="en-US" i="1">
                        <a:latin typeface="Cambria Math" panose="02040503050406030204" pitchFamily="18" charset="0"/>
                      </a:rPr>
                      <m:t>⟶</m:t>
                    </m:r>
                    <m:r>
                      <a:rPr lang="en-US" i="1">
                        <a:latin typeface="Cambria Math" panose="02040503050406030204" pitchFamily="18" charset="0"/>
                      </a:rPr>
                      <m:t>𝑌</m:t>
                    </m:r>
                  </m:oMath>
                </a14:m>
                <a:r>
                  <a:rPr lang="en-US" dirty="0"/>
                  <a:t> to obtain a BN representing the same independence model over the original variables, i.e. excluding the new variables H.</a:t>
                </a:r>
              </a:p>
              <a:p>
                <a:pPr marL="0" indent="0">
                  <a:buNone/>
                </a:pPr>
                <a:r>
                  <a:rPr lang="en-US" dirty="0" smtClean="0"/>
                  <a:t> </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09600" y="993229"/>
                <a:ext cx="10972800" cy="4715092"/>
              </a:xfrm>
              <a:blipFill rotWithShape="0">
                <a:blip r:embed="rId3"/>
                <a:stretch>
                  <a:fillRect l="-833" t="-1035" b="-1423"/>
                </a:stretch>
              </a:blipFill>
            </p:spPr>
            <p:txBody>
              <a:bodyPr/>
              <a:lstStyle/>
              <a:p>
                <a:r>
                  <a:rPr lang="en-US">
                    <a:noFill/>
                  </a:rPr>
                  <a:t> </a:t>
                </a:r>
              </a:p>
            </p:txBody>
          </p:sp>
        </mc:Fallback>
      </mc:AlternateContent>
      <p:sp>
        <p:nvSpPr>
          <p:cNvPr id="4" name="Rectangle 3"/>
          <p:cNvSpPr/>
          <p:nvPr/>
        </p:nvSpPr>
        <p:spPr>
          <a:xfrm>
            <a:off x="6096000" y="6255548"/>
            <a:ext cx="5809604" cy="461665"/>
          </a:xfrm>
          <a:prstGeom prst="rect">
            <a:avLst/>
          </a:prstGeom>
        </p:spPr>
        <p:txBody>
          <a:bodyPr wrap="none">
            <a:spAutoFit/>
          </a:bodyPr>
          <a:lstStyle/>
          <a:p>
            <a:pPr lvl="1"/>
            <a:r>
              <a:rPr lang="en-US" sz="2400" b="1" dirty="0" smtClean="0">
                <a:latin typeface="Times New Roman" panose="02020603050405020304" pitchFamily="18" charset="0"/>
                <a:cs typeface="Times New Roman" panose="02020603050405020304" pitchFamily="18" charset="0"/>
              </a:rPr>
              <a:t>Ancestral graph Markov models (2002)</a:t>
            </a:r>
          </a:p>
        </p:txBody>
      </p:sp>
      <p:pic>
        <p:nvPicPr>
          <p:cNvPr id="5" name="Picture 4"/>
          <p:cNvPicPr/>
          <p:nvPr/>
        </p:nvPicPr>
        <p:blipFill>
          <a:blip r:embed="rId4">
            <a:extLst>
              <a:ext uri="{28A0092B-C50C-407E-A947-70E740481C1C}">
                <a14:useLocalDpi xmlns:a14="http://schemas.microsoft.com/office/drawing/2010/main" val="0"/>
              </a:ext>
            </a:extLst>
          </a:blip>
          <a:srcRect/>
          <a:stretch>
            <a:fillRect/>
          </a:stretch>
        </p:blipFill>
        <p:spPr bwMode="auto">
          <a:xfrm>
            <a:off x="4491355" y="963014"/>
            <a:ext cx="3209290" cy="2724785"/>
          </a:xfrm>
          <a:prstGeom prst="rect">
            <a:avLst/>
          </a:prstGeom>
          <a:noFill/>
        </p:spPr>
      </p:pic>
    </p:spTree>
    <p:extLst>
      <p:ext uri="{BB962C8B-B14F-4D97-AF65-F5344CB8AC3E}">
        <p14:creationId xmlns:p14="http://schemas.microsoft.com/office/powerpoint/2010/main" val="6757742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25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25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wipe(down)">
                                      <p:cBhvr>
                                        <p:cTn id="15" dur="250"/>
                                        <p:tgtEl>
                                          <p:spTgt spid="3">
                                            <p:txEl>
                                              <p:pRg st="6" end="6"/>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3">
                                            <p:txEl>
                                              <p:pRg st="7" end="7"/>
                                            </p:txEl>
                                          </p:spTgt>
                                        </p:tgtEl>
                                        <p:attrNameLst>
                                          <p:attrName>style.visibility</p:attrName>
                                        </p:attrNameLst>
                                      </p:cBhvr>
                                      <p:to>
                                        <p:strVal val="visible"/>
                                      </p:to>
                                    </p:set>
                                    <p:animEffect transition="in" filter="wipe(down)">
                                      <p:cBhvr>
                                        <p:cTn id="20" dur="250"/>
                                        <p:tgtEl>
                                          <p:spTgt spid="3">
                                            <p:txEl>
                                              <p:pRg st="7" end="7"/>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wipe(down)">
                                      <p:cBhvr>
                                        <p:cTn id="25" dur="25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718590"/>
          </a:xfrm>
        </p:spPr>
        <p:txBody>
          <a:bodyPr/>
          <a:lstStyle/>
          <a:p>
            <a:r>
              <a:rPr lang="en-US" b="1" dirty="0" err="1" smtClean="0"/>
              <a:t>Marchetti</a:t>
            </a:r>
            <a:r>
              <a:rPr lang="en-US" b="1" dirty="0" smtClean="0"/>
              <a:t> </a:t>
            </a:r>
            <a:r>
              <a:rPr lang="en-US" b="1" dirty="0"/>
              <a:t>and </a:t>
            </a:r>
            <a:r>
              <a:rPr lang="en-US" b="1" dirty="0" err="1"/>
              <a:t>Lupparelli</a:t>
            </a:r>
            <a:r>
              <a:rPr lang="en-US" dirty="0"/>
              <a:t> </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09600" y="993229"/>
                <a:ext cx="10972800" cy="4715092"/>
              </a:xfrm>
            </p:spPr>
            <p:txBody>
              <a:bodyPr/>
              <a:lstStyle/>
              <a:p>
                <a:pPr marL="0" indent="0">
                  <a:buNone/>
                </a:pPr>
                <a:r>
                  <a:rPr lang="en-US" b="1" dirty="0" smtClean="0"/>
                  <a:t>Definition.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𝑝𝑎</m:t>
                        </m:r>
                      </m:e>
                      <m:sub>
                        <m:r>
                          <a:rPr lang="en-US" i="1">
                            <a:latin typeface="Cambria Math" panose="02040503050406030204" pitchFamily="18" charset="0"/>
                          </a:rPr>
                          <m:t>𝐷</m:t>
                        </m:r>
                      </m:sub>
                    </m:sSub>
                    <m:r>
                      <a:rPr lang="en-US" i="1">
                        <a:latin typeface="Cambria Math" panose="02040503050406030204" pitchFamily="18" charset="0"/>
                      </a:rPr>
                      <m:t>(</m:t>
                    </m:r>
                    <m:r>
                      <a:rPr lang="en-US" i="1">
                        <a:latin typeface="Cambria Math" panose="02040503050406030204" pitchFamily="18" charset="0"/>
                      </a:rPr>
                      <m:t>𝑇</m:t>
                    </m:r>
                    <m:r>
                      <a:rPr lang="en-US" i="1">
                        <a:latin typeface="Cambria Math" panose="02040503050406030204" pitchFamily="18" charset="0"/>
                      </a:rPr>
                      <m:t>)</m:t>
                    </m:r>
                  </m:oMath>
                </a14:m>
                <a:r>
                  <a:rPr lang="en-US" dirty="0"/>
                  <a:t> as the union of all the chain components that are parents of </a:t>
                </a:r>
                <a:r>
                  <a:rPr lang="en-US" i="1" dirty="0"/>
                  <a:t>T </a:t>
                </a:r>
                <a:r>
                  <a:rPr lang="en-US" dirty="0"/>
                  <a:t>in the directed graph </a:t>
                </a:r>
                <a:r>
                  <a:rPr lang="en-US" i="1" dirty="0"/>
                  <a:t>D</a:t>
                </a:r>
                <a:r>
                  <a:rPr lang="en-US" dirty="0"/>
                  <a:t>. </a:t>
                </a:r>
                <a:endParaRPr lang="en-US" dirty="0" smtClean="0"/>
              </a:p>
              <a:p>
                <a:pPr marL="0" indent="0">
                  <a:buNone/>
                </a:pPr>
                <a:r>
                  <a:rPr lang="en-US" b="1" dirty="0" smtClean="0"/>
                  <a:t>Definition.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𝑝𝑎</m:t>
                        </m:r>
                      </m:e>
                      <m:sub>
                        <m:r>
                          <a:rPr lang="en-US" i="1">
                            <a:latin typeface="Cambria Math" panose="02040503050406030204" pitchFamily="18" charset="0"/>
                          </a:rPr>
                          <m:t>𝐺</m:t>
                        </m:r>
                      </m:sub>
                    </m:sSub>
                    <m:r>
                      <a:rPr lang="en-US" i="1">
                        <a:latin typeface="Cambria Math" panose="02040503050406030204" pitchFamily="18" charset="0"/>
                      </a:rPr>
                      <m:t>(</m:t>
                    </m:r>
                    <m:r>
                      <a:rPr lang="en-US" i="1">
                        <a:latin typeface="Cambria Math" panose="02040503050406030204" pitchFamily="18" charset="0"/>
                      </a:rPr>
                      <m:t>𝐴</m:t>
                    </m:r>
                    <m:r>
                      <a:rPr lang="en-US" i="1">
                        <a:latin typeface="Cambria Math" panose="02040503050406030204" pitchFamily="18" charset="0"/>
                      </a:rPr>
                      <m:t>)</m:t>
                    </m:r>
                  </m:oMath>
                </a14:m>
                <a:r>
                  <a:rPr lang="en-US" i="1" dirty="0"/>
                  <a:t> </a:t>
                </a:r>
                <a:r>
                  <a:rPr lang="en-US" dirty="0" smtClean="0"/>
                  <a:t>the </a:t>
                </a:r>
                <a:r>
                  <a:rPr lang="en-US" dirty="0"/>
                  <a:t>set of all the nodes </a:t>
                </a:r>
                <a:r>
                  <a:rPr lang="en-US" i="1" dirty="0"/>
                  <a:t>w </a:t>
                </a:r>
                <a:r>
                  <a:rPr lang="en-US" dirty="0"/>
                  <a:t>outside </a:t>
                </a:r>
                <a:r>
                  <a:rPr lang="en-US" i="1" dirty="0"/>
                  <a:t>A </a:t>
                </a:r>
                <a:r>
                  <a:rPr lang="en-US" dirty="0"/>
                  <a:t>such that </a:t>
                </a:r>
                <a14:m>
                  <m:oMath xmlns:m="http://schemas.openxmlformats.org/officeDocument/2006/math">
                    <m:r>
                      <a:rPr lang="en-US" i="1">
                        <a:latin typeface="Cambria Math" panose="02040503050406030204" pitchFamily="18" charset="0"/>
                      </a:rPr>
                      <m:t>𝑤</m:t>
                    </m:r>
                    <m:r>
                      <a:rPr lang="en-US" i="1">
                        <a:latin typeface="Cambria Math" panose="02040503050406030204" pitchFamily="18" charset="0"/>
                      </a:rPr>
                      <m:t>⟶</m:t>
                    </m:r>
                    <m:r>
                      <a:rPr lang="en-US" i="1">
                        <a:latin typeface="Cambria Math" panose="02040503050406030204" pitchFamily="18" charset="0"/>
                      </a:rPr>
                      <m:t>𝑣</m:t>
                    </m:r>
                  </m:oMath>
                </a14:m>
                <a:r>
                  <a:rPr lang="en-US" dirty="0"/>
                  <a:t> with </a:t>
                </a:r>
                <a14:m>
                  <m:oMath xmlns:m="http://schemas.openxmlformats.org/officeDocument/2006/math">
                    <m:r>
                      <a:rPr lang="en-US" i="1">
                        <a:latin typeface="Cambria Math" panose="02040503050406030204" pitchFamily="18" charset="0"/>
                      </a:rPr>
                      <m:t>𝑣</m:t>
                    </m:r>
                    <m:r>
                      <a:rPr lang="en-US" i="1">
                        <a:latin typeface="Cambria Math" panose="02040503050406030204" pitchFamily="18" charset="0"/>
                      </a:rPr>
                      <m:t>∈</m:t>
                    </m:r>
                    <m:r>
                      <a:rPr lang="en-US" i="1">
                        <a:latin typeface="Cambria Math" panose="02040503050406030204" pitchFamily="18" charset="0"/>
                      </a:rPr>
                      <m:t>𝐴</m:t>
                    </m:r>
                  </m:oMath>
                </a14:m>
                <a:r>
                  <a:rPr lang="en-US" dirty="0" smtClean="0"/>
                  <a:t>.</a:t>
                </a:r>
              </a:p>
              <a:p>
                <a:pPr marL="0" indent="0">
                  <a:buNone/>
                </a:pPr>
                <a:r>
                  <a:rPr lang="en-US" b="1" dirty="0" smtClean="0"/>
                  <a:t>Example: </a:t>
                </a:r>
                <a:r>
                  <a:rPr lang="en-US" dirty="0" smtClean="0"/>
                  <a:t>for </a:t>
                </a:r>
                <a:r>
                  <a:rPr lang="en-US" i="1" dirty="0"/>
                  <a:t>T </a:t>
                </a:r>
                <a:r>
                  <a:rPr lang="en-US" dirty="0"/>
                  <a:t>= {1</a:t>
                </a:r>
                <a:r>
                  <a:rPr lang="en-US" i="1" dirty="0"/>
                  <a:t>, </a:t>
                </a:r>
                <a:r>
                  <a:rPr lang="en-US" dirty="0"/>
                  <a:t>2}, the set of </a:t>
                </a:r>
                <a:r>
                  <a:rPr lang="en-US" i="1" dirty="0"/>
                  <a:t>parent components</a:t>
                </a:r>
                <a:r>
                  <a:rPr lang="en-US" dirty="0"/>
                  <a:t> is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𝑝𝑎</m:t>
                        </m:r>
                      </m:e>
                      <m:sub>
                        <m:r>
                          <a:rPr lang="en-US" i="1">
                            <a:latin typeface="Cambria Math" panose="02040503050406030204" pitchFamily="18" charset="0"/>
                          </a:rPr>
                          <m:t>𝐷</m:t>
                        </m:r>
                      </m:sub>
                    </m:sSub>
                    <m:r>
                      <a:rPr lang="en-US" i="1">
                        <a:latin typeface="Cambria Math" panose="02040503050406030204" pitchFamily="18" charset="0"/>
                      </a:rPr>
                      <m:t>(</m:t>
                    </m:r>
                    <m:r>
                      <a:rPr lang="en-US" i="1">
                        <a:latin typeface="Cambria Math" panose="02040503050406030204" pitchFamily="18" charset="0"/>
                      </a:rPr>
                      <m:t>𝑇</m:t>
                    </m:r>
                    <m:r>
                      <a:rPr lang="en-US" i="1">
                        <a:latin typeface="Cambria Math" panose="02040503050406030204" pitchFamily="18" charset="0"/>
                      </a:rPr>
                      <m:t>)</m:t>
                    </m:r>
                  </m:oMath>
                </a14:m>
                <a:r>
                  <a:rPr lang="en-US" dirty="0"/>
                  <a:t> = {3</a:t>
                </a:r>
                <a:r>
                  <a:rPr lang="en-US" i="1" dirty="0"/>
                  <a:t>, </a:t>
                </a:r>
                <a:r>
                  <a:rPr lang="en-US" dirty="0"/>
                  <a:t>4</a:t>
                </a:r>
                <a:r>
                  <a:rPr lang="en-US" i="1" dirty="0"/>
                  <a:t>, </a:t>
                </a:r>
                <a:r>
                  <a:rPr lang="en-US" dirty="0"/>
                  <a:t>5</a:t>
                </a:r>
                <a:r>
                  <a:rPr lang="en-US" i="1" dirty="0"/>
                  <a:t>, </a:t>
                </a:r>
                <a:r>
                  <a:rPr lang="en-US" dirty="0"/>
                  <a:t>6}, whereas the set of parents of </a:t>
                </a:r>
                <a:r>
                  <a:rPr lang="en-US" i="1" dirty="0"/>
                  <a:t>T </a:t>
                </a:r>
                <a:r>
                  <a:rPr lang="en-US" dirty="0"/>
                  <a:t>is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𝑝𝑎</m:t>
                        </m:r>
                      </m:e>
                      <m:sub>
                        <m:r>
                          <a:rPr lang="en-US" i="1">
                            <a:latin typeface="Cambria Math" panose="02040503050406030204" pitchFamily="18" charset="0"/>
                          </a:rPr>
                          <m:t>𝐺</m:t>
                        </m:r>
                      </m:sub>
                    </m:sSub>
                    <m:r>
                      <a:rPr lang="en-US" i="1">
                        <a:latin typeface="Cambria Math" panose="02040503050406030204" pitchFamily="18" charset="0"/>
                      </a:rPr>
                      <m:t>(</m:t>
                    </m:r>
                    <m:r>
                      <a:rPr lang="en-US" i="1">
                        <a:latin typeface="Cambria Math" panose="02040503050406030204" pitchFamily="18" charset="0"/>
                      </a:rPr>
                      <m:t>𝑇</m:t>
                    </m:r>
                    <m:r>
                      <a:rPr lang="en-US" i="1">
                        <a:latin typeface="Cambria Math" panose="02040503050406030204" pitchFamily="18" charset="0"/>
                      </a:rPr>
                      <m:t>)</m:t>
                    </m:r>
                  </m:oMath>
                </a14:m>
                <a:r>
                  <a:rPr lang="en-US" dirty="0"/>
                  <a:t> = {3</a:t>
                </a:r>
                <a:r>
                  <a:rPr lang="en-US" i="1" dirty="0"/>
                  <a:t>, </a:t>
                </a:r>
                <a:r>
                  <a:rPr lang="en-US" dirty="0"/>
                  <a:t>6</a:t>
                </a:r>
                <a:r>
                  <a:rPr lang="en-US" dirty="0" smtClean="0"/>
                  <a:t>}</a:t>
                </a:r>
              </a:p>
              <a:p>
                <a:pPr>
                  <a:buFont typeface="Wingdings" panose="05000000000000000000" pitchFamily="2" charset="2"/>
                  <a:buChar char="q"/>
                </a:pPr>
                <a:r>
                  <a:rPr lang="en-US" dirty="0" smtClean="0"/>
                  <a:t>Total </a:t>
                </a:r>
                <a:r>
                  <a:rPr lang="en-US" dirty="0"/>
                  <a:t>order ≺ of the chain components that is </a:t>
                </a:r>
                <a:r>
                  <a:rPr lang="en-US" i="1" dirty="0"/>
                  <a:t>consistent </a:t>
                </a:r>
                <a:r>
                  <a:rPr lang="en-US" dirty="0"/>
                  <a:t>with the </a:t>
                </a:r>
                <a:endParaRPr lang="en-US" dirty="0" smtClean="0"/>
              </a:p>
              <a:p>
                <a:pPr marL="0" indent="0">
                  <a:buNone/>
                </a:pPr>
                <a:r>
                  <a:rPr lang="en-US" dirty="0" smtClean="0"/>
                  <a:t>partial </a:t>
                </a:r>
                <a:r>
                  <a:rPr lang="en-US" dirty="0"/>
                  <a:t>order induced by the chain graph, such </a:t>
                </a:r>
                <a:r>
                  <a:rPr lang="en-US" dirty="0" smtClean="0"/>
                  <a:t>that</a:t>
                </a:r>
              </a:p>
              <a:p>
                <a:pPr marL="0" indent="0">
                  <a:buNone/>
                </a:pPr>
                <a:r>
                  <a:rPr lang="en-US" dirty="0" smtClean="0"/>
                  <a:t> </a:t>
                </a:r>
                <a:r>
                  <a:rPr lang="en-US" dirty="0"/>
                  <a:t>if </a:t>
                </a:r>
                <a:r>
                  <a:rPr lang="en-US" i="1" dirty="0"/>
                  <a:t>T </a:t>
                </a:r>
                <a:r>
                  <a:rPr lang="en-US" dirty="0"/>
                  <a:t>≺ </a:t>
                </a:r>
                <a:r>
                  <a:rPr lang="en-US" i="1" dirty="0"/>
                  <a:t>T'</a:t>
                </a:r>
                <a:r>
                  <a:rPr lang="en-US" dirty="0"/>
                  <a:t> then </a:t>
                </a:r>
                <a14:m>
                  <m:oMath xmlns:m="http://schemas.openxmlformats.org/officeDocument/2006/math">
                    <m:r>
                      <a:rPr lang="en-US" i="1">
                        <a:latin typeface="Cambria Math" panose="02040503050406030204" pitchFamily="18" charset="0"/>
                      </a:rPr>
                      <m:t>𝑇</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𝑝𝑎</m:t>
                        </m:r>
                      </m:e>
                      <m:sub>
                        <m:r>
                          <a:rPr lang="en-US" i="1">
                            <a:latin typeface="Cambria Math" panose="02040503050406030204" pitchFamily="18" charset="0"/>
                          </a:rPr>
                          <m:t>𝐷</m:t>
                        </m:r>
                      </m:sub>
                    </m:sSub>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𝑇</m:t>
                        </m:r>
                      </m:e>
                      <m:sup>
                        <m:r>
                          <a:rPr lang="en-US" i="1">
                            <a:latin typeface="Cambria Math" panose="02040503050406030204" pitchFamily="18" charset="0"/>
                          </a:rPr>
                          <m:t>′</m:t>
                        </m:r>
                      </m:sup>
                    </m:sSup>
                    <m:r>
                      <a:rPr lang="en-US" i="1">
                        <a:latin typeface="Cambria Math" panose="02040503050406030204" pitchFamily="18" charset="0"/>
                      </a:rPr>
                      <m:t>)</m:t>
                    </m:r>
                  </m:oMath>
                </a14:m>
                <a:r>
                  <a:rPr lang="en-US" dirty="0" smtClean="0"/>
                  <a:t>.</a:t>
                </a:r>
              </a:p>
              <a:p>
                <a:pPr marL="0" indent="0">
                  <a:buNone/>
                </a:pPr>
                <a:r>
                  <a:rPr lang="en-US" dirty="0"/>
                  <a:t>{1</a:t>
                </a:r>
                <a:r>
                  <a:rPr lang="en-US" i="1" dirty="0"/>
                  <a:t>, </a:t>
                </a:r>
                <a:r>
                  <a:rPr lang="en-US" dirty="0"/>
                  <a:t>2} ≺ {3</a:t>
                </a:r>
                <a:r>
                  <a:rPr lang="en-US" i="1" dirty="0"/>
                  <a:t>, </a:t>
                </a:r>
                <a:r>
                  <a:rPr lang="en-US" dirty="0"/>
                  <a:t>4} ≺ {5</a:t>
                </a:r>
                <a:r>
                  <a:rPr lang="en-US" i="1" dirty="0"/>
                  <a:t>, </a:t>
                </a:r>
                <a:r>
                  <a:rPr lang="en-US" dirty="0"/>
                  <a:t>6} ≺ {7</a:t>
                </a:r>
                <a:r>
                  <a:rPr lang="en-US" i="1" dirty="0"/>
                  <a:t>, </a:t>
                </a:r>
                <a:r>
                  <a:rPr lang="en-US" dirty="0"/>
                  <a:t>8</a:t>
                </a:r>
                <a:r>
                  <a:rPr lang="en-US" dirty="0" smtClean="0"/>
                  <a:t>}</a:t>
                </a:r>
              </a:p>
              <a:p>
                <a:pPr marL="0" indent="0">
                  <a:buNone/>
                </a:pPr>
                <a:r>
                  <a:rPr lang="en-US" dirty="0"/>
                  <a:t>{1</a:t>
                </a:r>
                <a:r>
                  <a:rPr lang="en-US" i="1" dirty="0"/>
                  <a:t>, </a:t>
                </a:r>
                <a:r>
                  <a:rPr lang="en-US" dirty="0"/>
                  <a:t>2} ≺ {5</a:t>
                </a:r>
                <a:r>
                  <a:rPr lang="en-US" i="1" dirty="0"/>
                  <a:t>, </a:t>
                </a:r>
                <a:r>
                  <a:rPr lang="en-US" dirty="0"/>
                  <a:t>6} ≺ {3</a:t>
                </a:r>
                <a:r>
                  <a:rPr lang="en-US" i="1" dirty="0"/>
                  <a:t>, </a:t>
                </a:r>
                <a:r>
                  <a:rPr lang="en-US" dirty="0"/>
                  <a:t>4} ≺ {7</a:t>
                </a:r>
                <a:r>
                  <a:rPr lang="en-US" i="1" dirty="0"/>
                  <a:t>, </a:t>
                </a:r>
                <a:r>
                  <a:rPr lang="en-US" dirty="0"/>
                  <a:t>8}</a:t>
                </a:r>
                <a:endParaRPr lang="en-US" dirty="0" smtClean="0"/>
              </a:p>
              <a:p>
                <a:pPr marL="0" indent="0">
                  <a:buNone/>
                </a:pPr>
                <a:endParaRPr lang="en-US" dirty="0" smtClean="0"/>
              </a:p>
              <a:p>
                <a:pPr marL="0" indent="0">
                  <a:buNone/>
                </a:pPr>
                <a:endParaRPr lang="en-US" b="1" dirty="0"/>
              </a:p>
              <a:p>
                <a:pPr marL="0" indent="0">
                  <a:buNone/>
                </a:pPr>
                <a:endParaRPr lang="en-US" b="1"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09600" y="993229"/>
                <a:ext cx="10972800" cy="4715092"/>
              </a:xfrm>
              <a:blipFill rotWithShape="0">
                <a:blip r:embed="rId3"/>
                <a:stretch>
                  <a:fillRect l="-833" t="-1035" r="-556"/>
                </a:stretch>
              </a:blipFill>
            </p:spPr>
            <p:txBody>
              <a:bodyPr/>
              <a:lstStyle/>
              <a:p>
                <a:r>
                  <a:rPr lang="en-US">
                    <a:noFill/>
                  </a:rPr>
                  <a:t> </a:t>
                </a:r>
              </a:p>
            </p:txBody>
          </p:sp>
        </mc:Fallback>
      </mc:AlternateContent>
      <p:sp>
        <p:nvSpPr>
          <p:cNvPr id="4" name="Rectangle 3"/>
          <p:cNvSpPr/>
          <p:nvPr/>
        </p:nvSpPr>
        <p:spPr>
          <a:xfrm>
            <a:off x="3573230" y="6396335"/>
            <a:ext cx="8618770" cy="461665"/>
          </a:xfrm>
          <a:prstGeom prst="rect">
            <a:avLst/>
          </a:prstGeom>
        </p:spPr>
        <p:txBody>
          <a:bodyPr wrap="none">
            <a:spAutoFit/>
          </a:bodyPr>
          <a:lstStyle/>
          <a:p>
            <a:pPr lvl="1"/>
            <a:r>
              <a:rPr lang="en-US" sz="2400" b="1" dirty="0">
                <a:latin typeface="Times New Roman" panose="02020603050405020304" pitchFamily="18" charset="0"/>
                <a:cs typeface="Times New Roman" panose="02020603050405020304" pitchFamily="18" charset="0"/>
              </a:rPr>
              <a:t>Chain graph models of multivariate regression </a:t>
            </a:r>
            <a:r>
              <a:rPr lang="en-US" sz="2400" b="1" dirty="0" smtClean="0">
                <a:latin typeface="Times New Roman" panose="02020603050405020304" pitchFamily="18" charset="0"/>
                <a:cs typeface="Times New Roman" panose="02020603050405020304" pitchFamily="18" charset="0"/>
              </a:rPr>
              <a:t>type(2008-11)</a:t>
            </a:r>
          </a:p>
        </p:txBody>
      </p:sp>
      <p:pic>
        <p:nvPicPr>
          <p:cNvPr id="5" name="Picture 4"/>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320854" y="2908742"/>
            <a:ext cx="1874520" cy="1828800"/>
          </a:xfrm>
          <a:prstGeom prst="rect">
            <a:avLst/>
          </a:prstGeom>
          <a:noFill/>
        </p:spPr>
      </p:pic>
      <p:pic>
        <p:nvPicPr>
          <p:cNvPr id="6" name="Picture 5"/>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66959" y="3966352"/>
            <a:ext cx="3538220" cy="2267585"/>
          </a:xfrm>
          <a:prstGeom prst="rect">
            <a:avLst/>
          </a:prstGeom>
          <a:noFill/>
        </p:spPr>
      </p:pic>
    </p:spTree>
    <p:extLst>
      <p:ext uri="{BB962C8B-B14F-4D97-AF65-F5344CB8AC3E}">
        <p14:creationId xmlns:p14="http://schemas.microsoft.com/office/powerpoint/2010/main" val="22693915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25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25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25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25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down)">
                                      <p:cBhvr>
                                        <p:cTn id="27" dur="250"/>
                                        <p:tgtEl>
                                          <p:spTgt spid="3">
                                            <p:txEl>
                                              <p:pRg st="3" end="3"/>
                                            </p:txEl>
                                          </p:spTgt>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wipe(down)">
                                      <p:cBhvr>
                                        <p:cTn id="30" dur="500"/>
                                        <p:tgtEl>
                                          <p:spTgt spid="3">
                                            <p:txEl>
                                              <p:pRg st="4" end="4"/>
                                            </p:txEl>
                                          </p:spTgt>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wipe(down)">
                                      <p:cBhvr>
                                        <p:cTn id="33" dur="500"/>
                                        <p:tgtEl>
                                          <p:spTgt spid="3">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down)">
                                      <p:cBhvr>
                                        <p:cTn id="38" dur="25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wipe(down)">
                                      <p:cBhvr>
                                        <p:cTn id="43" dur="250"/>
                                        <p:tgtEl>
                                          <p:spTgt spid="3">
                                            <p:txEl>
                                              <p:pRg st="6" end="6"/>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3">
                                            <p:txEl>
                                              <p:pRg st="7" end="7"/>
                                            </p:txEl>
                                          </p:spTgt>
                                        </p:tgtEl>
                                        <p:attrNameLst>
                                          <p:attrName>style.visibility</p:attrName>
                                        </p:attrNameLst>
                                      </p:cBhvr>
                                      <p:to>
                                        <p:strVal val="visible"/>
                                      </p:to>
                                    </p:set>
                                    <p:animEffect transition="in" filter="wipe(down)">
                                      <p:cBhvr>
                                        <p:cTn id="48" dur="25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718590"/>
          </a:xfrm>
        </p:spPr>
        <p:txBody>
          <a:bodyPr/>
          <a:lstStyle/>
          <a:p>
            <a:r>
              <a:rPr lang="en-US" b="1" dirty="0" err="1" smtClean="0"/>
              <a:t>Marchetti</a:t>
            </a:r>
            <a:r>
              <a:rPr lang="en-US" b="1" dirty="0" smtClean="0"/>
              <a:t> </a:t>
            </a:r>
            <a:r>
              <a:rPr lang="en-US" b="1" dirty="0"/>
              <a:t>and </a:t>
            </a:r>
            <a:r>
              <a:rPr lang="en-US" b="1" dirty="0" err="1"/>
              <a:t>Lupparelli</a:t>
            </a:r>
            <a:r>
              <a:rPr lang="en-US" dirty="0"/>
              <a:t> </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09600" y="993229"/>
                <a:ext cx="10972800" cy="5234150"/>
              </a:xfrm>
            </p:spPr>
            <p:txBody>
              <a:bodyPr/>
              <a:lstStyle/>
              <a:p>
                <a:pPr marL="0" indent="0">
                  <a:buNone/>
                </a:pPr>
                <a:r>
                  <a:rPr lang="en-US" b="1" dirty="0" smtClean="0"/>
                  <a:t>Definition (</a:t>
                </a:r>
                <a:r>
                  <a:rPr lang="en-US" dirty="0"/>
                  <a:t>predecessors of component </a:t>
                </a:r>
                <a:r>
                  <a:rPr lang="en-US" i="1" dirty="0"/>
                  <a:t>T </a:t>
                </a:r>
                <a:r>
                  <a:rPr lang="en-US" b="1" dirty="0" smtClean="0"/>
                  <a:t>). </a:t>
                </a:r>
                <a14:m>
                  <m:oMath xmlns:m="http://schemas.openxmlformats.org/officeDocument/2006/math">
                    <m:r>
                      <a:rPr lang="en-US" i="1">
                        <a:latin typeface="Cambria Math" panose="02040503050406030204" pitchFamily="18" charset="0"/>
                      </a:rPr>
                      <m:t>𝑝𝑟𝑒</m:t>
                    </m:r>
                    <m:d>
                      <m:dPr>
                        <m:ctrlPr>
                          <a:rPr lang="en-US" i="1">
                            <a:latin typeface="Cambria Math" panose="02040503050406030204" pitchFamily="18" charset="0"/>
                          </a:rPr>
                        </m:ctrlPr>
                      </m:dPr>
                      <m:e>
                        <m:r>
                          <a:rPr lang="en-US" i="1">
                            <a:latin typeface="Cambria Math" panose="02040503050406030204" pitchFamily="18" charset="0"/>
                          </a:rPr>
                          <m:t>𝑇</m:t>
                        </m:r>
                      </m:e>
                    </m:d>
                    <m:r>
                      <a:rPr lang="en-US" i="1">
                        <a:latin typeface="Cambria Math" panose="02040503050406030204" pitchFamily="18" charset="0"/>
                      </a:rPr>
                      <m:t>=</m:t>
                    </m:r>
                    <m:nary>
                      <m:naryPr>
                        <m:chr m:val="⋃"/>
                        <m:limLoc m:val="undOvr"/>
                        <m:supHide m:val="on"/>
                        <m:ctrlPr>
                          <a:rPr lang="en-US" i="1">
                            <a:latin typeface="Cambria Math" panose="02040503050406030204" pitchFamily="18" charset="0"/>
                          </a:rPr>
                        </m:ctrlPr>
                      </m:naryPr>
                      <m:sub>
                        <m:r>
                          <m:rPr>
                            <m:sty m:val="p"/>
                          </m:rPr>
                          <a:rPr lang="en-US">
                            <a:latin typeface="Cambria Math" panose="02040503050406030204" pitchFamily="18" charset="0"/>
                          </a:rPr>
                          <m:t>T</m:t>
                        </m:r>
                        <m:r>
                          <a:rPr lang="en-US">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𝑇</m:t>
                            </m:r>
                          </m:e>
                          <m:sup>
                            <m:r>
                              <a:rPr lang="en-US" i="1">
                                <a:latin typeface="Cambria Math" panose="02040503050406030204" pitchFamily="18" charset="0"/>
                              </a:rPr>
                              <m:t>′</m:t>
                            </m:r>
                          </m:sup>
                        </m:sSup>
                        <m:r>
                          <a:rPr lang="en-US">
                            <a:latin typeface="Cambria Math" panose="02040503050406030204" pitchFamily="18" charset="0"/>
                          </a:rPr>
                          <m:t> </m:t>
                        </m:r>
                      </m:sub>
                      <m:sup/>
                      <m:e>
                        <m:sSup>
                          <m:sSupPr>
                            <m:ctrlPr>
                              <a:rPr lang="en-US" i="1">
                                <a:latin typeface="Cambria Math" panose="02040503050406030204" pitchFamily="18" charset="0"/>
                              </a:rPr>
                            </m:ctrlPr>
                          </m:sSupPr>
                          <m:e>
                            <m:r>
                              <a:rPr lang="en-US" i="1">
                                <a:latin typeface="Cambria Math" panose="02040503050406030204" pitchFamily="18" charset="0"/>
                              </a:rPr>
                              <m:t>𝑇</m:t>
                            </m:r>
                          </m:e>
                          <m:sup>
                            <m:r>
                              <a:rPr lang="en-US" i="1">
                                <a:latin typeface="Cambria Math" panose="02040503050406030204" pitchFamily="18" charset="0"/>
                              </a:rPr>
                              <m:t>′</m:t>
                            </m:r>
                          </m:sup>
                        </m:sSup>
                      </m:e>
                    </m:nary>
                  </m:oMath>
                </a14:m>
                <a:endParaRPr lang="en-US" b="1" dirty="0" smtClean="0"/>
              </a:p>
              <a:p>
                <a:pPr marL="0" indent="0">
                  <a:buNone/>
                </a:pPr>
                <a:r>
                  <a:rPr lang="en-US" b="1" i="1" dirty="0"/>
                  <a:t>Definition </a:t>
                </a:r>
                <a:r>
                  <a:rPr lang="en-US" b="1" i="1" dirty="0" smtClean="0"/>
                  <a:t>1 (</a:t>
                </a:r>
                <a:r>
                  <a:rPr lang="en-US" i="1" dirty="0" smtClean="0"/>
                  <a:t>global</a:t>
                </a:r>
                <a:r>
                  <a:rPr lang="en-US" dirty="0" smtClean="0"/>
                  <a:t> </a:t>
                </a:r>
                <a:r>
                  <a:rPr lang="en-US" i="1" dirty="0"/>
                  <a:t>multivariate regression Markov property for </a:t>
                </a:r>
                <a:r>
                  <a:rPr lang="en-US" i="1" dirty="0" smtClean="0"/>
                  <a:t> MVR chain graphs</a:t>
                </a:r>
                <a:r>
                  <a:rPr lang="en-US" b="1" i="1" dirty="0" smtClean="0"/>
                  <a:t>). </a:t>
                </a:r>
                <a:r>
                  <a:rPr lang="en-US" i="1" dirty="0"/>
                  <a:t>Let G be a chain graph with chain components </a:t>
                </a:r>
                <a14:m>
                  <m:oMath xmlns:m="http://schemas.openxmlformats.org/officeDocument/2006/math">
                    <m:r>
                      <a:rPr lang="en-US" i="1">
                        <a:latin typeface="Cambria Math" panose="02040503050406030204" pitchFamily="18" charset="0"/>
                      </a:rPr>
                      <m:t>(</m:t>
                    </m:r>
                    <m:r>
                      <a:rPr lang="en-US" i="1">
                        <a:latin typeface="Cambria Math" panose="02040503050406030204" pitchFamily="18" charset="0"/>
                      </a:rPr>
                      <m:t>𝑇</m:t>
                    </m:r>
                    <m:r>
                      <a:rPr lang="en-US" i="1">
                        <a:latin typeface="Cambria Math" panose="02040503050406030204" pitchFamily="18" charset="0"/>
                      </a:rPr>
                      <m:t>|</m:t>
                    </m:r>
                    <m:r>
                      <a:rPr lang="en-US" i="1">
                        <a:latin typeface="Cambria Math" panose="02040503050406030204" pitchFamily="18" charset="0"/>
                      </a:rPr>
                      <m:t>𝑇</m:t>
                    </m:r>
                    <m:r>
                      <a:rPr lang="en-US" i="1">
                        <a:latin typeface="Cambria Math" panose="02040503050406030204" pitchFamily="18" charset="0"/>
                      </a:rPr>
                      <m:t>∈</m:t>
                    </m:r>
                    <m:r>
                      <a:rPr lang="en-US" i="1">
                        <a:latin typeface="Cambria Math" panose="02040503050406030204" pitchFamily="18" charset="0"/>
                      </a:rPr>
                      <m:t>𝒯</m:t>
                    </m:r>
                    <m:r>
                      <a:rPr lang="en-US" i="1">
                        <a:latin typeface="Cambria Math" panose="02040503050406030204" pitchFamily="18" charset="0"/>
                      </a:rPr>
                      <m:t>)</m:t>
                    </m:r>
                  </m:oMath>
                </a14:m>
                <a:r>
                  <a:rPr lang="en-US" i="1" dirty="0"/>
                  <a:t> and let </a:t>
                </a:r>
                <a:r>
                  <a:rPr lang="en-US" dirty="0"/>
                  <a:t>pre</a:t>
                </a:r>
                <a:r>
                  <a:rPr lang="en-US" i="1" dirty="0"/>
                  <a:t>(T) define an ordering of the chain components consistent with the graph</a:t>
                </a:r>
                <a:r>
                  <a:rPr lang="en-US" dirty="0"/>
                  <a:t>. </a:t>
                </a:r>
                <a:r>
                  <a:rPr lang="en-US" i="1" dirty="0"/>
                  <a:t>A joint distribution P of the random vector </a:t>
                </a:r>
                <a:r>
                  <a:rPr lang="en-US" b="1" dirty="0"/>
                  <a:t>X </a:t>
                </a:r>
                <a:r>
                  <a:rPr lang="en-US" i="1" dirty="0"/>
                  <a:t>obeys the </a:t>
                </a:r>
                <a:r>
                  <a:rPr lang="en-US" dirty="0"/>
                  <a:t>(</a:t>
                </a:r>
                <a:r>
                  <a:rPr lang="en-US" i="1" dirty="0"/>
                  <a:t>global</a:t>
                </a:r>
                <a:r>
                  <a:rPr lang="en-US" dirty="0"/>
                  <a:t>) </a:t>
                </a:r>
                <a:r>
                  <a:rPr lang="en-US" i="1" dirty="0"/>
                  <a:t>multivariate regression Markov property for G if it satisfies the following independencies</a:t>
                </a:r>
                <a:r>
                  <a:rPr lang="en-US" dirty="0"/>
                  <a:t>. </a:t>
                </a:r>
                <a:r>
                  <a:rPr lang="en-US" i="1" dirty="0"/>
                  <a:t>For all </a:t>
                </a:r>
                <a14:m>
                  <m:oMath xmlns:m="http://schemas.openxmlformats.org/officeDocument/2006/math">
                    <m:r>
                      <a:rPr lang="en-US" i="1">
                        <a:latin typeface="Cambria Math" panose="02040503050406030204" pitchFamily="18" charset="0"/>
                      </a:rPr>
                      <m:t>𝑇</m:t>
                    </m:r>
                    <m:r>
                      <a:rPr lang="en-US" i="1">
                        <a:latin typeface="Cambria Math" panose="02040503050406030204" pitchFamily="18" charset="0"/>
                      </a:rPr>
                      <m:t>∈</m:t>
                    </m:r>
                    <m:r>
                      <a:rPr lang="en-US" i="1">
                        <a:latin typeface="Cambria Math" panose="02040503050406030204" pitchFamily="18" charset="0"/>
                      </a:rPr>
                      <m:t>𝒯</m:t>
                    </m:r>
                  </m:oMath>
                </a14:m>
                <a:r>
                  <a:rPr lang="en-US" i="1" dirty="0"/>
                  <a:t> and for all A </a:t>
                </a:r>
                <a:r>
                  <a:rPr lang="en-US" dirty="0"/>
                  <a:t>⊆ </a:t>
                </a:r>
                <a:r>
                  <a:rPr lang="en-US" i="1" dirty="0"/>
                  <a:t>T</a:t>
                </a:r>
                <a:r>
                  <a:rPr lang="en-US" dirty="0"/>
                  <a:t>:</a:t>
                </a:r>
              </a:p>
              <a:p>
                <a:r>
                  <a:rPr lang="en-US" i="1" dirty="0"/>
                  <a:t>(MR1) if A is connected: </a:t>
                </a:r>
                <a14:m>
                  <m:oMath xmlns:m="http://schemas.openxmlformats.org/officeDocument/2006/math">
                    <m:r>
                      <a:rPr lang="en-US" i="1">
                        <a:latin typeface="Cambria Math" panose="02040503050406030204" pitchFamily="18" charset="0"/>
                      </a:rPr>
                      <m:t>𝐴</m:t>
                    </m:r>
                    <m:r>
                      <a:rPr lang="en-US" i="1">
                        <a:latin typeface="Cambria Math" panose="02040503050406030204" pitchFamily="18" charset="0"/>
                      </a:rPr>
                      <m:t>⫫[</m:t>
                    </m:r>
                    <m:r>
                      <a:rPr lang="en-US" i="1">
                        <a:latin typeface="Cambria Math" panose="02040503050406030204" pitchFamily="18" charset="0"/>
                      </a:rPr>
                      <m:t>𝑝𝑟𝑒</m:t>
                    </m:r>
                    <m:r>
                      <a:rPr lang="en-US" i="1">
                        <a:latin typeface="Cambria Math" panose="02040503050406030204" pitchFamily="18" charset="0"/>
                      </a:rPr>
                      <m:t>(</m:t>
                    </m:r>
                    <m:r>
                      <a:rPr lang="en-US" i="1">
                        <a:latin typeface="Cambria Math" panose="02040503050406030204" pitchFamily="18" charset="0"/>
                      </a:rPr>
                      <m:t>𝑇</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𝑝𝑎</m:t>
                        </m:r>
                      </m:e>
                      <m:sub>
                        <m:r>
                          <a:rPr lang="en-US" i="1">
                            <a:latin typeface="Cambria Math" panose="02040503050406030204" pitchFamily="18" charset="0"/>
                          </a:rPr>
                          <m:t>𝐺</m:t>
                        </m:r>
                      </m:sub>
                    </m:sSub>
                    <m:r>
                      <a:rPr lang="en-US" i="1">
                        <a:latin typeface="Cambria Math" panose="02040503050406030204" pitchFamily="18" charset="0"/>
                      </a:rPr>
                      <m:t>(</m:t>
                    </m:r>
                    <m:r>
                      <a:rPr lang="en-US" i="1">
                        <a:latin typeface="Cambria Math" panose="02040503050406030204" pitchFamily="18" charset="0"/>
                      </a:rPr>
                      <m:t>𝐴</m:t>
                    </m:r>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𝑝𝑎</m:t>
                        </m:r>
                      </m:e>
                      <m:sub>
                        <m:r>
                          <a:rPr lang="en-US" i="1">
                            <a:latin typeface="Cambria Math" panose="02040503050406030204" pitchFamily="18" charset="0"/>
                          </a:rPr>
                          <m:t>𝐺</m:t>
                        </m:r>
                      </m:sub>
                    </m:sSub>
                    <m:r>
                      <a:rPr lang="en-US" i="1">
                        <a:latin typeface="Cambria Math" panose="02040503050406030204" pitchFamily="18" charset="0"/>
                      </a:rPr>
                      <m:t>(</m:t>
                    </m:r>
                    <m:r>
                      <a:rPr lang="en-US" i="1">
                        <a:latin typeface="Cambria Math" panose="02040503050406030204" pitchFamily="18" charset="0"/>
                      </a:rPr>
                      <m:t>𝐴</m:t>
                    </m:r>
                    <m:r>
                      <a:rPr lang="en-US" i="1">
                        <a:latin typeface="Cambria Math" panose="02040503050406030204" pitchFamily="18" charset="0"/>
                      </a:rPr>
                      <m:t>)</m:t>
                    </m:r>
                  </m:oMath>
                </a14:m>
                <a:r>
                  <a:rPr lang="en-US" i="1" dirty="0"/>
                  <a:t>  </a:t>
                </a:r>
                <a:endParaRPr lang="en-US" dirty="0"/>
              </a:p>
              <a:p>
                <a:r>
                  <a:rPr lang="en-US" i="1" dirty="0"/>
                  <a:t>(MR2) if A is disconnected with connected components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1</m:t>
                        </m:r>
                      </m:sub>
                    </m:sSub>
                    <m:r>
                      <a:rPr lang="en-US" i="1">
                        <a:latin typeface="Cambria Math" panose="02040503050406030204" pitchFamily="18" charset="0"/>
                      </a:rPr>
                      <m:t>, …, </m:t>
                    </m:r>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𝑟</m:t>
                        </m:r>
                      </m:sub>
                    </m:sSub>
                  </m:oMath>
                </a14:m>
                <a:r>
                  <a:rPr lang="en-US" i="1"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𝑟</m:t>
                        </m:r>
                      </m:sub>
                    </m:sSub>
                    <m:r>
                      <a:rPr lang="en-US" i="1">
                        <a:latin typeface="Cambria Math" panose="02040503050406030204" pitchFamily="18" charset="0"/>
                      </a:rPr>
                      <m:t>|</m:t>
                    </m:r>
                    <m:r>
                      <a:rPr lang="en-US" i="1">
                        <a:latin typeface="Cambria Math" panose="02040503050406030204" pitchFamily="18" charset="0"/>
                      </a:rPr>
                      <m:t>𝑝𝑟𝑒</m:t>
                    </m:r>
                    <m:r>
                      <a:rPr lang="en-US" i="1">
                        <a:latin typeface="Cambria Math" panose="02040503050406030204" pitchFamily="18" charset="0"/>
                      </a:rPr>
                      <m:t>(</m:t>
                    </m:r>
                    <m:r>
                      <a:rPr lang="en-US" i="1">
                        <a:latin typeface="Cambria Math" panose="02040503050406030204" pitchFamily="18" charset="0"/>
                      </a:rPr>
                      <m:t>𝑇</m:t>
                    </m:r>
                    <m:r>
                      <a:rPr lang="en-US" i="1">
                        <a:latin typeface="Cambria Math" panose="02040503050406030204" pitchFamily="18" charset="0"/>
                      </a:rPr>
                      <m:t>)</m:t>
                    </m:r>
                  </m:oMath>
                </a14:m>
                <a:r>
                  <a:rPr lang="en-US" i="1" dirty="0"/>
                  <a:t>.</a:t>
                </a:r>
                <a:endParaRPr lang="en-US" dirty="0"/>
              </a:p>
              <a:p>
                <a:r>
                  <a:rPr lang="en-US" b="1" i="1" dirty="0"/>
                  <a:t>Remark </a:t>
                </a:r>
                <a:r>
                  <a:rPr lang="en-US" b="1" i="1" dirty="0" smtClean="0"/>
                  <a:t>. </a:t>
                </a:r>
                <a:r>
                  <a:rPr lang="en-US" dirty="0"/>
                  <a:t>Definition 1 gives a local Markov property that always implies the following pairwise Markov property: For every uncoupled pair of nodes </a:t>
                </a:r>
                <a:r>
                  <a:rPr lang="en-US" i="1" dirty="0" err="1"/>
                  <a:t>i</a:t>
                </a:r>
                <a:r>
                  <a:rPr lang="en-US" i="1" dirty="0"/>
                  <a:t>, k</a:t>
                </a:r>
                <a:r>
                  <a:rPr lang="en-US" dirty="0"/>
                  <a:t>,</a:t>
                </a:r>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𝑖</m:t>
                      </m:r>
                      <m:r>
                        <a:rPr lang="en-US" i="1">
                          <a:latin typeface="Cambria Math" panose="02040503050406030204" pitchFamily="18" charset="0"/>
                        </a:rPr>
                        <m:t>⫫</m:t>
                      </m:r>
                      <m:r>
                        <a:rPr lang="en-US" i="1">
                          <a:latin typeface="Cambria Math" panose="02040503050406030204" pitchFamily="18" charset="0"/>
                        </a:rPr>
                        <m:t>𝑘</m:t>
                      </m:r>
                      <m:d>
                        <m:dPr>
                          <m:begChr m:val="|"/>
                          <m:endChr m:val="|"/>
                          <m:ctrlPr>
                            <a:rPr lang="en-US" i="1">
                              <a:latin typeface="Cambria Math" panose="02040503050406030204" pitchFamily="18" charset="0"/>
                            </a:rPr>
                          </m:ctrlPr>
                        </m:dPr>
                        <m:e>
                          <m:r>
                            <a:rPr lang="en-US" i="1">
                              <a:latin typeface="Cambria Math" panose="02040503050406030204" pitchFamily="18" charset="0"/>
                            </a:rPr>
                            <m:t>𝑝𝑟𝑒</m:t>
                          </m:r>
                          <m:d>
                            <m:dPr>
                              <m:ctrlPr>
                                <a:rPr lang="en-US" i="1">
                                  <a:latin typeface="Cambria Math" panose="02040503050406030204" pitchFamily="18" charset="0"/>
                                </a:rPr>
                              </m:ctrlPr>
                            </m:dPr>
                            <m:e>
                              <m:r>
                                <a:rPr lang="en-US" i="1">
                                  <a:latin typeface="Cambria Math" panose="02040503050406030204" pitchFamily="18" charset="0"/>
                                </a:rPr>
                                <m:t>𝑇</m:t>
                              </m:r>
                            </m:e>
                          </m:d>
                          <m:r>
                            <a:rPr lang="en-US" i="1">
                              <a:latin typeface="Cambria Math" panose="02040503050406030204" pitchFamily="18" charset="0"/>
                            </a:rPr>
                            <m:t>,  </m:t>
                          </m:r>
                          <m:r>
                            <a:rPr lang="en-US" i="1">
                              <a:latin typeface="Cambria Math" panose="02040503050406030204" pitchFamily="18" charset="0"/>
                            </a:rPr>
                            <m:t>𝑖𝑓</m:t>
                          </m:r>
                          <m:r>
                            <a:rPr lang="en-US" i="1">
                              <a:latin typeface="Cambria Math" panose="02040503050406030204" pitchFamily="18" charset="0"/>
                            </a:rPr>
                            <m:t> </m:t>
                          </m:r>
                          <m:r>
                            <a:rPr lang="en-US" i="1">
                              <a:latin typeface="Cambria Math" panose="02040503050406030204" pitchFamily="18" charset="0"/>
                            </a:rPr>
                            <m:t>𝑖</m:t>
                          </m:r>
                          <m:r>
                            <a:rPr lang="en-US" i="1">
                              <a:latin typeface="Cambria Math" panose="02040503050406030204" pitchFamily="18" charset="0"/>
                            </a:rPr>
                            <m:t>,</m:t>
                          </m:r>
                          <m:r>
                            <a:rPr lang="en-US" i="1">
                              <a:latin typeface="Cambria Math" panose="02040503050406030204" pitchFamily="18" charset="0"/>
                            </a:rPr>
                            <m:t>𝑘</m:t>
                          </m:r>
                          <m:r>
                            <a:rPr lang="en-US" i="1">
                              <a:latin typeface="Cambria Math" panose="02040503050406030204" pitchFamily="18" charset="0"/>
                            </a:rPr>
                            <m:t>∈</m:t>
                          </m:r>
                          <m:r>
                            <a:rPr lang="en-US" i="1">
                              <a:latin typeface="Cambria Math" panose="02040503050406030204" pitchFamily="18" charset="0"/>
                            </a:rPr>
                            <m:t>𝑇</m:t>
                          </m:r>
                          <m:r>
                            <a:rPr lang="en-US" i="1">
                              <a:latin typeface="Cambria Math" panose="02040503050406030204" pitchFamily="18" charset="0"/>
                            </a:rPr>
                            <m:t>;               </m:t>
                          </m:r>
                          <m:r>
                            <a:rPr lang="en-US" i="1">
                              <a:latin typeface="Cambria Math" panose="02040503050406030204" pitchFamily="18" charset="0"/>
                            </a:rPr>
                            <m:t>𝑖</m:t>
                          </m:r>
                          <m:r>
                            <a:rPr lang="en-US" i="1">
                              <a:latin typeface="Cambria Math" panose="02040503050406030204" pitchFamily="18" charset="0"/>
                            </a:rPr>
                            <m:t>⫫</m:t>
                          </m:r>
                          <m:r>
                            <a:rPr lang="en-US" i="1">
                              <a:latin typeface="Cambria Math" panose="02040503050406030204" pitchFamily="18" charset="0"/>
                            </a:rPr>
                            <m:t>𝑘</m:t>
                          </m:r>
                        </m:e>
                      </m:d>
                      <m:r>
                        <a:rPr lang="en-US" i="1">
                          <a:latin typeface="Cambria Math" panose="02040503050406030204" pitchFamily="18" charset="0"/>
                        </a:rPr>
                        <m:t>𝑝𝑟𝑒</m:t>
                      </m:r>
                      <m:d>
                        <m:dPr>
                          <m:ctrlPr>
                            <a:rPr lang="en-US" i="1">
                              <a:latin typeface="Cambria Math" panose="02040503050406030204" pitchFamily="18" charset="0"/>
                            </a:rPr>
                          </m:ctrlPr>
                        </m:dPr>
                        <m:e>
                          <m:r>
                            <a:rPr lang="en-US" i="1">
                              <a:latin typeface="Cambria Math" panose="02040503050406030204" pitchFamily="18" charset="0"/>
                            </a:rPr>
                            <m:t>𝑇</m:t>
                          </m:r>
                        </m:e>
                      </m:d>
                      <m:r>
                        <a:rPr lang="en-US" i="1">
                          <a:latin typeface="Cambria Math" panose="02040503050406030204" pitchFamily="18" charset="0"/>
                        </a:rPr>
                        <m:t>∖</m:t>
                      </m:r>
                      <m:r>
                        <m:rPr>
                          <m:lit/>
                        </m:rPr>
                        <a:rPr lang="en-US" i="1">
                          <a:latin typeface="Cambria Math" panose="02040503050406030204" pitchFamily="18" charset="0"/>
                        </a:rPr>
                        <m:t>{</m:t>
                      </m:r>
                      <m:r>
                        <a:rPr lang="en-US" i="1">
                          <a:latin typeface="Cambria Math" panose="02040503050406030204" pitchFamily="18" charset="0"/>
                        </a:rPr>
                        <m:t>𝑘</m:t>
                      </m:r>
                      <m:r>
                        <a:rPr lang="en-US" i="1">
                          <a:latin typeface="Cambria Math" panose="02040503050406030204" pitchFamily="18" charset="0"/>
                        </a:rPr>
                        <m:t>},  </m:t>
                      </m:r>
                      <m:r>
                        <a:rPr lang="en-US" i="1">
                          <a:latin typeface="Cambria Math" panose="02040503050406030204" pitchFamily="18" charset="0"/>
                        </a:rPr>
                        <m:t>𝑖𝑓</m:t>
                      </m:r>
                      <m:r>
                        <a:rPr lang="en-US" i="1">
                          <a:latin typeface="Cambria Math" panose="02040503050406030204" pitchFamily="18" charset="0"/>
                        </a:rPr>
                        <m:t> </m:t>
                      </m:r>
                      <m:r>
                        <a:rPr lang="en-US" i="1">
                          <a:latin typeface="Cambria Math" panose="02040503050406030204" pitchFamily="18" charset="0"/>
                        </a:rPr>
                        <m:t>𝑖</m:t>
                      </m:r>
                      <m:r>
                        <a:rPr lang="en-US" i="1">
                          <a:latin typeface="Cambria Math" panose="02040503050406030204" pitchFamily="18" charset="0"/>
                        </a:rPr>
                        <m:t>∈</m:t>
                      </m:r>
                      <m:r>
                        <a:rPr lang="en-US" i="1">
                          <a:latin typeface="Cambria Math" panose="02040503050406030204" pitchFamily="18" charset="0"/>
                        </a:rPr>
                        <m:t>𝑇</m:t>
                      </m:r>
                      <m:r>
                        <a:rPr lang="en-US" i="1">
                          <a:latin typeface="Cambria Math" panose="02040503050406030204" pitchFamily="18" charset="0"/>
                        </a:rPr>
                        <m:t>, </m:t>
                      </m:r>
                      <m:r>
                        <a:rPr lang="en-US" i="1">
                          <a:latin typeface="Cambria Math" panose="02040503050406030204" pitchFamily="18" charset="0"/>
                        </a:rPr>
                        <m:t>𝑘</m:t>
                      </m:r>
                      <m:r>
                        <a:rPr lang="en-US" i="1">
                          <a:latin typeface="Cambria Math" panose="02040503050406030204" pitchFamily="18" charset="0"/>
                        </a:rPr>
                        <m:t>∈</m:t>
                      </m:r>
                      <m:r>
                        <a:rPr lang="en-US" i="1">
                          <a:latin typeface="Cambria Math" panose="02040503050406030204" pitchFamily="18" charset="0"/>
                        </a:rPr>
                        <m:t>𝑝𝑟𝑒</m:t>
                      </m:r>
                      <m:r>
                        <a:rPr lang="en-US" i="1">
                          <a:latin typeface="Cambria Math" panose="02040503050406030204" pitchFamily="18" charset="0"/>
                        </a:rPr>
                        <m:t>(</m:t>
                      </m:r>
                      <m:r>
                        <a:rPr lang="en-US" i="1">
                          <a:latin typeface="Cambria Math" panose="02040503050406030204" pitchFamily="18" charset="0"/>
                        </a:rPr>
                        <m:t>𝑇</m:t>
                      </m:r>
                      <m:r>
                        <a:rPr lang="en-US" i="1">
                          <a:latin typeface="Cambria Math" panose="02040503050406030204" pitchFamily="18" charset="0"/>
                        </a:rPr>
                        <m:t>).</m:t>
                      </m:r>
                    </m:oMath>
                  </m:oMathPara>
                </a14:m>
                <a:endParaRPr lang="en-US" dirty="0"/>
              </a:p>
              <a:p>
                <a:pPr marL="0" indent="0">
                  <a:buNone/>
                </a:pPr>
                <a:endParaRPr lang="en-US" b="1"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09600" y="993229"/>
                <a:ext cx="10972800" cy="5234150"/>
              </a:xfrm>
              <a:blipFill rotWithShape="0">
                <a:blip r:embed="rId3"/>
                <a:stretch>
                  <a:fillRect l="-833" t="-233" r="-722"/>
                </a:stretch>
              </a:blipFill>
            </p:spPr>
            <p:txBody>
              <a:bodyPr/>
              <a:lstStyle/>
              <a:p>
                <a:r>
                  <a:rPr lang="en-US">
                    <a:noFill/>
                  </a:rPr>
                  <a:t> </a:t>
                </a:r>
              </a:p>
            </p:txBody>
          </p:sp>
        </mc:Fallback>
      </mc:AlternateContent>
      <p:sp>
        <p:nvSpPr>
          <p:cNvPr id="4" name="Rectangle 3"/>
          <p:cNvSpPr/>
          <p:nvPr/>
        </p:nvSpPr>
        <p:spPr>
          <a:xfrm>
            <a:off x="3573230" y="6396335"/>
            <a:ext cx="8618770" cy="461665"/>
          </a:xfrm>
          <a:prstGeom prst="rect">
            <a:avLst/>
          </a:prstGeom>
        </p:spPr>
        <p:txBody>
          <a:bodyPr wrap="none">
            <a:spAutoFit/>
          </a:bodyPr>
          <a:lstStyle/>
          <a:p>
            <a:pPr lvl="1"/>
            <a:r>
              <a:rPr lang="en-US" sz="2400" b="1" dirty="0">
                <a:latin typeface="Times New Roman" panose="02020603050405020304" pitchFamily="18" charset="0"/>
                <a:cs typeface="Times New Roman" panose="02020603050405020304" pitchFamily="18" charset="0"/>
              </a:rPr>
              <a:t>Chain graph models of multivariate regression </a:t>
            </a:r>
            <a:r>
              <a:rPr lang="en-US" sz="2400" b="1" dirty="0" smtClean="0">
                <a:latin typeface="Times New Roman" panose="02020603050405020304" pitchFamily="18" charset="0"/>
                <a:cs typeface="Times New Roman" panose="02020603050405020304" pitchFamily="18" charset="0"/>
              </a:rPr>
              <a:t>type(2008-11)</a:t>
            </a:r>
          </a:p>
        </p:txBody>
      </p:sp>
    </p:spTree>
    <p:extLst>
      <p:ext uri="{BB962C8B-B14F-4D97-AF65-F5344CB8AC3E}">
        <p14:creationId xmlns:p14="http://schemas.microsoft.com/office/powerpoint/2010/main" val="23151069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25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25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25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25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25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25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718590"/>
          </a:xfrm>
        </p:spPr>
        <p:txBody>
          <a:bodyPr/>
          <a:lstStyle/>
          <a:p>
            <a:r>
              <a:rPr lang="en-US" b="1" dirty="0" err="1" smtClean="0"/>
              <a:t>Marchetti</a:t>
            </a:r>
            <a:r>
              <a:rPr lang="en-US" b="1" dirty="0" smtClean="0"/>
              <a:t> </a:t>
            </a:r>
            <a:r>
              <a:rPr lang="en-US" b="1" dirty="0"/>
              <a:t>and </a:t>
            </a:r>
            <a:r>
              <a:rPr lang="en-US" b="1" dirty="0" err="1"/>
              <a:t>Lupparelli</a:t>
            </a:r>
            <a:r>
              <a:rPr lang="en-US" dirty="0"/>
              <a:t> </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609600" y="725207"/>
                <a:ext cx="10972800" cy="5060730"/>
              </a:xfrm>
            </p:spPr>
            <p:txBody>
              <a:bodyPr/>
              <a:lstStyle/>
              <a:p>
                <a:pPr marL="0" indent="0">
                  <a:buNone/>
                </a:pPr>
                <a:r>
                  <a:rPr lang="en-US" b="1" dirty="0" smtClean="0"/>
                  <a:t>Example:</a:t>
                </a:r>
              </a:p>
              <a:p>
                <a:pPr marL="0" indent="0">
                  <a:buNone/>
                </a:pPr>
                <a:r>
                  <a:rPr lang="en-US" dirty="0" smtClean="0"/>
                  <a:t>Consider that </a:t>
                </a:r>
                <a:r>
                  <a:rPr lang="en-US" i="1" dirty="0" smtClean="0"/>
                  <a:t>T </a:t>
                </a:r>
                <a:r>
                  <a:rPr lang="en-US" dirty="0"/>
                  <a:t>= </a:t>
                </a:r>
                <a:r>
                  <a:rPr lang="en-US" dirty="0" smtClean="0"/>
                  <a:t>{</a:t>
                </a:r>
                <a:r>
                  <a:rPr lang="en-US" dirty="0" err="1" smtClean="0"/>
                  <a:t>a,b,c</a:t>
                </a:r>
                <a:r>
                  <a:rPr lang="en-US" dirty="0" smtClean="0"/>
                  <a:t>}, </a:t>
                </a:r>
                <a:r>
                  <a:rPr lang="en-US" dirty="0" smtClean="0"/>
                  <a:t>so pre</a:t>
                </a:r>
                <a:r>
                  <a:rPr lang="en-US" i="1" dirty="0" smtClean="0"/>
                  <a:t>(T </a:t>
                </a:r>
                <a:r>
                  <a:rPr lang="en-US" i="1" dirty="0"/>
                  <a:t>) </a:t>
                </a:r>
                <a:r>
                  <a:rPr lang="en-US" dirty="0"/>
                  <a:t>= </a:t>
                </a:r>
                <a:r>
                  <a:rPr lang="en-US" dirty="0" smtClean="0"/>
                  <a:t>{</a:t>
                </a:r>
                <a:r>
                  <a:rPr lang="en-US" dirty="0" err="1" smtClean="0"/>
                  <a:t>c,d</a:t>
                </a:r>
                <a:r>
                  <a:rPr lang="en-US" dirty="0" smtClean="0"/>
                  <a:t>}. </a:t>
                </a:r>
                <a:endParaRPr lang="en-US" dirty="0" smtClean="0"/>
              </a:p>
              <a:p>
                <a:pPr marL="0" indent="0">
                  <a:buNone/>
                </a:pPr>
                <a:r>
                  <a:rPr lang="en-US" dirty="0" smtClean="0"/>
                  <a:t>Thus</a:t>
                </a:r>
                <a:r>
                  <a:rPr lang="en-US" dirty="0"/>
                  <a:t>, for each connected subset </a:t>
                </a:r>
                <a:r>
                  <a:rPr lang="en-US" i="1" dirty="0"/>
                  <a:t>A </a:t>
                </a:r>
                <a:r>
                  <a:rPr lang="en-US" dirty="0"/>
                  <a:t>⊆ </a:t>
                </a:r>
                <a:r>
                  <a:rPr lang="en-US" i="1" dirty="0"/>
                  <a:t>T </a:t>
                </a:r>
                <a:r>
                  <a:rPr lang="en-US" dirty="0" smtClean="0"/>
                  <a:t>,by </a:t>
                </a:r>
                <a:r>
                  <a:rPr lang="en-US" dirty="0"/>
                  <a:t>(MR1), we </a:t>
                </a:r>
                <a:r>
                  <a:rPr lang="en-US" dirty="0" smtClean="0"/>
                  <a:t>have:</a:t>
                </a:r>
                <a:endParaRPr lang="en-US" dirty="0"/>
              </a:p>
              <a:p>
                <a:r>
                  <a:rPr lang="en-US" dirty="0"/>
                  <a:t>a</a:t>
                </a:r>
                <a:r>
                  <a:rPr lang="en-US" dirty="0" smtClean="0"/>
                  <a:t> </a:t>
                </a:r>
                <a14:m>
                  <m:oMath xmlns:m="http://schemas.openxmlformats.org/officeDocument/2006/math">
                    <m:r>
                      <a:rPr lang="en-US" i="1">
                        <a:latin typeface="Cambria Math" panose="02040503050406030204" pitchFamily="18" charset="0"/>
                      </a:rPr>
                      <m:t>⫫</m:t>
                    </m:r>
                  </m:oMath>
                </a14:m>
                <a:r>
                  <a:rPr lang="en-US" dirty="0"/>
                  <a:t> </a:t>
                </a:r>
                <a:r>
                  <a:rPr lang="en-US" dirty="0" err="1" smtClean="0"/>
                  <a:t>e|d</a:t>
                </a:r>
                <a:r>
                  <a:rPr lang="en-US" dirty="0" smtClean="0"/>
                  <a:t>; </a:t>
                </a:r>
                <a:r>
                  <a:rPr lang="en-US" dirty="0"/>
                  <a:t>b</a:t>
                </a:r>
                <a:r>
                  <a:rPr lang="en-US" dirty="0" smtClean="0"/>
                  <a:t> </a:t>
                </a:r>
                <a14:m>
                  <m:oMath xmlns:m="http://schemas.openxmlformats.org/officeDocument/2006/math">
                    <m:r>
                      <a:rPr lang="en-US" i="1">
                        <a:latin typeface="Cambria Math" panose="02040503050406030204" pitchFamily="18" charset="0"/>
                      </a:rPr>
                      <m:t>⫫</m:t>
                    </m:r>
                  </m:oMath>
                </a14:m>
                <a:r>
                  <a:rPr lang="en-US" dirty="0"/>
                  <a:t> </a:t>
                </a:r>
                <a:r>
                  <a:rPr lang="en-US" dirty="0" smtClean="0"/>
                  <a:t>d</a:t>
                </a:r>
                <a:r>
                  <a:rPr lang="en-US" i="1" dirty="0" smtClean="0"/>
                  <a:t>, </a:t>
                </a:r>
                <a:r>
                  <a:rPr lang="en-US" dirty="0" smtClean="0"/>
                  <a:t>e; c </a:t>
                </a:r>
                <a14:m>
                  <m:oMath xmlns:m="http://schemas.openxmlformats.org/officeDocument/2006/math">
                    <m:r>
                      <a:rPr lang="en-US" i="1">
                        <a:latin typeface="Cambria Math" panose="02040503050406030204" pitchFamily="18" charset="0"/>
                      </a:rPr>
                      <m:t>⫫</m:t>
                    </m:r>
                  </m:oMath>
                </a14:m>
                <a:r>
                  <a:rPr lang="en-US" dirty="0"/>
                  <a:t> </a:t>
                </a:r>
                <a:r>
                  <a:rPr lang="en-US" dirty="0" smtClean="0"/>
                  <a:t>d|e; (a</a:t>
                </a:r>
                <a:r>
                  <a:rPr lang="en-US" i="1" dirty="0" smtClean="0"/>
                  <a:t>, </a:t>
                </a:r>
                <a:r>
                  <a:rPr lang="en-US" dirty="0" smtClean="0"/>
                  <a:t>b) </a:t>
                </a:r>
                <a14:m>
                  <m:oMath xmlns:m="http://schemas.openxmlformats.org/officeDocument/2006/math">
                    <m:r>
                      <a:rPr lang="en-US" i="1">
                        <a:latin typeface="Cambria Math" panose="02040503050406030204" pitchFamily="18" charset="0"/>
                      </a:rPr>
                      <m:t>⫫</m:t>
                    </m:r>
                  </m:oMath>
                </a14:m>
                <a:r>
                  <a:rPr lang="en-US" dirty="0"/>
                  <a:t> </a:t>
                </a:r>
                <a:r>
                  <a:rPr lang="en-US" dirty="0" err="1" smtClean="0"/>
                  <a:t>e|d</a:t>
                </a:r>
                <a:r>
                  <a:rPr lang="en-US" dirty="0" smtClean="0"/>
                  <a:t>; (b</a:t>
                </a:r>
                <a:r>
                  <a:rPr lang="en-US" i="1" dirty="0" smtClean="0"/>
                  <a:t>, </a:t>
                </a:r>
                <a:r>
                  <a:rPr lang="en-US" dirty="0" smtClean="0"/>
                  <a:t>c) </a:t>
                </a:r>
                <a14:m>
                  <m:oMath xmlns:m="http://schemas.openxmlformats.org/officeDocument/2006/math">
                    <m:r>
                      <a:rPr lang="en-US" i="1">
                        <a:latin typeface="Cambria Math" panose="02040503050406030204" pitchFamily="18" charset="0"/>
                      </a:rPr>
                      <m:t>⫫</m:t>
                    </m:r>
                  </m:oMath>
                </a14:m>
                <a:r>
                  <a:rPr lang="en-US" dirty="0" smtClean="0"/>
                  <a:t> </a:t>
                </a:r>
                <a:r>
                  <a:rPr lang="en-US" dirty="0" err="1" smtClean="0"/>
                  <a:t>d|e</a:t>
                </a:r>
                <a:r>
                  <a:rPr lang="en-US" i="1" dirty="0" smtClean="0"/>
                  <a:t>.</a:t>
                </a:r>
                <a:endParaRPr lang="en-US" i="1" dirty="0"/>
              </a:p>
              <a:p>
                <a:r>
                  <a:rPr lang="en-US" dirty="0"/>
                  <a:t>F</a:t>
                </a:r>
                <a:r>
                  <a:rPr lang="en-US" dirty="0" smtClean="0"/>
                  <a:t>or </a:t>
                </a:r>
                <a:r>
                  <a:rPr lang="en-US" dirty="0"/>
                  <a:t>the </a:t>
                </a:r>
                <a:r>
                  <a:rPr lang="en-US" dirty="0" smtClean="0"/>
                  <a:t>disconnected </a:t>
                </a:r>
                <a:r>
                  <a:rPr lang="en-US" dirty="0"/>
                  <a:t>set </a:t>
                </a:r>
                <a:r>
                  <a:rPr lang="en-US" i="1" dirty="0"/>
                  <a:t>A </a:t>
                </a:r>
                <a:r>
                  <a:rPr lang="en-US" dirty="0"/>
                  <a:t>= </a:t>
                </a:r>
                <a:r>
                  <a:rPr lang="en-US" dirty="0" smtClean="0"/>
                  <a:t>{</a:t>
                </a:r>
                <a:r>
                  <a:rPr lang="en-US" smtClean="0"/>
                  <a:t>a,c} </a:t>
                </a:r>
                <a:r>
                  <a:rPr lang="en-US" dirty="0"/>
                  <a:t>we obtain by (MR2) the independence</a:t>
                </a:r>
              </a:p>
              <a:p>
                <a:r>
                  <a:rPr lang="en-US" dirty="0"/>
                  <a:t>a</a:t>
                </a:r>
                <a:r>
                  <a:rPr lang="en-US" dirty="0" smtClean="0"/>
                  <a:t> </a:t>
                </a:r>
                <a14:m>
                  <m:oMath xmlns:m="http://schemas.openxmlformats.org/officeDocument/2006/math">
                    <m:r>
                      <a:rPr lang="en-US" i="1">
                        <a:latin typeface="Cambria Math" panose="02040503050406030204" pitchFamily="18" charset="0"/>
                      </a:rPr>
                      <m:t>⫫</m:t>
                    </m:r>
                    <m:r>
                      <m:rPr>
                        <m:sty m:val="p"/>
                      </m:rPr>
                      <a:rPr lang="en-US" b="0" i="0" smtClean="0">
                        <a:latin typeface="Cambria Math" panose="02040503050406030204" pitchFamily="18" charset="0"/>
                      </a:rPr>
                      <m:t>c</m:t>
                    </m:r>
                  </m:oMath>
                </a14:m>
                <a:r>
                  <a:rPr lang="en-US" dirty="0" smtClean="0"/>
                  <a:t>|d</a:t>
                </a:r>
                <a:r>
                  <a:rPr lang="en-US" i="1" dirty="0" smtClean="0"/>
                  <a:t>, </a:t>
                </a:r>
                <a:r>
                  <a:rPr lang="en-US" dirty="0"/>
                  <a:t>e</a:t>
                </a:r>
                <a:r>
                  <a:rPr lang="en-US" dirty="0" smtClean="0"/>
                  <a:t>.</a:t>
                </a:r>
              </a:p>
              <a:p>
                <a:pPr marL="0" indent="0">
                  <a:buNone/>
                </a:pPr>
                <a:r>
                  <a:rPr lang="en-US" b="1" i="1" dirty="0"/>
                  <a:t>Remark </a:t>
                </a:r>
                <a:r>
                  <a:rPr lang="en-US" b="1" i="1" dirty="0" smtClean="0"/>
                  <a:t>2. </a:t>
                </a:r>
                <a:r>
                  <a:rPr lang="en-US" dirty="0"/>
                  <a:t>One immediate consequence of Definition 1 is that if the probability density </a:t>
                </a:r>
                <a:r>
                  <a:rPr lang="en-US" i="1" dirty="0"/>
                  <a:t>p(</a:t>
                </a:r>
                <a:r>
                  <a:rPr lang="en-US" b="1" dirty="0"/>
                  <a:t>x</a:t>
                </a:r>
                <a:r>
                  <a:rPr lang="en-US" i="1" dirty="0"/>
                  <a:t>) </a:t>
                </a:r>
                <a:r>
                  <a:rPr lang="en-US" dirty="0"/>
                  <a:t>is strictly positive, then it factorizes according to the directed acyclic graph of the chain components:</a:t>
                </a:r>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𝑝</m:t>
                      </m:r>
                      <m:d>
                        <m:dPr>
                          <m:ctrlPr>
                            <a:rPr lang="en-US" i="1">
                              <a:latin typeface="Cambria Math" panose="02040503050406030204" pitchFamily="18" charset="0"/>
                            </a:rPr>
                          </m:ctrlPr>
                        </m:dPr>
                        <m:e>
                          <m:r>
                            <a:rPr lang="en-US" b="1" i="1">
                              <a:latin typeface="Cambria Math" panose="02040503050406030204" pitchFamily="18" charset="0"/>
                            </a:rPr>
                            <m:t>𝐱</m:t>
                          </m:r>
                        </m:e>
                      </m:d>
                      <m:r>
                        <a:rPr lang="en-US" i="1">
                          <a:latin typeface="Cambria Math" panose="02040503050406030204" pitchFamily="18" charset="0"/>
                        </a:rPr>
                        <m:t>=</m:t>
                      </m:r>
                      <m:nary>
                        <m:naryPr>
                          <m:chr m:val="∏"/>
                          <m:limLoc m:val="undOvr"/>
                          <m:supHide m:val="on"/>
                          <m:ctrlPr>
                            <a:rPr lang="en-US" i="1">
                              <a:latin typeface="Cambria Math" panose="02040503050406030204" pitchFamily="18" charset="0"/>
                            </a:rPr>
                          </m:ctrlPr>
                        </m:naryPr>
                        <m:sub>
                          <m:r>
                            <a:rPr lang="en-US" i="1">
                              <a:latin typeface="Cambria Math" panose="02040503050406030204" pitchFamily="18" charset="0"/>
                            </a:rPr>
                            <m:t>𝑇</m:t>
                          </m:r>
                          <m:r>
                            <a:rPr lang="en-US" i="1">
                              <a:latin typeface="Cambria Math" panose="02040503050406030204" pitchFamily="18" charset="0"/>
                            </a:rPr>
                            <m:t>∈</m:t>
                          </m:r>
                          <m:r>
                            <a:rPr lang="en-US" i="1">
                              <a:latin typeface="Cambria Math" panose="02040503050406030204" pitchFamily="18" charset="0"/>
                            </a:rPr>
                            <m:t>𝒯</m:t>
                          </m:r>
                        </m:sub>
                        <m:sup/>
                        <m:e>
                          <m:r>
                            <a:rPr lang="en-US" i="1">
                              <a:latin typeface="Cambria Math" panose="02040503050406030204" pitchFamily="18" charset="0"/>
                            </a:rPr>
                            <m:t>𝑝</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𝑇</m:t>
                                  </m:r>
                                </m:sub>
                              </m:sSub>
                            </m:e>
                            <m:e>
                              <m:sSub>
                                <m:sSubPr>
                                  <m:ctrlPr>
                                    <a:rPr lang="en-US" i="1">
                                      <a:latin typeface="Cambria Math" panose="02040503050406030204" pitchFamily="18" charset="0"/>
                                    </a:rPr>
                                  </m:ctrlPr>
                                </m:sSubPr>
                                <m:e>
                                  <m:r>
                                    <a:rPr lang="en-US" i="1">
                                      <a:latin typeface="Cambria Math" panose="02040503050406030204" pitchFamily="18" charset="0"/>
                                    </a:rPr>
                                    <m:t>𝑥</m:t>
                                  </m:r>
                                </m:e>
                                <m:sub>
                                  <m:sSub>
                                    <m:sSubPr>
                                      <m:ctrlPr>
                                        <a:rPr lang="en-US" i="1">
                                          <a:latin typeface="Cambria Math" panose="02040503050406030204" pitchFamily="18" charset="0"/>
                                        </a:rPr>
                                      </m:ctrlPr>
                                    </m:sSubPr>
                                    <m:e>
                                      <m:r>
                                        <a:rPr lang="en-US" i="1">
                                          <a:latin typeface="Cambria Math" panose="02040503050406030204" pitchFamily="18" charset="0"/>
                                        </a:rPr>
                                        <m:t>𝑝𝑎</m:t>
                                      </m:r>
                                    </m:e>
                                    <m:sub>
                                      <m:r>
                                        <a:rPr lang="en-US" i="1">
                                          <a:latin typeface="Cambria Math" panose="02040503050406030204" pitchFamily="18" charset="0"/>
                                        </a:rPr>
                                        <m:t>𝐷</m:t>
                                      </m:r>
                                    </m:sub>
                                  </m:sSub>
                                  <m:d>
                                    <m:dPr>
                                      <m:ctrlPr>
                                        <a:rPr lang="en-US" i="1">
                                          <a:latin typeface="Cambria Math" panose="02040503050406030204" pitchFamily="18" charset="0"/>
                                        </a:rPr>
                                      </m:ctrlPr>
                                    </m:dPr>
                                    <m:e>
                                      <m:r>
                                        <a:rPr lang="en-US" i="1">
                                          <a:latin typeface="Cambria Math" panose="02040503050406030204" pitchFamily="18" charset="0"/>
                                        </a:rPr>
                                        <m:t>𝑇</m:t>
                                      </m:r>
                                    </m:e>
                                  </m:d>
                                </m:sub>
                              </m:sSub>
                            </m:e>
                          </m:d>
                          <m:r>
                            <a:rPr lang="en-US" i="1">
                              <a:latin typeface="Cambria Math" panose="02040503050406030204" pitchFamily="18" charset="0"/>
                            </a:rPr>
                            <m:t>.</m:t>
                          </m:r>
                        </m:e>
                      </m:nary>
                    </m:oMath>
                  </m:oMathPara>
                </a14:m>
                <a:endParaRPr lang="en-US" dirty="0"/>
              </a:p>
              <a:p>
                <a:pPr marL="0" indent="0">
                  <a:buNone/>
                </a:pPr>
                <a:r>
                  <a:rPr lang="en-US" b="1" dirty="0" smtClean="0"/>
                  <a:t>For example: </a:t>
                </a:r>
                <a14:m>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𝑝</m:t>
                        </m:r>
                      </m:e>
                      <m:sub>
                        <m:r>
                          <a:rPr lang="en-US" b="0" i="1" smtClean="0">
                            <a:latin typeface="Cambria Math" panose="02040503050406030204" pitchFamily="18" charset="0"/>
                          </a:rPr>
                          <m:t>𝑎𝑏𝑐</m:t>
                        </m:r>
                        <m:r>
                          <a:rPr lang="en-US" b="0" i="1" smtClean="0">
                            <a:latin typeface="Cambria Math" panose="02040503050406030204" pitchFamily="18" charset="0"/>
                          </a:rPr>
                          <m:t>|</m:t>
                        </m:r>
                        <m:r>
                          <a:rPr lang="en-US" b="0" i="1" smtClean="0">
                            <a:latin typeface="Cambria Math" panose="02040503050406030204" pitchFamily="18" charset="0"/>
                          </a:rPr>
                          <m:t>𝑑</m:t>
                        </m:r>
                        <m:r>
                          <a:rPr lang="en-US" b="0" i="1" smtClean="0">
                            <a:latin typeface="Cambria Math" panose="02040503050406030204" pitchFamily="18" charset="0"/>
                          </a:rPr>
                          <m:t>,</m:t>
                        </m:r>
                        <m:r>
                          <a:rPr lang="en-US" b="0" i="1" smtClean="0">
                            <a:latin typeface="Cambria Math" panose="02040503050406030204" pitchFamily="18" charset="0"/>
                          </a:rPr>
                          <m:t>𝑒</m:t>
                        </m:r>
                      </m:sub>
                    </m:sSub>
                    <m:sSub>
                      <m:sSubPr>
                        <m:ctrlPr>
                          <a:rPr lang="en-US" i="1">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𝑑</m:t>
                        </m:r>
                        <m:r>
                          <a:rPr lang="en-US" b="0" i="1" smtClean="0">
                            <a:latin typeface="Cambria Math" panose="02040503050406030204" pitchFamily="18" charset="0"/>
                          </a:rPr>
                          <m:t>,</m:t>
                        </m:r>
                        <m:r>
                          <a:rPr lang="en-US" b="0" i="1" smtClean="0">
                            <a:latin typeface="Cambria Math" panose="02040503050406030204" pitchFamily="18" charset="0"/>
                          </a:rPr>
                          <m:t>𝑒</m:t>
                        </m:r>
                      </m:sub>
                    </m:sSub>
                  </m:oMath>
                </a14:m>
                <a:r>
                  <a:rPr lang="en-US" b="1" dirty="0" smtClean="0"/>
                  <a:t>.</a:t>
                </a:r>
                <a:endParaRPr lang="en-US" b="1"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609600" y="725207"/>
                <a:ext cx="10972800" cy="5060730"/>
              </a:xfrm>
              <a:blipFill rotWithShape="0">
                <a:blip r:embed="rId2"/>
                <a:stretch>
                  <a:fillRect l="-833" t="-964" r="-889" b="-4578"/>
                </a:stretch>
              </a:blipFill>
            </p:spPr>
            <p:txBody>
              <a:bodyPr/>
              <a:lstStyle/>
              <a:p>
                <a:r>
                  <a:rPr lang="en-US">
                    <a:noFill/>
                  </a:rPr>
                  <a:t> </a:t>
                </a:r>
              </a:p>
            </p:txBody>
          </p:sp>
        </mc:Fallback>
      </mc:AlternateContent>
      <p:sp>
        <p:nvSpPr>
          <p:cNvPr id="4" name="Rectangle 3"/>
          <p:cNvSpPr/>
          <p:nvPr/>
        </p:nvSpPr>
        <p:spPr>
          <a:xfrm>
            <a:off x="3573230" y="6396335"/>
            <a:ext cx="8618770" cy="461665"/>
          </a:xfrm>
          <a:prstGeom prst="rect">
            <a:avLst/>
          </a:prstGeom>
        </p:spPr>
        <p:txBody>
          <a:bodyPr wrap="none">
            <a:spAutoFit/>
          </a:bodyPr>
          <a:lstStyle/>
          <a:p>
            <a:pPr lvl="1"/>
            <a:r>
              <a:rPr lang="en-US" sz="2400" b="1" dirty="0">
                <a:latin typeface="Times New Roman" panose="02020603050405020304" pitchFamily="18" charset="0"/>
                <a:cs typeface="Times New Roman" panose="02020603050405020304" pitchFamily="18" charset="0"/>
              </a:rPr>
              <a:t>Chain graph models of multivariate regression </a:t>
            </a:r>
            <a:r>
              <a:rPr lang="en-US" sz="2400" b="1" dirty="0" smtClean="0">
                <a:latin typeface="Times New Roman" panose="02020603050405020304" pitchFamily="18" charset="0"/>
                <a:cs typeface="Times New Roman" panose="02020603050405020304" pitchFamily="18" charset="0"/>
              </a:rPr>
              <a:t>type(2008-11)</a:t>
            </a:r>
          </a:p>
        </p:txBody>
      </p:sp>
      <p:pic>
        <p:nvPicPr>
          <p:cNvPr id="6"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86307" y="993000"/>
            <a:ext cx="1645920" cy="1645920"/>
          </a:xfrm>
          <a:prstGeom prst="rect">
            <a:avLst/>
          </a:prstGeom>
          <a:noFill/>
        </p:spPr>
      </p:pic>
    </p:spTree>
    <p:extLst>
      <p:ext uri="{BB962C8B-B14F-4D97-AF65-F5344CB8AC3E}">
        <p14:creationId xmlns:p14="http://schemas.microsoft.com/office/powerpoint/2010/main" val="18744632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25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25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25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25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down)">
                                      <p:cBhvr>
                                        <p:cTn id="27" dur="25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down)">
                                      <p:cBhvr>
                                        <p:cTn id="32" dur="25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wipe(down)">
                                      <p:cBhvr>
                                        <p:cTn id="37" dur="25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wipe(down)">
                                      <p:cBhvr>
                                        <p:cTn id="42" dur="25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wipe(down)">
                                      <p:cBhvr>
                                        <p:cTn id="47" dur="250"/>
                                        <p:tgtEl>
                                          <p:spTgt spid="3">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Effect transition="in" filter="wipe(down)">
                                      <p:cBhvr>
                                        <p:cTn id="52" dur="25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718590"/>
          </a:xfrm>
        </p:spPr>
        <p:txBody>
          <a:bodyPr/>
          <a:lstStyle/>
          <a:p>
            <a:r>
              <a:rPr lang="en-US" b="1" dirty="0" err="1" smtClean="0"/>
              <a:t>Drton</a:t>
            </a:r>
            <a:r>
              <a:rPr lang="en-US" dirty="0" smtClean="0"/>
              <a:t> </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09600" y="993229"/>
                <a:ext cx="10972800" cy="4715092"/>
              </a:xfrm>
            </p:spPr>
            <p:txBody>
              <a:bodyPr/>
              <a:lstStyle/>
              <a:p>
                <a:pPr marL="0" indent="0">
                  <a:buNone/>
                </a:pPr>
                <a:r>
                  <a:rPr lang="en-US" b="1" dirty="0" smtClean="0"/>
                  <a:t>Definition.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𝑁𝑏</m:t>
                        </m:r>
                      </m:e>
                      <m:sub>
                        <m:r>
                          <a:rPr lang="en-US" i="1">
                            <a:latin typeface="Cambria Math" panose="02040503050406030204" pitchFamily="18" charset="0"/>
                          </a:rPr>
                          <m:t>𝐺</m:t>
                        </m:r>
                      </m:sub>
                    </m:sSub>
                    <m:r>
                      <a:rPr lang="en-US" i="1">
                        <a:latin typeface="Cambria Math" panose="02040503050406030204" pitchFamily="18" charset="0"/>
                      </a:rPr>
                      <m:t>(</m:t>
                    </m:r>
                    <m:r>
                      <a:rPr lang="en-US" i="1">
                        <a:latin typeface="Cambria Math" panose="02040503050406030204" pitchFamily="18" charset="0"/>
                      </a:rPr>
                      <m:t>𝐴</m:t>
                    </m:r>
                    <m:r>
                      <a:rPr lang="en-US" i="1">
                        <a:latin typeface="Cambria Math" panose="02040503050406030204" pitchFamily="18" charset="0"/>
                      </a:rPr>
                      <m:t>)</m:t>
                    </m:r>
                  </m:oMath>
                </a14:m>
                <a:r>
                  <a:rPr lang="en-US" dirty="0"/>
                  <a:t>is the union of </a:t>
                </a:r>
                <a:r>
                  <a:rPr lang="en-US" i="1" dirty="0"/>
                  <a:t>A </a:t>
                </a:r>
                <a:r>
                  <a:rPr lang="en-US" dirty="0"/>
                  <a:t>itself and the set of nodes </a:t>
                </a:r>
                <a:r>
                  <a:rPr lang="en-US" i="1" dirty="0"/>
                  <a:t>w </a:t>
                </a:r>
                <a:r>
                  <a:rPr lang="en-US" dirty="0"/>
                  <a:t>that are </a:t>
                </a:r>
                <a:r>
                  <a:rPr lang="en-US" i="1" dirty="0"/>
                  <a:t>neighbors </a:t>
                </a:r>
                <a:r>
                  <a:rPr lang="en-US" dirty="0"/>
                  <a:t>of </a:t>
                </a:r>
                <a:r>
                  <a:rPr lang="en-US" i="1" dirty="0" smtClean="0"/>
                  <a:t>A. </a:t>
                </a:r>
                <a:r>
                  <a:rPr lang="en-US" dirty="0" smtClean="0"/>
                  <a:t>The</a:t>
                </a:r>
                <a:r>
                  <a:rPr lang="en-US" i="1" dirty="0" smtClean="0"/>
                  <a:t> </a:t>
                </a:r>
                <a:r>
                  <a:rPr lang="en-US" dirty="0"/>
                  <a:t>set of </a:t>
                </a:r>
                <a:r>
                  <a:rPr lang="en-US" i="1" dirty="0"/>
                  <a:t>non-descendants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𝑛𝑑</m:t>
                        </m:r>
                      </m:e>
                      <m:sub>
                        <m:r>
                          <a:rPr lang="en-US" i="1">
                            <a:latin typeface="Cambria Math" panose="02040503050406030204" pitchFamily="18" charset="0"/>
                          </a:rPr>
                          <m:t>𝐷</m:t>
                        </m:r>
                      </m:sub>
                    </m:sSub>
                    <m:r>
                      <a:rPr lang="en-US" i="1">
                        <a:latin typeface="Cambria Math" panose="02040503050406030204" pitchFamily="18" charset="0"/>
                      </a:rPr>
                      <m:t>(</m:t>
                    </m:r>
                    <m:r>
                      <a:rPr lang="en-US" i="1">
                        <a:latin typeface="Cambria Math" panose="02040503050406030204" pitchFamily="18" charset="0"/>
                      </a:rPr>
                      <m:t>𝑇</m:t>
                    </m:r>
                    <m:r>
                      <a:rPr lang="en-US" i="1">
                        <a:latin typeface="Cambria Math" panose="02040503050406030204" pitchFamily="18" charset="0"/>
                      </a:rPr>
                      <m:t>)</m:t>
                    </m:r>
                  </m:oMath>
                </a14:m>
                <a:r>
                  <a:rPr lang="en-US" i="1" dirty="0"/>
                  <a:t> </a:t>
                </a:r>
                <a:r>
                  <a:rPr lang="en-US" dirty="0"/>
                  <a:t>of a chain component </a:t>
                </a:r>
                <a:r>
                  <a:rPr lang="en-US" i="1" dirty="0"/>
                  <a:t>T</a:t>
                </a:r>
                <a:r>
                  <a:rPr lang="en-US" dirty="0"/>
                  <a:t>, is the union of all components </a:t>
                </a:r>
                <a:r>
                  <a:rPr lang="en-US" i="1" dirty="0"/>
                  <a:t>T'</a:t>
                </a:r>
                <a:r>
                  <a:rPr lang="en-US" dirty="0"/>
                  <a:t> such that there is no directed path from </a:t>
                </a:r>
                <a:r>
                  <a:rPr lang="en-US" i="1" dirty="0"/>
                  <a:t>T </a:t>
                </a:r>
                <a:r>
                  <a:rPr lang="en-US" dirty="0"/>
                  <a:t>to </a:t>
                </a:r>
                <a:r>
                  <a:rPr lang="en-US" i="1" dirty="0"/>
                  <a:t>T' </a:t>
                </a:r>
                <a:r>
                  <a:rPr lang="en-US" dirty="0"/>
                  <a:t>in the directed graph of chain</a:t>
                </a:r>
                <a:r>
                  <a:rPr lang="en-US" i="1" dirty="0"/>
                  <a:t> </a:t>
                </a:r>
                <a:r>
                  <a:rPr lang="en-US" dirty="0"/>
                  <a:t>components </a:t>
                </a:r>
                <a:r>
                  <a:rPr lang="en-US" i="1" dirty="0"/>
                  <a:t>D</a:t>
                </a:r>
                <a:r>
                  <a:rPr lang="en-US" dirty="0" smtClean="0"/>
                  <a:t>.</a:t>
                </a:r>
              </a:p>
              <a:p>
                <a:pPr marL="0" indent="0">
                  <a:buNone/>
                </a:pPr>
                <a:r>
                  <a:rPr lang="en-US" b="1" i="1" dirty="0"/>
                  <a:t>Definition (Chain graph Markov property of type IV </a:t>
                </a:r>
                <a:r>
                  <a:rPr lang="en-US" dirty="0"/>
                  <a:t>(</a:t>
                </a:r>
                <a:r>
                  <a:rPr lang="en-US" dirty="0" err="1"/>
                  <a:t>Drton</a:t>
                </a:r>
                <a:r>
                  <a:rPr lang="en-US" dirty="0"/>
                  <a:t>, 2009)</a:t>
                </a:r>
                <a:r>
                  <a:rPr lang="en-US" b="1" i="1" dirty="0"/>
                  <a:t>). </a:t>
                </a:r>
                <a:r>
                  <a:rPr lang="en-US" i="1" dirty="0"/>
                  <a:t>Let G be a chain graph with chain components (T </a:t>
                </a:r>
                <a:r>
                  <a:rPr lang="en-US" dirty="0"/>
                  <a:t>| </a:t>
                </a:r>
                <a:r>
                  <a:rPr lang="en-US" i="1" dirty="0"/>
                  <a:t>T </a:t>
                </a:r>
                <a:r>
                  <a:rPr lang="en-US" dirty="0"/>
                  <a:t>∈ </a:t>
                </a:r>
                <a14:m>
                  <m:oMath xmlns:m="http://schemas.openxmlformats.org/officeDocument/2006/math">
                    <m:r>
                      <a:rPr lang="en-US" i="1">
                        <a:latin typeface="Cambria Math" panose="02040503050406030204" pitchFamily="18" charset="0"/>
                      </a:rPr>
                      <m:t>𝒯</m:t>
                    </m:r>
                  </m:oMath>
                </a14:m>
                <a:r>
                  <a:rPr lang="en-US" i="1" dirty="0"/>
                  <a:t>) and directed acyclic graph D of components</a:t>
                </a:r>
                <a:r>
                  <a:rPr lang="en-US" dirty="0"/>
                  <a:t>. </a:t>
                </a:r>
                <a:r>
                  <a:rPr lang="en-US" i="1" dirty="0"/>
                  <a:t>The joint probability distribution of </a:t>
                </a:r>
                <a:r>
                  <a:rPr lang="en-US" b="1" dirty="0"/>
                  <a:t>X </a:t>
                </a:r>
                <a:r>
                  <a:rPr lang="en-US" i="1" dirty="0"/>
                  <a:t>obeys the block-recursive Markov property of type IV if it satisfies the following independencies</a:t>
                </a:r>
                <a:r>
                  <a:rPr lang="en-US" dirty="0"/>
                  <a:t>:</a:t>
                </a:r>
              </a:p>
              <a:p>
                <a:r>
                  <a:rPr lang="en-US" dirty="0"/>
                  <a:t>(IV0) </a:t>
                </a:r>
                <a14:m>
                  <m:oMath xmlns:m="http://schemas.openxmlformats.org/officeDocument/2006/math">
                    <m:r>
                      <a:rPr lang="en-US" i="1">
                        <a:latin typeface="Cambria Math" panose="02040503050406030204" pitchFamily="18" charset="0"/>
                      </a:rPr>
                      <m:t>𝐴</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𝑛𝑑</m:t>
                        </m:r>
                      </m:e>
                      <m:sub>
                        <m:r>
                          <a:rPr lang="en-US" i="1">
                            <a:latin typeface="Cambria Math" panose="02040503050406030204" pitchFamily="18" charset="0"/>
                          </a:rPr>
                          <m:t>𝐷</m:t>
                        </m:r>
                      </m:sub>
                    </m:sSub>
                    <m:r>
                      <a:rPr lang="en-US" i="1">
                        <a:latin typeface="Cambria Math" panose="02040503050406030204" pitchFamily="18" charset="0"/>
                      </a:rPr>
                      <m:t>(</m:t>
                    </m:r>
                    <m:r>
                      <a:rPr lang="en-US" i="1">
                        <a:latin typeface="Cambria Math" panose="02040503050406030204" pitchFamily="18" charset="0"/>
                      </a:rPr>
                      <m:t>𝑇</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𝑝𝑎</m:t>
                        </m:r>
                      </m:e>
                      <m:sub>
                        <m:r>
                          <a:rPr lang="en-US" i="1">
                            <a:latin typeface="Cambria Math" panose="02040503050406030204" pitchFamily="18" charset="0"/>
                          </a:rPr>
                          <m:t>𝐷</m:t>
                        </m:r>
                      </m:sub>
                    </m:sSub>
                    <m:r>
                      <a:rPr lang="en-US" i="1">
                        <a:latin typeface="Cambria Math" panose="02040503050406030204" pitchFamily="18" charset="0"/>
                      </a:rPr>
                      <m:t>(</m:t>
                    </m:r>
                    <m:r>
                      <a:rPr lang="en-US" i="1">
                        <a:latin typeface="Cambria Math" panose="02040503050406030204" pitchFamily="18" charset="0"/>
                      </a:rPr>
                      <m:t>𝑇</m:t>
                    </m:r>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𝑝𝑎</m:t>
                        </m:r>
                      </m:e>
                      <m:sub>
                        <m:r>
                          <a:rPr lang="en-US" i="1">
                            <a:latin typeface="Cambria Math" panose="02040503050406030204" pitchFamily="18" charset="0"/>
                          </a:rPr>
                          <m:t>𝐷</m:t>
                        </m:r>
                      </m:sub>
                    </m:sSub>
                    <m:r>
                      <a:rPr lang="en-US" i="1">
                        <a:latin typeface="Cambria Math" panose="02040503050406030204" pitchFamily="18" charset="0"/>
                      </a:rPr>
                      <m:t>(</m:t>
                    </m:r>
                    <m:r>
                      <a:rPr lang="en-US" i="1">
                        <a:latin typeface="Cambria Math" panose="02040503050406030204" pitchFamily="18" charset="0"/>
                      </a:rPr>
                      <m:t>𝑇</m:t>
                    </m:r>
                    <m:r>
                      <a:rPr lang="en-US" i="1">
                        <a:latin typeface="Cambria Math" panose="02040503050406030204" pitchFamily="18" charset="0"/>
                      </a:rPr>
                      <m:t>)</m:t>
                    </m:r>
                  </m:oMath>
                </a14:m>
                <a:r>
                  <a:rPr lang="en-US" dirty="0"/>
                  <a:t> </a:t>
                </a:r>
                <a:r>
                  <a:rPr lang="en-US" i="1" dirty="0"/>
                  <a:t>for all T </a:t>
                </a:r>
                <a:r>
                  <a:rPr lang="en-US" dirty="0"/>
                  <a:t>∈ </a:t>
                </a:r>
                <a:r>
                  <a:rPr lang="en-US" i="1" dirty="0"/>
                  <a:t> </a:t>
                </a:r>
                <a:r>
                  <a:rPr lang="en-US" dirty="0"/>
                  <a:t>;</a:t>
                </a:r>
              </a:p>
              <a:p>
                <a:r>
                  <a:rPr lang="en-US" dirty="0"/>
                  <a:t>(IV1) </a:t>
                </a:r>
                <a14:m>
                  <m:oMath xmlns:m="http://schemas.openxmlformats.org/officeDocument/2006/math">
                    <m:r>
                      <a:rPr lang="en-US" i="1">
                        <a:latin typeface="Cambria Math" panose="02040503050406030204" pitchFamily="18" charset="0"/>
                      </a:rPr>
                      <m:t>𝐴</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𝑝𝑎</m:t>
                        </m:r>
                      </m:e>
                      <m:sub>
                        <m:r>
                          <a:rPr lang="en-US" i="1">
                            <a:latin typeface="Cambria Math" panose="02040503050406030204" pitchFamily="18" charset="0"/>
                          </a:rPr>
                          <m:t>𝐷</m:t>
                        </m:r>
                      </m:sub>
                    </m:sSub>
                    <m:r>
                      <a:rPr lang="en-US" i="1">
                        <a:latin typeface="Cambria Math" panose="02040503050406030204" pitchFamily="18" charset="0"/>
                      </a:rPr>
                      <m:t>(</m:t>
                    </m:r>
                    <m:r>
                      <a:rPr lang="en-US" i="1">
                        <a:latin typeface="Cambria Math" panose="02040503050406030204" pitchFamily="18" charset="0"/>
                      </a:rPr>
                      <m:t>𝑇</m:t>
                    </m:r>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𝑝𝑎</m:t>
                        </m:r>
                      </m:e>
                      <m:sub>
                        <m:r>
                          <a:rPr lang="en-US" i="1">
                            <a:latin typeface="Cambria Math" panose="02040503050406030204" pitchFamily="18" charset="0"/>
                          </a:rPr>
                          <m:t>𝐺</m:t>
                        </m:r>
                      </m:sub>
                    </m:sSub>
                    <m:r>
                      <a:rPr lang="en-US" i="1">
                        <a:latin typeface="Cambria Math" panose="02040503050406030204" pitchFamily="18" charset="0"/>
                      </a:rPr>
                      <m:t>(</m:t>
                    </m:r>
                    <m:r>
                      <a:rPr lang="en-US" i="1">
                        <a:latin typeface="Cambria Math" panose="02040503050406030204" pitchFamily="18" charset="0"/>
                      </a:rPr>
                      <m:t>𝑇</m:t>
                    </m:r>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𝑝𝑎</m:t>
                        </m:r>
                      </m:e>
                      <m:sub>
                        <m:r>
                          <a:rPr lang="en-US" i="1">
                            <a:latin typeface="Cambria Math" panose="02040503050406030204" pitchFamily="18" charset="0"/>
                          </a:rPr>
                          <m:t>𝐺</m:t>
                        </m:r>
                      </m:sub>
                    </m:sSub>
                    <m:d>
                      <m:dPr>
                        <m:ctrlPr>
                          <a:rPr lang="en-US" i="1">
                            <a:latin typeface="Cambria Math" panose="02040503050406030204" pitchFamily="18" charset="0"/>
                          </a:rPr>
                        </m:ctrlPr>
                      </m:dPr>
                      <m:e>
                        <m:r>
                          <a:rPr lang="en-US" i="1">
                            <a:latin typeface="Cambria Math" panose="02040503050406030204" pitchFamily="18" charset="0"/>
                          </a:rPr>
                          <m:t>𝑇</m:t>
                        </m:r>
                      </m:e>
                    </m:d>
                  </m:oMath>
                </a14:m>
                <a:r>
                  <a:rPr lang="en-US" dirty="0"/>
                  <a:t> </a:t>
                </a:r>
                <a:r>
                  <a:rPr lang="en-US" i="1" dirty="0"/>
                  <a:t>for all T </a:t>
                </a:r>
                <a:r>
                  <a:rPr lang="en-US" dirty="0"/>
                  <a:t>∈ </a:t>
                </a:r>
                <a14:m>
                  <m:oMath xmlns:m="http://schemas.openxmlformats.org/officeDocument/2006/math">
                    <m:r>
                      <a:rPr lang="en-US" i="1">
                        <a:latin typeface="Cambria Math" panose="02040503050406030204" pitchFamily="18" charset="0"/>
                      </a:rPr>
                      <m:t>𝒯</m:t>
                    </m:r>
                  </m:oMath>
                </a14:m>
                <a:r>
                  <a:rPr lang="en-US" i="1" dirty="0"/>
                  <a:t> for all A </a:t>
                </a:r>
                <a:r>
                  <a:rPr lang="en-US" dirty="0"/>
                  <a:t>⊆ </a:t>
                </a:r>
                <a:r>
                  <a:rPr lang="en-US" i="1" dirty="0"/>
                  <a:t>T </a:t>
                </a:r>
                <a:r>
                  <a:rPr lang="en-US" dirty="0"/>
                  <a:t>;</a:t>
                </a:r>
              </a:p>
              <a:p>
                <a:r>
                  <a:rPr lang="en-US" dirty="0"/>
                  <a:t>(IV2) </a:t>
                </a:r>
                <a14:m>
                  <m:oMath xmlns:m="http://schemas.openxmlformats.org/officeDocument/2006/math">
                    <m:r>
                      <a:rPr lang="en-US" i="1">
                        <a:latin typeface="Cambria Math" panose="02040503050406030204" pitchFamily="18" charset="0"/>
                      </a:rPr>
                      <m:t>𝐴</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𝑁𝑏</m:t>
                        </m:r>
                      </m:e>
                      <m:sub>
                        <m:r>
                          <a:rPr lang="en-US" i="1">
                            <a:latin typeface="Cambria Math" panose="02040503050406030204" pitchFamily="18" charset="0"/>
                          </a:rPr>
                          <m:t>𝐺</m:t>
                        </m:r>
                      </m:sub>
                    </m:sSub>
                    <m:r>
                      <a:rPr lang="en-US" i="1">
                        <a:latin typeface="Cambria Math" panose="02040503050406030204" pitchFamily="18" charset="0"/>
                      </a:rPr>
                      <m:t>(</m:t>
                    </m:r>
                    <m:r>
                      <a:rPr lang="en-US" i="1">
                        <a:latin typeface="Cambria Math" panose="02040503050406030204" pitchFamily="18" charset="0"/>
                      </a:rPr>
                      <m:t>𝐴</m:t>
                    </m:r>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𝑝𝑎</m:t>
                        </m:r>
                      </m:e>
                      <m:sub>
                        <m:r>
                          <a:rPr lang="en-US" i="1">
                            <a:latin typeface="Cambria Math" panose="02040503050406030204" pitchFamily="18" charset="0"/>
                          </a:rPr>
                          <m:t>𝐷</m:t>
                        </m:r>
                      </m:sub>
                    </m:sSub>
                    <m:r>
                      <a:rPr lang="en-US" i="1">
                        <a:latin typeface="Cambria Math" panose="02040503050406030204" pitchFamily="18" charset="0"/>
                      </a:rPr>
                      <m:t>(</m:t>
                    </m:r>
                    <m:r>
                      <a:rPr lang="en-US" i="1">
                        <a:latin typeface="Cambria Math" panose="02040503050406030204" pitchFamily="18" charset="0"/>
                      </a:rPr>
                      <m:t>𝑇</m:t>
                    </m:r>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𝑝𝑎</m:t>
                        </m:r>
                      </m:e>
                      <m:sub>
                        <m:r>
                          <a:rPr lang="en-US" i="1">
                            <a:latin typeface="Cambria Math" panose="02040503050406030204" pitchFamily="18" charset="0"/>
                          </a:rPr>
                          <m:t>𝐷</m:t>
                        </m:r>
                      </m:sub>
                    </m:sSub>
                    <m:d>
                      <m:dPr>
                        <m:ctrlPr>
                          <a:rPr lang="en-US" i="1">
                            <a:latin typeface="Cambria Math" panose="02040503050406030204" pitchFamily="18" charset="0"/>
                          </a:rPr>
                        </m:ctrlPr>
                      </m:dPr>
                      <m:e>
                        <m:r>
                          <a:rPr lang="en-US" i="1">
                            <a:latin typeface="Cambria Math" panose="02040503050406030204" pitchFamily="18" charset="0"/>
                          </a:rPr>
                          <m:t>𝑇</m:t>
                        </m:r>
                      </m:e>
                    </m:d>
                  </m:oMath>
                </a14:m>
                <a:r>
                  <a:rPr lang="en-US" dirty="0"/>
                  <a:t> </a:t>
                </a:r>
                <a:r>
                  <a:rPr lang="en-US" i="1" dirty="0"/>
                  <a:t>for all T </a:t>
                </a:r>
                <a:r>
                  <a:rPr lang="en-US" dirty="0"/>
                  <a:t>∈ </a:t>
                </a:r>
                <a14:m>
                  <m:oMath xmlns:m="http://schemas.openxmlformats.org/officeDocument/2006/math">
                    <m:r>
                      <a:rPr lang="en-US" i="1">
                        <a:latin typeface="Cambria Math" panose="02040503050406030204" pitchFamily="18" charset="0"/>
                      </a:rPr>
                      <m:t>𝒯</m:t>
                    </m:r>
                  </m:oMath>
                </a14:m>
                <a:r>
                  <a:rPr lang="en-US" i="1" dirty="0"/>
                  <a:t> for all connected subsets A </a:t>
                </a:r>
                <a:r>
                  <a:rPr lang="en-US" dirty="0"/>
                  <a:t>⊆ </a:t>
                </a:r>
                <a:r>
                  <a:rPr lang="en-US" i="1" dirty="0"/>
                  <a:t>T.</a:t>
                </a:r>
                <a:endParaRPr lang="en-US" b="1"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09600" y="993229"/>
                <a:ext cx="10972800" cy="4715092"/>
              </a:xfrm>
              <a:blipFill rotWithShape="0">
                <a:blip r:embed="rId3"/>
                <a:stretch>
                  <a:fillRect l="-833" t="-1035" b="-4269"/>
                </a:stretch>
              </a:blipFill>
            </p:spPr>
            <p:txBody>
              <a:bodyPr/>
              <a:lstStyle/>
              <a:p>
                <a:r>
                  <a:rPr lang="en-US">
                    <a:noFill/>
                  </a:rPr>
                  <a:t> </a:t>
                </a:r>
              </a:p>
            </p:txBody>
          </p:sp>
        </mc:Fallback>
      </mc:AlternateContent>
      <p:sp>
        <p:nvSpPr>
          <p:cNvPr id="4" name="Rectangle 3"/>
          <p:cNvSpPr/>
          <p:nvPr/>
        </p:nvSpPr>
        <p:spPr>
          <a:xfrm>
            <a:off x="6308969" y="6396335"/>
            <a:ext cx="5273431" cy="461665"/>
          </a:xfrm>
          <a:prstGeom prst="rect">
            <a:avLst/>
          </a:prstGeom>
        </p:spPr>
        <p:txBody>
          <a:bodyPr wrap="none">
            <a:spAutoFit/>
          </a:bodyPr>
          <a:lstStyle/>
          <a:p>
            <a:pPr lvl="1"/>
            <a:r>
              <a:rPr lang="en-US" sz="2400" b="1" dirty="0">
                <a:latin typeface="Times New Roman" panose="02020603050405020304" pitchFamily="18" charset="0"/>
                <a:cs typeface="Times New Roman" panose="02020603050405020304" pitchFamily="18" charset="0"/>
              </a:rPr>
              <a:t>Discrete chain graph </a:t>
            </a:r>
            <a:r>
              <a:rPr lang="en-US" sz="2400" b="1" dirty="0" smtClean="0">
                <a:latin typeface="Times New Roman" panose="02020603050405020304" pitchFamily="18" charset="0"/>
                <a:cs typeface="Times New Roman" panose="02020603050405020304" pitchFamily="18" charset="0"/>
              </a:rPr>
              <a:t>models (2009)</a:t>
            </a:r>
          </a:p>
        </p:txBody>
      </p:sp>
    </p:spTree>
    <p:extLst>
      <p:ext uri="{BB962C8B-B14F-4D97-AF65-F5344CB8AC3E}">
        <p14:creationId xmlns:p14="http://schemas.microsoft.com/office/powerpoint/2010/main" val="4563998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25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25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25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25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25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718590"/>
          </a:xfrm>
        </p:spPr>
        <p:txBody>
          <a:bodyPr/>
          <a:lstStyle/>
          <a:p>
            <a:r>
              <a:rPr lang="en-US" b="1" dirty="0" err="1" smtClean="0"/>
              <a:t>Drton</a:t>
            </a:r>
            <a:r>
              <a:rPr lang="en-US" b="1" dirty="0"/>
              <a:t>, </a:t>
            </a:r>
            <a:r>
              <a:rPr lang="en-US" b="1" dirty="0" err="1"/>
              <a:t>Marchetti</a:t>
            </a:r>
            <a:r>
              <a:rPr lang="en-US" b="1" dirty="0"/>
              <a:t>, and </a:t>
            </a:r>
            <a:r>
              <a:rPr lang="en-US" b="1" dirty="0" err="1"/>
              <a:t>Lupparelli</a:t>
            </a:r>
            <a:r>
              <a:rPr lang="en-US" dirty="0"/>
              <a:t> </a:t>
            </a:r>
          </a:p>
        </p:txBody>
      </p:sp>
      <p:sp>
        <p:nvSpPr>
          <p:cNvPr id="3" name="Content Placeholder 2"/>
          <p:cNvSpPr>
            <a:spLocks noGrp="1"/>
          </p:cNvSpPr>
          <p:nvPr>
            <p:ph idx="1"/>
          </p:nvPr>
        </p:nvSpPr>
        <p:spPr>
          <a:xfrm>
            <a:off x="609600" y="1876096"/>
            <a:ext cx="10972800" cy="2869323"/>
          </a:xfrm>
        </p:spPr>
        <p:txBody>
          <a:bodyPr/>
          <a:lstStyle/>
          <a:p>
            <a:pPr marL="0" indent="0">
              <a:buNone/>
            </a:pPr>
            <a:r>
              <a:rPr lang="en-US" b="1" dirty="0"/>
              <a:t>Theorem </a:t>
            </a:r>
            <a:r>
              <a:rPr lang="en-US" b="1" dirty="0" smtClean="0"/>
              <a:t>. </a:t>
            </a:r>
            <a:r>
              <a:rPr lang="en-US" dirty="0"/>
              <a:t>Given a chain graph G, the multivariate regression Markov property is equivalent to the block-recursive Markov property of type IV (</a:t>
            </a:r>
            <a:r>
              <a:rPr lang="en-US" dirty="0" err="1"/>
              <a:t>Marchetti</a:t>
            </a:r>
            <a:r>
              <a:rPr lang="en-US" dirty="0"/>
              <a:t> &amp; </a:t>
            </a:r>
            <a:r>
              <a:rPr lang="en-US" dirty="0" err="1"/>
              <a:t>Lupparelli</a:t>
            </a:r>
            <a:r>
              <a:rPr lang="en-US" dirty="0"/>
              <a:t>, 2011).</a:t>
            </a:r>
          </a:p>
          <a:p>
            <a:pPr>
              <a:buFont typeface="Wingdings" panose="05000000000000000000" pitchFamily="2" charset="2"/>
              <a:buChar char="q"/>
            </a:pPr>
            <a:r>
              <a:rPr lang="en-US" dirty="0" err="1" smtClean="0"/>
              <a:t>Drton</a:t>
            </a:r>
            <a:r>
              <a:rPr lang="en-US" dirty="0"/>
              <a:t>, </a:t>
            </a:r>
            <a:r>
              <a:rPr lang="en-US" dirty="0" err="1"/>
              <a:t>Marchetti</a:t>
            </a:r>
            <a:r>
              <a:rPr lang="en-US" dirty="0"/>
              <a:t>, and </a:t>
            </a:r>
            <a:r>
              <a:rPr lang="en-US" dirty="0" err="1"/>
              <a:t>Lupparelli</a:t>
            </a:r>
            <a:r>
              <a:rPr lang="en-US" dirty="0"/>
              <a:t> proposed a Markov property for MVR chain graphs which is in concordance with (</a:t>
            </a:r>
            <a:r>
              <a:rPr lang="en-US" dirty="0" err="1"/>
              <a:t>Wermuth</a:t>
            </a:r>
            <a:r>
              <a:rPr lang="en-US" dirty="0"/>
              <a:t> &amp; Cox, 2004), but in contrast with Cox and </a:t>
            </a:r>
            <a:r>
              <a:rPr lang="en-US" dirty="0" err="1"/>
              <a:t>Wermuth</a:t>
            </a:r>
            <a:r>
              <a:rPr lang="en-US" dirty="0"/>
              <a:t> claim part (a), (Cox &amp; </a:t>
            </a:r>
            <a:r>
              <a:rPr lang="en-US" dirty="0" err="1"/>
              <a:t>Wermuth</a:t>
            </a:r>
            <a:r>
              <a:rPr lang="en-US" dirty="0"/>
              <a:t>, 1993), and (Richardson &amp; </a:t>
            </a:r>
            <a:r>
              <a:rPr lang="en-US" dirty="0" err="1"/>
              <a:t>Spirtes</a:t>
            </a:r>
            <a:r>
              <a:rPr lang="en-US" dirty="0"/>
              <a:t>, 2002).</a:t>
            </a:r>
          </a:p>
          <a:p>
            <a:pPr marL="0" indent="0">
              <a:buNone/>
            </a:pPr>
            <a:endParaRPr lang="en-US" b="1" dirty="0"/>
          </a:p>
        </p:txBody>
      </p:sp>
    </p:spTree>
    <p:extLst>
      <p:ext uri="{BB962C8B-B14F-4D97-AF65-F5344CB8AC3E}">
        <p14:creationId xmlns:p14="http://schemas.microsoft.com/office/powerpoint/2010/main" val="35615885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25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25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br>
              <a:rPr lang="en-US" dirty="0"/>
            </a:br>
            <a:endParaRPr lang="en-US" dirty="0"/>
          </a:p>
        </p:txBody>
      </p:sp>
      <p:sp>
        <p:nvSpPr>
          <p:cNvPr id="3" name="Content Placeholder 2"/>
          <p:cNvSpPr>
            <a:spLocks noGrp="1"/>
          </p:cNvSpPr>
          <p:nvPr>
            <p:ph idx="1"/>
          </p:nvPr>
        </p:nvSpPr>
        <p:spPr>
          <a:xfrm>
            <a:off x="609600" y="1417638"/>
            <a:ext cx="10972800" cy="4431369"/>
          </a:xfrm>
        </p:spPr>
        <p:txBody>
          <a:bodyPr/>
          <a:lstStyle/>
          <a:p>
            <a:r>
              <a:rPr lang="en-US" dirty="0" smtClean="0"/>
              <a:t>Cox</a:t>
            </a:r>
            <a:r>
              <a:rPr lang="en-US" dirty="0"/>
              <a:t>, D., &amp; </a:t>
            </a:r>
            <a:r>
              <a:rPr lang="en-US" dirty="0" err="1"/>
              <a:t>Wermuth</a:t>
            </a:r>
            <a:r>
              <a:rPr lang="en-US" dirty="0"/>
              <a:t>, N. (1993). Linear Dependencies Represented by Chain Graphs. Statistical Science, 8(3), 204-218.</a:t>
            </a:r>
          </a:p>
          <a:p>
            <a:r>
              <a:rPr lang="en-US" dirty="0"/>
              <a:t>Cox, D., &amp; </a:t>
            </a:r>
            <a:r>
              <a:rPr lang="en-US" dirty="0" err="1"/>
              <a:t>Wermuth</a:t>
            </a:r>
            <a:r>
              <a:rPr lang="en-US" dirty="0"/>
              <a:t>, N. (1996). Multivariate Dependencies-Models, Analysis and Interpretation. London: Chapman and Hall.</a:t>
            </a:r>
          </a:p>
          <a:p>
            <a:r>
              <a:rPr lang="en-US" dirty="0" err="1"/>
              <a:t>Drton</a:t>
            </a:r>
            <a:r>
              <a:rPr lang="en-US" dirty="0"/>
              <a:t>, M. (2009). Discrete chain graph models. Bernoulli Volume 15, Number 3, 736-753.</a:t>
            </a:r>
          </a:p>
          <a:p>
            <a:r>
              <a:rPr lang="en-US" dirty="0" err="1" smtClean="0"/>
              <a:t>Marchetti</a:t>
            </a:r>
            <a:r>
              <a:rPr lang="en-US" dirty="0"/>
              <a:t>, G. M., &amp; </a:t>
            </a:r>
            <a:r>
              <a:rPr lang="en-US" dirty="0" err="1"/>
              <a:t>Lupparelli</a:t>
            </a:r>
            <a:r>
              <a:rPr lang="en-US" dirty="0"/>
              <a:t>, M. (2011). Chain graph models of multivariate regression type for categorical data. Bernoulli Volume 17, Number 3, 827-844.</a:t>
            </a:r>
          </a:p>
          <a:p>
            <a:r>
              <a:rPr lang="en-US" dirty="0" err="1"/>
              <a:t>Marchetti</a:t>
            </a:r>
            <a:r>
              <a:rPr lang="en-US" dirty="0"/>
              <a:t>, G., &amp; </a:t>
            </a:r>
            <a:r>
              <a:rPr lang="en-US" dirty="0" err="1"/>
              <a:t>Lupparelli</a:t>
            </a:r>
            <a:r>
              <a:rPr lang="en-US" dirty="0"/>
              <a:t>, M. (2008). Parameterization and Fitting of a Class of Discrete Graphical Models. COMPSTAT 2008: Proceedings in Computational Statistics. P. </a:t>
            </a:r>
            <a:r>
              <a:rPr lang="en-US" dirty="0" err="1"/>
              <a:t>Brito</a:t>
            </a:r>
            <a:r>
              <a:rPr lang="en-US" dirty="0"/>
              <a:t>. Heidelberg, </a:t>
            </a:r>
            <a:r>
              <a:rPr lang="en-US" dirty="0" err="1"/>
              <a:t>Physica-Verlag</a:t>
            </a:r>
            <a:r>
              <a:rPr lang="en-US" dirty="0"/>
              <a:t> HD, 117-128.</a:t>
            </a:r>
          </a:p>
          <a:p>
            <a:endParaRPr lang="en-US" dirty="0"/>
          </a:p>
          <a:p>
            <a:endParaRPr lang="en-US" dirty="0"/>
          </a:p>
        </p:txBody>
      </p:sp>
    </p:spTree>
    <p:extLst>
      <p:ext uri="{BB962C8B-B14F-4D97-AF65-F5344CB8AC3E}">
        <p14:creationId xmlns:p14="http://schemas.microsoft.com/office/powerpoint/2010/main" val="36464236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a:xfrm>
            <a:off x="609600" y="1105469"/>
            <a:ext cx="10972800" cy="4602851"/>
          </a:xfrm>
        </p:spPr>
        <p:txBody>
          <a:bodyPr/>
          <a:lstStyle/>
          <a:p>
            <a:pPr>
              <a:buFont typeface="Wingdings" panose="05000000000000000000" pitchFamily="2" charset="2"/>
              <a:buChar char="q"/>
            </a:pPr>
            <a:r>
              <a:rPr lang="en-US" b="1" dirty="0" smtClean="0"/>
              <a:t>Cox and </a:t>
            </a:r>
            <a:r>
              <a:rPr lang="en-US" b="1" dirty="0" err="1" smtClean="0"/>
              <a:t>Wermuth</a:t>
            </a:r>
            <a:endParaRPr lang="en-US" b="1" dirty="0" smtClean="0"/>
          </a:p>
          <a:p>
            <a:pPr lvl="1" indent="-342900">
              <a:buFont typeface="Wingdings" panose="05000000000000000000" pitchFamily="2" charset="2"/>
              <a:buChar char="Ø"/>
            </a:pPr>
            <a:r>
              <a:rPr lang="en-US" dirty="0" smtClean="0"/>
              <a:t>Linear </a:t>
            </a:r>
            <a:r>
              <a:rPr lang="en-US" dirty="0"/>
              <a:t>Dependencies Represented by Chain </a:t>
            </a:r>
            <a:r>
              <a:rPr lang="en-US" dirty="0" smtClean="0"/>
              <a:t>Graphs (1993)</a:t>
            </a:r>
          </a:p>
          <a:p>
            <a:pPr lvl="1" indent="-342900">
              <a:buFont typeface="Wingdings" panose="05000000000000000000" pitchFamily="2" charset="2"/>
              <a:buChar char="Ø"/>
            </a:pPr>
            <a:r>
              <a:rPr lang="en-US" dirty="0">
                <a:ea typeface="Calibri" panose="020F0502020204030204" pitchFamily="34" charset="0"/>
              </a:rPr>
              <a:t>Multivariate Dependencies-Models, Analysis and </a:t>
            </a:r>
            <a:r>
              <a:rPr lang="en-US" dirty="0" smtClean="0">
                <a:ea typeface="Calibri" panose="020F0502020204030204" pitchFamily="34" charset="0"/>
              </a:rPr>
              <a:t>Interpretation (1996)</a:t>
            </a:r>
          </a:p>
          <a:p>
            <a:pPr lvl="1" indent="-342900">
              <a:buFont typeface="Wingdings" panose="05000000000000000000" pitchFamily="2" charset="2"/>
              <a:buChar char="Ø"/>
            </a:pPr>
            <a:r>
              <a:rPr lang="en-US" dirty="0"/>
              <a:t>Joint response graphs and separation induced by triangular </a:t>
            </a:r>
            <a:r>
              <a:rPr lang="en-US" dirty="0" smtClean="0"/>
              <a:t>systems (2004)</a:t>
            </a:r>
          </a:p>
          <a:p>
            <a:pPr>
              <a:buFont typeface="Wingdings" panose="05000000000000000000" pitchFamily="2" charset="2"/>
              <a:buChar char="q"/>
            </a:pPr>
            <a:r>
              <a:rPr lang="en-US" b="1" dirty="0" smtClean="0"/>
              <a:t>Richardson</a:t>
            </a:r>
            <a:r>
              <a:rPr lang="en-US" b="1" dirty="0"/>
              <a:t> </a:t>
            </a:r>
            <a:r>
              <a:rPr lang="en-US" b="1" dirty="0" smtClean="0"/>
              <a:t>and </a:t>
            </a:r>
            <a:r>
              <a:rPr lang="en-US" b="1" dirty="0" err="1" smtClean="0"/>
              <a:t>Spirtes</a:t>
            </a:r>
            <a:endParaRPr lang="en-US" b="1" dirty="0" smtClean="0"/>
          </a:p>
          <a:p>
            <a:pPr lvl="1">
              <a:buFont typeface="Wingdings" panose="05000000000000000000" pitchFamily="2" charset="2"/>
              <a:buChar char="Ø"/>
            </a:pPr>
            <a:r>
              <a:rPr lang="en-US" dirty="0"/>
              <a:t>Ancestral graph Markov </a:t>
            </a:r>
            <a:r>
              <a:rPr lang="en-US" dirty="0" smtClean="0"/>
              <a:t>models (2002)</a:t>
            </a:r>
          </a:p>
          <a:p>
            <a:pPr>
              <a:buFont typeface="Wingdings" panose="05000000000000000000" pitchFamily="2" charset="2"/>
              <a:buChar char="q"/>
            </a:pPr>
            <a:r>
              <a:rPr lang="en-US" b="1" dirty="0" err="1" smtClean="0"/>
              <a:t>Drton</a:t>
            </a:r>
            <a:r>
              <a:rPr lang="en-US" b="1" dirty="0"/>
              <a:t>, </a:t>
            </a:r>
            <a:r>
              <a:rPr lang="en-US" b="1" dirty="0" err="1"/>
              <a:t>Marchetti</a:t>
            </a:r>
            <a:r>
              <a:rPr lang="en-US" b="1" dirty="0"/>
              <a:t>, and </a:t>
            </a:r>
            <a:r>
              <a:rPr lang="en-US" b="1" dirty="0" err="1" smtClean="0"/>
              <a:t>Lupparelli</a:t>
            </a:r>
            <a:endParaRPr lang="en-US" b="1" dirty="0" smtClean="0"/>
          </a:p>
          <a:p>
            <a:pPr lvl="1">
              <a:buFont typeface="Wingdings" panose="05000000000000000000" pitchFamily="2" charset="2"/>
              <a:buChar char="Ø"/>
            </a:pPr>
            <a:r>
              <a:rPr lang="en-US" dirty="0" err="1" smtClean="0"/>
              <a:t>Marchetti</a:t>
            </a:r>
            <a:r>
              <a:rPr lang="en-US" dirty="0"/>
              <a:t> </a:t>
            </a:r>
            <a:r>
              <a:rPr lang="en-US" dirty="0" smtClean="0"/>
              <a:t>&amp; </a:t>
            </a:r>
            <a:r>
              <a:rPr lang="en-US" dirty="0" err="1" smtClean="0"/>
              <a:t>Lupparelli</a:t>
            </a:r>
            <a:r>
              <a:rPr lang="en-US" dirty="0"/>
              <a:t> </a:t>
            </a:r>
            <a:r>
              <a:rPr lang="en-US" dirty="0" smtClean="0"/>
              <a:t>(2008</a:t>
            </a:r>
            <a:r>
              <a:rPr lang="en-US" dirty="0"/>
              <a:t>). Parameterization and Fitting of a Class of Discrete Graphical </a:t>
            </a:r>
            <a:r>
              <a:rPr lang="en-US" dirty="0" smtClean="0"/>
              <a:t>Models</a:t>
            </a:r>
          </a:p>
          <a:p>
            <a:pPr lvl="1">
              <a:buFont typeface="Wingdings" panose="05000000000000000000" pitchFamily="2" charset="2"/>
              <a:buChar char="Ø"/>
            </a:pPr>
            <a:r>
              <a:rPr lang="en-US" dirty="0" err="1" smtClean="0"/>
              <a:t>Marchetti</a:t>
            </a:r>
            <a:r>
              <a:rPr lang="en-US" dirty="0"/>
              <a:t> </a:t>
            </a:r>
            <a:r>
              <a:rPr lang="en-US" dirty="0" smtClean="0"/>
              <a:t>&amp; </a:t>
            </a:r>
            <a:r>
              <a:rPr lang="en-US" dirty="0" err="1" smtClean="0"/>
              <a:t>Lupparelli</a:t>
            </a:r>
            <a:r>
              <a:rPr lang="en-US" dirty="0" smtClean="0"/>
              <a:t> </a:t>
            </a:r>
            <a:r>
              <a:rPr lang="en-US" dirty="0"/>
              <a:t>(2011). Chain graph models of multivariate regression type for categorical </a:t>
            </a:r>
            <a:r>
              <a:rPr lang="en-US" dirty="0" smtClean="0"/>
              <a:t>data</a:t>
            </a:r>
          </a:p>
          <a:p>
            <a:pPr lvl="1">
              <a:buFont typeface="Wingdings" panose="05000000000000000000" pitchFamily="2" charset="2"/>
              <a:buChar char="Ø"/>
            </a:pPr>
            <a:r>
              <a:rPr lang="en-US" dirty="0" err="1" smtClean="0"/>
              <a:t>Drton</a:t>
            </a:r>
            <a:r>
              <a:rPr lang="en-US" dirty="0" smtClean="0"/>
              <a:t> </a:t>
            </a:r>
            <a:r>
              <a:rPr lang="en-US" dirty="0"/>
              <a:t>(2009). Discrete chain graph models.</a:t>
            </a:r>
          </a:p>
        </p:txBody>
      </p:sp>
    </p:spTree>
    <p:extLst>
      <p:ext uri="{BB962C8B-B14F-4D97-AF65-F5344CB8AC3E}">
        <p14:creationId xmlns:p14="http://schemas.microsoft.com/office/powerpoint/2010/main" val="22174164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25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down)">
                                      <p:cBhvr>
                                        <p:cTn id="12" dur="250"/>
                                        <p:tgtEl>
                                          <p:spTgt spid="7">
                                            <p:txEl>
                                              <p:pRg st="0" end="0"/>
                                            </p:tx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wipe(down)">
                                      <p:cBhvr>
                                        <p:cTn id="15" dur="250"/>
                                        <p:tgtEl>
                                          <p:spTgt spid="7">
                                            <p:txEl>
                                              <p:pRg st="1" end="1"/>
                                            </p:tx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7">
                                            <p:txEl>
                                              <p:pRg st="2" end="2"/>
                                            </p:txEl>
                                          </p:spTgt>
                                        </p:tgtEl>
                                        <p:attrNameLst>
                                          <p:attrName>style.visibility</p:attrName>
                                        </p:attrNameLst>
                                      </p:cBhvr>
                                      <p:to>
                                        <p:strVal val="visible"/>
                                      </p:to>
                                    </p:set>
                                    <p:animEffect transition="in" filter="wipe(down)">
                                      <p:cBhvr>
                                        <p:cTn id="18" dur="250"/>
                                        <p:tgtEl>
                                          <p:spTgt spid="7">
                                            <p:txEl>
                                              <p:pRg st="2" end="2"/>
                                            </p:tx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7">
                                            <p:txEl>
                                              <p:pRg st="3" end="3"/>
                                            </p:txEl>
                                          </p:spTgt>
                                        </p:tgtEl>
                                        <p:attrNameLst>
                                          <p:attrName>style.visibility</p:attrName>
                                        </p:attrNameLst>
                                      </p:cBhvr>
                                      <p:to>
                                        <p:strVal val="visible"/>
                                      </p:to>
                                    </p:set>
                                    <p:animEffect transition="in" filter="wipe(down)">
                                      <p:cBhvr>
                                        <p:cTn id="21" dur="250"/>
                                        <p:tgtEl>
                                          <p:spTgt spid="7">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7">
                                            <p:txEl>
                                              <p:pRg st="4" end="4"/>
                                            </p:txEl>
                                          </p:spTgt>
                                        </p:tgtEl>
                                        <p:attrNameLst>
                                          <p:attrName>style.visibility</p:attrName>
                                        </p:attrNameLst>
                                      </p:cBhvr>
                                      <p:to>
                                        <p:strVal val="visible"/>
                                      </p:to>
                                    </p:set>
                                    <p:animEffect transition="in" filter="wipe(down)">
                                      <p:cBhvr>
                                        <p:cTn id="26" dur="250"/>
                                        <p:tgtEl>
                                          <p:spTgt spid="7">
                                            <p:txEl>
                                              <p:pRg st="4" end="4"/>
                                            </p:txEl>
                                          </p:spTgt>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7">
                                            <p:txEl>
                                              <p:pRg st="5" end="5"/>
                                            </p:txEl>
                                          </p:spTgt>
                                        </p:tgtEl>
                                        <p:attrNameLst>
                                          <p:attrName>style.visibility</p:attrName>
                                        </p:attrNameLst>
                                      </p:cBhvr>
                                      <p:to>
                                        <p:strVal val="visible"/>
                                      </p:to>
                                    </p:set>
                                    <p:animEffect transition="in" filter="wipe(down)">
                                      <p:cBhvr>
                                        <p:cTn id="29" dur="250"/>
                                        <p:tgtEl>
                                          <p:spTgt spid="7">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7">
                                            <p:txEl>
                                              <p:pRg st="6" end="6"/>
                                            </p:txEl>
                                          </p:spTgt>
                                        </p:tgtEl>
                                        <p:attrNameLst>
                                          <p:attrName>style.visibility</p:attrName>
                                        </p:attrNameLst>
                                      </p:cBhvr>
                                      <p:to>
                                        <p:strVal val="visible"/>
                                      </p:to>
                                    </p:set>
                                    <p:animEffect transition="in" filter="wipe(down)">
                                      <p:cBhvr>
                                        <p:cTn id="34" dur="250"/>
                                        <p:tgtEl>
                                          <p:spTgt spid="7">
                                            <p:txEl>
                                              <p:pRg st="6" end="6"/>
                                            </p:txEl>
                                          </p:spTgt>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7">
                                            <p:txEl>
                                              <p:pRg st="7" end="7"/>
                                            </p:txEl>
                                          </p:spTgt>
                                        </p:tgtEl>
                                        <p:attrNameLst>
                                          <p:attrName>style.visibility</p:attrName>
                                        </p:attrNameLst>
                                      </p:cBhvr>
                                      <p:to>
                                        <p:strVal val="visible"/>
                                      </p:to>
                                    </p:set>
                                    <p:animEffect transition="in" filter="wipe(down)">
                                      <p:cBhvr>
                                        <p:cTn id="37" dur="250"/>
                                        <p:tgtEl>
                                          <p:spTgt spid="7">
                                            <p:txEl>
                                              <p:pRg st="7" end="7"/>
                                            </p:txEl>
                                          </p:spTgt>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7">
                                            <p:txEl>
                                              <p:pRg st="8" end="8"/>
                                            </p:txEl>
                                          </p:spTgt>
                                        </p:tgtEl>
                                        <p:attrNameLst>
                                          <p:attrName>style.visibility</p:attrName>
                                        </p:attrNameLst>
                                      </p:cBhvr>
                                      <p:to>
                                        <p:strVal val="visible"/>
                                      </p:to>
                                    </p:set>
                                    <p:animEffect transition="in" filter="wipe(down)">
                                      <p:cBhvr>
                                        <p:cTn id="40" dur="250"/>
                                        <p:tgtEl>
                                          <p:spTgt spid="7">
                                            <p:txEl>
                                              <p:pRg st="8" end="8"/>
                                            </p:txEl>
                                          </p:spTgt>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7">
                                            <p:txEl>
                                              <p:pRg st="9" end="9"/>
                                            </p:txEl>
                                          </p:spTgt>
                                        </p:tgtEl>
                                        <p:attrNameLst>
                                          <p:attrName>style.visibility</p:attrName>
                                        </p:attrNameLst>
                                      </p:cBhvr>
                                      <p:to>
                                        <p:strVal val="visible"/>
                                      </p:to>
                                    </p:set>
                                    <p:animEffect transition="in" filter="wipe(down)">
                                      <p:cBhvr>
                                        <p:cTn id="43" dur="250"/>
                                        <p:tgtEl>
                                          <p:spTgt spid="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693683"/>
            <a:ext cx="10972800" cy="5014637"/>
          </a:xfrm>
        </p:spPr>
        <p:txBody>
          <a:bodyPr/>
          <a:lstStyle/>
          <a:p>
            <a:r>
              <a:rPr lang="en-US" dirty="0"/>
              <a:t>Peña, J. M. (2015). Every LWF and AMP Chain Graph Originates from a Set of Causal Models. Symbolic and Quantitative Approaches to Reasoning with Uncertainty: 13th European Conference, ECSQARU 2015, </a:t>
            </a:r>
            <a:r>
              <a:rPr lang="en-US" dirty="0" err="1"/>
              <a:t>Compiègne</a:t>
            </a:r>
            <a:r>
              <a:rPr lang="en-US" dirty="0"/>
              <a:t>, France, July 15-17, 2015. Proceedings. S. </a:t>
            </a:r>
            <a:r>
              <a:rPr lang="en-US" dirty="0" err="1"/>
              <a:t>Destercke</a:t>
            </a:r>
            <a:r>
              <a:rPr lang="en-US" dirty="0"/>
              <a:t> and T. </a:t>
            </a:r>
            <a:r>
              <a:rPr lang="en-US" dirty="0" err="1"/>
              <a:t>Denoeux</a:t>
            </a:r>
            <a:r>
              <a:rPr lang="en-US" dirty="0"/>
              <a:t>. Cham, Springer International Publishing, 325-334.</a:t>
            </a:r>
          </a:p>
          <a:p>
            <a:r>
              <a:rPr lang="en-US" dirty="0"/>
              <a:t>Richardson, T., &amp; </a:t>
            </a:r>
            <a:r>
              <a:rPr lang="en-US" dirty="0" err="1"/>
              <a:t>Spirtes</a:t>
            </a:r>
            <a:r>
              <a:rPr lang="en-US" dirty="0"/>
              <a:t>, P. (2002). Ancestral graph Markov models. Ann. Statist. Volume 30, Number 4, 962-1030.</a:t>
            </a:r>
          </a:p>
          <a:p>
            <a:r>
              <a:rPr lang="en-US" dirty="0"/>
              <a:t>Sonntag, D. (2014). A Study of Chain Graph Interpretations (Licentiate dissertation). Linköping: https://doi.org/10.3384/lic.diva-105024.</a:t>
            </a:r>
          </a:p>
          <a:p>
            <a:r>
              <a:rPr lang="en-US" dirty="0" err="1"/>
              <a:t>Wermuth</a:t>
            </a:r>
            <a:r>
              <a:rPr lang="en-US" dirty="0"/>
              <a:t>, N., &amp; Cox, D. (2004). Joint response graphs and separation induced by triangular systems. Journal of the Royal Statistical Society: Series B (Statistical Methodology), 66, 687–717.</a:t>
            </a:r>
          </a:p>
          <a:p>
            <a:endParaRPr lang="en-US" dirty="0"/>
          </a:p>
        </p:txBody>
      </p:sp>
    </p:spTree>
    <p:extLst>
      <p:ext uri="{BB962C8B-B14F-4D97-AF65-F5344CB8AC3E}">
        <p14:creationId xmlns:p14="http://schemas.microsoft.com/office/powerpoint/2010/main" val="14929776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calvarybaptistbeaufort.com/wordpress/wp-content/uploads/2015/09/Questio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6595" y="2187257"/>
            <a:ext cx="5619750" cy="244792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6423" y="1330452"/>
            <a:ext cx="3121152" cy="3678936"/>
          </a:xfrm>
          <a:prstGeom prst="rect">
            <a:avLst/>
          </a:prstGeom>
        </p:spPr>
      </p:pic>
    </p:spTree>
    <p:extLst>
      <p:ext uri="{BB962C8B-B14F-4D97-AF65-F5344CB8AC3E}">
        <p14:creationId xmlns:p14="http://schemas.microsoft.com/office/powerpoint/2010/main" val="37584985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680705"/>
          </a:xfrm>
        </p:spPr>
        <p:txBody>
          <a:bodyPr/>
          <a:lstStyle/>
          <a:p>
            <a:r>
              <a:rPr lang="en-US" b="1" dirty="0"/>
              <a:t>Cox and </a:t>
            </a:r>
            <a:r>
              <a:rPr lang="en-US" b="1" dirty="0" err="1"/>
              <a:t>Wermuth</a:t>
            </a:r>
            <a:endParaRPr lang="en-US" b="1" dirty="0"/>
          </a:p>
        </p:txBody>
      </p:sp>
      <p:sp>
        <p:nvSpPr>
          <p:cNvPr id="3" name="Content Placeholder 2"/>
          <p:cNvSpPr>
            <a:spLocks noGrp="1"/>
          </p:cNvSpPr>
          <p:nvPr>
            <p:ph idx="1"/>
          </p:nvPr>
        </p:nvSpPr>
        <p:spPr>
          <a:xfrm>
            <a:off x="609600" y="1050879"/>
            <a:ext cx="10972800" cy="4657442"/>
          </a:xfrm>
        </p:spPr>
        <p:txBody>
          <a:bodyPr/>
          <a:lstStyle/>
          <a:p>
            <a:pPr marL="0" indent="0">
              <a:buNone/>
            </a:pPr>
            <a:r>
              <a:rPr lang="en-US" b="1" dirty="0"/>
              <a:t>Covariance graphs</a:t>
            </a:r>
            <a:r>
              <a:rPr lang="en-US" dirty="0" smtClean="0"/>
              <a:t>:</a:t>
            </a:r>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r>
              <a:rPr lang="en-US" b="1" dirty="0" smtClean="0"/>
              <a:t>Multivariate </a:t>
            </a:r>
            <a:r>
              <a:rPr lang="en-US" b="1" dirty="0"/>
              <a:t>regression </a:t>
            </a:r>
            <a:r>
              <a:rPr lang="en-US" b="1" dirty="0" smtClean="0"/>
              <a:t>graphs:</a:t>
            </a:r>
          </a:p>
          <a:p>
            <a:pPr marL="0" indent="0">
              <a:buNone/>
            </a:pPr>
            <a:endParaRPr lang="en-US" dirty="0"/>
          </a:p>
        </p:txBody>
      </p:sp>
      <p:sp>
        <p:nvSpPr>
          <p:cNvPr id="4" name="Rectangle 3"/>
          <p:cNvSpPr/>
          <p:nvPr/>
        </p:nvSpPr>
        <p:spPr>
          <a:xfrm>
            <a:off x="4288811" y="6396335"/>
            <a:ext cx="7903189" cy="461665"/>
          </a:xfrm>
          <a:prstGeom prst="rect">
            <a:avLst/>
          </a:prstGeom>
        </p:spPr>
        <p:txBody>
          <a:bodyPr wrap="none">
            <a:spAutoFit/>
          </a:bodyPr>
          <a:lstStyle/>
          <a:p>
            <a:r>
              <a:rPr lang="en-US" sz="2400" b="1" dirty="0" smtClean="0">
                <a:latin typeface="Times New Roman" panose="02020603050405020304" pitchFamily="18" charset="0"/>
                <a:cs typeface="Times New Roman" panose="02020603050405020304" pitchFamily="18" charset="0"/>
              </a:rPr>
              <a:t>Linear Dependencies Represented by Chain Graphs (1993)</a:t>
            </a:r>
          </a:p>
        </p:txBody>
      </p:sp>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4087177" y="1379187"/>
            <a:ext cx="4017645" cy="1640205"/>
          </a:xfrm>
          <a:prstGeom prst="rect">
            <a:avLst/>
          </a:prstGeom>
          <a:noFill/>
        </p:spPr>
      </p:pic>
      <p:pic>
        <p:nvPicPr>
          <p:cNvPr id="6" name="Picture 5"/>
          <p:cNvPicPr/>
          <p:nvPr/>
        </p:nvPicPr>
        <p:blipFill>
          <a:blip r:embed="rId4">
            <a:extLst>
              <a:ext uri="{28A0092B-C50C-407E-A947-70E740481C1C}">
                <a14:useLocalDpi xmlns:a14="http://schemas.microsoft.com/office/drawing/2010/main" val="0"/>
              </a:ext>
            </a:extLst>
          </a:blip>
          <a:srcRect/>
          <a:stretch>
            <a:fillRect/>
          </a:stretch>
        </p:blipFill>
        <p:spPr bwMode="auto">
          <a:xfrm>
            <a:off x="4087177" y="3741446"/>
            <a:ext cx="4041775" cy="1640205"/>
          </a:xfrm>
          <a:prstGeom prst="rect">
            <a:avLst/>
          </a:prstGeom>
          <a:noFill/>
        </p:spPr>
      </p:pic>
    </p:spTree>
    <p:extLst>
      <p:ext uri="{BB962C8B-B14F-4D97-AF65-F5344CB8AC3E}">
        <p14:creationId xmlns:p14="http://schemas.microsoft.com/office/powerpoint/2010/main" val="26430223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2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250"/>
                                        <p:tgtEl>
                                          <p:spTgt spid="3">
                                            <p:txEl>
                                              <p:pRg st="0" end="0"/>
                                            </p:txEl>
                                          </p:spTgt>
                                        </p:tgtEl>
                                      </p:cBhvr>
                                    </p:animEffect>
                                  </p:childTnLst>
                                </p:cTn>
                              </p:par>
                            </p:childTnLst>
                          </p:cTn>
                        </p:par>
                        <p:par>
                          <p:cTn id="13" fill="hold">
                            <p:stCondLst>
                              <p:cond delay="250"/>
                            </p:stCondLst>
                            <p:childTnLst>
                              <p:par>
                                <p:cTn id="14" presetID="22" presetClass="entr" presetSubtype="4"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wipe(down)">
                                      <p:cBhvr>
                                        <p:cTn id="21" dur="250"/>
                                        <p:tgtEl>
                                          <p:spTgt spid="3">
                                            <p:txEl>
                                              <p:pRg st="5" end="5"/>
                                            </p:txEl>
                                          </p:spTgt>
                                        </p:tgtEl>
                                      </p:cBhvr>
                                    </p:animEffect>
                                  </p:childTnLst>
                                </p:cTn>
                              </p:par>
                            </p:childTnLst>
                          </p:cTn>
                        </p:par>
                        <p:par>
                          <p:cTn id="22" fill="hold">
                            <p:stCondLst>
                              <p:cond delay="250"/>
                            </p:stCondLst>
                            <p:childTnLst>
                              <p:par>
                                <p:cTn id="23" presetID="22" presetClass="entr" presetSubtype="4"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09600" y="274638"/>
            <a:ext cx="10972800" cy="680705"/>
          </a:xfrm>
          <a:prstGeom prst="rect">
            <a:avLst/>
          </a:prstGeom>
        </p:spPr>
        <p:txBody>
          <a:bodyPr/>
          <a:lst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sz="4000" b="1" dirty="0" smtClean="0">
                <a:latin typeface="Times New Roman" panose="02020603050405020304" pitchFamily="18" charset="0"/>
                <a:cs typeface="Times New Roman" panose="02020603050405020304" pitchFamily="18" charset="0"/>
              </a:rPr>
              <a:t>Cox and </a:t>
            </a:r>
            <a:r>
              <a:rPr lang="en-US" sz="4000" b="1" dirty="0" err="1" smtClean="0">
                <a:latin typeface="Times New Roman" panose="02020603050405020304" pitchFamily="18" charset="0"/>
                <a:cs typeface="Times New Roman" panose="02020603050405020304" pitchFamily="18" charset="0"/>
              </a:rPr>
              <a:t>Wermuth</a:t>
            </a:r>
            <a:endParaRPr lang="en-US" sz="4000" b="1" dirty="0">
              <a:latin typeface="Times New Roman" panose="02020603050405020304" pitchFamily="18" charset="0"/>
              <a:cs typeface="Times New Roman" panose="02020603050405020304" pitchFamily="18" charset="0"/>
            </a:endParaRPr>
          </a:p>
        </p:txBody>
      </p:sp>
      <p:sp>
        <p:nvSpPr>
          <p:cNvPr id="3" name="Rectangle 2"/>
          <p:cNvSpPr/>
          <p:nvPr/>
        </p:nvSpPr>
        <p:spPr>
          <a:xfrm>
            <a:off x="4288811" y="6396335"/>
            <a:ext cx="7903189" cy="461665"/>
          </a:xfrm>
          <a:prstGeom prst="rect">
            <a:avLst/>
          </a:prstGeom>
        </p:spPr>
        <p:txBody>
          <a:bodyPr wrap="none">
            <a:spAutoFit/>
          </a:bodyPr>
          <a:lstStyle/>
          <a:p>
            <a:r>
              <a:rPr lang="en-US" sz="2400" b="1" dirty="0" smtClean="0">
                <a:latin typeface="Times New Roman" panose="02020603050405020304" pitchFamily="18" charset="0"/>
                <a:cs typeface="Times New Roman" panose="02020603050405020304" pitchFamily="18" charset="0"/>
              </a:rPr>
              <a:t>Linear Dependencies Represented by Chain Graphs (1993)</a:t>
            </a:r>
          </a:p>
        </p:txBody>
      </p:sp>
      <mc:AlternateContent xmlns:mc="http://schemas.openxmlformats.org/markup-compatibility/2006" xmlns:a14="http://schemas.microsoft.com/office/drawing/2010/main">
        <mc:Choice Requires="a14">
          <p:sp>
            <p:nvSpPr>
              <p:cNvPr id="5" name="Content Placeholder 4"/>
              <p:cNvSpPr>
                <a:spLocks noGrp="1"/>
              </p:cNvSpPr>
              <p:nvPr>
                <p:ph idx="1"/>
              </p:nvPr>
            </p:nvSpPr>
            <p:spPr>
              <a:xfrm>
                <a:off x="609600" y="955343"/>
                <a:ext cx="10972800" cy="4956726"/>
              </a:xfrm>
            </p:spPr>
            <p:txBody>
              <a:bodyPr/>
              <a:lstStyle/>
              <a:p>
                <a:pPr marL="0" indent="0">
                  <a:buNone/>
                </a:pPr>
                <a:r>
                  <a:rPr lang="en-US" b="1" dirty="0"/>
                  <a:t>M</a:t>
                </a:r>
                <a:r>
                  <a:rPr lang="en-US" b="1" dirty="0" smtClean="0"/>
                  <a:t>ultivariate </a:t>
                </a:r>
                <a:r>
                  <a:rPr lang="en-US" b="1" dirty="0"/>
                  <a:t>regression (MVR) chain </a:t>
                </a:r>
                <a:r>
                  <a:rPr lang="en-US" b="1" dirty="0" smtClean="0"/>
                  <a:t>graphs:</a:t>
                </a:r>
              </a:p>
              <a:p>
                <a:pPr marL="0" indent="0">
                  <a:buNone/>
                </a:pPr>
                <a:r>
                  <a:rPr lang="en-US" dirty="0"/>
                  <a:t>a combination of a (sequence of) </a:t>
                </a:r>
                <a:r>
                  <a:rPr lang="en-US" i="1" dirty="0"/>
                  <a:t>multivariate regression graph</a:t>
                </a:r>
                <a:r>
                  <a:rPr lang="en-US" dirty="0"/>
                  <a:t>(s) and </a:t>
                </a:r>
                <a:r>
                  <a:rPr lang="en-US" i="1" dirty="0"/>
                  <a:t>covariance graph(s</a:t>
                </a:r>
                <a:r>
                  <a:rPr lang="en-US" i="1" dirty="0" smtClean="0"/>
                  <a:t>)</a:t>
                </a:r>
              </a:p>
              <a:p>
                <a:pPr marL="0" indent="0">
                  <a:buNone/>
                </a:pPr>
                <a:r>
                  <a:rPr lang="en-US" b="1" dirty="0"/>
                  <a:t>Example </a:t>
                </a:r>
                <a:r>
                  <a:rPr lang="en-US" b="1" dirty="0" smtClean="0"/>
                  <a:t>1: </a:t>
                </a:r>
              </a:p>
              <a:p>
                <a:pPr marL="0" indent="0">
                  <a:buNone/>
                </a:pPr>
                <a:r>
                  <a:rPr lang="en-US" dirty="0"/>
                  <a:t>information for 44 female </a:t>
                </a:r>
                <a:r>
                  <a:rPr lang="en-US" dirty="0" smtClean="0"/>
                  <a:t>patients,</a:t>
                </a:r>
              </a:p>
              <a:p>
                <a:pPr marL="0" indent="0">
                  <a:buNone/>
                </a:pPr>
                <a:r>
                  <a:rPr lang="en-US" dirty="0"/>
                  <a:t>Y, the ratio of systolic to diastolic blood pressure</a:t>
                </a:r>
                <a:r>
                  <a:rPr lang="en-US" dirty="0" smtClean="0"/>
                  <a:t>;</a:t>
                </a:r>
              </a:p>
              <a:p>
                <a:pPr marL="0" indent="0">
                  <a:buNone/>
                </a:pPr>
                <a:r>
                  <a:rPr lang="en-US" dirty="0" smtClean="0"/>
                  <a:t>X</a:t>
                </a:r>
                <a:r>
                  <a:rPr lang="en-US" dirty="0"/>
                  <a:t>, the diastolic blood </a:t>
                </a:r>
                <a:r>
                  <a:rPr lang="en-US" dirty="0" smtClean="0"/>
                  <a:t>pressure;</a:t>
                </a:r>
              </a:p>
              <a:p>
                <a:pPr marL="0" indent="0">
                  <a:buNone/>
                </a:pPr>
                <a:r>
                  <a:rPr lang="en-US" dirty="0" smtClean="0"/>
                  <a:t>V</a:t>
                </a:r>
                <a:r>
                  <a:rPr lang="en-US" dirty="0"/>
                  <a:t>, body </a:t>
                </a:r>
                <a:r>
                  <a:rPr lang="en-US" dirty="0" smtClean="0"/>
                  <a:t>mass, </a:t>
                </a:r>
              </a:p>
              <a:p>
                <a:pPr marL="0" indent="0">
                  <a:buNone/>
                </a:pPr>
                <a:r>
                  <a:rPr lang="en-US" dirty="0" smtClean="0"/>
                  <a:t>and </a:t>
                </a:r>
                <a:r>
                  <a:rPr lang="en-US" dirty="0"/>
                  <a:t>W, </a:t>
                </a:r>
                <a:r>
                  <a:rPr lang="en-US" dirty="0" smtClean="0"/>
                  <a:t>age.</a:t>
                </a:r>
              </a:p>
              <a:p>
                <a:pPr marL="0" indent="0">
                  <a:buNone/>
                </a:pPr>
                <a:r>
                  <a:rPr lang="en-US" dirty="0" smtClean="0"/>
                  <a:t>standardized </a:t>
                </a:r>
                <a:r>
                  <a:rPr lang="en-US" dirty="0"/>
                  <a:t>regression </a:t>
                </a:r>
                <a:r>
                  <a:rPr lang="en-US" dirty="0" smtClean="0"/>
                  <a:t>coefficients:   </a:t>
                </a:r>
                <a14:m>
                  <m:oMath xmlns:m="http://schemas.openxmlformats.org/officeDocument/2006/math">
                    <m:d>
                      <m:dPr>
                        <m:begChr m:val="["/>
                        <m:endChr m:val="]"/>
                        <m:ctrlPr>
                          <a:rPr lang="en-US" i="1">
                            <a:latin typeface="Cambria Math" panose="02040503050406030204" pitchFamily="18" charset="0"/>
                          </a:rPr>
                        </m:ctrlPr>
                      </m:dPr>
                      <m:e>
                        <m:m>
                          <m:mPr>
                            <m:mcs>
                              <m:mc>
                                <m:mcPr>
                                  <m:count m:val="2"/>
                                  <m:mcJc m:val="center"/>
                                </m:mcPr>
                              </m:mc>
                            </m:mcs>
                            <m:ctrlPr>
                              <a:rPr lang="en-US" i="1">
                                <a:latin typeface="Cambria Math" panose="02040503050406030204" pitchFamily="18" charset="0"/>
                              </a:rPr>
                            </m:ctrlPr>
                          </m:mPr>
                          <m:mr>
                            <m:e>
                              <m:sSubSup>
                                <m:sSubSupPr>
                                  <m:ctrlPr>
                                    <a:rPr lang="en-US" i="1">
                                      <a:latin typeface="Cambria Math" panose="02040503050406030204" pitchFamily="18" charset="0"/>
                                    </a:rPr>
                                  </m:ctrlPr>
                                </m:sSubSupPr>
                                <m:e>
                                  <m:acc>
                                    <m:accPr>
                                      <m:chr m:val="̂"/>
                                      <m:ctrlPr>
                                        <a:rPr lang="en-US" i="1">
                                          <a:latin typeface="Cambria Math" panose="02040503050406030204" pitchFamily="18" charset="0"/>
                                        </a:rPr>
                                      </m:ctrlPr>
                                    </m:accPr>
                                    <m:e>
                                      <m:r>
                                        <a:rPr lang="en-US" i="1">
                                          <a:latin typeface="Cambria Math" panose="02040503050406030204" pitchFamily="18" charset="0"/>
                                        </a:rPr>
                                        <m:t>𝛽</m:t>
                                      </m:r>
                                    </m:e>
                                  </m:acc>
                                </m:e>
                                <m:sub>
                                  <m:r>
                                    <a:rPr lang="en-US" i="1">
                                      <a:latin typeface="Cambria Math" panose="02040503050406030204" pitchFamily="18" charset="0"/>
                                    </a:rPr>
                                    <m:t>𝑦𝑣</m:t>
                                  </m:r>
                                  <m:r>
                                    <a:rPr lang="en-US" i="1">
                                      <a:latin typeface="Cambria Math" panose="02040503050406030204" pitchFamily="18" charset="0"/>
                                    </a:rPr>
                                    <m:t>.</m:t>
                                  </m:r>
                                  <m:r>
                                    <a:rPr lang="en-US" i="1">
                                      <a:latin typeface="Cambria Math" panose="02040503050406030204" pitchFamily="18" charset="0"/>
                                    </a:rPr>
                                    <m:t>𝑤</m:t>
                                  </m:r>
                                </m:sub>
                                <m:sup>
                                  <m:r>
                                    <a:rPr lang="en-US" i="1">
                                      <a:latin typeface="Cambria Math" panose="02040503050406030204" pitchFamily="18" charset="0"/>
                                    </a:rPr>
                                    <m:t>∗</m:t>
                                  </m:r>
                                </m:sup>
                              </m:sSubSup>
                            </m:e>
                            <m:e>
                              <m:sSubSup>
                                <m:sSubSupPr>
                                  <m:ctrlPr>
                                    <a:rPr lang="en-US" i="1">
                                      <a:latin typeface="Cambria Math" panose="02040503050406030204" pitchFamily="18" charset="0"/>
                                    </a:rPr>
                                  </m:ctrlPr>
                                </m:sSubSupPr>
                                <m:e>
                                  <m:acc>
                                    <m:accPr>
                                      <m:chr m:val="̂"/>
                                      <m:ctrlPr>
                                        <a:rPr lang="en-US" i="1">
                                          <a:latin typeface="Cambria Math" panose="02040503050406030204" pitchFamily="18" charset="0"/>
                                        </a:rPr>
                                      </m:ctrlPr>
                                    </m:accPr>
                                    <m:e>
                                      <m:r>
                                        <a:rPr lang="en-US" i="1">
                                          <a:latin typeface="Cambria Math" panose="02040503050406030204" pitchFamily="18" charset="0"/>
                                        </a:rPr>
                                        <m:t>𝛽</m:t>
                                      </m:r>
                                    </m:e>
                                  </m:acc>
                                </m:e>
                                <m:sub>
                                  <m:r>
                                    <a:rPr lang="en-US" i="1">
                                      <a:latin typeface="Cambria Math" panose="02040503050406030204" pitchFamily="18" charset="0"/>
                                    </a:rPr>
                                    <m:t>𝑦𝑤</m:t>
                                  </m:r>
                                  <m:r>
                                    <a:rPr lang="en-US" i="1">
                                      <a:latin typeface="Cambria Math" panose="02040503050406030204" pitchFamily="18" charset="0"/>
                                    </a:rPr>
                                    <m:t>.</m:t>
                                  </m:r>
                                  <m:r>
                                    <a:rPr lang="en-US" i="1">
                                      <a:latin typeface="Cambria Math" panose="02040503050406030204" pitchFamily="18" charset="0"/>
                                    </a:rPr>
                                    <m:t>𝑣</m:t>
                                  </m:r>
                                </m:sub>
                                <m:sup>
                                  <m:r>
                                    <a:rPr lang="en-US" i="1">
                                      <a:latin typeface="Cambria Math" panose="02040503050406030204" pitchFamily="18" charset="0"/>
                                    </a:rPr>
                                    <m:t>∗</m:t>
                                  </m:r>
                                </m:sup>
                              </m:sSubSup>
                            </m:e>
                          </m:mr>
                          <m:mr>
                            <m:e>
                              <m:sSubSup>
                                <m:sSubSupPr>
                                  <m:ctrlPr>
                                    <a:rPr lang="en-US" i="1">
                                      <a:latin typeface="Cambria Math" panose="02040503050406030204" pitchFamily="18" charset="0"/>
                                    </a:rPr>
                                  </m:ctrlPr>
                                </m:sSubSupPr>
                                <m:e>
                                  <m:acc>
                                    <m:accPr>
                                      <m:chr m:val="̂"/>
                                      <m:ctrlPr>
                                        <a:rPr lang="en-US" i="1">
                                          <a:latin typeface="Cambria Math" panose="02040503050406030204" pitchFamily="18" charset="0"/>
                                        </a:rPr>
                                      </m:ctrlPr>
                                    </m:accPr>
                                    <m:e>
                                      <m:r>
                                        <a:rPr lang="en-US" i="1">
                                          <a:latin typeface="Cambria Math" panose="02040503050406030204" pitchFamily="18" charset="0"/>
                                        </a:rPr>
                                        <m:t>𝛽</m:t>
                                      </m:r>
                                    </m:e>
                                  </m:acc>
                                </m:e>
                                <m:sub>
                                  <m:r>
                                    <a:rPr lang="en-US" i="1">
                                      <a:latin typeface="Cambria Math" panose="02040503050406030204" pitchFamily="18" charset="0"/>
                                    </a:rPr>
                                    <m:t>𝑥𝑣</m:t>
                                  </m:r>
                                  <m:r>
                                    <a:rPr lang="en-US" i="1">
                                      <a:latin typeface="Cambria Math" panose="02040503050406030204" pitchFamily="18" charset="0"/>
                                    </a:rPr>
                                    <m:t>.</m:t>
                                  </m:r>
                                  <m:r>
                                    <a:rPr lang="en-US" i="1">
                                      <a:latin typeface="Cambria Math" panose="02040503050406030204" pitchFamily="18" charset="0"/>
                                    </a:rPr>
                                    <m:t>𝑤</m:t>
                                  </m:r>
                                </m:sub>
                                <m:sup>
                                  <m:r>
                                    <a:rPr lang="en-US" i="1">
                                      <a:latin typeface="Cambria Math" panose="02040503050406030204" pitchFamily="18" charset="0"/>
                                    </a:rPr>
                                    <m:t>∗</m:t>
                                  </m:r>
                                </m:sup>
                              </m:sSubSup>
                            </m:e>
                            <m:e>
                              <m:sSubSup>
                                <m:sSubSupPr>
                                  <m:ctrlPr>
                                    <a:rPr lang="en-US" i="1">
                                      <a:latin typeface="Cambria Math" panose="02040503050406030204" pitchFamily="18" charset="0"/>
                                    </a:rPr>
                                  </m:ctrlPr>
                                </m:sSubSupPr>
                                <m:e>
                                  <m:acc>
                                    <m:accPr>
                                      <m:chr m:val="̂"/>
                                      <m:ctrlPr>
                                        <a:rPr lang="en-US" i="1">
                                          <a:latin typeface="Cambria Math" panose="02040503050406030204" pitchFamily="18" charset="0"/>
                                        </a:rPr>
                                      </m:ctrlPr>
                                    </m:accPr>
                                    <m:e>
                                      <m:r>
                                        <a:rPr lang="en-US" i="1">
                                          <a:latin typeface="Cambria Math" panose="02040503050406030204" pitchFamily="18" charset="0"/>
                                        </a:rPr>
                                        <m:t>𝛽</m:t>
                                      </m:r>
                                    </m:e>
                                  </m:acc>
                                </m:e>
                                <m:sub>
                                  <m:r>
                                    <a:rPr lang="en-US" i="1">
                                      <a:latin typeface="Cambria Math" panose="02040503050406030204" pitchFamily="18" charset="0"/>
                                    </a:rPr>
                                    <m:t>𝑥𝑤</m:t>
                                  </m:r>
                                  <m:r>
                                    <a:rPr lang="en-US" i="1">
                                      <a:latin typeface="Cambria Math" panose="02040503050406030204" pitchFamily="18" charset="0"/>
                                    </a:rPr>
                                    <m:t>.</m:t>
                                  </m:r>
                                  <m:r>
                                    <a:rPr lang="en-US" i="1">
                                      <a:latin typeface="Cambria Math" panose="02040503050406030204" pitchFamily="18" charset="0"/>
                                    </a:rPr>
                                    <m:t>𝑣</m:t>
                                  </m:r>
                                </m:sub>
                                <m:sup>
                                  <m:r>
                                    <a:rPr lang="en-US" i="1">
                                      <a:latin typeface="Cambria Math" panose="02040503050406030204" pitchFamily="18" charset="0"/>
                                    </a:rPr>
                                    <m:t>∗</m:t>
                                  </m:r>
                                </m:sup>
                              </m:sSubSup>
                            </m:e>
                          </m:mr>
                        </m:m>
                      </m:e>
                    </m:d>
                    <m:r>
                      <a:rPr lang="en-US" i="1">
                        <a:latin typeface="Cambria Math" panose="02040503050406030204" pitchFamily="18" charset="0"/>
                      </a:rPr>
                      <m:t>=</m:t>
                    </m:r>
                    <m:d>
                      <m:dPr>
                        <m:begChr m:val="["/>
                        <m:endChr m:val="]"/>
                        <m:ctrlPr>
                          <a:rPr lang="en-US" i="1">
                            <a:latin typeface="Cambria Math" panose="02040503050406030204" pitchFamily="18" charset="0"/>
                          </a:rPr>
                        </m:ctrlPr>
                      </m:dPr>
                      <m:e>
                        <m:m>
                          <m:mPr>
                            <m:mcs>
                              <m:mc>
                                <m:mcPr>
                                  <m:count m:val="2"/>
                                  <m:mcJc m:val="center"/>
                                </m:mcPr>
                              </m:mc>
                            </m:mcs>
                            <m:ctrlPr>
                              <a:rPr lang="en-US" i="1">
                                <a:latin typeface="Cambria Math" panose="02040503050406030204" pitchFamily="18" charset="0"/>
                              </a:rPr>
                            </m:ctrlPr>
                          </m:mPr>
                          <m:mr>
                            <m:e>
                              <m:r>
                                <a:rPr lang="en-US" i="1">
                                  <a:latin typeface="Cambria Math" panose="02040503050406030204" pitchFamily="18" charset="0"/>
                                </a:rPr>
                                <m:t>0</m:t>
                              </m:r>
                              <m:r>
                                <a:rPr lang="en-US" i="1">
                                  <a:latin typeface="Cambria Math" panose="02040503050406030204" pitchFamily="18" charset="0"/>
                                </a:rPr>
                                <m:t>.</m:t>
                              </m:r>
                              <m:r>
                                <a:rPr lang="en-US" i="1">
                                  <a:latin typeface="Cambria Math" panose="02040503050406030204" pitchFamily="18" charset="0"/>
                                </a:rPr>
                                <m:t>486</m:t>
                              </m:r>
                            </m:e>
                            <m:e>
                              <m:r>
                                <a:rPr lang="en-US" i="1">
                                  <a:latin typeface="Cambria Math" panose="02040503050406030204" pitchFamily="18" charset="0"/>
                                </a:rPr>
                                <m:t>0</m:t>
                              </m:r>
                              <m:r>
                                <a:rPr lang="en-US" i="1">
                                  <a:latin typeface="Cambria Math" panose="02040503050406030204" pitchFamily="18" charset="0"/>
                                </a:rPr>
                                <m:t>.</m:t>
                              </m:r>
                              <m:r>
                                <a:rPr lang="en-US" i="1">
                                  <a:latin typeface="Cambria Math" panose="02040503050406030204" pitchFamily="18" charset="0"/>
                                </a:rPr>
                                <m:t>040</m:t>
                              </m:r>
                            </m:e>
                          </m:mr>
                          <m:mr>
                            <m:e>
                              <m:r>
                                <a:rPr lang="en-US" i="1">
                                  <a:latin typeface="Cambria Math" panose="02040503050406030204" pitchFamily="18" charset="0"/>
                                </a:rPr>
                                <m:t>0</m:t>
                              </m:r>
                              <m:r>
                                <a:rPr lang="en-US" i="1">
                                  <a:latin typeface="Cambria Math" panose="02040503050406030204" pitchFamily="18" charset="0"/>
                                </a:rPr>
                                <m:t>.</m:t>
                              </m:r>
                              <m:r>
                                <a:rPr lang="en-US" i="1">
                                  <a:latin typeface="Cambria Math" panose="02040503050406030204" pitchFamily="18" charset="0"/>
                                </a:rPr>
                                <m:t>037</m:t>
                              </m:r>
                            </m:e>
                            <m:e>
                              <m:r>
                                <a:rPr lang="en-US" i="1">
                                  <a:latin typeface="Cambria Math" panose="02040503050406030204" pitchFamily="18" charset="0"/>
                                </a:rPr>
                                <m:t>−</m:t>
                              </m:r>
                              <m:r>
                                <a:rPr lang="en-US" i="1">
                                  <a:latin typeface="Cambria Math" panose="02040503050406030204" pitchFamily="18" charset="0"/>
                                </a:rPr>
                                <m:t>0</m:t>
                              </m:r>
                              <m:r>
                                <a:rPr lang="en-US" i="1">
                                  <a:latin typeface="Cambria Math" panose="02040503050406030204" pitchFamily="18" charset="0"/>
                                </a:rPr>
                                <m:t>.</m:t>
                              </m:r>
                              <m:r>
                                <a:rPr lang="en-US" i="1">
                                  <a:latin typeface="Cambria Math" panose="02040503050406030204" pitchFamily="18" charset="0"/>
                                </a:rPr>
                                <m:t>275</m:t>
                              </m:r>
                            </m:e>
                          </m:mr>
                        </m:m>
                      </m:e>
                    </m:d>
                  </m:oMath>
                </a14:m>
                <a:r>
                  <a:rPr lang="en-US" dirty="0" smtClean="0"/>
                  <a:t> </a:t>
                </a:r>
                <a:endParaRPr lang="en-US" dirty="0"/>
              </a:p>
            </p:txBody>
          </p:sp>
        </mc:Choice>
        <mc:Fallback xmlns="">
          <p:sp>
            <p:nvSpPr>
              <p:cNvPr id="5" name="Content Placeholder 4"/>
              <p:cNvSpPr>
                <a:spLocks noGrp="1" noRot="1" noChangeAspect="1" noMove="1" noResize="1" noEditPoints="1" noAdjustHandles="1" noChangeArrowheads="1" noChangeShapeType="1" noTextEdit="1"/>
              </p:cNvSpPr>
              <p:nvPr>
                <p:ph idx="1"/>
              </p:nvPr>
            </p:nvSpPr>
            <p:spPr>
              <a:xfrm>
                <a:off x="609600" y="955343"/>
                <a:ext cx="10972800" cy="4956726"/>
              </a:xfrm>
              <a:blipFill rotWithShape="0">
                <a:blip r:embed="rId3"/>
                <a:stretch>
                  <a:fillRect l="-833" t="-984"/>
                </a:stretch>
              </a:blipFill>
            </p:spPr>
            <p:txBody>
              <a:bodyPr/>
              <a:lstStyle/>
              <a:p>
                <a:r>
                  <a:rPr lang="en-US">
                    <a:noFill/>
                  </a:rPr>
                  <a:t> </a:t>
                </a:r>
              </a:p>
            </p:txBody>
          </p:sp>
        </mc:Fallback>
      </mc:AlternateContent>
      <p:pic>
        <p:nvPicPr>
          <p:cNvPr id="6" name="Picture 5"/>
          <p:cNvPicPr/>
          <p:nvPr/>
        </p:nvPicPr>
        <p:blipFill>
          <a:blip r:embed="rId4">
            <a:extLst>
              <a:ext uri="{28A0092B-C50C-407E-A947-70E740481C1C}">
                <a14:useLocalDpi xmlns:a14="http://schemas.microsoft.com/office/drawing/2010/main" val="0"/>
              </a:ext>
            </a:extLst>
          </a:blip>
          <a:srcRect/>
          <a:stretch>
            <a:fillRect/>
          </a:stretch>
        </p:blipFill>
        <p:spPr bwMode="auto">
          <a:xfrm>
            <a:off x="8537006" y="2483714"/>
            <a:ext cx="1865630" cy="1627505"/>
          </a:xfrm>
          <a:prstGeom prst="rect">
            <a:avLst/>
          </a:prstGeom>
          <a:noFill/>
        </p:spPr>
      </p:pic>
    </p:spTree>
    <p:extLst>
      <p:ext uri="{BB962C8B-B14F-4D97-AF65-F5344CB8AC3E}">
        <p14:creationId xmlns:p14="http://schemas.microsoft.com/office/powerpoint/2010/main" val="19038396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2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down)">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wipe(down)">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wipe(down)">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wipe(down)">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wipe(down)">
                                      <p:cBhvr>
                                        <p:cTn id="32" dur="500"/>
                                        <p:tgtEl>
                                          <p:spTgt spid="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Effect transition="in" filter="wipe(down)">
                                      <p:cBhvr>
                                        <p:cTn id="37" dur="500"/>
                                        <p:tgtEl>
                                          <p:spTgt spid="5">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wipe(down)">
                                      <p:cBhvr>
                                        <p:cTn id="42" dur="500"/>
                                        <p:tgtEl>
                                          <p:spTgt spid="5">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5">
                                            <p:txEl>
                                              <p:pRg st="7" end="7"/>
                                            </p:txEl>
                                          </p:spTgt>
                                        </p:tgtEl>
                                        <p:attrNameLst>
                                          <p:attrName>style.visibility</p:attrName>
                                        </p:attrNameLst>
                                      </p:cBhvr>
                                      <p:to>
                                        <p:strVal val="visible"/>
                                      </p:to>
                                    </p:set>
                                    <p:animEffect transition="in" filter="wipe(down)">
                                      <p:cBhvr>
                                        <p:cTn id="47" dur="500"/>
                                        <p:tgtEl>
                                          <p:spTgt spid="5">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5">
                                            <p:txEl>
                                              <p:pRg st="8" end="8"/>
                                            </p:txEl>
                                          </p:spTgt>
                                        </p:tgtEl>
                                        <p:attrNameLst>
                                          <p:attrName>style.visibility</p:attrName>
                                        </p:attrNameLst>
                                      </p:cBhvr>
                                      <p:to>
                                        <p:strVal val="visible"/>
                                      </p:to>
                                    </p:set>
                                    <p:animEffect transition="in" filter="wipe(down)">
                                      <p:cBhvr>
                                        <p:cTn id="52" dur="500"/>
                                        <p:tgtEl>
                                          <p:spTgt spid="5">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6"/>
                                        </p:tgtEl>
                                        <p:attrNameLst>
                                          <p:attrName>style.visibility</p:attrName>
                                        </p:attrNameLst>
                                      </p:cBhvr>
                                      <p:to>
                                        <p:strVal val="visible"/>
                                      </p:to>
                                    </p:set>
                                    <p:animEffect transition="in" filter="wipe(down)">
                                      <p:cBhvr>
                                        <p:cTn id="57" dur="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09600" y="274638"/>
            <a:ext cx="10972800" cy="680705"/>
          </a:xfrm>
          <a:prstGeom prst="rect">
            <a:avLst/>
          </a:prstGeom>
        </p:spPr>
        <p:txBody>
          <a:bodyPr/>
          <a:lst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sz="4000" b="1" dirty="0" smtClean="0">
                <a:latin typeface="Times New Roman" panose="02020603050405020304" pitchFamily="18" charset="0"/>
                <a:cs typeface="Times New Roman" panose="02020603050405020304" pitchFamily="18" charset="0"/>
              </a:rPr>
              <a:t>Cox and </a:t>
            </a:r>
            <a:r>
              <a:rPr lang="en-US" sz="4000" b="1" dirty="0" err="1" smtClean="0">
                <a:latin typeface="Times New Roman" panose="02020603050405020304" pitchFamily="18" charset="0"/>
                <a:cs typeface="Times New Roman" panose="02020603050405020304" pitchFamily="18" charset="0"/>
              </a:rPr>
              <a:t>Wermuth</a:t>
            </a:r>
            <a:endParaRPr lang="en-US" sz="4000" b="1" dirty="0">
              <a:latin typeface="Times New Roman" panose="02020603050405020304" pitchFamily="18" charset="0"/>
              <a:cs typeface="Times New Roman" panose="02020603050405020304" pitchFamily="18" charset="0"/>
            </a:endParaRPr>
          </a:p>
        </p:txBody>
      </p:sp>
      <p:sp>
        <p:nvSpPr>
          <p:cNvPr id="3" name="Rectangle 2"/>
          <p:cNvSpPr/>
          <p:nvPr/>
        </p:nvSpPr>
        <p:spPr>
          <a:xfrm>
            <a:off x="4288811" y="6396335"/>
            <a:ext cx="7903189" cy="461665"/>
          </a:xfrm>
          <a:prstGeom prst="rect">
            <a:avLst/>
          </a:prstGeom>
        </p:spPr>
        <p:txBody>
          <a:bodyPr wrap="none">
            <a:spAutoFit/>
          </a:bodyPr>
          <a:lstStyle/>
          <a:p>
            <a:r>
              <a:rPr lang="en-US" sz="2400" b="1" dirty="0" smtClean="0">
                <a:latin typeface="Times New Roman" panose="02020603050405020304" pitchFamily="18" charset="0"/>
                <a:cs typeface="Times New Roman" panose="02020603050405020304" pitchFamily="18" charset="0"/>
              </a:rPr>
              <a:t>Linear Dependencies Represented by Chain Graphs (1993)</a:t>
            </a:r>
          </a:p>
        </p:txBody>
      </p:sp>
      <p:sp>
        <p:nvSpPr>
          <p:cNvPr id="5" name="Content Placeholder 4"/>
          <p:cNvSpPr>
            <a:spLocks noGrp="1"/>
          </p:cNvSpPr>
          <p:nvPr>
            <p:ph idx="1"/>
          </p:nvPr>
        </p:nvSpPr>
        <p:spPr>
          <a:xfrm>
            <a:off x="609600" y="955343"/>
            <a:ext cx="10972800" cy="4752977"/>
          </a:xfrm>
        </p:spPr>
        <p:txBody>
          <a:bodyPr/>
          <a:lstStyle/>
          <a:p>
            <a:pPr marL="0" indent="0">
              <a:buNone/>
            </a:pPr>
            <a:r>
              <a:rPr lang="en-US" b="1" dirty="0"/>
              <a:t>Example </a:t>
            </a:r>
            <a:r>
              <a:rPr lang="en-US" b="1" dirty="0" smtClean="0"/>
              <a:t>2: </a:t>
            </a:r>
            <a:endParaRPr lang="en-US" b="1" dirty="0"/>
          </a:p>
          <a:p>
            <a:pPr marL="0" indent="0">
              <a:buNone/>
            </a:pPr>
            <a:r>
              <a:rPr lang="en-US" dirty="0"/>
              <a:t>information for 39 diabetic </a:t>
            </a:r>
            <a:r>
              <a:rPr lang="en-US" dirty="0" smtClean="0"/>
              <a:t>patients</a:t>
            </a:r>
            <a:r>
              <a:rPr lang="en-US" dirty="0"/>
              <a:t>, who had at most 10 years of formal schooling</a:t>
            </a:r>
          </a:p>
          <a:p>
            <a:pPr marL="0" indent="0">
              <a:buNone/>
            </a:pPr>
            <a:r>
              <a:rPr lang="en-US" dirty="0"/>
              <a:t>Y, glucose control </a:t>
            </a:r>
            <a:r>
              <a:rPr lang="en-US" dirty="0" err="1" smtClean="0"/>
              <a:t>GHb</a:t>
            </a:r>
            <a:r>
              <a:rPr lang="en-US" dirty="0" smtClean="0"/>
              <a:t>;</a:t>
            </a:r>
            <a:endParaRPr lang="en-US" dirty="0"/>
          </a:p>
          <a:p>
            <a:pPr marL="0" indent="0">
              <a:buNone/>
            </a:pPr>
            <a:r>
              <a:rPr lang="en-US" dirty="0"/>
              <a:t>X, </a:t>
            </a:r>
            <a:r>
              <a:rPr lang="en-US" dirty="0" smtClean="0"/>
              <a:t>score for </a:t>
            </a:r>
            <a:r>
              <a:rPr lang="en-US" dirty="0"/>
              <a:t>knowledge about the illness</a:t>
            </a:r>
            <a:r>
              <a:rPr lang="en-US" dirty="0" smtClean="0"/>
              <a:t>;</a:t>
            </a:r>
            <a:endParaRPr lang="en-US" dirty="0"/>
          </a:p>
          <a:p>
            <a:pPr marL="0" indent="0">
              <a:buNone/>
            </a:pPr>
            <a:r>
              <a:rPr lang="en-US" dirty="0"/>
              <a:t>V, the duration of illness in months</a:t>
            </a:r>
            <a:r>
              <a:rPr lang="en-US" dirty="0" smtClean="0"/>
              <a:t>, </a:t>
            </a:r>
            <a:endParaRPr lang="en-US" dirty="0"/>
          </a:p>
          <a:p>
            <a:pPr marL="0" indent="0">
              <a:buNone/>
            </a:pPr>
            <a:r>
              <a:rPr lang="en-US" dirty="0"/>
              <a:t>and W, external fatalism</a:t>
            </a:r>
            <a:r>
              <a:rPr lang="en-US" dirty="0" smtClean="0"/>
              <a:t>.</a:t>
            </a:r>
            <a:endParaRPr lang="en-US" dirty="0"/>
          </a:p>
          <a:p>
            <a:pPr marL="0" indent="0">
              <a:buNone/>
            </a:pPr>
            <a:endParaRPr lang="en-US" dirty="0"/>
          </a:p>
        </p:txBody>
      </p:sp>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981200" y="4132088"/>
            <a:ext cx="8229600" cy="1920240"/>
          </a:xfrm>
          <a:prstGeom prst="rect">
            <a:avLst/>
          </a:prstGeom>
          <a:noFill/>
          <a:ln>
            <a:noFill/>
          </a:ln>
        </p:spPr>
      </p:pic>
      <p:pic>
        <p:nvPicPr>
          <p:cNvPr id="7" name="Picture 6"/>
          <p:cNvPicPr/>
          <p:nvPr/>
        </p:nvPicPr>
        <p:blipFill>
          <a:blip r:embed="rId4">
            <a:extLst>
              <a:ext uri="{28A0092B-C50C-407E-A947-70E740481C1C}">
                <a14:useLocalDpi xmlns:a14="http://schemas.microsoft.com/office/drawing/2010/main" val="0"/>
              </a:ext>
            </a:extLst>
          </a:blip>
          <a:srcRect/>
          <a:stretch>
            <a:fillRect/>
          </a:stretch>
        </p:blipFill>
        <p:spPr bwMode="auto">
          <a:xfrm>
            <a:off x="5839460" y="1797002"/>
            <a:ext cx="5742940" cy="2346960"/>
          </a:xfrm>
          <a:prstGeom prst="rect">
            <a:avLst/>
          </a:prstGeom>
          <a:noFill/>
        </p:spPr>
      </p:pic>
    </p:spTree>
    <p:extLst>
      <p:ext uri="{BB962C8B-B14F-4D97-AF65-F5344CB8AC3E}">
        <p14:creationId xmlns:p14="http://schemas.microsoft.com/office/powerpoint/2010/main" val="24554605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2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down)">
                                      <p:cBhvr>
                                        <p:cTn id="12" dur="25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wipe(down)">
                                      <p:cBhvr>
                                        <p:cTn id="17" dur="25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wipe(down)">
                                      <p:cBhvr>
                                        <p:cTn id="22" dur="25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wipe(down)">
                                      <p:cBhvr>
                                        <p:cTn id="27" dur="25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wipe(down)">
                                      <p:cBhvr>
                                        <p:cTn id="32" dur="250"/>
                                        <p:tgtEl>
                                          <p:spTgt spid="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Effect transition="in" filter="wipe(down)">
                                      <p:cBhvr>
                                        <p:cTn id="37" dur="250"/>
                                        <p:tgtEl>
                                          <p:spTgt spid="5">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wipe(down)">
                                      <p:cBhvr>
                                        <p:cTn id="42" dur="25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down)">
                                      <p:cBhvr>
                                        <p:cTn id="47" dur="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09600" y="274638"/>
            <a:ext cx="10972800" cy="680705"/>
          </a:xfrm>
          <a:prstGeom prst="rect">
            <a:avLst/>
          </a:prstGeom>
        </p:spPr>
        <p:txBody>
          <a:bodyPr/>
          <a:lst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sz="4000" b="1" dirty="0" smtClean="0">
                <a:solidFill>
                  <a:prstClr val="black"/>
                </a:solidFill>
                <a:latin typeface="Times New Roman" panose="02020603050405020304" pitchFamily="18" charset="0"/>
                <a:cs typeface="Times New Roman" panose="02020603050405020304" pitchFamily="18" charset="0"/>
              </a:rPr>
              <a:t>Cox and </a:t>
            </a:r>
            <a:r>
              <a:rPr lang="en-US" sz="4000" b="1" dirty="0" err="1" smtClean="0">
                <a:solidFill>
                  <a:prstClr val="black"/>
                </a:solidFill>
                <a:latin typeface="Times New Roman" panose="02020603050405020304" pitchFamily="18" charset="0"/>
                <a:cs typeface="Times New Roman" panose="02020603050405020304" pitchFamily="18" charset="0"/>
              </a:rPr>
              <a:t>Wermuth</a:t>
            </a:r>
            <a:endParaRPr lang="en-US" sz="4000" b="1" dirty="0">
              <a:solidFill>
                <a:prstClr val="black"/>
              </a:solidFill>
              <a:latin typeface="Times New Roman" panose="02020603050405020304" pitchFamily="18" charset="0"/>
              <a:cs typeface="Times New Roman" panose="02020603050405020304" pitchFamily="18" charset="0"/>
            </a:endParaRPr>
          </a:p>
        </p:txBody>
      </p:sp>
      <p:sp>
        <p:nvSpPr>
          <p:cNvPr id="3" name="Rectangle 2"/>
          <p:cNvSpPr/>
          <p:nvPr/>
        </p:nvSpPr>
        <p:spPr>
          <a:xfrm>
            <a:off x="7363434" y="6396335"/>
            <a:ext cx="4828566" cy="461665"/>
          </a:xfrm>
          <a:prstGeom prst="rect">
            <a:avLst/>
          </a:prstGeom>
        </p:spPr>
        <p:txBody>
          <a:bodyPr wrap="none">
            <a:spAutoFit/>
          </a:bodyPr>
          <a:lstStyle/>
          <a:p>
            <a:pPr marL="114300" lvl="1"/>
            <a:r>
              <a:rPr lang="en-US" sz="2400" b="1" dirty="0" smtClean="0">
                <a:latin typeface="Times New Roman" panose="02020603050405020304" pitchFamily="18" charset="0"/>
                <a:ea typeface="Calibri" panose="020F0502020204030204" pitchFamily="34" charset="0"/>
                <a:cs typeface="Times New Roman" panose="02020603050405020304" pitchFamily="18" charset="0"/>
              </a:rPr>
              <a:t>Multivariate Dependencies (1996)</a:t>
            </a:r>
          </a:p>
        </p:txBody>
      </p:sp>
      <mc:AlternateContent xmlns:mc="http://schemas.openxmlformats.org/markup-compatibility/2006" xmlns:a14="http://schemas.microsoft.com/office/drawing/2010/main">
        <mc:Choice Requires="a14">
          <p:sp>
            <p:nvSpPr>
              <p:cNvPr id="5" name="Content Placeholder 4"/>
              <p:cNvSpPr>
                <a:spLocks noGrp="1"/>
              </p:cNvSpPr>
              <p:nvPr>
                <p:ph idx="1"/>
              </p:nvPr>
            </p:nvSpPr>
            <p:spPr>
              <a:xfrm>
                <a:off x="609600" y="955343"/>
                <a:ext cx="10972800" cy="4752977"/>
              </a:xfrm>
            </p:spPr>
            <p:txBody>
              <a:bodyPr/>
              <a:lstStyle/>
              <a:p>
                <a:pPr marL="0" indent="0">
                  <a:buNone/>
                </a:pPr>
                <a:r>
                  <a:rPr lang="en-US" b="1" dirty="0"/>
                  <a:t>J</a:t>
                </a:r>
                <a:r>
                  <a:rPr lang="en-US" b="1" dirty="0" smtClean="0"/>
                  <a:t>oint-response </a:t>
                </a:r>
                <a:r>
                  <a:rPr lang="en-US" b="1" dirty="0"/>
                  <a:t>chain </a:t>
                </a:r>
                <a:r>
                  <a:rPr lang="en-US" b="1" dirty="0" smtClean="0"/>
                  <a:t>graphs:</a:t>
                </a:r>
              </a:p>
              <a:p>
                <a:pPr marL="0" indent="0">
                  <a:buNone/>
                </a:pPr>
                <a:endParaRPr lang="en-US" b="1" dirty="0"/>
              </a:p>
              <a:p>
                <a:pPr marL="0" indent="0">
                  <a:buNone/>
                </a:pPr>
                <a:endParaRPr lang="en-US" b="1" dirty="0" smtClean="0"/>
              </a:p>
              <a:p>
                <a:pPr marL="0" indent="0">
                  <a:buNone/>
                </a:pPr>
                <a:endParaRPr lang="en-US" b="1" dirty="0"/>
              </a:p>
              <a:p>
                <a:pPr marL="0" indent="0">
                  <a:buNone/>
                </a:pPr>
                <a:endParaRPr lang="en-US" b="1" dirty="0" smtClean="0"/>
              </a:p>
              <a:p>
                <a:pPr marL="0" indent="0">
                  <a:buNone/>
                </a:pPr>
                <a:endParaRPr lang="en-US" b="1" dirty="0"/>
              </a:p>
              <a:p>
                <a:pPr marL="0" indent="0">
                  <a:buNone/>
                </a:pPr>
                <a:endParaRPr lang="en-US" b="1" dirty="0" smtClean="0"/>
              </a:p>
              <a:p>
                <a:pPr marL="0" indent="0">
                  <a:buNone/>
                </a:pPr>
                <a:r>
                  <a:rPr lang="en-US" dirty="0" smtClean="0"/>
                  <a:t>Figure </a:t>
                </a:r>
                <a:r>
                  <a:rPr lang="en-US" dirty="0"/>
                  <a:t>(a) shows a joint-response chain graph with variables </a:t>
                </a:r>
                <a:r>
                  <a:rPr lang="en-US" i="1" dirty="0"/>
                  <a:t>U, V </a:t>
                </a:r>
                <a:r>
                  <a:rPr lang="en-US" dirty="0"/>
                  <a:t>as explanatory to </a:t>
                </a:r>
                <a:r>
                  <a:rPr lang="en-US" i="1" dirty="0"/>
                  <a:t>X, Y</a:t>
                </a:r>
                <a:r>
                  <a:rPr lang="en-US" dirty="0"/>
                  <a:t>, </a:t>
                </a:r>
                <a:r>
                  <a:rPr lang="en-US" i="1" dirty="0"/>
                  <a:t>Y </a:t>
                </a:r>
                <a:r>
                  <a:rPr lang="en-US" dirty="0"/>
                  <a:t>regressed on </a:t>
                </a:r>
                <a:r>
                  <a:rPr lang="en-US" i="1" dirty="0"/>
                  <a:t>X, U, V </a:t>
                </a:r>
                <a:r>
                  <a:rPr lang="en-US" dirty="0"/>
                  <a:t>and </a:t>
                </a:r>
                <a:r>
                  <a:rPr lang="en-US" i="1" dirty="0"/>
                  <a:t>X </a:t>
                </a:r>
                <a:r>
                  <a:rPr lang="en-US" dirty="0"/>
                  <a:t>regressed on </a:t>
                </a:r>
                <a:r>
                  <a:rPr lang="en-US" i="1" dirty="0"/>
                  <a:t>Y, U, V</a:t>
                </a:r>
                <a:r>
                  <a:rPr lang="en-US" dirty="0"/>
                  <a:t>. In this </a:t>
                </a:r>
                <a:r>
                  <a:rPr lang="en-US" dirty="0" smtClean="0"/>
                  <a:t>graph, </a:t>
                </a:r>
                <a14:m>
                  <m:oMath xmlns:m="http://schemas.openxmlformats.org/officeDocument/2006/math">
                    <m:r>
                      <a:rPr lang="en-US" i="1">
                        <a:latin typeface="Cambria Math" panose="02040503050406030204" pitchFamily="18" charset="0"/>
                      </a:rPr>
                      <m:t>𝑌</m:t>
                    </m:r>
                    <m:r>
                      <a:rPr lang="en-US" i="1">
                        <a:latin typeface="Cambria Math" panose="02040503050406030204" pitchFamily="18" charset="0"/>
                      </a:rPr>
                      <m:t>⫫</m:t>
                    </m:r>
                    <m:r>
                      <a:rPr lang="en-US" i="1">
                        <a:latin typeface="Cambria Math" panose="02040503050406030204" pitchFamily="18" charset="0"/>
                      </a:rPr>
                      <m:t>𝑈</m:t>
                    </m:r>
                    <m:r>
                      <a:rPr lang="en-US" i="1">
                        <a:latin typeface="Cambria Math" panose="02040503050406030204" pitchFamily="18" charset="0"/>
                      </a:rPr>
                      <m:t>|(</m:t>
                    </m:r>
                    <m:r>
                      <a:rPr lang="en-US" i="1">
                        <a:latin typeface="Cambria Math" panose="02040503050406030204" pitchFamily="18" charset="0"/>
                      </a:rPr>
                      <m:t>𝑋</m:t>
                    </m:r>
                    <m:r>
                      <a:rPr lang="en-US" i="1">
                        <a:latin typeface="Cambria Math" panose="02040503050406030204" pitchFamily="18" charset="0"/>
                      </a:rPr>
                      <m:t>,</m:t>
                    </m:r>
                    <m:r>
                      <a:rPr lang="en-US" i="1">
                        <a:latin typeface="Cambria Math" panose="02040503050406030204" pitchFamily="18" charset="0"/>
                      </a:rPr>
                      <m:t>𝑉</m:t>
                    </m:r>
                    <m:r>
                      <a:rPr lang="en-US" i="1">
                        <a:latin typeface="Cambria Math" panose="02040503050406030204" pitchFamily="18" charset="0"/>
                      </a:rPr>
                      <m:t>)</m:t>
                    </m:r>
                  </m:oMath>
                </a14:m>
                <a:r>
                  <a:rPr lang="en-US" dirty="0"/>
                  <a:t> and </a:t>
                </a:r>
                <a14:m>
                  <m:oMath xmlns:m="http://schemas.openxmlformats.org/officeDocument/2006/math">
                    <m:r>
                      <a:rPr lang="en-US" i="1">
                        <a:latin typeface="Cambria Math" panose="02040503050406030204" pitchFamily="18" charset="0"/>
                      </a:rPr>
                      <m:t>𝑋</m:t>
                    </m:r>
                    <m:r>
                      <a:rPr lang="en-US" i="1">
                        <a:latin typeface="Cambria Math" panose="02040503050406030204" pitchFamily="18" charset="0"/>
                      </a:rPr>
                      <m:t>⫫</m:t>
                    </m:r>
                    <m:r>
                      <a:rPr lang="en-US" i="1">
                        <a:latin typeface="Cambria Math" panose="02040503050406030204" pitchFamily="18" charset="0"/>
                      </a:rPr>
                      <m:t>𝑉</m:t>
                    </m:r>
                    <m:r>
                      <a:rPr lang="en-US" i="1">
                        <a:latin typeface="Cambria Math" panose="02040503050406030204" pitchFamily="18" charset="0"/>
                      </a:rPr>
                      <m:t>|(</m:t>
                    </m:r>
                    <m:r>
                      <a:rPr lang="en-US" i="1">
                        <a:latin typeface="Cambria Math" panose="02040503050406030204" pitchFamily="18" charset="0"/>
                      </a:rPr>
                      <m:t>𝑌</m:t>
                    </m:r>
                    <m:r>
                      <a:rPr lang="en-US" i="1">
                        <a:latin typeface="Cambria Math" panose="02040503050406030204" pitchFamily="18" charset="0"/>
                      </a:rPr>
                      <m:t>,</m:t>
                    </m:r>
                    <m:r>
                      <a:rPr lang="en-US" i="1">
                        <a:latin typeface="Cambria Math" panose="02040503050406030204" pitchFamily="18" charset="0"/>
                      </a:rPr>
                      <m:t>𝑈</m:t>
                    </m:r>
                    <m:r>
                      <a:rPr lang="en-US" i="1">
                        <a:latin typeface="Cambria Math" panose="02040503050406030204" pitchFamily="18" charset="0"/>
                      </a:rPr>
                      <m:t>)</m:t>
                    </m:r>
                  </m:oMath>
                </a14:m>
                <a:r>
                  <a:rPr lang="en-US" dirty="0"/>
                  <a:t>. </a:t>
                </a:r>
                <a:r>
                  <a:rPr lang="en-US" dirty="0" smtClean="0"/>
                  <a:t>Figure </a:t>
                </a:r>
                <a:r>
                  <a:rPr lang="en-US" dirty="0"/>
                  <a:t>(b) </a:t>
                </a:r>
                <a:r>
                  <a:rPr lang="en-US" dirty="0" smtClean="0"/>
                  <a:t>shows a joint-response </a:t>
                </a:r>
                <a:r>
                  <a:rPr lang="en-US" dirty="0"/>
                  <a:t>chain graph </a:t>
                </a:r>
                <a:r>
                  <a:rPr lang="en-US" dirty="0" smtClean="0"/>
                  <a:t>where </a:t>
                </a:r>
                <a:r>
                  <a:rPr lang="en-US" i="1" dirty="0"/>
                  <a:t>Y </a:t>
                </a:r>
                <a:r>
                  <a:rPr lang="en-US" i="1" dirty="0" smtClean="0"/>
                  <a:t> </a:t>
                </a:r>
                <a:r>
                  <a:rPr lang="en-US" dirty="0" smtClean="0"/>
                  <a:t>is the response </a:t>
                </a:r>
                <a:r>
                  <a:rPr lang="en-US" dirty="0"/>
                  <a:t>to </a:t>
                </a:r>
                <a:r>
                  <a:rPr lang="en-US" i="1" dirty="0"/>
                  <a:t>V</a:t>
                </a:r>
                <a:r>
                  <a:rPr lang="en-US" dirty="0"/>
                  <a:t> and </a:t>
                </a:r>
                <a:r>
                  <a:rPr lang="en-US" i="1" dirty="0"/>
                  <a:t>X </a:t>
                </a:r>
                <a:r>
                  <a:rPr lang="en-US" dirty="0" smtClean="0"/>
                  <a:t>is the response </a:t>
                </a:r>
                <a:r>
                  <a:rPr lang="en-US" dirty="0"/>
                  <a:t>to </a:t>
                </a:r>
                <a:r>
                  <a:rPr lang="en-US" i="1" dirty="0" smtClean="0"/>
                  <a:t>U</a:t>
                </a:r>
                <a:r>
                  <a:rPr lang="en-US" dirty="0" smtClean="0"/>
                  <a:t>. In this graph, </a:t>
                </a:r>
                <a14:m>
                  <m:oMath xmlns:m="http://schemas.openxmlformats.org/officeDocument/2006/math">
                    <m:r>
                      <a:rPr lang="en-US" i="1">
                        <a:latin typeface="Cambria Math" panose="02040503050406030204" pitchFamily="18" charset="0"/>
                      </a:rPr>
                      <m:t>𝑌</m:t>
                    </m:r>
                    <m:r>
                      <a:rPr lang="en-US" i="1">
                        <a:latin typeface="Cambria Math" panose="02040503050406030204" pitchFamily="18" charset="0"/>
                      </a:rPr>
                      <m:t>⫫</m:t>
                    </m:r>
                    <m:r>
                      <a:rPr lang="en-US" i="1">
                        <a:latin typeface="Cambria Math" panose="02040503050406030204" pitchFamily="18" charset="0"/>
                      </a:rPr>
                      <m:t>𝑈</m:t>
                    </m:r>
                    <m:r>
                      <a:rPr lang="en-US" i="1">
                        <a:latin typeface="Cambria Math" panose="02040503050406030204" pitchFamily="18" charset="0"/>
                      </a:rPr>
                      <m:t>|</m:t>
                    </m:r>
                    <m:r>
                      <a:rPr lang="en-US" i="1">
                        <a:latin typeface="Cambria Math" panose="02040503050406030204" pitchFamily="18" charset="0"/>
                      </a:rPr>
                      <m:t>𝑉</m:t>
                    </m:r>
                  </m:oMath>
                </a14:m>
                <a:r>
                  <a:rPr lang="en-US" dirty="0"/>
                  <a:t> and </a:t>
                </a:r>
                <a14:m>
                  <m:oMath xmlns:m="http://schemas.openxmlformats.org/officeDocument/2006/math">
                    <m:r>
                      <a:rPr lang="en-US" i="1">
                        <a:latin typeface="Cambria Math" panose="02040503050406030204" pitchFamily="18" charset="0"/>
                      </a:rPr>
                      <m:t>𝑋</m:t>
                    </m:r>
                    <m:r>
                      <a:rPr lang="en-US" i="1">
                        <a:latin typeface="Cambria Math" panose="02040503050406030204" pitchFamily="18" charset="0"/>
                      </a:rPr>
                      <m:t>⫫</m:t>
                    </m:r>
                    <m:r>
                      <a:rPr lang="en-US" i="1">
                        <a:latin typeface="Cambria Math" panose="02040503050406030204" pitchFamily="18" charset="0"/>
                      </a:rPr>
                      <m:t>𝑉</m:t>
                    </m:r>
                    <m:r>
                      <a:rPr lang="en-US" i="1">
                        <a:latin typeface="Cambria Math" panose="02040503050406030204" pitchFamily="18" charset="0"/>
                      </a:rPr>
                      <m:t>|</m:t>
                    </m:r>
                    <m:r>
                      <a:rPr lang="en-US" i="1">
                        <a:latin typeface="Cambria Math" panose="02040503050406030204" pitchFamily="18" charset="0"/>
                      </a:rPr>
                      <m:t>𝑈</m:t>
                    </m:r>
                  </m:oMath>
                </a14:m>
                <a:r>
                  <a:rPr lang="en-US" dirty="0"/>
                  <a:t>.</a:t>
                </a:r>
                <a:endParaRPr lang="en-US" b="1" dirty="0" smtClean="0"/>
              </a:p>
              <a:p>
                <a:pPr marL="0" indent="0">
                  <a:buNone/>
                </a:pPr>
                <a:endParaRPr lang="en-US" dirty="0"/>
              </a:p>
            </p:txBody>
          </p:sp>
        </mc:Choice>
        <mc:Fallback xmlns="">
          <p:sp>
            <p:nvSpPr>
              <p:cNvPr id="5" name="Content Placeholder 4"/>
              <p:cNvSpPr>
                <a:spLocks noGrp="1" noRot="1" noChangeAspect="1" noMove="1" noResize="1" noEditPoints="1" noAdjustHandles="1" noChangeArrowheads="1" noChangeShapeType="1" noTextEdit="1"/>
              </p:cNvSpPr>
              <p:nvPr>
                <p:ph idx="1"/>
              </p:nvPr>
            </p:nvSpPr>
            <p:spPr>
              <a:xfrm>
                <a:off x="609600" y="955343"/>
                <a:ext cx="10972800" cy="4752977"/>
              </a:xfrm>
              <a:blipFill rotWithShape="0">
                <a:blip r:embed="rId3"/>
                <a:stretch>
                  <a:fillRect l="-833" t="-1027" r="-1167" b="-385"/>
                </a:stretch>
              </a:blipFill>
            </p:spPr>
            <p:txBody>
              <a:bodyPr/>
              <a:lstStyle/>
              <a:p>
                <a:r>
                  <a:rPr lang="en-US">
                    <a:noFill/>
                  </a:rPr>
                  <a:t> </a:t>
                </a:r>
              </a:p>
            </p:txBody>
          </p:sp>
        </mc:Fallback>
      </mc:AlternateContent>
      <p:pic>
        <p:nvPicPr>
          <p:cNvPr id="6" name="Picture 5"/>
          <p:cNvPicPr/>
          <p:nvPr/>
        </p:nvPicPr>
        <p:blipFill>
          <a:blip r:embed="rId4">
            <a:extLst>
              <a:ext uri="{28A0092B-C50C-407E-A947-70E740481C1C}">
                <a14:useLocalDpi xmlns:a14="http://schemas.microsoft.com/office/drawing/2010/main" val="0"/>
              </a:ext>
            </a:extLst>
          </a:blip>
          <a:srcRect/>
          <a:stretch>
            <a:fillRect/>
          </a:stretch>
        </p:blipFill>
        <p:spPr bwMode="auto">
          <a:xfrm>
            <a:off x="4004945" y="1636048"/>
            <a:ext cx="4182110" cy="2353310"/>
          </a:xfrm>
          <a:prstGeom prst="rect">
            <a:avLst/>
          </a:prstGeom>
          <a:noFill/>
        </p:spPr>
      </p:pic>
    </p:spTree>
    <p:extLst>
      <p:ext uri="{BB962C8B-B14F-4D97-AF65-F5344CB8AC3E}">
        <p14:creationId xmlns:p14="http://schemas.microsoft.com/office/powerpoint/2010/main" val="17908091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2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down)">
                                      <p:cBhvr>
                                        <p:cTn id="12" dur="250"/>
                                        <p:tgtEl>
                                          <p:spTgt spid="5">
                                            <p:txEl>
                                              <p:pRg st="0" end="0"/>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5">
                                            <p:txEl>
                                              <p:pRg st="7" end="7"/>
                                            </p:txEl>
                                          </p:spTgt>
                                        </p:tgtEl>
                                        <p:attrNameLst>
                                          <p:attrName>style.visibility</p:attrName>
                                        </p:attrNameLst>
                                      </p:cBhvr>
                                      <p:to>
                                        <p:strVal val="visible"/>
                                      </p:to>
                                    </p:set>
                                    <p:animEffect transition="in" filter="wipe(down)">
                                      <p:cBhvr>
                                        <p:cTn id="20" dur="25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09600" y="274638"/>
            <a:ext cx="10972800" cy="680705"/>
          </a:xfrm>
          <a:prstGeom prst="rect">
            <a:avLst/>
          </a:prstGeom>
        </p:spPr>
        <p:txBody>
          <a:bodyPr/>
          <a:lst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sz="4000" b="1" dirty="0" smtClean="0">
                <a:solidFill>
                  <a:prstClr val="black"/>
                </a:solidFill>
                <a:latin typeface="Times New Roman" panose="02020603050405020304" pitchFamily="18" charset="0"/>
                <a:cs typeface="Times New Roman" panose="02020603050405020304" pitchFamily="18" charset="0"/>
              </a:rPr>
              <a:t>Cox and </a:t>
            </a:r>
            <a:r>
              <a:rPr lang="en-US" sz="4000" b="1" dirty="0" err="1" smtClean="0">
                <a:solidFill>
                  <a:prstClr val="black"/>
                </a:solidFill>
                <a:latin typeface="Times New Roman" panose="02020603050405020304" pitchFamily="18" charset="0"/>
                <a:cs typeface="Times New Roman" panose="02020603050405020304" pitchFamily="18" charset="0"/>
              </a:rPr>
              <a:t>Wermuth</a:t>
            </a:r>
            <a:endParaRPr lang="en-US" sz="4000" b="1" dirty="0">
              <a:solidFill>
                <a:prstClr val="black"/>
              </a:solidFill>
              <a:latin typeface="Times New Roman" panose="02020603050405020304" pitchFamily="18" charset="0"/>
              <a:cs typeface="Times New Roman" panose="02020603050405020304" pitchFamily="18" charset="0"/>
            </a:endParaRPr>
          </a:p>
        </p:txBody>
      </p:sp>
      <p:sp>
        <p:nvSpPr>
          <p:cNvPr id="3" name="Rectangle 2"/>
          <p:cNvSpPr/>
          <p:nvPr/>
        </p:nvSpPr>
        <p:spPr>
          <a:xfrm>
            <a:off x="7363434" y="6396335"/>
            <a:ext cx="4828566" cy="461665"/>
          </a:xfrm>
          <a:prstGeom prst="rect">
            <a:avLst/>
          </a:prstGeom>
        </p:spPr>
        <p:txBody>
          <a:bodyPr wrap="none">
            <a:spAutoFit/>
          </a:bodyPr>
          <a:lstStyle/>
          <a:p>
            <a:pPr marL="114300" lvl="1"/>
            <a:r>
              <a:rPr lang="en-US" sz="24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Multivariate Dependencies (1996)</a:t>
            </a:r>
          </a:p>
        </p:txBody>
      </p:sp>
      <p:sp>
        <p:nvSpPr>
          <p:cNvPr id="5" name="Content Placeholder 4"/>
          <p:cNvSpPr>
            <a:spLocks noGrp="1"/>
          </p:cNvSpPr>
          <p:nvPr>
            <p:ph idx="1"/>
          </p:nvPr>
        </p:nvSpPr>
        <p:spPr>
          <a:xfrm>
            <a:off x="609600" y="955343"/>
            <a:ext cx="10972800" cy="4752977"/>
          </a:xfrm>
        </p:spPr>
        <p:txBody>
          <a:bodyPr/>
          <a:lstStyle/>
          <a:p>
            <a:pPr marL="0" indent="0">
              <a:buNone/>
            </a:pPr>
            <a:r>
              <a:rPr lang="en-US" b="1" dirty="0"/>
              <a:t>Cox and </a:t>
            </a:r>
            <a:r>
              <a:rPr lang="en-US" b="1" dirty="0" err="1"/>
              <a:t>Wermuth</a:t>
            </a:r>
            <a:r>
              <a:rPr lang="en-US" b="1" dirty="0"/>
              <a:t> </a:t>
            </a:r>
            <a:r>
              <a:rPr lang="en-US" b="1" dirty="0" smtClean="0"/>
              <a:t>claim</a:t>
            </a:r>
          </a:p>
          <a:p>
            <a:pPr>
              <a:buFont typeface="Wingdings" panose="05000000000000000000" pitchFamily="2" charset="2"/>
              <a:buChar char="v"/>
            </a:pPr>
            <a:r>
              <a:rPr lang="en-US" dirty="0" smtClean="0"/>
              <a:t>If </a:t>
            </a:r>
            <a:r>
              <a:rPr lang="en-US" dirty="0"/>
              <a:t>we start with any dashed-line joint-response chain graph we can obtain a synthetic directed acyclic graph, i.e. one in which specified nodes represent variables over which marginalization occurs</a:t>
            </a:r>
            <a:r>
              <a:rPr lang="en-US" dirty="0" smtClean="0"/>
              <a:t>.</a:t>
            </a:r>
          </a:p>
          <a:p>
            <a:pPr marL="0" indent="0">
              <a:buNone/>
            </a:pPr>
            <a:r>
              <a:rPr lang="en-US" b="1" dirty="0" smtClean="0"/>
              <a:t>Example 3:											</a:t>
            </a:r>
            <a:r>
              <a:rPr lang="en-US" b="1" dirty="0"/>
              <a:t>Example </a:t>
            </a:r>
            <a:r>
              <a:rPr lang="en-US" b="1" dirty="0" smtClean="0"/>
              <a:t>4:</a:t>
            </a:r>
            <a:endParaRPr lang="en-US" b="1" dirty="0"/>
          </a:p>
          <a:p>
            <a:pPr marL="0" indent="0">
              <a:buNone/>
            </a:pPr>
            <a:endParaRPr lang="en-US" b="1" dirty="0"/>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609600" y="3355010"/>
            <a:ext cx="5273675" cy="2353310"/>
          </a:xfrm>
          <a:prstGeom prst="rect">
            <a:avLst/>
          </a:prstGeom>
          <a:noFill/>
        </p:spPr>
      </p:pic>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7107555" y="3355010"/>
            <a:ext cx="4474845" cy="2353310"/>
          </a:xfrm>
          <a:prstGeom prst="rect">
            <a:avLst/>
          </a:prstGeom>
          <a:noFill/>
        </p:spPr>
      </p:pic>
    </p:spTree>
    <p:extLst>
      <p:ext uri="{BB962C8B-B14F-4D97-AF65-F5344CB8AC3E}">
        <p14:creationId xmlns:p14="http://schemas.microsoft.com/office/powerpoint/2010/main" val="22129362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2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down)">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wipe(down)">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wipe(down)">
                                      <p:cBhvr>
                                        <p:cTn id="22" dur="500"/>
                                        <p:tgtEl>
                                          <p:spTgt spid="5">
                                            <p:txEl>
                                              <p:pRg st="2" end="2"/>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down)">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09600" y="274638"/>
            <a:ext cx="10972800" cy="680705"/>
          </a:xfrm>
          <a:prstGeom prst="rect">
            <a:avLst/>
          </a:prstGeom>
        </p:spPr>
        <p:txBody>
          <a:bodyPr/>
          <a:lst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sz="4000" b="1" dirty="0" smtClean="0">
                <a:solidFill>
                  <a:prstClr val="black"/>
                </a:solidFill>
                <a:latin typeface="Times New Roman" panose="02020603050405020304" pitchFamily="18" charset="0"/>
                <a:cs typeface="Times New Roman" panose="02020603050405020304" pitchFamily="18" charset="0"/>
              </a:rPr>
              <a:t>Cox and </a:t>
            </a:r>
            <a:r>
              <a:rPr lang="en-US" sz="4000" b="1" dirty="0" err="1" smtClean="0">
                <a:solidFill>
                  <a:prstClr val="black"/>
                </a:solidFill>
                <a:latin typeface="Times New Roman" panose="02020603050405020304" pitchFamily="18" charset="0"/>
                <a:cs typeface="Times New Roman" panose="02020603050405020304" pitchFamily="18" charset="0"/>
              </a:rPr>
              <a:t>Wermuth</a:t>
            </a:r>
            <a:endParaRPr lang="en-US" sz="4000" b="1" dirty="0">
              <a:solidFill>
                <a:prstClr val="black"/>
              </a:solidFill>
              <a:latin typeface="Times New Roman" panose="02020603050405020304" pitchFamily="18" charset="0"/>
              <a:cs typeface="Times New Roman" panose="02020603050405020304" pitchFamily="18" charset="0"/>
            </a:endParaRPr>
          </a:p>
        </p:txBody>
      </p:sp>
      <p:sp>
        <p:nvSpPr>
          <p:cNvPr id="3" name="Rectangle 2"/>
          <p:cNvSpPr/>
          <p:nvPr/>
        </p:nvSpPr>
        <p:spPr>
          <a:xfrm>
            <a:off x="7025039" y="6389025"/>
            <a:ext cx="5024965" cy="461665"/>
          </a:xfrm>
          <a:prstGeom prst="rect">
            <a:avLst/>
          </a:prstGeom>
        </p:spPr>
        <p:txBody>
          <a:bodyPr wrap="none">
            <a:spAutoFit/>
          </a:bodyPr>
          <a:lstStyle/>
          <a:p>
            <a:pPr marL="114300" lvl="1"/>
            <a:r>
              <a:rPr lang="en-US" sz="2400" b="1" dirty="0" smtClean="0">
                <a:latin typeface="Times New Roman" panose="02020603050405020304" pitchFamily="18" charset="0"/>
                <a:cs typeface="Times New Roman" panose="02020603050405020304" pitchFamily="18" charset="0"/>
              </a:rPr>
              <a:t>Joint response graphs and … (2004)</a:t>
            </a:r>
          </a:p>
        </p:txBody>
      </p:sp>
      <mc:AlternateContent xmlns:mc="http://schemas.openxmlformats.org/markup-compatibility/2006" xmlns:a14="http://schemas.microsoft.com/office/drawing/2010/main">
        <mc:Choice Requires="a14">
          <p:sp>
            <p:nvSpPr>
              <p:cNvPr id="5" name="Content Placeholder 4"/>
              <p:cNvSpPr>
                <a:spLocks noGrp="1"/>
              </p:cNvSpPr>
              <p:nvPr>
                <p:ph idx="1"/>
              </p:nvPr>
            </p:nvSpPr>
            <p:spPr>
              <a:xfrm>
                <a:off x="609600" y="955343"/>
                <a:ext cx="10972800" cy="4752977"/>
              </a:xfrm>
            </p:spPr>
            <p:txBody>
              <a:bodyPr/>
              <a:lstStyle/>
              <a:p>
                <a:pPr marL="0" indent="0">
                  <a:buNone/>
                </a:pPr>
                <a:r>
                  <a:rPr lang="en-US" b="1" dirty="0"/>
                  <a:t>Markov property for a special case of MVR chain </a:t>
                </a:r>
                <a:r>
                  <a:rPr lang="en-US" b="1" dirty="0" smtClean="0"/>
                  <a:t>graphs:</a:t>
                </a:r>
              </a:p>
              <a:p>
                <a:pPr marL="0" indent="0">
                  <a:buNone/>
                </a:pPr>
                <a:endParaRPr lang="en-US" b="1" dirty="0"/>
              </a:p>
              <a:p>
                <a:pPr marL="0" indent="0">
                  <a:buNone/>
                </a:pPr>
                <a:endParaRPr lang="en-US" b="1" dirty="0" smtClean="0"/>
              </a:p>
              <a:p>
                <a:pPr marL="0" indent="0">
                  <a:buNone/>
                </a:pPr>
                <a:endParaRPr lang="en-US" b="1" dirty="0"/>
              </a:p>
              <a:p>
                <a:pPr marL="0" indent="0">
                  <a:buNone/>
                </a:pPr>
                <a:endParaRPr lang="en-US" b="1" dirty="0" smtClean="0"/>
              </a:p>
              <a:p>
                <a:pPr marL="0" indent="0">
                  <a:buNone/>
                </a:pPr>
                <a:endParaRPr lang="en-US" dirty="0" smtClean="0"/>
              </a:p>
              <a:p>
                <a:pPr marL="0" indent="0">
                  <a:buNone/>
                </a:pPr>
                <a:r>
                  <a:rPr lang="en-US" dirty="0" smtClean="0"/>
                  <a:t>Multivariate </a:t>
                </a:r>
                <a:r>
                  <a:rPr lang="en-US" dirty="0"/>
                  <a:t>regressions for </a:t>
                </a:r>
                <a14:m>
                  <m:oMath xmlns:m="http://schemas.openxmlformats.org/officeDocument/2006/math">
                    <m:sSub>
                      <m:sSubPr>
                        <m:ctrlPr>
                          <a:rPr lang="en-US" i="1">
                            <a:latin typeface="Cambria Math" panose="02040503050406030204" pitchFamily="18" charset="0"/>
                          </a:rPr>
                        </m:ctrlPr>
                      </m:sSubPr>
                      <m:e>
                        <m:r>
                          <m:rPr>
                            <m:sty m:val="p"/>
                          </m:rPr>
                          <a:rPr lang="en-US">
                            <a:latin typeface="Cambria Math" panose="02040503050406030204" pitchFamily="18" charset="0"/>
                          </a:rPr>
                          <m:t>Y</m:t>
                        </m:r>
                      </m:e>
                      <m:sub>
                        <m:r>
                          <m:rPr>
                            <m:sty m:val="p"/>
                          </m:rPr>
                          <a:rPr lang="en-US">
                            <a:latin typeface="Cambria Math" panose="02040503050406030204" pitchFamily="18" charset="0"/>
                          </a:rPr>
                          <m:t>a</m:t>
                        </m:r>
                      </m:sub>
                    </m:sSub>
                  </m:oMath>
                </a14:m>
                <a:r>
                  <a:rPr lang="en-US" dirty="0"/>
                  <a:t> with a={1,2,3,4} given </a:t>
                </a:r>
                <a14:m>
                  <m:oMath xmlns:m="http://schemas.openxmlformats.org/officeDocument/2006/math">
                    <m:sSub>
                      <m:sSubPr>
                        <m:ctrlPr>
                          <a:rPr lang="en-US" i="1">
                            <a:latin typeface="Cambria Math" panose="02040503050406030204" pitchFamily="18" charset="0"/>
                          </a:rPr>
                        </m:ctrlPr>
                      </m:sSubPr>
                      <m:e>
                        <m:r>
                          <m:rPr>
                            <m:sty m:val="p"/>
                          </m:rPr>
                          <a:rPr lang="en-US">
                            <a:latin typeface="Cambria Math" panose="02040503050406030204" pitchFamily="18" charset="0"/>
                          </a:rPr>
                          <m:t>Y</m:t>
                        </m:r>
                      </m:e>
                      <m:sub>
                        <m:r>
                          <m:rPr>
                            <m:sty m:val="p"/>
                          </m:rPr>
                          <a:rPr lang="en-US">
                            <a:latin typeface="Cambria Math" panose="02040503050406030204" pitchFamily="18" charset="0"/>
                          </a:rPr>
                          <m:t>b</m:t>
                        </m:r>
                      </m:sub>
                    </m:sSub>
                  </m:oMath>
                </a14:m>
                <a:r>
                  <a:rPr lang="en-US" dirty="0"/>
                  <a:t> with b={5,6</a:t>
                </a:r>
                <a:r>
                  <a:rPr lang="en-US" dirty="0" smtClean="0"/>
                  <a:t>}</a:t>
                </a:r>
              </a:p>
              <a:p>
                <a:pPr marL="0" indent="0">
                  <a:buNone/>
                </a:pPr>
                <a:r>
                  <a:rPr lang="en-US" dirty="0"/>
                  <a:t>T</a:t>
                </a:r>
                <a:r>
                  <a:rPr lang="en-US" dirty="0" smtClean="0"/>
                  <a:t>he </a:t>
                </a:r>
                <a:r>
                  <a:rPr lang="en-US" dirty="0"/>
                  <a:t>independence statement that is attached to a missing </a:t>
                </a:r>
                <a:r>
                  <a:rPr lang="en-US" i="1" dirty="0" err="1"/>
                  <a:t>ij</a:t>
                </a:r>
                <a:r>
                  <a:rPr lang="en-US" dirty="0"/>
                  <a:t>-edge is</a:t>
                </a:r>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𝑖</m:t>
                      </m:r>
                      <m:r>
                        <a:rPr lang="en-US" i="1">
                          <a:latin typeface="Cambria Math" panose="02040503050406030204" pitchFamily="18" charset="0"/>
                        </a:rPr>
                        <m:t>⫫</m:t>
                      </m:r>
                      <m:r>
                        <a:rPr lang="en-US" i="1">
                          <a:latin typeface="Cambria Math" panose="02040503050406030204" pitchFamily="18" charset="0"/>
                        </a:rPr>
                        <m:t>𝑗</m:t>
                      </m:r>
                      <m:d>
                        <m:dPr>
                          <m:begChr m:val="|"/>
                          <m:endChr m:val="|"/>
                          <m:ctrlPr>
                            <a:rPr lang="en-US" i="1">
                              <a:latin typeface="Cambria Math" panose="02040503050406030204" pitchFamily="18" charset="0"/>
                            </a:rPr>
                          </m:ctrlPr>
                        </m:dPr>
                        <m:e>
                          <m:r>
                            <a:rPr lang="en-US" i="1">
                              <a:latin typeface="Cambria Math" panose="02040503050406030204" pitchFamily="18" charset="0"/>
                            </a:rPr>
                            <m:t>𝑏</m:t>
                          </m:r>
                          <m:r>
                            <a:rPr lang="en-US" i="1">
                              <a:latin typeface="Cambria Math" panose="02040503050406030204" pitchFamily="18" charset="0"/>
                            </a:rPr>
                            <m:t>,  </m:t>
                          </m:r>
                          <m:r>
                            <a:rPr lang="en-US" i="1">
                              <a:latin typeface="Cambria Math" panose="02040503050406030204" pitchFamily="18" charset="0"/>
                            </a:rPr>
                            <m:t>𝑜𝑟</m:t>
                          </m:r>
                          <m:r>
                            <a:rPr lang="en-US" i="1">
                              <a:latin typeface="Cambria Math" panose="02040503050406030204" pitchFamily="18" charset="0"/>
                            </a:rPr>
                            <m:t> </m:t>
                          </m:r>
                          <m:r>
                            <a:rPr lang="en-US" i="1">
                              <a:latin typeface="Cambria Math" panose="02040503050406030204" pitchFamily="18" charset="0"/>
                            </a:rPr>
                            <m:t>𝑖</m:t>
                          </m:r>
                          <m:r>
                            <a:rPr lang="en-US" i="1">
                              <a:latin typeface="Cambria Math" panose="02040503050406030204" pitchFamily="18" charset="0"/>
                            </a:rPr>
                            <m:t>⫫</m:t>
                          </m:r>
                          <m:r>
                            <a:rPr lang="en-US" i="1">
                              <a:latin typeface="Cambria Math" panose="02040503050406030204" pitchFamily="18" charset="0"/>
                            </a:rPr>
                            <m:t>𝑗</m:t>
                          </m:r>
                        </m:e>
                      </m:d>
                      <m:r>
                        <a:rPr lang="en-US" i="1">
                          <a:latin typeface="Cambria Math" panose="02040503050406030204" pitchFamily="18" charset="0"/>
                        </a:rPr>
                        <m:t>𝑏</m:t>
                      </m:r>
                      <m:r>
                        <a:rPr lang="en-US" i="1">
                          <a:latin typeface="Cambria Math" panose="02040503050406030204" pitchFamily="18" charset="0"/>
                        </a:rPr>
                        <m:t>∖</m:t>
                      </m:r>
                      <m:r>
                        <a:rPr lang="en-US" i="1">
                          <a:latin typeface="Cambria Math" panose="02040503050406030204" pitchFamily="18" charset="0"/>
                        </a:rPr>
                        <m:t>𝑗</m:t>
                      </m:r>
                      <m:r>
                        <a:rPr lang="en-US" i="1">
                          <a:latin typeface="Cambria Math" panose="02040503050406030204" pitchFamily="18" charset="0"/>
                        </a:rPr>
                        <m:t>,</m:t>
                      </m:r>
                    </m:oMath>
                  </m:oMathPara>
                </a14:m>
                <a:endParaRPr lang="en-US" dirty="0"/>
              </a:p>
              <a:p>
                <a:pPr marL="0" indent="0">
                  <a:buNone/>
                </a:pPr>
                <a:r>
                  <a:rPr lang="en-US" dirty="0"/>
                  <a:t>depending on whether </a:t>
                </a:r>
                <a:r>
                  <a:rPr lang="en-US" i="1" dirty="0" err="1"/>
                  <a:t>i</a:t>
                </a:r>
                <a:r>
                  <a:rPr lang="en-US" dirty="0"/>
                  <a:t> and </a:t>
                </a:r>
                <a:r>
                  <a:rPr lang="en-US" i="1" dirty="0"/>
                  <a:t>j</a:t>
                </a:r>
                <a:r>
                  <a:rPr lang="en-US" dirty="0"/>
                  <a:t> are both in </a:t>
                </a:r>
                <a:r>
                  <a:rPr lang="en-US" i="1" dirty="0"/>
                  <a:t>a</a:t>
                </a:r>
                <a:r>
                  <a:rPr lang="en-US" dirty="0"/>
                  <a:t>, or </a:t>
                </a:r>
                <a:r>
                  <a:rPr lang="en-US" i="1" dirty="0" err="1"/>
                  <a:t>i</a:t>
                </a:r>
                <a:r>
                  <a:rPr lang="en-US" dirty="0"/>
                  <a:t> is in </a:t>
                </a:r>
                <a:r>
                  <a:rPr lang="en-US" i="1" dirty="0"/>
                  <a:t>a</a:t>
                </a:r>
                <a:r>
                  <a:rPr lang="en-US" dirty="0"/>
                  <a:t> and </a:t>
                </a:r>
                <a:r>
                  <a:rPr lang="en-US" i="1" dirty="0"/>
                  <a:t>j</a:t>
                </a:r>
                <a:r>
                  <a:rPr lang="en-US" dirty="0"/>
                  <a:t> is in </a:t>
                </a:r>
                <a:r>
                  <a:rPr lang="en-US" i="1" dirty="0"/>
                  <a:t>b</a:t>
                </a:r>
                <a:r>
                  <a:rPr lang="en-US" dirty="0"/>
                  <a:t>. For example, in </a:t>
                </a:r>
                <a:r>
                  <a:rPr lang="en-US" dirty="0" smtClean="0"/>
                  <a:t>the above Figure : </a:t>
                </a:r>
                <a14:m>
                  <m:oMath xmlns:m="http://schemas.openxmlformats.org/officeDocument/2006/math">
                    <m:r>
                      <a:rPr lang="en-US" i="1">
                        <a:latin typeface="Cambria Math" panose="02040503050406030204" pitchFamily="18" charset="0"/>
                      </a:rPr>
                      <m:t>1</m:t>
                    </m:r>
                    <m:r>
                      <a:rPr lang="en-US" i="1">
                        <a:latin typeface="Cambria Math" panose="02040503050406030204" pitchFamily="18" charset="0"/>
                      </a:rPr>
                      <m:t>⫫</m:t>
                    </m:r>
                    <m:r>
                      <a:rPr lang="en-US" i="1">
                        <a:latin typeface="Cambria Math" panose="02040503050406030204" pitchFamily="18" charset="0"/>
                      </a:rPr>
                      <m:t>4</m:t>
                    </m:r>
                    <m:r>
                      <a:rPr lang="en-US" i="1">
                        <a:latin typeface="Cambria Math" panose="02040503050406030204" pitchFamily="18" charset="0"/>
                      </a:rPr>
                      <m:t>|</m:t>
                    </m:r>
                    <m:r>
                      <a:rPr lang="en-US" i="1">
                        <a:latin typeface="Cambria Math" panose="02040503050406030204" pitchFamily="18" charset="0"/>
                      </a:rPr>
                      <m:t>5</m:t>
                    </m:r>
                    <m:r>
                      <a:rPr lang="en-US" i="1">
                        <a:latin typeface="Cambria Math" panose="02040503050406030204" pitchFamily="18" charset="0"/>
                      </a:rPr>
                      <m:t>,</m:t>
                    </m:r>
                    <m:r>
                      <a:rPr lang="en-US" i="1">
                        <a:latin typeface="Cambria Math" panose="02040503050406030204" pitchFamily="18" charset="0"/>
                      </a:rPr>
                      <m:t>6</m:t>
                    </m:r>
                  </m:oMath>
                </a14:m>
                <a:r>
                  <a:rPr lang="en-US" dirty="0"/>
                  <a:t> and </a:t>
                </a:r>
                <a14:m>
                  <m:oMath xmlns:m="http://schemas.openxmlformats.org/officeDocument/2006/math">
                    <m:r>
                      <a:rPr lang="en-US" i="1">
                        <a:latin typeface="Cambria Math" panose="02040503050406030204" pitchFamily="18" charset="0"/>
                      </a:rPr>
                      <m:t>2</m:t>
                    </m:r>
                    <m:r>
                      <a:rPr lang="en-US" i="1">
                        <a:latin typeface="Cambria Math" panose="02040503050406030204" pitchFamily="18" charset="0"/>
                      </a:rPr>
                      <m:t>⫫</m:t>
                    </m:r>
                    <m:r>
                      <a:rPr lang="en-US" i="1">
                        <a:latin typeface="Cambria Math" panose="02040503050406030204" pitchFamily="18" charset="0"/>
                      </a:rPr>
                      <m:t>6</m:t>
                    </m:r>
                    <m:r>
                      <a:rPr lang="en-US" i="1">
                        <a:latin typeface="Cambria Math" panose="02040503050406030204" pitchFamily="18" charset="0"/>
                      </a:rPr>
                      <m:t>|</m:t>
                    </m:r>
                    <m:r>
                      <a:rPr lang="en-US" i="1">
                        <a:latin typeface="Cambria Math" panose="02040503050406030204" pitchFamily="18" charset="0"/>
                      </a:rPr>
                      <m:t>5</m:t>
                    </m:r>
                  </m:oMath>
                </a14:m>
                <a:r>
                  <a:rPr lang="en-US" dirty="0"/>
                  <a:t>.</a:t>
                </a:r>
                <a:endParaRPr lang="en-US" b="1" dirty="0" smtClean="0"/>
              </a:p>
              <a:p>
                <a:pPr marL="0" indent="0">
                  <a:buNone/>
                </a:pPr>
                <a:endParaRPr lang="en-US" b="1" dirty="0"/>
              </a:p>
            </p:txBody>
          </p:sp>
        </mc:Choice>
        <mc:Fallback xmlns="">
          <p:sp>
            <p:nvSpPr>
              <p:cNvPr id="5" name="Content Placeholder 4"/>
              <p:cNvSpPr>
                <a:spLocks noGrp="1" noRot="1" noChangeAspect="1" noMove="1" noResize="1" noEditPoints="1" noAdjustHandles="1" noChangeArrowheads="1" noChangeShapeType="1" noTextEdit="1"/>
              </p:cNvSpPr>
              <p:nvPr>
                <p:ph idx="1"/>
              </p:nvPr>
            </p:nvSpPr>
            <p:spPr>
              <a:xfrm>
                <a:off x="609600" y="955343"/>
                <a:ext cx="10972800" cy="4752977"/>
              </a:xfrm>
              <a:blipFill rotWithShape="0">
                <a:blip r:embed="rId2"/>
                <a:stretch>
                  <a:fillRect l="-833" t="-1027" b="-1926"/>
                </a:stretch>
              </a:blipFill>
            </p:spPr>
            <p:txBody>
              <a:bodyPr/>
              <a:lstStyle/>
              <a:p>
                <a:r>
                  <a:rPr lang="en-US">
                    <a:noFill/>
                  </a:rPr>
                  <a:t> </a:t>
                </a:r>
              </a:p>
            </p:txBody>
          </p:sp>
        </mc:Fallback>
      </mc:AlternateContent>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4766945" y="1582406"/>
            <a:ext cx="2658110" cy="1749425"/>
          </a:xfrm>
          <a:prstGeom prst="rect">
            <a:avLst/>
          </a:prstGeom>
          <a:noFill/>
        </p:spPr>
      </p:pic>
    </p:spTree>
    <p:extLst>
      <p:ext uri="{BB962C8B-B14F-4D97-AF65-F5344CB8AC3E}">
        <p14:creationId xmlns:p14="http://schemas.microsoft.com/office/powerpoint/2010/main" val="26495737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2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wipe(down)">
                                      <p:cBhvr>
                                        <p:cTn id="15" dur="250"/>
                                        <p:tgtEl>
                                          <p:spTgt spid="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5">
                                            <p:txEl>
                                              <p:pRg st="6" end="6"/>
                                            </p:txEl>
                                          </p:spTgt>
                                        </p:tgtEl>
                                        <p:attrNameLst>
                                          <p:attrName>style.visibility</p:attrName>
                                        </p:attrNameLst>
                                      </p:cBhvr>
                                      <p:to>
                                        <p:strVal val="visible"/>
                                      </p:to>
                                    </p:set>
                                    <p:animEffect transition="in" filter="wipe(down)">
                                      <p:cBhvr>
                                        <p:cTn id="20" dur="250"/>
                                        <p:tgtEl>
                                          <p:spTgt spid="5">
                                            <p:txEl>
                                              <p:pRg st="6" end="6"/>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5">
                                            <p:txEl>
                                              <p:pRg st="7" end="7"/>
                                            </p:txEl>
                                          </p:spTgt>
                                        </p:tgtEl>
                                        <p:attrNameLst>
                                          <p:attrName>style.visibility</p:attrName>
                                        </p:attrNameLst>
                                      </p:cBhvr>
                                      <p:to>
                                        <p:strVal val="visible"/>
                                      </p:to>
                                    </p:set>
                                    <p:animEffect transition="in" filter="wipe(down)">
                                      <p:cBhvr>
                                        <p:cTn id="25" dur="250"/>
                                        <p:tgtEl>
                                          <p:spTgt spid="5">
                                            <p:txEl>
                                              <p:pRg st="7" end="7"/>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5">
                                            <p:txEl>
                                              <p:pRg st="8" end="8"/>
                                            </p:txEl>
                                          </p:spTgt>
                                        </p:tgtEl>
                                        <p:attrNameLst>
                                          <p:attrName>style.visibility</p:attrName>
                                        </p:attrNameLst>
                                      </p:cBhvr>
                                      <p:to>
                                        <p:strVal val="visible"/>
                                      </p:to>
                                    </p:set>
                                    <p:animEffect transition="in" filter="wipe(down)">
                                      <p:cBhvr>
                                        <p:cTn id="30" dur="250"/>
                                        <p:tgtEl>
                                          <p:spTgt spid="5">
                                            <p:txEl>
                                              <p:pRg st="8" end="8"/>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5">
                                            <p:txEl>
                                              <p:pRg st="9" end="9"/>
                                            </p:txEl>
                                          </p:spTgt>
                                        </p:tgtEl>
                                        <p:attrNameLst>
                                          <p:attrName>style.visibility</p:attrName>
                                        </p:attrNameLst>
                                      </p:cBhvr>
                                      <p:to>
                                        <p:strVal val="visible"/>
                                      </p:to>
                                    </p:set>
                                    <p:animEffect transition="in" filter="wipe(down)">
                                      <p:cBhvr>
                                        <p:cTn id="35" dur="25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09600" y="274638"/>
            <a:ext cx="10972800" cy="680705"/>
          </a:xfrm>
          <a:prstGeom prst="rect">
            <a:avLst/>
          </a:prstGeom>
        </p:spPr>
        <p:txBody>
          <a:bodyPr/>
          <a:lst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sz="4000" b="1" dirty="0" smtClean="0">
                <a:solidFill>
                  <a:prstClr val="black"/>
                </a:solidFill>
                <a:latin typeface="Times New Roman" panose="02020603050405020304" pitchFamily="18" charset="0"/>
                <a:cs typeface="Times New Roman" panose="02020603050405020304" pitchFamily="18" charset="0"/>
              </a:rPr>
              <a:t>Cox and </a:t>
            </a:r>
            <a:r>
              <a:rPr lang="en-US" sz="4000" b="1" dirty="0" err="1" smtClean="0">
                <a:solidFill>
                  <a:prstClr val="black"/>
                </a:solidFill>
                <a:latin typeface="Times New Roman" panose="02020603050405020304" pitchFamily="18" charset="0"/>
                <a:cs typeface="Times New Roman" panose="02020603050405020304" pitchFamily="18" charset="0"/>
              </a:rPr>
              <a:t>Wermuth</a:t>
            </a:r>
            <a:endParaRPr lang="en-US" sz="4000" b="1" dirty="0">
              <a:solidFill>
                <a:prstClr val="black"/>
              </a:solidFill>
              <a:latin typeface="Times New Roman" panose="02020603050405020304" pitchFamily="18" charset="0"/>
              <a:cs typeface="Times New Roman" panose="02020603050405020304" pitchFamily="18" charset="0"/>
            </a:endParaRPr>
          </a:p>
        </p:txBody>
      </p:sp>
      <p:sp>
        <p:nvSpPr>
          <p:cNvPr id="3" name="Rectangle 2"/>
          <p:cNvSpPr/>
          <p:nvPr/>
        </p:nvSpPr>
        <p:spPr>
          <a:xfrm>
            <a:off x="7025039" y="6389025"/>
            <a:ext cx="5024965" cy="461665"/>
          </a:xfrm>
          <a:prstGeom prst="rect">
            <a:avLst/>
          </a:prstGeom>
        </p:spPr>
        <p:txBody>
          <a:bodyPr wrap="none">
            <a:spAutoFit/>
          </a:bodyPr>
          <a:lstStyle/>
          <a:p>
            <a:pPr marL="114300" lvl="1"/>
            <a:r>
              <a:rPr lang="en-US" sz="2400" b="1" dirty="0" smtClean="0">
                <a:latin typeface="Times New Roman" panose="02020603050405020304" pitchFamily="18" charset="0"/>
                <a:cs typeface="Times New Roman" panose="02020603050405020304" pitchFamily="18" charset="0"/>
              </a:rPr>
              <a:t>Joint response graphs and … (2004)</a:t>
            </a:r>
          </a:p>
        </p:txBody>
      </p:sp>
      <mc:AlternateContent xmlns:mc="http://schemas.openxmlformats.org/markup-compatibility/2006" xmlns:a14="http://schemas.microsoft.com/office/drawing/2010/main">
        <mc:Choice Requires="a14">
          <p:sp>
            <p:nvSpPr>
              <p:cNvPr id="5" name="Content Placeholder 4"/>
              <p:cNvSpPr>
                <a:spLocks noGrp="1"/>
              </p:cNvSpPr>
              <p:nvPr>
                <p:ph idx="1"/>
              </p:nvPr>
            </p:nvSpPr>
            <p:spPr>
              <a:xfrm>
                <a:off x="609600" y="955343"/>
                <a:ext cx="10972800" cy="4752977"/>
              </a:xfrm>
            </p:spPr>
            <p:txBody>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r>
                  <a:rPr lang="en-US" dirty="0"/>
                  <a:t>In both graphs (a) and (b): </a:t>
                </a:r>
                <a14:m>
                  <m:oMath xmlns:m="http://schemas.openxmlformats.org/officeDocument/2006/math">
                    <m:r>
                      <a:rPr lang="en-US" i="1">
                        <a:latin typeface="Cambria Math" panose="02040503050406030204" pitchFamily="18" charset="0"/>
                      </a:rPr>
                      <m:t>2</m:t>
                    </m:r>
                    <m:r>
                      <a:rPr lang="en-US" i="1">
                        <a:latin typeface="Cambria Math" panose="02040503050406030204" pitchFamily="18" charset="0"/>
                      </a:rPr>
                      <m:t>⫫</m:t>
                    </m:r>
                    <m:r>
                      <a:rPr lang="en-US" i="1">
                        <a:latin typeface="Cambria Math" panose="02040503050406030204" pitchFamily="18" charset="0"/>
                      </a:rPr>
                      <m:t>3</m:t>
                    </m:r>
                  </m:oMath>
                </a14:m>
                <a:r>
                  <a:rPr lang="en-US" dirty="0"/>
                  <a:t> and </a:t>
                </a:r>
                <a14:m>
                  <m:oMath xmlns:m="http://schemas.openxmlformats.org/officeDocument/2006/math">
                    <m:r>
                      <a:rPr lang="en-US" i="1">
                        <a:latin typeface="Cambria Math" panose="02040503050406030204" pitchFamily="18" charset="0"/>
                      </a:rPr>
                      <m:t>1</m:t>
                    </m:r>
                    <m:r>
                      <a:rPr lang="en-US" i="1">
                        <a:latin typeface="Cambria Math" panose="02040503050406030204" pitchFamily="18" charset="0"/>
                      </a:rPr>
                      <m:t>⫫</m:t>
                    </m:r>
                    <m:r>
                      <a:rPr lang="en-US" i="1">
                        <a:latin typeface="Cambria Math" panose="02040503050406030204" pitchFamily="18" charset="0"/>
                      </a:rPr>
                      <m:t>4</m:t>
                    </m:r>
                    <m:r>
                      <a:rPr lang="en-US" i="1">
                        <a:latin typeface="Cambria Math" panose="02040503050406030204" pitchFamily="18" charset="0"/>
                      </a:rPr>
                      <m:t>|</m:t>
                    </m:r>
                    <m:r>
                      <a:rPr lang="en-US" i="1">
                        <a:latin typeface="Cambria Math" panose="02040503050406030204" pitchFamily="18" charset="0"/>
                      </a:rPr>
                      <m:t>6</m:t>
                    </m:r>
                  </m:oMath>
                </a14:m>
                <a:r>
                  <a:rPr lang="en-US" dirty="0"/>
                  <a:t>, while in </a:t>
                </a:r>
                <a:r>
                  <a:rPr lang="en-US" dirty="0" smtClean="0"/>
                  <a:t>the MVR chain graph: : </a:t>
                </a:r>
                <a14:m>
                  <m:oMath xmlns:m="http://schemas.openxmlformats.org/officeDocument/2006/math">
                    <m:r>
                      <a:rPr lang="en-US" i="1">
                        <a:latin typeface="Cambria Math" panose="02040503050406030204" pitchFamily="18" charset="0"/>
                      </a:rPr>
                      <m:t>1</m:t>
                    </m:r>
                    <m:r>
                      <a:rPr lang="en-US" b="0" i="1" smtClean="0">
                        <a:latin typeface="Cambria Math" panose="02040503050406030204" pitchFamily="18" charset="0"/>
                      </a:rPr>
                      <m:t>   </m:t>
                    </m:r>
                    <m:r>
                      <a:rPr lang="en-US" b="0" i="0" smtClean="0">
                        <a:latin typeface="Cambria Math" panose="02040503050406030204" pitchFamily="18" charset="0"/>
                      </a:rPr>
                      <m:t>   </m:t>
                    </m:r>
                    <m:r>
                      <a:rPr lang="en-US">
                        <a:latin typeface="Cambria Math" panose="02040503050406030204" pitchFamily="18" charset="0"/>
                      </a:rPr>
                      <m:t>4</m:t>
                    </m:r>
                    <m:r>
                      <a:rPr lang="en-US">
                        <a:latin typeface="Cambria Math" panose="02040503050406030204" pitchFamily="18" charset="0"/>
                      </a:rPr>
                      <m:t>|</m:t>
                    </m:r>
                    <m:r>
                      <a:rPr lang="en-US">
                        <a:latin typeface="Cambria Math" panose="02040503050406030204" pitchFamily="18" charset="0"/>
                      </a:rPr>
                      <m:t>6</m:t>
                    </m:r>
                  </m:oMath>
                </a14:m>
                <a:r>
                  <a:rPr lang="en-US" dirty="0"/>
                  <a:t> and </a:t>
                </a:r>
                <a14:m>
                  <m:oMath xmlns:m="http://schemas.openxmlformats.org/officeDocument/2006/math">
                    <m:r>
                      <a:rPr lang="en-US" i="1">
                        <a:latin typeface="Cambria Math" panose="02040503050406030204" pitchFamily="18" charset="0"/>
                      </a:rPr>
                      <m:t>2</m:t>
                    </m:r>
                    <m:r>
                      <a:rPr lang="en-US" b="0" i="1" smtClean="0">
                        <a:latin typeface="Cambria Math" panose="02040503050406030204" pitchFamily="18" charset="0"/>
                      </a:rPr>
                      <m:t>   </m:t>
                    </m:r>
                    <m:r>
                      <a:rPr lang="en-US" i="1">
                        <a:latin typeface="Cambria Math" panose="02040503050406030204" pitchFamily="18" charset="0"/>
                      </a:rPr>
                      <m:t> </m:t>
                    </m:r>
                    <m:r>
                      <a:rPr lang="en-US" b="0" i="0" smtClean="0">
                        <a:latin typeface="Cambria Math" panose="02040503050406030204" pitchFamily="18" charset="0"/>
                      </a:rPr>
                      <m:t> </m:t>
                    </m:r>
                    <m:r>
                      <a:rPr lang="en-US">
                        <a:latin typeface="Cambria Math" panose="02040503050406030204" pitchFamily="18" charset="0"/>
                      </a:rPr>
                      <m:t>3</m:t>
                    </m:r>
                  </m:oMath>
                </a14:m>
                <a:r>
                  <a:rPr lang="en-US" dirty="0"/>
                  <a:t>, which is inconsistent with </a:t>
                </a:r>
                <a:r>
                  <a:rPr lang="en-US" dirty="0" smtClean="0"/>
                  <a:t>the Cox </a:t>
                </a:r>
                <a:r>
                  <a:rPr lang="en-US" dirty="0"/>
                  <a:t>and </a:t>
                </a:r>
                <a:r>
                  <a:rPr lang="en-US" dirty="0" err="1"/>
                  <a:t>Wermuth</a:t>
                </a:r>
                <a:r>
                  <a:rPr lang="en-US" dirty="0"/>
                  <a:t> </a:t>
                </a:r>
                <a:r>
                  <a:rPr lang="en-US" dirty="0" smtClean="0"/>
                  <a:t>claim (1996).</a:t>
                </a:r>
                <a:endParaRPr lang="en-US" dirty="0"/>
              </a:p>
            </p:txBody>
          </p:sp>
        </mc:Choice>
        <mc:Fallback xmlns="">
          <p:sp>
            <p:nvSpPr>
              <p:cNvPr id="5" name="Content Placeholder 4"/>
              <p:cNvSpPr>
                <a:spLocks noGrp="1" noRot="1" noChangeAspect="1" noMove="1" noResize="1" noEditPoints="1" noAdjustHandles="1" noChangeArrowheads="1" noChangeShapeType="1" noTextEdit="1"/>
              </p:cNvSpPr>
              <p:nvPr>
                <p:ph idx="1"/>
              </p:nvPr>
            </p:nvSpPr>
            <p:spPr>
              <a:xfrm>
                <a:off x="609600" y="955343"/>
                <a:ext cx="10972800" cy="4752977"/>
              </a:xfrm>
              <a:blipFill rotWithShape="0">
                <a:blip r:embed="rId2"/>
                <a:stretch>
                  <a:fillRect l="-833"/>
                </a:stretch>
              </a:blipFill>
            </p:spPr>
            <p:txBody>
              <a:bodyPr/>
              <a:lstStyle/>
              <a:p>
                <a:r>
                  <a:rPr lang="en-US">
                    <a:noFill/>
                  </a:rPr>
                  <a:t> </a:t>
                </a:r>
              </a:p>
            </p:txBody>
          </p:sp>
        </mc:Fallback>
      </mc:AlternateContent>
      <p:pic>
        <p:nvPicPr>
          <p:cNvPr id="6"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72510" y="1411833"/>
            <a:ext cx="5212080" cy="2194560"/>
          </a:xfrm>
          <a:prstGeom prst="rect">
            <a:avLst/>
          </a:prstGeom>
          <a:noFill/>
        </p:spPr>
      </p:pic>
      <p:pic>
        <p:nvPicPr>
          <p:cNvPr id="4" name="Picture 3"/>
          <p:cNvPicPr>
            <a:picLocks noChangeAspect="1"/>
          </p:cNvPicPr>
          <p:nvPr/>
        </p:nvPicPr>
        <p:blipFill>
          <a:blip r:embed="rId4"/>
          <a:stretch>
            <a:fillRect/>
          </a:stretch>
        </p:blipFill>
        <p:spPr>
          <a:xfrm>
            <a:off x="10626962" y="3666535"/>
            <a:ext cx="331058" cy="365760"/>
          </a:xfrm>
          <a:prstGeom prst="rect">
            <a:avLst/>
          </a:prstGeom>
        </p:spPr>
      </p:pic>
      <p:pic>
        <p:nvPicPr>
          <p:cNvPr id="8" name="Picture 7"/>
          <p:cNvPicPr>
            <a:picLocks noChangeAspect="1"/>
          </p:cNvPicPr>
          <p:nvPr/>
        </p:nvPicPr>
        <p:blipFill>
          <a:blip r:embed="rId4"/>
          <a:stretch>
            <a:fillRect/>
          </a:stretch>
        </p:blipFill>
        <p:spPr>
          <a:xfrm>
            <a:off x="1372606" y="4025471"/>
            <a:ext cx="331058" cy="365760"/>
          </a:xfrm>
          <a:prstGeom prst="rect">
            <a:avLst/>
          </a:prstGeom>
        </p:spPr>
      </p:pic>
    </p:spTree>
    <p:extLst>
      <p:ext uri="{BB962C8B-B14F-4D97-AF65-F5344CB8AC3E}">
        <p14:creationId xmlns:p14="http://schemas.microsoft.com/office/powerpoint/2010/main" val="26094815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2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xEl>
                                              <p:pRg st="6" end="6"/>
                                            </p:txEl>
                                          </p:spTgt>
                                        </p:tgtEl>
                                        <p:attrNameLst>
                                          <p:attrName>style.visibility</p:attrName>
                                        </p:attrNameLst>
                                      </p:cBhvr>
                                      <p:to>
                                        <p:strVal val="visible"/>
                                      </p:to>
                                    </p:set>
                                    <p:animEffect transition="in" filter="wipe(down)">
                                      <p:cBhvr>
                                        <p:cTn id="17" dur="500"/>
                                        <p:tgtEl>
                                          <p:spTgt spid="5">
                                            <p:txEl>
                                              <p:pRg st="6" end="6"/>
                                            </p:txEl>
                                          </p:spTgt>
                                        </p:tgtEl>
                                      </p:cBhvr>
                                    </p:animEffect>
                                  </p:childTnLst>
                                </p:cTn>
                              </p:par>
                              <p:par>
                                <p:cTn id="18" presetID="22" presetClass="entr" presetSubtype="4"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down)">
                                      <p:cBhvr>
                                        <p:cTn id="20" dur="500"/>
                                        <p:tgtEl>
                                          <p:spTgt spid="4"/>
                                        </p:tgtEl>
                                      </p:cBhvr>
                                    </p:animEffect>
                                  </p:childTnLst>
                                </p:cTn>
                              </p:par>
                              <p:par>
                                <p:cTn id="21" presetID="22" presetClass="entr" presetSubtype="4"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p:sld>
</file>

<file path=ppt/theme/theme1.xml><?xml version="1.0" encoding="utf-8"?>
<a:theme xmlns:a="http://schemas.openxmlformats.org/drawingml/2006/main" name="style2_pack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Style1_Foo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Style1_Foo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1566</TotalTime>
  <Words>2079</Words>
  <Application>Microsoft Office PowerPoint</Application>
  <PresentationFormat>Widescreen</PresentationFormat>
  <Paragraphs>192</Paragraphs>
  <Slides>21</Slides>
  <Notes>11</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21</vt:i4>
      </vt:variant>
    </vt:vector>
  </HeadingPairs>
  <TitlesOfParts>
    <vt:vector size="31" baseType="lpstr">
      <vt:lpstr>ＭＳ Ｐゴシック</vt:lpstr>
      <vt:lpstr>ＭＳ Ｐゴシック</vt:lpstr>
      <vt:lpstr>Arial</vt:lpstr>
      <vt:lpstr>Calibri</vt:lpstr>
      <vt:lpstr>Cambria Math</vt:lpstr>
      <vt:lpstr>Times New Roman</vt:lpstr>
      <vt:lpstr>Wingdings</vt:lpstr>
      <vt:lpstr>style2_package</vt:lpstr>
      <vt:lpstr>1_Style1_Footer</vt:lpstr>
      <vt:lpstr>2_Style1_Footer</vt:lpstr>
      <vt:lpstr>Chronological review of Markov property for multivariate regression chain graphs Mohammad Ali Javidian 11/10/2017</vt:lpstr>
      <vt:lpstr>Overview</vt:lpstr>
      <vt:lpstr>Cox and Wermuth</vt:lpstr>
      <vt:lpstr>PowerPoint Presentation</vt:lpstr>
      <vt:lpstr>PowerPoint Presentation</vt:lpstr>
      <vt:lpstr>PowerPoint Presentation</vt:lpstr>
      <vt:lpstr>PowerPoint Presentation</vt:lpstr>
      <vt:lpstr>PowerPoint Presentation</vt:lpstr>
      <vt:lpstr>PowerPoint Presentation</vt:lpstr>
      <vt:lpstr>Richardson and Spirtes </vt:lpstr>
      <vt:lpstr>Richardson and Spirtes </vt:lpstr>
      <vt:lpstr>Richardson and Spirtes </vt:lpstr>
      <vt:lpstr>Richardson and Spirtes </vt:lpstr>
      <vt:lpstr>Marchetti and Lupparelli </vt:lpstr>
      <vt:lpstr>Marchetti and Lupparelli </vt:lpstr>
      <vt:lpstr>Marchetti and Lupparelli </vt:lpstr>
      <vt:lpstr>Drton </vt:lpstr>
      <vt:lpstr>Drton, Marchetti, and Lupparelli </vt:lpstr>
      <vt:lpstr>References </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Chronological review of Markov property for multivariate regression chain graphs Mohammad Ali Javidian 11/10/2017</dc:title>
  <dc:creator>Mohammad Ali Javidian</dc:creator>
  <cp:lastModifiedBy>Mohammad Ali Javidian</cp:lastModifiedBy>
  <cp:revision>64</cp:revision>
  <dcterms:created xsi:type="dcterms:W3CDTF">2017-11-07T19:09:09Z</dcterms:created>
  <dcterms:modified xsi:type="dcterms:W3CDTF">2017-11-10T22:55:57Z</dcterms:modified>
</cp:coreProperties>
</file>