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9" r:id="rId3"/>
    <p:sldId id="256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4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5F535-517C-413C-A45E-21763A728B5A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51103-595E-4191-9089-C9FCFAB78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44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276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Energy and Sustainability in Europe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Energy and Sustainability in Europe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Energy and Sustainability in Europe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Energy and Sustainability in Europe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Energy and Sustainability in Europe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914400" y="64788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108461" y="64770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Energy and Sustainability in Europe</a:t>
            </a:r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156461" y="6477000"/>
            <a:ext cx="167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Energy and Sustainability in Europe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930139" y="64947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Energy and Sustainability in Europe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72200" y="6492875"/>
            <a:ext cx="167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930139" y="64947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Energy and Sustainability in Europe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72200" y="6492875"/>
            <a:ext cx="167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Energy and Sustainability in Europe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Energy and Sustainability in Europe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0139" y="64947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Energy and Sustainability in Europe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72200" y="6492875"/>
            <a:ext cx="167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 descr="USC logo Standard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115444"/>
            <a:ext cx="1136142" cy="726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930139" y="1255295"/>
            <a:ext cx="7299461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6" descr="http://www.sustainableguernsey.info/blog/wp-content/uploads/2010/11/wind-turbines-and-photovoltaic-panels-near-Goch-Germany-211110-%C2%A9RLLord-2850-SGB-em.jpg"/>
          <p:cNvPicPr>
            <a:picLocks noChangeAspect="1" noChangeArrowheads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74" t="14000" b="7891"/>
          <a:stretch/>
        </p:blipFill>
        <p:spPr bwMode="auto">
          <a:xfrm>
            <a:off x="0" y="6172200"/>
            <a:ext cx="799761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/>
          <p:nvPr userDrawn="1"/>
        </p:nvCxnSpPr>
        <p:spPr>
          <a:xfrm>
            <a:off x="1844539" y="6466669"/>
            <a:ext cx="5470661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yperion nuclear rea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354627"/>
            <a:ext cx="3429000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Tips (36 </a:t>
            </a:r>
            <a:r>
              <a:rPr lang="en-US" dirty="0" err="1" smtClean="0"/>
              <a:t>pt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sz="2000" dirty="0" smtClean="0"/>
              <a:t>Your name: Ed Gatzke (20 </a:t>
            </a:r>
            <a:r>
              <a:rPr lang="en-US" sz="2000" dirty="0" err="1" smtClean="0"/>
              <a:t>pt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bullets (28 </a:t>
            </a:r>
            <a:r>
              <a:rPr lang="en-US" dirty="0" err="1" smtClean="0"/>
              <a:t>pt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Basic concept (24 </a:t>
            </a:r>
            <a:r>
              <a:rPr lang="en-US" dirty="0" err="1" smtClean="0"/>
              <a:t>pt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Not sentences, no end punctuation</a:t>
            </a:r>
          </a:p>
          <a:p>
            <a:pPr lvl="1"/>
            <a:r>
              <a:rPr lang="en-US" dirty="0" smtClean="0"/>
              <a:t>Capitalize first letter only</a:t>
            </a:r>
          </a:p>
          <a:p>
            <a:r>
              <a:rPr lang="en-US" dirty="0" smtClean="0"/>
              <a:t>Include:</a:t>
            </a:r>
            <a:endParaRPr lang="en-US" dirty="0"/>
          </a:p>
          <a:p>
            <a:pPr lvl="1"/>
            <a:r>
              <a:rPr lang="en-US" dirty="0" smtClean="0"/>
              <a:t>Basic technology overview</a:t>
            </a:r>
          </a:p>
          <a:p>
            <a:pPr lvl="2"/>
            <a:r>
              <a:rPr lang="en-US" dirty="0" smtClean="0"/>
              <a:t>Include image or schematic</a:t>
            </a:r>
          </a:p>
          <a:p>
            <a:pPr lvl="1"/>
            <a:r>
              <a:rPr lang="en-US" dirty="0" smtClean="0"/>
              <a:t>Advantages / Disadvantages</a:t>
            </a:r>
          </a:p>
          <a:p>
            <a:pPr lvl="1"/>
            <a:r>
              <a:rPr lang="en-US" dirty="0" smtClean="0"/>
              <a:t>Economic / efficiency information</a:t>
            </a:r>
          </a:p>
          <a:p>
            <a:pPr lvl="2"/>
            <a:r>
              <a:rPr lang="en-US" dirty="0" smtClean="0"/>
              <a:t>Cost </a:t>
            </a:r>
            <a:r>
              <a:rPr lang="en-US" smtClean="0"/>
              <a:t>/ W </a:t>
            </a:r>
            <a:r>
              <a:rPr lang="en-US" dirty="0" smtClean="0"/>
              <a:t>capital</a:t>
            </a:r>
          </a:p>
          <a:p>
            <a:pPr lvl="2"/>
            <a:r>
              <a:rPr lang="en-US" dirty="0" smtClean="0"/>
              <a:t>Cost / kWh production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Energy and Sustainability in Europe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95900" y="4070368"/>
            <a:ext cx="38481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/>
              <a:t>http://</a:t>
            </a:r>
            <a:r>
              <a:rPr lang="en-US" sz="900" dirty="0" smtClean="0"/>
              <a:t>www.physorg.com/news145561984.html (9pt)</a:t>
            </a:r>
          </a:p>
          <a:p>
            <a:pPr algn="ctr"/>
            <a:r>
              <a:rPr lang="en-US" sz="1400" dirty="0" smtClean="0"/>
              <a:t>Cite images you “borrow” from internet</a:t>
            </a:r>
          </a:p>
          <a:p>
            <a:pPr algn="ctr"/>
            <a:r>
              <a:rPr lang="en-US" sz="1400" dirty="0" smtClean="0"/>
              <a:t>If URL is too long, use goo.gl or other redirect</a:t>
            </a:r>
          </a:p>
          <a:p>
            <a:pPr algn="ctr"/>
            <a:r>
              <a:rPr lang="en-US" sz="1400" dirty="0" smtClean="0"/>
              <a:t>Try to include original too, like:</a:t>
            </a:r>
          </a:p>
          <a:p>
            <a:pPr algn="ctr"/>
            <a:r>
              <a:rPr lang="en-US" sz="1400" dirty="0"/>
              <a:t>www.npr.org   http://</a:t>
            </a:r>
            <a:r>
              <a:rPr lang="en-US" sz="1400" dirty="0" smtClean="0"/>
              <a:t>goo.gl/Wx9MM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3362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tva.gov/heritage/mountaintop/tempimages/pumpstor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956" y="2514600"/>
            <a:ext cx="4143375" cy="237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Pumped Hydro Storage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Ed Gatzke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electricity to pump water uphill to reservoir</a:t>
            </a:r>
          </a:p>
          <a:p>
            <a:r>
              <a:rPr lang="en-US" dirty="0" smtClean="0"/>
              <a:t>Water runs down hill to turn turbine</a:t>
            </a:r>
          </a:p>
          <a:p>
            <a:pPr lvl="1"/>
            <a:r>
              <a:rPr lang="en-US" dirty="0" smtClean="0"/>
              <a:t>99% of all world storage</a:t>
            </a:r>
          </a:p>
          <a:p>
            <a:pPr lvl="1"/>
            <a:r>
              <a:rPr lang="en-US" dirty="0" smtClean="0"/>
              <a:t>20 GW in US (~20% world tot.)</a:t>
            </a:r>
          </a:p>
          <a:p>
            <a:pPr marL="0" indent="0">
              <a:buNone/>
            </a:pPr>
            <a:r>
              <a:rPr lang="en-US" dirty="0" smtClean="0"/>
              <a:t>Advantages</a:t>
            </a:r>
            <a:endParaRPr lang="en-US" dirty="0" smtClean="0"/>
          </a:p>
          <a:p>
            <a:pPr lvl="1"/>
            <a:r>
              <a:rPr lang="en-US" dirty="0" smtClean="0"/>
              <a:t>Simple design</a:t>
            </a:r>
          </a:p>
          <a:p>
            <a:pPr lvl="1"/>
            <a:r>
              <a:rPr lang="en-US" dirty="0" smtClean="0"/>
              <a:t>70-87% Efficient</a:t>
            </a:r>
          </a:p>
          <a:p>
            <a:pPr marL="0" indent="0">
              <a:buNone/>
            </a:pPr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Not available in all locations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Energy and Sustainability in Europe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67200" y="5105400"/>
            <a:ext cx="533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/>
              <a:t>http://bravenewclimate.com/2010/04/05/pumped-hydro-system-cost/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69856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iagram showing the differences between a boiling water nuclear reactor and a mini-rea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9213"/>
          <a:stretch/>
        </p:blipFill>
        <p:spPr bwMode="auto">
          <a:xfrm>
            <a:off x="4648200" y="1828800"/>
            <a:ext cx="4267200" cy="320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Nuclear Reactors</a:t>
            </a:r>
            <a:br>
              <a:rPr lang="en-US" dirty="0" smtClean="0"/>
            </a:br>
            <a:r>
              <a:rPr lang="en-US" sz="2000" dirty="0" smtClean="0"/>
              <a:t>Ed Gatzke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 fission device with control rods</a:t>
            </a:r>
          </a:p>
          <a:p>
            <a:pPr lvl="1"/>
            <a:r>
              <a:rPr lang="en-US" dirty="0" smtClean="0"/>
              <a:t>Buried underground, lead/bismuth cooled </a:t>
            </a:r>
          </a:p>
          <a:p>
            <a:pPr lvl="1"/>
            <a:r>
              <a:rPr lang="en-US" dirty="0" smtClean="0"/>
              <a:t>20-50 MW</a:t>
            </a:r>
          </a:p>
          <a:p>
            <a:pPr lvl="1"/>
            <a:r>
              <a:rPr lang="en-US" dirty="0" smtClean="0"/>
              <a:t>Heats water for steam</a:t>
            </a:r>
          </a:p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Simple design</a:t>
            </a:r>
          </a:p>
          <a:p>
            <a:pPr lvl="1"/>
            <a:r>
              <a:rPr lang="en-US" dirty="0" smtClean="0"/>
              <a:t>Underground</a:t>
            </a:r>
          </a:p>
          <a:p>
            <a:pPr lvl="1"/>
            <a:r>
              <a:rPr lang="en-US" dirty="0" smtClean="0"/>
              <a:t>Low capital cost</a:t>
            </a:r>
          </a:p>
          <a:p>
            <a:pPr lvl="1"/>
            <a:r>
              <a:rPr lang="en-US" dirty="0" smtClean="0"/>
              <a:t>Easier to dispose of</a:t>
            </a:r>
          </a:p>
          <a:p>
            <a:pPr lvl="1"/>
            <a:r>
              <a:rPr lang="en-US" dirty="0" smtClean="0"/>
              <a:t>No CO</a:t>
            </a:r>
            <a:r>
              <a:rPr lang="en-US" baseline="-25000" dirty="0" smtClean="0"/>
              <a:t>2</a:t>
            </a:r>
            <a:r>
              <a:rPr lang="en-US" dirty="0" smtClean="0"/>
              <a:t> emissions</a:t>
            </a:r>
          </a:p>
          <a:p>
            <a:pPr lvl="1"/>
            <a:r>
              <a:rPr lang="en-US" dirty="0"/>
              <a:t>No powered </a:t>
            </a:r>
            <a:r>
              <a:rPr lang="en-US" dirty="0" smtClean="0"/>
              <a:t>cooling, few moving parts for maintenance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Energy and Sustainability in Europe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67200" y="5105400"/>
            <a:ext cx="533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/>
              <a:t>www.npr.org   http</a:t>
            </a:r>
            <a:r>
              <a:rPr lang="en-US" sz="900" dirty="0"/>
              <a:t>://goo.gl/Wx9MM</a:t>
            </a:r>
          </a:p>
        </p:txBody>
      </p:sp>
    </p:spTree>
    <p:extLst>
      <p:ext uri="{BB962C8B-B14F-4D97-AF65-F5344CB8AC3E}">
        <p14:creationId xmlns:p14="http://schemas.microsoft.com/office/powerpoint/2010/main" val="14398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Nuclear Reactors</a:t>
            </a:r>
            <a:br>
              <a:rPr lang="en-US" dirty="0" smtClean="0"/>
            </a:br>
            <a:r>
              <a:rPr lang="en-US" sz="2000" dirty="0"/>
              <a:t>Ed Gatzke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Potential for accident</a:t>
            </a:r>
          </a:p>
          <a:p>
            <a:pPr lvl="1"/>
            <a:r>
              <a:rPr lang="en-US" dirty="0" smtClean="0"/>
              <a:t>Nuclear waste</a:t>
            </a:r>
            <a:endParaRPr lang="en-US" dirty="0"/>
          </a:p>
          <a:p>
            <a:pPr lvl="1"/>
            <a:r>
              <a:rPr lang="en-US" dirty="0" smtClean="0"/>
              <a:t>Weapons proliferation</a:t>
            </a:r>
          </a:p>
          <a:p>
            <a:pPr lvl="1"/>
            <a:r>
              <a:rPr lang="en-US" dirty="0" smtClean="0"/>
              <a:t>Permitting process</a:t>
            </a:r>
          </a:p>
          <a:p>
            <a:pPr lvl="1"/>
            <a:r>
              <a:rPr lang="en-US" dirty="0" smtClean="0"/>
              <a:t>Image / fear of nuclear power</a:t>
            </a:r>
          </a:p>
          <a:p>
            <a:pPr lvl="1"/>
            <a:r>
              <a:rPr lang="en-US" dirty="0" smtClean="0"/>
              <a:t>Overhyped (5 years out 4 years ago)</a:t>
            </a:r>
          </a:p>
          <a:p>
            <a:r>
              <a:rPr lang="en-US" dirty="0" smtClean="0"/>
              <a:t>Economics</a:t>
            </a:r>
          </a:p>
          <a:p>
            <a:pPr lvl="1"/>
            <a:r>
              <a:rPr lang="en-US" dirty="0" smtClean="0"/>
              <a:t>$1 to $4 per Watt ($2,500 / home)</a:t>
            </a:r>
          </a:p>
          <a:p>
            <a:pPr lvl="1"/>
            <a:r>
              <a:rPr lang="en-US" dirty="0" smtClean="0"/>
              <a:t>Limited production / fuel cost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Energy and Sustainability in Europe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067300" y="3954952"/>
            <a:ext cx="38481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/>
              <a:t>http://www.physorg.com/news145561984.html</a:t>
            </a:r>
          </a:p>
        </p:txBody>
      </p:sp>
      <p:pic>
        <p:nvPicPr>
          <p:cNvPr id="7170" name="Picture 2" descr="Hyperion nuclear rea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371600"/>
            <a:ext cx="3429000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832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263</Words>
  <Application>Microsoft Office PowerPoint</Application>
  <PresentationFormat>On-screen Show (4:3)</PresentationFormat>
  <Paragraphs>65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Formatting Tips (36 pt) Your name: Ed Gatzke (20 pt)</vt:lpstr>
      <vt:lpstr>Pumped Hydro Storage Ed Gatzke</vt:lpstr>
      <vt:lpstr>Small Nuclear Reactors Ed Gatzke</vt:lpstr>
      <vt:lpstr>Small Nuclear Reactors Ed Gatzke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gatzke</dc:creator>
  <cp:lastModifiedBy>gatzke</cp:lastModifiedBy>
  <cp:revision>33</cp:revision>
  <dcterms:created xsi:type="dcterms:W3CDTF">2006-08-16T00:00:00Z</dcterms:created>
  <dcterms:modified xsi:type="dcterms:W3CDTF">2012-04-16T21:08:35Z</dcterms:modified>
</cp:coreProperties>
</file>