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47" r:id="rId2"/>
    <p:sldId id="360" r:id="rId3"/>
    <p:sldId id="348" r:id="rId4"/>
    <p:sldId id="349" r:id="rId5"/>
    <p:sldId id="355" r:id="rId6"/>
    <p:sldId id="268" r:id="rId7"/>
    <p:sldId id="351" r:id="rId8"/>
    <p:sldId id="269" r:id="rId9"/>
    <p:sldId id="357" r:id="rId10"/>
    <p:sldId id="356" r:id="rId11"/>
    <p:sldId id="354" r:id="rId12"/>
    <p:sldId id="353" r:id="rId13"/>
    <p:sldId id="350" r:id="rId14"/>
    <p:sldId id="275" r:id="rId15"/>
    <p:sldId id="277" r:id="rId16"/>
    <p:sldId id="278" r:id="rId17"/>
    <p:sldId id="286" r:id="rId18"/>
    <p:sldId id="282" r:id="rId19"/>
    <p:sldId id="361" r:id="rId20"/>
    <p:sldId id="324" r:id="rId21"/>
    <p:sldId id="270" r:id="rId22"/>
    <p:sldId id="285" r:id="rId23"/>
    <p:sldId id="271" r:id="rId24"/>
    <p:sldId id="292" r:id="rId25"/>
    <p:sldId id="293" r:id="rId26"/>
    <p:sldId id="294" r:id="rId27"/>
    <p:sldId id="297" r:id="rId28"/>
    <p:sldId id="288" r:id="rId29"/>
    <p:sldId id="289" r:id="rId30"/>
    <p:sldId id="296" r:id="rId31"/>
    <p:sldId id="358" r:id="rId32"/>
    <p:sldId id="359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1C6FA8"/>
    <a:srgbClr val="DDDDDD"/>
    <a:srgbClr val="808080"/>
    <a:srgbClr val="C0C0C0"/>
    <a:srgbClr val="99FF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6060" autoAdjust="0"/>
  </p:normalViewPr>
  <p:slideViewPr>
    <p:cSldViewPr>
      <p:cViewPr varScale="1">
        <p:scale>
          <a:sx n="100" d="100"/>
          <a:sy n="100" d="100"/>
        </p:scale>
        <p:origin x="7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98"/>
    </p:cViewPr>
  </p:sorterViewPr>
  <p:notesViewPr>
    <p:cSldViewPr>
      <p:cViewPr varScale="1">
        <p:scale>
          <a:sx n="83" d="100"/>
          <a:sy n="83" d="100"/>
        </p:scale>
        <p:origin x="-195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3E6E88-0742-4E8C-B62C-49CCA680FE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10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6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353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22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4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23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54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24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28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225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26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0107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27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15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64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29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728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30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26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37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69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15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062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16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20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17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4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18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21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20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85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2138BA-5D0F-4503-8660-6F7170BD8BE2}" type="slidenum">
              <a:rPr lang="en-US"/>
              <a:pPr/>
              <a:t>21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9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6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9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2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4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94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6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530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437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4377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41288" y="6400800"/>
            <a:ext cx="184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sz="900">
              <a:solidFill>
                <a:schemeClr val="bg2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l.acm.org/citation.cfm?id=2382244" TargetMode="External"/><Relationship Id="rId2" Type="http://schemas.openxmlformats.org/officeDocument/2006/relationships/hyperlink" Target="http://www.sciencedirect.com/science/article/pii/S0167404812000429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clcert.cl/seminario/US-CERT_Chile_2007-FINALv2.ppt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C00000"/>
                </a:solidFill>
              </a:rPr>
              <a:t>Supervisory Control and Data </a:t>
            </a:r>
            <a:r>
              <a:rPr lang="en-US" sz="4400" b="1" dirty="0" smtClean="0">
                <a:solidFill>
                  <a:srgbClr val="C00000"/>
                </a:solidFill>
              </a:rPr>
              <a:t>Acquisition (SCADA) system security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72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908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Who would attack SCADA?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535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Attackers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Script kiddies</a:t>
            </a:r>
          </a:p>
          <a:p>
            <a:r>
              <a:rPr lang="en-US" altLang="en-US" dirty="0"/>
              <a:t>Hackers</a:t>
            </a:r>
          </a:p>
          <a:p>
            <a:r>
              <a:rPr lang="en-US" altLang="en-US" dirty="0"/>
              <a:t>Organized crime</a:t>
            </a:r>
          </a:p>
          <a:p>
            <a:r>
              <a:rPr lang="en-US" altLang="en-US" dirty="0"/>
              <a:t>Disgruntled insiders</a:t>
            </a:r>
          </a:p>
          <a:p>
            <a:r>
              <a:rPr lang="en-US" altLang="en-US" dirty="0"/>
              <a:t>Competitors</a:t>
            </a:r>
          </a:p>
          <a:p>
            <a:r>
              <a:rPr lang="en-US" altLang="en-US" u="sng" dirty="0"/>
              <a:t>Terrorists</a:t>
            </a:r>
          </a:p>
          <a:p>
            <a:r>
              <a:rPr lang="en-US" altLang="en-US" dirty="0" err="1"/>
              <a:t>Hactivists</a:t>
            </a:r>
            <a:endParaRPr lang="en-US" altLang="en-US" dirty="0"/>
          </a:p>
          <a:p>
            <a:r>
              <a:rPr lang="en-US" altLang="en-US" dirty="0"/>
              <a:t>Eco-terrorists</a:t>
            </a:r>
          </a:p>
          <a:p>
            <a:r>
              <a:rPr lang="en-US" altLang="en-US" u="sng" dirty="0"/>
              <a:t>Nation </a:t>
            </a:r>
            <a:r>
              <a:rPr lang="en-US" altLang="en-US" u="sng" dirty="0" smtClean="0"/>
              <a:t>states</a:t>
            </a:r>
            <a:endParaRPr lang="en-US" altLang="en-US" u="sng" dirty="0"/>
          </a:p>
        </p:txBody>
      </p:sp>
    </p:spTree>
    <p:extLst>
      <p:ext uri="{BB962C8B-B14F-4D97-AF65-F5344CB8AC3E}">
        <p14:creationId xmlns:p14="http://schemas.microsoft.com/office/powerpoint/2010/main" val="3400696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SCADA Security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Perimeter Protection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Firewall, IPS, VPN, AV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Host IDS, Host AV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DMZ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Interior Security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Firewall, IDS, </a:t>
            </a:r>
            <a:r>
              <a:rPr lang="en-US" altLang="en-US" dirty="0" smtClean="0"/>
              <a:t>VPN, AV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Host IDS, Host </a:t>
            </a:r>
            <a:r>
              <a:rPr lang="en-US" altLang="en-US" dirty="0" smtClean="0"/>
              <a:t>AV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NAC</a:t>
            </a:r>
            <a:endParaRPr lang="en-US" altLang="en-US" sz="1800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Scanning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Monitoring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Management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29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altLang="en-US" sz="4000" b="1" kern="0" dirty="0" smtClean="0">
                <a:solidFill>
                  <a:srgbClr val="C00000"/>
                </a:solidFill>
              </a:rPr>
              <a:t>Programmable Logic Controllers</a:t>
            </a:r>
            <a:endParaRPr lang="en-US" altLang="en-US" sz="4000" b="1" kern="0" dirty="0">
              <a:solidFill>
                <a:srgbClr val="C0000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 smtClean="0"/>
              <a:t>Computer based solid state devices</a:t>
            </a:r>
          </a:p>
          <a:p>
            <a:r>
              <a:rPr lang="en-US" altLang="en-US" kern="0" dirty="0" smtClean="0"/>
              <a:t>Control industrial equipment and processes</a:t>
            </a:r>
          </a:p>
          <a:p>
            <a:r>
              <a:rPr lang="en-US" altLang="en-US" kern="0" dirty="0" smtClean="0"/>
              <a:t>Regulate process flow</a:t>
            </a:r>
          </a:p>
          <a:p>
            <a:pPr lvl="1"/>
            <a:r>
              <a:rPr lang="en-US" altLang="en-US" kern="0" dirty="0" smtClean="0"/>
              <a:t>Automobile assembly line</a:t>
            </a:r>
          </a:p>
          <a:p>
            <a:r>
              <a:rPr lang="en-US" altLang="en-US" kern="0" dirty="0" smtClean="0"/>
              <a:t>Have physical effect</a:t>
            </a:r>
          </a:p>
          <a:p>
            <a:pPr marL="0" indent="0">
              <a:buNone/>
            </a:pP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657406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882650" y="1752600"/>
            <a:ext cx="6781800" cy="3109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Security working </a:t>
            </a:r>
            <a:r>
              <a:rPr lang="en-US" sz="2800" dirty="0">
                <a:latin typeface="Calibri" pitchFamily="34" charset="0"/>
              </a:rPr>
              <a:t>groups </a:t>
            </a:r>
            <a:r>
              <a:rPr lang="en-US" sz="2800" dirty="0" smtClean="0">
                <a:latin typeface="Calibri" pitchFamily="34" charset="0"/>
              </a:rPr>
              <a:t> for </a:t>
            </a:r>
            <a:r>
              <a:rPr lang="en-US" sz="2800" dirty="0">
                <a:latin typeface="Calibri" pitchFamily="34" charset="0"/>
              </a:rPr>
              <a:t>the various infrastructure sectors of water, electricity and natural </a:t>
            </a:r>
            <a:r>
              <a:rPr lang="en-US" sz="2800" dirty="0" smtClean="0">
                <a:latin typeface="Calibri" pitchFamily="34" charset="0"/>
              </a:rPr>
              <a:t>gas </a:t>
            </a: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8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US </a:t>
            </a:r>
            <a:r>
              <a:rPr lang="en-US" sz="2800" dirty="0">
                <a:latin typeface="Calibri" pitchFamily="34" charset="0"/>
              </a:rPr>
              <a:t>Departments of Energy and Homeland</a:t>
            </a:r>
          </a:p>
          <a:p>
            <a:pPr>
              <a:buNone/>
            </a:pPr>
            <a:r>
              <a:rPr lang="en-US" sz="2800" dirty="0" smtClean="0">
                <a:latin typeface="Calibri" pitchFamily="34" charset="0"/>
              </a:rPr>
              <a:t>     </a:t>
            </a:r>
            <a:r>
              <a:rPr lang="en-US" sz="2800" dirty="0" smtClean="0">
                <a:latin typeface="Calibri" pitchFamily="34" charset="0"/>
              </a:rPr>
              <a:t>Security: investigation </a:t>
            </a:r>
            <a:r>
              <a:rPr lang="en-US" sz="2800" dirty="0">
                <a:latin typeface="Calibri" pitchFamily="34" charset="0"/>
              </a:rPr>
              <a:t>into the </a:t>
            </a:r>
            <a:endParaRPr lang="en-US" sz="28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</a:rPr>
              <a:t>    problem </a:t>
            </a:r>
            <a:r>
              <a:rPr lang="en-US" sz="2800" dirty="0">
                <a:latin typeface="Calibri" pitchFamily="34" charset="0"/>
              </a:rPr>
              <a:t>domain of SCADA systems </a:t>
            </a:r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306994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Related Work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8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395306"/>
            <a:ext cx="6781800" cy="440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Traditionally vendors focused on functionality and used physical security </a:t>
            </a:r>
            <a:r>
              <a:rPr lang="en-US" sz="2800" dirty="0" smtClean="0">
                <a:latin typeface="Calibri" pitchFamily="34" charset="0"/>
              </a:rPr>
              <a:t>measures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An </a:t>
            </a:r>
            <a:r>
              <a:rPr lang="en-US" sz="2800" dirty="0">
                <a:latin typeface="Calibri" pitchFamily="34" charset="0"/>
              </a:rPr>
              <a:t>attempt was made to try to “match” physical security mechanisms </a:t>
            </a:r>
            <a:r>
              <a:rPr lang="en-US" sz="2800" dirty="0" smtClean="0">
                <a:latin typeface="Calibri" pitchFamily="34" charset="0"/>
              </a:rPr>
              <a:t>online</a:t>
            </a:r>
            <a:endParaRPr lang="en-US" sz="2800" dirty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Vulnerabilities:</a:t>
            </a:r>
            <a:endParaRPr lang="en-US" sz="280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Classification </a:t>
            </a:r>
            <a:r>
              <a:rPr lang="en-US" sz="2800" dirty="0">
                <a:latin typeface="Calibri" pitchFamily="34" charset="0"/>
              </a:rPr>
              <a:t>by affected technology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Classification by error or mistakes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Classification by enabled attack scenario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306994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Related Work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2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863600" y="1447800"/>
            <a:ext cx="7213600" cy="4401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Increased risk to SCADA systems, introduces another element of risk to the PLC and all of the control </a:t>
            </a:r>
            <a:r>
              <a:rPr lang="en-US" sz="2800" dirty="0" smtClean="0">
                <a:latin typeface="Calibri" pitchFamily="34" charset="0"/>
              </a:rPr>
              <a:t>elements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</a:rPr>
              <a:t>PLC’s </a:t>
            </a:r>
            <a:r>
              <a:rPr lang="en-US" sz="2800" dirty="0">
                <a:latin typeface="Calibri" pitchFamily="34" charset="0"/>
              </a:rPr>
              <a:t>dictate the functionality of the process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PLC programming software and SCADA control software can be housed on the same </a:t>
            </a:r>
            <a:r>
              <a:rPr lang="en-US" sz="2800" dirty="0" smtClean="0">
                <a:latin typeface="Calibri" pitchFamily="34" charset="0"/>
              </a:rPr>
              <a:t>machine</a:t>
            </a:r>
            <a:endParaRPr lang="en-US" sz="2800" dirty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</a:rPr>
              <a:t>The newest PLC hardware devices allow for direct access to the PLC through the network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5257465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SCADA and PLC Security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5257465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SCADA and PLC Security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387" y="1895475"/>
            <a:ext cx="5991225" cy="3067050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895600" y="5778130"/>
            <a:ext cx="312420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SCADA System Control Flow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057400" y="1676400"/>
            <a:ext cx="5510212" cy="2895600"/>
            <a:chOff x="2057400" y="1676400"/>
            <a:chExt cx="5510212" cy="2895600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2057400" y="1676400"/>
              <a:ext cx="0" cy="457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343400" y="1705824"/>
              <a:ext cx="0" cy="457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7339012" y="2286000"/>
              <a:ext cx="0" cy="457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>
              <a:off x="7339012" y="4343400"/>
              <a:ext cx="0" cy="457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98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447800"/>
            <a:ext cx="6781800" cy="3786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Prior </a:t>
            </a:r>
            <a:r>
              <a:rPr lang="en-US" sz="2400" dirty="0">
                <a:latin typeface="Calibri" pitchFamily="34" charset="0"/>
              </a:rPr>
              <a:t>to the </a:t>
            </a:r>
            <a:r>
              <a:rPr lang="en-US" sz="2400" dirty="0" err="1">
                <a:latin typeface="Calibri" pitchFamily="34" charset="0"/>
              </a:rPr>
              <a:t>Stuxnet</a:t>
            </a:r>
            <a:r>
              <a:rPr lang="en-US" sz="2400" dirty="0">
                <a:latin typeface="Calibri" pitchFamily="34" charset="0"/>
              </a:rPr>
              <a:t> attack (2010</a:t>
            </a:r>
            <a:r>
              <a:rPr lang="en-US" sz="2400" dirty="0" smtClean="0">
                <a:latin typeface="Calibri" pitchFamily="34" charset="0"/>
              </a:rPr>
              <a:t>): it </a:t>
            </a:r>
            <a:r>
              <a:rPr lang="en-US" sz="2400" dirty="0">
                <a:latin typeface="Calibri" pitchFamily="34" charset="0"/>
              </a:rPr>
              <a:t>was believed any cyber attack (targeted or not) would be detected by IT security </a:t>
            </a:r>
            <a:r>
              <a:rPr lang="en-US" sz="2400" dirty="0" smtClean="0">
                <a:latin typeface="Calibri" pitchFamily="34" charset="0"/>
              </a:rPr>
              <a:t>technologies</a:t>
            </a:r>
            <a:endParaRPr lang="en-US" sz="2400" dirty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Need: standard </a:t>
            </a:r>
            <a:r>
              <a:rPr lang="en-US" sz="2400" dirty="0">
                <a:latin typeface="Calibri" pitchFamily="34" charset="0"/>
              </a:rPr>
              <a:t>be implemented that would allow both novice and experience PLC programmers to verify and validate their code against a set of rules</a:t>
            </a:r>
            <a:r>
              <a:rPr lang="en-US" sz="2400" dirty="0" smtClean="0">
                <a:latin typeface="Calibri" pitchFamily="34" charset="0"/>
              </a:rPr>
              <a:t>.</a:t>
            </a:r>
            <a:endParaRPr lang="en-US" sz="24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How do we show that PLC code and be verified and validated to assist in the mitigation of current and future security risks (errors)?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5257465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SCADA and PLC Security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5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/>
        </p:nvSpPr>
        <p:spPr bwMode="auto">
          <a:xfrm>
            <a:off x="6543675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fld id="{FF0A6D07-B440-4C42-8EBA-B45BF4395124}" type="slidenum">
              <a:rPr lang="en-US" altLang="en-US" sz="1400"/>
              <a:pPr eaLnBrk="1" hangingPunct="1"/>
              <a:t>16</a:t>
            </a:fld>
            <a:endParaRPr lang="en-US" altLang="en-US" sz="1400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676275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Application of Touchpoints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714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Requirement and </a:t>
            </a:r>
          </a:p>
          <a:p>
            <a:pPr algn="ctr" eaLnBrk="1" hangingPunct="1"/>
            <a:r>
              <a:rPr lang="en-US" altLang="en-US" sz="1400" b="1">
                <a:solidFill>
                  <a:schemeClr val="bg2"/>
                </a:solidFill>
              </a:rPr>
              <a:t>Use cases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8192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2670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8192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Architecture </a:t>
            </a:r>
          </a:p>
          <a:p>
            <a:pPr algn="ctr" eaLnBrk="1" hangingPunct="1"/>
            <a:r>
              <a:rPr lang="en-US" altLang="en-US" sz="1400" b="1">
                <a:solidFill>
                  <a:schemeClr val="bg2"/>
                </a:solidFill>
              </a:rPr>
              <a:t>and Design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2670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Test Plans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7148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Code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1626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Tests and</a:t>
            </a:r>
          </a:p>
          <a:p>
            <a:pPr algn="ctr" eaLnBrk="1" hangingPunct="1"/>
            <a:r>
              <a:rPr lang="en-US" altLang="en-US" sz="1400" b="1">
                <a:solidFill>
                  <a:schemeClr val="bg2"/>
                </a:solidFill>
              </a:rPr>
              <a:t>Test Results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7610475" y="3962400"/>
            <a:ext cx="1295400" cy="762000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chemeClr val="bg2"/>
                </a:solidFill>
              </a:rPr>
              <a:t>   </a:t>
            </a:r>
            <a:r>
              <a:rPr lang="en-US" altLang="en-US" sz="1400" b="1">
                <a:solidFill>
                  <a:schemeClr val="bg2"/>
                </a:solidFill>
              </a:rPr>
              <a:t> Feedback from</a:t>
            </a:r>
          </a:p>
          <a:p>
            <a:pPr algn="ctr" eaLnBrk="1" hangingPunct="1"/>
            <a:r>
              <a:rPr lang="en-US" altLang="en-US" sz="1400" b="1">
                <a:solidFill>
                  <a:schemeClr val="bg2"/>
                </a:solidFill>
              </a:rPr>
              <a:t>the Field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19075" y="3276600"/>
            <a:ext cx="1420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5. Abuse cases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23875" y="2362200"/>
            <a:ext cx="2382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6. Security Requirements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209675" y="2895600"/>
            <a:ext cx="1568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2. Risk Analysis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733675" y="1576388"/>
            <a:ext cx="180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800" b="1"/>
              <a:t>External Review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190875" y="2667000"/>
            <a:ext cx="14208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4. Risk-Based </a:t>
            </a:r>
          </a:p>
          <a:p>
            <a:pPr eaLnBrk="1" hangingPunct="1"/>
            <a:r>
              <a:rPr lang="en-US" altLang="en-US" sz="1600" b="1"/>
              <a:t>Security Tests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867275" y="2286000"/>
            <a:ext cx="15208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1. Code Review</a:t>
            </a:r>
          </a:p>
          <a:p>
            <a:pPr eaLnBrk="1" hangingPunct="1"/>
            <a:r>
              <a:rPr lang="en-US" altLang="en-US" sz="1600" b="1"/>
              <a:t>(Tools)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629275" y="3297238"/>
            <a:ext cx="1568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 u="sng"/>
              <a:t>2. Risk Analysis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6772275" y="1731963"/>
            <a:ext cx="17860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000" b="1" u="sng" dirty="0"/>
              <a:t>3. Penetration </a:t>
            </a:r>
          </a:p>
          <a:p>
            <a:pPr eaLnBrk="1" hangingPunct="1"/>
            <a:r>
              <a:rPr lang="en-US" altLang="en-US" sz="2000" b="1" u="sng" dirty="0"/>
              <a:t>Testing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7762875" y="2971800"/>
            <a:ext cx="11620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1600" b="1"/>
              <a:t>7. Security </a:t>
            </a:r>
          </a:p>
          <a:p>
            <a:pPr eaLnBrk="1" hangingPunct="1"/>
            <a:r>
              <a:rPr lang="en-US" altLang="en-US" sz="1600" b="1"/>
              <a:t>Operations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981075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1285875" y="27432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1438275" y="3276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2124075" y="3276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3876675" y="3276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476875" y="2819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6848475" y="3581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6924675" y="2133600"/>
            <a:ext cx="685800" cy="1752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7991475" y="21336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8296275" y="3505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6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Reading 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57200" y="1647195"/>
            <a:ext cx="9137438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Nicholson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et al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.’ 2012. SCADA security in the light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	Cyber-Warfare. 2012. Computers &amp; Security,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	Volume 31, Issue 4, June 2012.,</a:t>
            </a:r>
            <a:r>
              <a:rPr kumimoji="0" lang="en-US" altLang="en-US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sng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http://www.sciencedirect.com/science/article/pii/S0167404812000429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S. McLaughlin and P. McDaniel. 2012.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SABOT: specification-based payload generation for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programmable logic controllers.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In </a:t>
            </a: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Proceedings of the 2012 ACM conference on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Computer and communications security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 (CCS '12).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ACM, New York, NY, USA, 439-449. 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sng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http://dl.acm.org/citation.cfm?id=2382244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spcBef>
                <a:spcPct val="0"/>
              </a:spcBef>
              <a:buNone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730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9602" y="533400"/>
            <a:ext cx="7130350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PLC Security Framework (PLC-SF)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59602" y="990600"/>
            <a:ext cx="830339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30" y="2362200"/>
            <a:ext cx="8487052" cy="2276475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438400" y="5779250"/>
            <a:ext cx="403860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Static Analysis Tool: Compiler Workflow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42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7130350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PLC Security Framework (PLC-SF)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304" y="1143000"/>
            <a:ext cx="4114296" cy="561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9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04800" y="1905000"/>
            <a:ext cx="3959152" cy="452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Components: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PLC Security Vulnerability Taxonomy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Design Patterns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Chart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Engines: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Taxonomy Engine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Design Pattern Engine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Engine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400" dirty="0">
              <a:latin typeface="Calibri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7130350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PLC Security Framework (PLC-SF)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190" y="1143000"/>
            <a:ext cx="4093394" cy="558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042987"/>
            <a:ext cx="6781800" cy="2899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285750" indent="-285750" eaLnBrk="0" hangingPunct="0">
              <a:lnSpc>
                <a:spcPct val="19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Attack Severity Analysis</a:t>
            </a:r>
          </a:p>
          <a:p>
            <a:pPr marL="285750" indent="-285750" eaLnBrk="0" hangingPunct="0">
              <a:lnSpc>
                <a:spcPct val="19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Building the Vulnerability Taxonomy</a:t>
            </a:r>
          </a:p>
          <a:p>
            <a:pPr marL="285750" indent="-285750" eaLnBrk="0" hangingPunct="0">
              <a:lnSpc>
                <a:spcPct val="190000"/>
              </a:lnSpc>
              <a:buFont typeface="Arial" pitchFamily="34" charset="0"/>
              <a:buChar char="•"/>
            </a:pPr>
            <a:r>
              <a:rPr lang="en-US" sz="2400" dirty="0">
                <a:latin typeface="Calibri" pitchFamily="34" charset="0"/>
              </a:rPr>
              <a:t>Potential Exploitation of Coding </a:t>
            </a:r>
            <a:r>
              <a:rPr lang="en-US" sz="2400" dirty="0" smtClean="0">
                <a:latin typeface="Calibri" pitchFamily="34" charset="0"/>
              </a:rPr>
              <a:t>Errors</a:t>
            </a:r>
          </a:p>
          <a:p>
            <a:pPr marL="285750" indent="-285750" eaLnBrk="0" hangingPunct="0">
              <a:lnSpc>
                <a:spcPct val="19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Modeling PLC Vulnerabilities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5116850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Vulnerabilities Analysis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4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447800"/>
            <a:ext cx="6781800" cy="3786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Each row of the Severity Chart represents a different level of security risk, within the PLC error found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The error levels range from A – D, with A being the most severe and D being the least severe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Each column represents the effects which can occur in the PLC and those that can occur in the SCADA system PC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9602" y="533400"/>
            <a:ext cx="872418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Attack Severity Analysis – Severity Chart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59602" y="990600"/>
            <a:ext cx="830339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59602" y="533400"/>
            <a:ext cx="84787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dirty="0" smtClean="0">
                <a:latin typeface="Calibri" pitchFamily="34" charset="0"/>
                <a:ea typeface="Times New Roman" charset="0"/>
                <a:cs typeface="Arial" charset="0"/>
              </a:rPr>
              <a:t>Attack Severity Analysis – Severity Chart</a:t>
            </a:r>
            <a:endParaRPr lang="en-US" sz="4000" dirty="0"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459602" y="990600"/>
            <a:ext cx="830339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923085"/>
              </p:ext>
            </p:extLst>
          </p:nvPr>
        </p:nvGraphicFramePr>
        <p:xfrm>
          <a:off x="775447" y="1447800"/>
          <a:ext cx="723900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953"/>
                <a:gridCol w="3544047"/>
                <a:gridCol w="2413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Severity</a:t>
                      </a:r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Effects in PLC</a:t>
                      </a:r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Effects</a:t>
                      </a:r>
                      <a:r>
                        <a:rPr lang="en-US" baseline="0" dirty="0" smtClean="0"/>
                        <a:t> in SCADA</a:t>
                      </a:r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PLC Code will not perform</a:t>
                      </a:r>
                      <a:r>
                        <a:rPr lang="en-US" baseline="0" dirty="0" smtClean="0"/>
                        <a:t> the desired tasks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Will not allow for remote</a:t>
                      </a:r>
                      <a:r>
                        <a:rPr lang="en-US" baseline="0" dirty="0" smtClean="0"/>
                        <a:t> operation of the process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Serious hindrance</a:t>
                      </a:r>
                      <a:r>
                        <a:rPr lang="en-US" baseline="0" dirty="0" smtClean="0"/>
                        <a:t> to the 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process could</a:t>
                      </a:r>
                      <a:r>
                        <a:rPr lang="en-US" baseline="0" dirty="0" smtClean="0"/>
                        <a:t> experience intermittent process failure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Adversely effects PLC code performance.</a:t>
                      </a:r>
                      <a:r>
                        <a:rPr lang="en-US" baseline="0" dirty="0" smtClean="0"/>
                        <a:t>  A minimal cost effect to the project, but a “quick fix” is possible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shown on the SCADA screen is most</a:t>
                      </a:r>
                      <a:r>
                        <a:rPr lang="en-US" baseline="0" dirty="0" smtClean="0"/>
                        <a:t> likely false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Effects the credibility</a:t>
                      </a:r>
                      <a:r>
                        <a:rPr lang="en-US" baseline="0" dirty="0" smtClean="0"/>
                        <a:t> of the system, but the PLC code is operable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Incorrect data could be randomly</a:t>
                      </a:r>
                      <a:r>
                        <a:rPr lang="en-US" baseline="0" dirty="0" smtClean="0"/>
                        <a:t> reported, cause a lack of confidence in the system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35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447800"/>
            <a:ext cx="6781800" cy="5263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Classifications: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Level A: Could potentially cause all, or part, of a critical process to become non-functional.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Level B: </a:t>
            </a:r>
            <a:r>
              <a:rPr lang="en-US" sz="2400" dirty="0">
                <a:latin typeface="Calibri" pitchFamily="34" charset="0"/>
              </a:rPr>
              <a:t>Could potentially cause all, or part, of a critical process to </a:t>
            </a:r>
            <a:r>
              <a:rPr lang="en-US" sz="2400" dirty="0" smtClean="0">
                <a:latin typeface="Calibri" pitchFamily="34" charset="0"/>
              </a:rPr>
              <a:t>perform erratically.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Level C: Denote a “quick fixes”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Severity Level D: Provide false or misrepresented information to the SCADA terminal.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9602" y="533400"/>
            <a:ext cx="872418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Attack Severity Analysis – Severity Chart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59602" y="990600"/>
            <a:ext cx="830339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3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447800"/>
            <a:ext cx="6781800" cy="304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Purpose: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To aid the process of detecting these vulnerabilities in the PLC code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 smtClean="0">
              <a:latin typeface="Calibri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Intended to be extensible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Created such that it can be expanded as: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Future versions of PLC’s are created</a:t>
            </a:r>
          </a:p>
          <a:p>
            <a:pPr marL="1257300" lvl="2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New errors are found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9602" y="533400"/>
            <a:ext cx="787196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Building the Vulnerability Taxonomy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59602" y="990600"/>
            <a:ext cx="830339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6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787196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Building the Vulnerability Taxonomy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1203748"/>
            <a:ext cx="7329487" cy="535647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181600" y="2057400"/>
            <a:ext cx="990600" cy="68580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7871963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Building the Vulnerability Taxonomy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925" y="2247900"/>
            <a:ext cx="4248150" cy="2362200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28800" y="5779250"/>
            <a:ext cx="5410200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Vulnerability Taxonomy: Software Based (Virtual) Errors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47925" y="3810000"/>
            <a:ext cx="971550" cy="80010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0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Supervisory Control And Data Acquisition (SCADA)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altLang="en-US" sz="2800" dirty="0" smtClean="0"/>
              <a:t>Real time </a:t>
            </a:r>
            <a:r>
              <a:rPr lang="en-US" altLang="en-US" sz="2800" dirty="0"/>
              <a:t>industrial process control systems </a:t>
            </a:r>
            <a:r>
              <a:rPr lang="en-US" altLang="en-US" sz="2800" dirty="0" smtClean="0"/>
              <a:t>to monitor </a:t>
            </a:r>
            <a:r>
              <a:rPr lang="en-US" altLang="en-US" sz="2800" dirty="0"/>
              <a:t>and </a:t>
            </a:r>
            <a:r>
              <a:rPr lang="en-US" altLang="en-US" sz="2800" dirty="0" smtClean="0"/>
              <a:t>control remote </a:t>
            </a:r>
            <a:r>
              <a:rPr lang="en-US" altLang="en-US" sz="2800" dirty="0"/>
              <a:t>or local industrial </a:t>
            </a:r>
            <a:r>
              <a:rPr lang="en-US" altLang="en-US" sz="2800" dirty="0" smtClean="0"/>
              <a:t>equipment</a:t>
            </a:r>
          </a:p>
          <a:p>
            <a:r>
              <a:rPr lang="en-US" altLang="en-US" sz="2800" dirty="0" smtClean="0"/>
              <a:t>Vital </a:t>
            </a:r>
            <a:r>
              <a:rPr lang="en-US" altLang="en-US" sz="2800" dirty="0" smtClean="0"/>
              <a:t>components of most </a:t>
            </a:r>
            <a:r>
              <a:rPr lang="en-US" altLang="en-US" sz="2800" u="sng" dirty="0" smtClean="0"/>
              <a:t>nation’s critical </a:t>
            </a:r>
            <a:r>
              <a:rPr lang="en-US" altLang="en-US" sz="2800" u="sng" dirty="0" smtClean="0"/>
              <a:t>infrastructures</a:t>
            </a:r>
          </a:p>
          <a:p>
            <a:r>
              <a:rPr lang="en-US" altLang="en-US" sz="2800" dirty="0" smtClean="0"/>
              <a:t>Risk of deliberate attacks!</a:t>
            </a:r>
            <a:endParaRPr lang="en-US" altLang="en-US" sz="2800" dirty="0"/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588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81029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dirty="0" smtClean="0">
                <a:latin typeface="Calibri" pitchFamily="34" charset="0"/>
                <a:ea typeface="Times New Roman" charset="0"/>
                <a:cs typeface="Arial" charset="0"/>
              </a:rPr>
              <a:t>Potential Exploitation of Coding Errors</a:t>
            </a:r>
            <a:endParaRPr lang="en-US" sz="4000" dirty="0"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654774"/>
              </p:ext>
            </p:extLst>
          </p:nvPr>
        </p:nvGraphicFramePr>
        <p:xfrm>
          <a:off x="228601" y="1397000"/>
          <a:ext cx="8636385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795"/>
                <a:gridCol w="2878795"/>
                <a:gridCol w="287879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Error Type</a:t>
                      </a:r>
                      <a:endParaRPr lang="en-US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Taxonomy Classification</a:t>
                      </a:r>
                      <a:endParaRPr lang="en-US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Malicious User Opportunity</a:t>
                      </a:r>
                      <a:endParaRPr lang="en-US" sz="1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 Critical / Nuisance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Duplicate</a:t>
                      </a:r>
                      <a:r>
                        <a:rPr lang="en-US" sz="1400" baseline="0" dirty="0" smtClean="0"/>
                        <a:t> Objects Installed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Alterations of one or more of the duplicate objects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 Critical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Unused Objects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Pre-loaded variables</a:t>
                      </a:r>
                      <a:r>
                        <a:rPr lang="en-US" sz="1400" baseline="0" dirty="0" smtClean="0"/>
                        <a:t> allow for an immediate entry point into the system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</a:t>
                      </a:r>
                      <a:r>
                        <a:rPr lang="en-US" sz="1400" baseline="0" dirty="0" smtClean="0"/>
                        <a:t> Critical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Scope and Linkage</a:t>
                      </a:r>
                      <a:r>
                        <a:rPr lang="en-US" sz="1400" baseline="0" dirty="0" smtClean="0"/>
                        <a:t> Errors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Installation</a:t>
                      </a:r>
                      <a:r>
                        <a:rPr lang="en-US" sz="1400" baseline="0" dirty="0" smtClean="0"/>
                        <a:t> of jump to subroutine command which would alter the intended file to file interaction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Process Critical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Logic Errors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Immediate entry point to logic level</a:t>
                      </a:r>
                      <a:r>
                        <a:rPr lang="en-US" sz="1400" baseline="0" dirty="0" smtClean="0"/>
                        <a:t> components such as timers, counters, and arithmetic operations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Process Critical / Nuisance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Hidden Jumpers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Would allow for a placement point</a:t>
                      </a:r>
                      <a:r>
                        <a:rPr lang="en-US" sz="1400" baseline="0" dirty="0" smtClean="0"/>
                        <a:t> for a system bypass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62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SABOT Impact on PLC Attacks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Software-based exploits of SCADA</a:t>
            </a:r>
          </a:p>
          <a:p>
            <a:r>
              <a:rPr lang="en-US" dirty="0" smtClean="0"/>
              <a:t>Understanding of industrial control systems</a:t>
            </a:r>
          </a:p>
          <a:p>
            <a:r>
              <a:rPr lang="en-US" dirty="0" smtClean="0"/>
              <a:t>Specification-based Attacks </a:t>
            </a:r>
            <a:r>
              <a:rPr lang="en-US" dirty="0" err="1" smtClean="0"/>
              <a:t>againts</a:t>
            </a:r>
            <a:r>
              <a:rPr lang="en-US" dirty="0" smtClean="0"/>
              <a:t> Boolean Operations and Timers (SABOT)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447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SABOT Attack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Encode understanding of the plant’s behavior into a specification</a:t>
            </a:r>
          </a:p>
          <a:p>
            <a:r>
              <a:rPr lang="en-US" dirty="0" smtClean="0"/>
              <a:t>SABOT downloads existing control logic from the victim</a:t>
            </a:r>
          </a:p>
          <a:p>
            <a:r>
              <a:rPr lang="en-US" dirty="0" smtClean="0"/>
              <a:t>SABOT finds mapping between the specific devices and the variables within the control logic</a:t>
            </a:r>
          </a:p>
          <a:p>
            <a:r>
              <a:rPr lang="en-US" dirty="0" smtClean="0"/>
              <a:t>SABOT generates malicious PLC payload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5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altLang="en-US" sz="4400" b="1" kern="0" dirty="0" smtClean="0">
                <a:solidFill>
                  <a:srgbClr val="C00000"/>
                </a:solidFill>
              </a:rPr>
              <a:t>SCADA Systems</a:t>
            </a:r>
            <a:endParaRPr lang="en-US" altLang="en-US" sz="4400" b="1" kern="0" dirty="0">
              <a:solidFill>
                <a:srgbClr val="C0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2800" kern="0" dirty="0" smtClean="0"/>
              <a:t>1990: mainframe computer supervision</a:t>
            </a:r>
          </a:p>
          <a:p>
            <a:r>
              <a:rPr lang="en-US" altLang="en-US" sz="2800" kern="0" dirty="0" smtClean="0"/>
              <a:t>1970: general purpose operating systems</a:t>
            </a:r>
          </a:p>
          <a:p>
            <a:r>
              <a:rPr lang="en-US" altLang="en-US" sz="2800" kern="0" dirty="0" smtClean="0"/>
              <a:t>1990: off the shelf computing</a:t>
            </a:r>
          </a:p>
          <a:p>
            <a:r>
              <a:rPr lang="en-US" altLang="en-US" sz="2800" kern="0" dirty="0" smtClean="0"/>
              <a:t>Highly distributed with central control</a:t>
            </a:r>
            <a:endParaRPr lang="en-US" altLang="en-US" sz="2800" kern="0" dirty="0" smtClean="0"/>
          </a:p>
          <a:p>
            <a:r>
              <a:rPr lang="en-US" altLang="en-US" sz="2800" kern="0" dirty="0" smtClean="0"/>
              <a:t>Field devices control local operations</a:t>
            </a:r>
            <a:endParaRPr lang="en-US" altLang="en-US" sz="2800" kern="0" dirty="0"/>
          </a:p>
        </p:txBody>
      </p:sp>
    </p:spTree>
    <p:extLst>
      <p:ext uri="{BB962C8B-B14F-4D97-AF65-F5344CB8AC3E}">
        <p14:creationId xmlns:p14="http://schemas.microsoft.com/office/powerpoint/2010/main" val="182195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SCADA Components 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Corporate network segment</a:t>
            </a:r>
          </a:p>
          <a:p>
            <a:pPr lvl="1"/>
            <a:r>
              <a:rPr lang="en-US" dirty="0" smtClean="0"/>
              <a:t>Typical IT network</a:t>
            </a:r>
          </a:p>
          <a:p>
            <a:r>
              <a:rPr lang="en-US" sz="2800" dirty="0" smtClean="0"/>
              <a:t>SCADA network segment</a:t>
            </a:r>
          </a:p>
          <a:p>
            <a:pPr lvl="1"/>
            <a:r>
              <a:rPr lang="en-US" dirty="0" smtClean="0"/>
              <a:t>Servers and workstations to interact with field devices</a:t>
            </a:r>
          </a:p>
          <a:p>
            <a:pPr lvl="1"/>
            <a:r>
              <a:rPr lang="en-US" dirty="0" smtClean="0"/>
              <a:t>Human-machine interfaces</a:t>
            </a:r>
          </a:p>
          <a:p>
            <a:pPr lvl="1"/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Software validation</a:t>
            </a:r>
          </a:p>
          <a:p>
            <a:r>
              <a:rPr lang="en-US" sz="2800" dirty="0" smtClean="0"/>
              <a:t>Field devices segment</a:t>
            </a:r>
          </a:p>
          <a:p>
            <a:pPr lvl="1"/>
            <a:r>
              <a:rPr lang="en-US" dirty="0" smtClean="0"/>
              <a:t>Programmable Logic Controllers (PLC)</a:t>
            </a:r>
          </a:p>
          <a:p>
            <a:pPr lvl="1"/>
            <a:r>
              <a:rPr lang="en-US" dirty="0" smtClean="0"/>
              <a:t>Remote Terminal Units (RTU)</a:t>
            </a:r>
          </a:p>
          <a:p>
            <a:pPr lvl="1"/>
            <a:r>
              <a:rPr lang="en-US" dirty="0" smtClean="0"/>
              <a:t>Intelligent Electronic Devices (IED)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40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066800" y="533400"/>
            <a:ext cx="7086600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SCADA and PLC Overview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371600"/>
            <a:ext cx="601027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1902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8928" y="3187313"/>
            <a:ext cx="372427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8928" y="982275"/>
            <a:ext cx="372427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6040" y="371395"/>
            <a:ext cx="4710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ctr">
              <a:spcBef>
                <a:spcPct val="0"/>
              </a:spcBef>
            </a:pPr>
            <a:r>
              <a:rPr lang="fr-FR" sz="2400" b="1" u="sng" dirty="0" err="1">
                <a:solidFill>
                  <a:schemeClr val="tx2"/>
                </a:solidFill>
              </a:rPr>
              <a:t>Process</a:t>
            </a:r>
            <a:r>
              <a:rPr lang="fr-FR" sz="2400" b="1" u="sng" dirty="0">
                <a:solidFill>
                  <a:schemeClr val="tx2"/>
                </a:solidFill>
              </a:rPr>
              <a:t> Control System (PCS)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237616" y="386763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ctr">
              <a:spcBef>
                <a:spcPct val="0"/>
              </a:spcBef>
            </a:pPr>
            <a:r>
              <a:rPr lang="fr-FR" sz="2400" b="1" u="sng" dirty="0" err="1">
                <a:solidFill>
                  <a:schemeClr val="tx2"/>
                </a:solidFill>
              </a:rPr>
              <a:t>Safety</a:t>
            </a:r>
            <a:r>
              <a:rPr lang="fr-FR" sz="2400" b="1" u="sng" dirty="0">
                <a:solidFill>
                  <a:schemeClr val="tx2"/>
                </a:solidFill>
              </a:rPr>
              <a:t> System</a:t>
            </a:r>
            <a:endParaRPr lang="en-US" sz="2400" b="1" u="sng" dirty="0">
              <a:solidFill>
                <a:schemeClr val="tx2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0141" y="953700"/>
            <a:ext cx="37052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90960" y="5978444"/>
            <a:ext cx="3963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smtClean="0">
                <a:hlinkClick r:id="rId5"/>
              </a:rPr>
              <a:t>www.clcert.cl/seminario/</a:t>
            </a:r>
          </a:p>
          <a:p>
            <a:r>
              <a:rPr lang="en-US" dirty="0" smtClean="0">
                <a:hlinkClick r:id="rId5"/>
              </a:rPr>
              <a:t>US-CERT_Chile_2007-FINALv2</a:t>
            </a:r>
            <a:r>
              <a:rPr lang="en-US" b="1" dirty="0" smtClean="0">
                <a:hlinkClick r:id="rId5"/>
              </a:rPr>
              <a:t>.ppt</a:t>
            </a:r>
            <a:r>
              <a:rPr lang="en-US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60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295400" y="1042987"/>
            <a:ext cx="6781800" cy="21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pPr marL="285750" indent="-285750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Ladder logic overview</a:t>
            </a:r>
          </a:p>
          <a:p>
            <a:pPr marL="742950" lvl="1" indent="-285750" eaLnBrk="0" hangingPunct="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What is ladder logic?</a:t>
            </a:r>
          </a:p>
          <a:p>
            <a:pPr marL="742950" lvl="1" indent="-285750" eaLnBrk="0" hangingPunct="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Why is it the programming language of choice for automated control systems?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762000" y="533400"/>
            <a:ext cx="5570499" cy="550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4000" b="1" dirty="0" smtClean="0">
                <a:solidFill>
                  <a:srgbClr val="C00000"/>
                </a:solidFill>
                <a:latin typeface="Calibri" pitchFamily="34" charset="0"/>
                <a:ea typeface="Times New Roman" charset="0"/>
                <a:cs typeface="Arial" charset="0"/>
              </a:rPr>
              <a:t>SCADA and PLC Overview</a:t>
            </a:r>
            <a:endParaRPr lang="en-US" sz="4000" b="1" dirty="0">
              <a:solidFill>
                <a:srgbClr val="C00000"/>
              </a:solidFill>
              <a:latin typeface="Calibri" pitchFamily="34" charset="0"/>
              <a:ea typeface="Times New Roman" charset="0"/>
              <a:cs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63600" y="990600"/>
            <a:ext cx="76708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74725" y="5597525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SCADA Incidents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Flaws and mistakes</a:t>
            </a:r>
          </a:p>
          <a:p>
            <a:r>
              <a:rPr lang="en-US" dirty="0" smtClean="0"/>
              <a:t>1986: Chernobyl Soviet Union</a:t>
            </a:r>
          </a:p>
          <a:p>
            <a:pPr lvl="1"/>
            <a:r>
              <a:rPr lang="en-US" dirty="0" smtClean="0"/>
              <a:t>56 direct death, 4000 related cancer death</a:t>
            </a:r>
          </a:p>
          <a:p>
            <a:r>
              <a:rPr lang="en-US" dirty="0" smtClean="0"/>
              <a:t>1999: Whatcom Creeks Washington US pipeline rupture</a:t>
            </a:r>
          </a:p>
          <a:p>
            <a:pPr lvl="1"/>
            <a:r>
              <a:rPr lang="en-US" dirty="0" smtClean="0"/>
              <a:t>Spilling 237,000 gallons of gasoline that ignited, 3 human life and all aquatic life</a:t>
            </a:r>
          </a:p>
          <a:p>
            <a:r>
              <a:rPr lang="en-US" dirty="0"/>
              <a:t>2003: North East Blackout of US and Canada</a:t>
            </a:r>
          </a:p>
          <a:p>
            <a:pPr lvl="1"/>
            <a:r>
              <a:rPr lang="en-US" dirty="0"/>
              <a:t>Affected 55 million people, 11 </a:t>
            </a:r>
            <a:r>
              <a:rPr lang="en-US" dirty="0" smtClean="0"/>
              <a:t>death</a:t>
            </a:r>
          </a:p>
          <a:p>
            <a:r>
              <a:rPr lang="en-US" dirty="0" smtClean="0"/>
              <a:t>2011: Fukushima Daiichi nuclear disaster Japan</a:t>
            </a:r>
          </a:p>
          <a:p>
            <a:pPr lvl="1"/>
            <a:r>
              <a:rPr lang="en-US" dirty="0" smtClean="0"/>
              <a:t>Loss of human lives, cancer, psychological distress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966826"/>
      </p:ext>
    </p:extLst>
  </p:cSld>
  <p:clrMapOvr>
    <a:masterClrMapping/>
  </p:clrMapOvr>
</p:sld>
</file>

<file path=ppt/theme/theme1.xml><?xml version="1.0" encoding="utf-8"?>
<a:theme xmlns:a="http://schemas.openxmlformats.org/drawingml/2006/main" name="Selling points presentatio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933"/>
      </a:accent1>
      <a:accent2>
        <a:srgbClr val="DBA215"/>
      </a:accent2>
      <a:accent3>
        <a:srgbClr val="FFFFFF"/>
      </a:accent3>
      <a:accent4>
        <a:srgbClr val="000000"/>
      </a:accent4>
      <a:accent5>
        <a:srgbClr val="FFCAAD"/>
      </a:accent5>
      <a:accent6>
        <a:srgbClr val="C69212"/>
      </a:accent6>
      <a:hlink>
        <a:srgbClr val="0066CC"/>
      </a:hlink>
      <a:folHlink>
        <a:srgbClr val="DDDDDD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933"/>
        </a:accent1>
        <a:accent2>
          <a:srgbClr val="DBA215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C69212"/>
        </a:accent6>
        <a:hlink>
          <a:srgbClr val="0066C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Selling points presentation</Template>
  <TotalTime>774</TotalTime>
  <Words>1160</Words>
  <Application>Microsoft Office PowerPoint</Application>
  <PresentationFormat>On-screen Show (4:3)</PresentationFormat>
  <Paragraphs>241</Paragraphs>
  <Slides>32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Verdana</vt:lpstr>
      <vt:lpstr>Selling points presentation</vt:lpstr>
      <vt:lpstr>Supervisory Control and Data Acquisition (SCADA) system security</vt:lpstr>
      <vt:lpstr>Reading </vt:lpstr>
      <vt:lpstr>Supervisory Control And Data Acquisition (SCADA)</vt:lpstr>
      <vt:lpstr>PowerPoint Presentation</vt:lpstr>
      <vt:lpstr>SCADA Components </vt:lpstr>
      <vt:lpstr>PowerPoint Presentation</vt:lpstr>
      <vt:lpstr>PowerPoint Presentation</vt:lpstr>
      <vt:lpstr>PowerPoint Presentation</vt:lpstr>
      <vt:lpstr>SCADA Incidents</vt:lpstr>
      <vt:lpstr>Who would attack SCADA?</vt:lpstr>
      <vt:lpstr>Attackers</vt:lpstr>
      <vt:lpstr>SCADA Security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SABOT Impact on PLC Attacks</vt:lpstr>
      <vt:lpstr>SABOT Attack</vt:lpstr>
    </vt:vector>
  </TitlesOfParts>
  <Company>York Technical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Sidney Valentine</dc:creator>
  <cp:lastModifiedBy>FARKAS, CSILLA</cp:lastModifiedBy>
  <cp:revision>82</cp:revision>
  <dcterms:created xsi:type="dcterms:W3CDTF">2013-03-23T02:13:39Z</dcterms:created>
  <dcterms:modified xsi:type="dcterms:W3CDTF">2016-03-23T18:47:41Z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TC011038911033</vt:lpwstr>
  </property>
</Properties>
</file>