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Lst>
  <p:sldSz cy="6858000" cx="9144000"/>
  <p:notesSz cx="68580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76">
          <p15:clr>
            <a:srgbClr val="A4A3A4"/>
          </p15:clr>
        </p15:guide>
      </p15:sldGuideLst>
    </p:ext>
    <p:ext uri="http://customooxmlschemas.google.com/">
      <go:slidesCustomData xmlns:go="http://customooxmlschemas.google.com/" r:id="rId13" roundtripDataSignature="AMtx7mia6BcuQ9IDEKQUu8jprFc7uAqwT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76"/>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customschemas.google.com/relationships/presentationmetadata" Target="metadata"/><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0"/>
            <a:ext cx="2972591" cy="46513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3827" y="0"/>
            <a:ext cx="2972590" cy="46513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06488" y="696913"/>
            <a:ext cx="4646612"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6591" y="4416426"/>
            <a:ext cx="5486400" cy="4183063"/>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1" y="8829675"/>
            <a:ext cx="2972591" cy="465138"/>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3827" y="8829675"/>
            <a:ext cx="2972590" cy="465138"/>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p1:notes"/>
          <p:cNvSpPr/>
          <p:nvPr>
            <p:ph idx="2" type="sldImg"/>
          </p:nvPr>
        </p:nvSpPr>
        <p:spPr>
          <a:xfrm>
            <a:off x="1106488" y="696913"/>
            <a:ext cx="4646612"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 name="Google Shape;85;p1:notes"/>
          <p:cNvSpPr txBox="1"/>
          <p:nvPr>
            <p:ph idx="1" type="body"/>
          </p:nvPr>
        </p:nvSpPr>
        <p:spPr>
          <a:xfrm>
            <a:off x="686591" y="4416426"/>
            <a:ext cx="5486400" cy="41830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0.5 minute: Security problem and your credentials to solve the problem – layman's terms only</a:t>
            </a:r>
            <a:endParaRPr/>
          </a:p>
        </p:txBody>
      </p:sp>
      <p:sp>
        <p:nvSpPr>
          <p:cNvPr id="86" name="Google Shape;86;p1:notes"/>
          <p:cNvSpPr txBox="1"/>
          <p:nvPr>
            <p:ph idx="12" type="sldNum"/>
          </p:nvPr>
        </p:nvSpPr>
        <p:spPr>
          <a:xfrm>
            <a:off x="3883827" y="8829675"/>
            <a:ext cx="2972590" cy="46513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p2:notes"/>
          <p:cNvSpPr/>
          <p:nvPr>
            <p:ph idx="2" type="sldImg"/>
          </p:nvPr>
        </p:nvSpPr>
        <p:spPr>
          <a:xfrm>
            <a:off x="1106488" y="696913"/>
            <a:ext cx="4646612"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 name="Google Shape;97;p2:notes"/>
          <p:cNvSpPr txBox="1"/>
          <p:nvPr>
            <p:ph idx="1" type="body"/>
          </p:nvPr>
        </p:nvSpPr>
        <p:spPr>
          <a:xfrm>
            <a:off x="686591" y="4416426"/>
            <a:ext cx="5486400" cy="41830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1 minute: importance of the problem and the impact of the technology you are proposing – layman's terms only</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a:p>
            <a:pPr indent="0" lvl="0" marL="0" rtl="0" algn="l">
              <a:spcBef>
                <a:spcPts val="0"/>
              </a:spcBef>
              <a:spcAft>
                <a:spcPts val="0"/>
              </a:spcAft>
              <a:buNone/>
            </a:pPr>
            <a:r>
              <a:rPr lang="en-US"/>
              <a:t>Smart devices are becoming a huge part of everyday life, and large amounts of data being stored by these devices is a direct result of this. A lot of the data being taken is private and sensitive. Current technology and data regulations have made it difficult for people like us to know what happens with our data when it is recorded by our devices or even how long manufacturers can have </a:t>
            </a:r>
            <a:r>
              <a:rPr lang="en-US">
                <a:extLst>
                  <a:ext uri="http://customooxmlschemas.google.com/">
                    <go:slidesCustomData xmlns:go="http://customooxmlschemas.google.com/" textRoundtripDataId="0"/>
                  </a:ext>
                </a:extLst>
              </a:rPr>
              <a:t>it</a:t>
            </a:r>
            <a:r>
              <a:rPr lang="en-US"/>
              <a:t>.  </a:t>
            </a:r>
            <a:endParaRPr/>
          </a:p>
        </p:txBody>
      </p:sp>
      <p:sp>
        <p:nvSpPr>
          <p:cNvPr id="98" name="Google Shape;98;p2:notes"/>
          <p:cNvSpPr txBox="1"/>
          <p:nvPr>
            <p:ph idx="12" type="sldNum"/>
          </p:nvPr>
        </p:nvSpPr>
        <p:spPr>
          <a:xfrm>
            <a:off x="3883827" y="8829675"/>
            <a:ext cx="2972590" cy="46513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p3:notes"/>
          <p:cNvSpPr/>
          <p:nvPr>
            <p:ph idx="2" type="sldImg"/>
          </p:nvPr>
        </p:nvSpPr>
        <p:spPr>
          <a:xfrm>
            <a:off x="1106488" y="696913"/>
            <a:ext cx="4646612"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p3:notes"/>
          <p:cNvSpPr txBox="1"/>
          <p:nvPr>
            <p:ph idx="1" type="body"/>
          </p:nvPr>
        </p:nvSpPr>
        <p:spPr>
          <a:xfrm>
            <a:off x="686591" y="4416426"/>
            <a:ext cx="5486400" cy="418306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2 minutes:  list 3 most challenging aspects of your proposed solutions and how you overcome these challenges – can be technical</a:t>
            </a:r>
            <a:endParaRPr/>
          </a:p>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You can have up to 3 slides.  </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111" name="Google Shape;111;p3:notes"/>
          <p:cNvSpPr txBox="1"/>
          <p:nvPr>
            <p:ph idx="12" type="sldNum"/>
          </p:nvPr>
        </p:nvSpPr>
        <p:spPr>
          <a:xfrm>
            <a:off x="3883827" y="8829675"/>
            <a:ext cx="2972590" cy="46513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6be15945bd_3_0:notes"/>
          <p:cNvSpPr/>
          <p:nvPr>
            <p:ph idx="2" type="sldImg"/>
          </p:nvPr>
        </p:nvSpPr>
        <p:spPr>
          <a:xfrm>
            <a:off x="1106488" y="696913"/>
            <a:ext cx="4646700" cy="34863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6be15945bd_3_0:notes"/>
          <p:cNvSpPr txBox="1"/>
          <p:nvPr>
            <p:ph idx="1" type="body"/>
          </p:nvPr>
        </p:nvSpPr>
        <p:spPr>
          <a:xfrm>
            <a:off x="686591" y="4416426"/>
            <a:ext cx="5486400" cy="4183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g6be15945bd_3_0:notes"/>
          <p:cNvSpPr txBox="1"/>
          <p:nvPr>
            <p:ph idx="12" type="sldNum"/>
          </p:nvPr>
        </p:nvSpPr>
        <p:spPr>
          <a:xfrm>
            <a:off x="3883827" y="8829675"/>
            <a:ext cx="29727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6bdfbd67b3_1_0:notes"/>
          <p:cNvSpPr/>
          <p:nvPr>
            <p:ph idx="2" type="sldImg"/>
          </p:nvPr>
        </p:nvSpPr>
        <p:spPr>
          <a:xfrm>
            <a:off x="1106488" y="696913"/>
            <a:ext cx="4646700" cy="34863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6bdfbd67b3_1_0:notes"/>
          <p:cNvSpPr txBox="1"/>
          <p:nvPr>
            <p:ph idx="1" type="body"/>
          </p:nvPr>
        </p:nvSpPr>
        <p:spPr>
          <a:xfrm>
            <a:off x="686591" y="4416426"/>
            <a:ext cx="5486400" cy="4183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g6bdfbd67b3_1_0:notes"/>
          <p:cNvSpPr txBox="1"/>
          <p:nvPr>
            <p:ph idx="12" type="sldNum"/>
          </p:nvPr>
        </p:nvSpPr>
        <p:spPr>
          <a:xfrm>
            <a:off x="3883827" y="8829675"/>
            <a:ext cx="29727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p4:notes"/>
          <p:cNvSpPr/>
          <p:nvPr>
            <p:ph idx="2" type="sldImg"/>
          </p:nvPr>
        </p:nvSpPr>
        <p:spPr>
          <a:xfrm>
            <a:off x="1106488" y="696913"/>
            <a:ext cx="4646612"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p4:notes"/>
          <p:cNvSpPr txBox="1"/>
          <p:nvPr>
            <p:ph idx="1" type="body"/>
          </p:nvPr>
        </p:nvSpPr>
        <p:spPr>
          <a:xfrm>
            <a:off x="686591" y="4416426"/>
            <a:ext cx="5486400" cy="418306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a:solidFill>
                  <a:schemeClr val="dk1"/>
                </a:solidFill>
                <a:latin typeface="Calibri"/>
                <a:ea typeface="Calibri"/>
                <a:cs typeface="Calibri"/>
                <a:sym typeface="Calibri"/>
              </a:rPr>
              <a:t> </a:t>
            </a:r>
            <a:r>
              <a:rPr lang="en-US" sz="1200">
                <a:solidFill>
                  <a:schemeClr val="dk1"/>
                </a:solidFill>
                <a:latin typeface="Calibri"/>
                <a:ea typeface="Calibri"/>
                <a:cs typeface="Calibri"/>
                <a:sym typeface="Calibri"/>
              </a:rPr>
              <a:t>0.5 minute: recap your contribution and emphasize your contributions– layman's terms only</a:t>
            </a:r>
            <a:endParaRPr/>
          </a:p>
          <a:p>
            <a:pPr indent="0" lvl="0" marL="0" rtl="0" algn="l">
              <a:spcBef>
                <a:spcPts val="0"/>
              </a:spcBef>
              <a:spcAft>
                <a:spcPts val="0"/>
              </a:spcAft>
              <a:buNone/>
            </a:pPr>
            <a:r>
              <a:t/>
            </a:r>
            <a:endParaRPr/>
          </a:p>
        </p:txBody>
      </p:sp>
      <p:sp>
        <p:nvSpPr>
          <p:cNvPr id="157" name="Google Shape;157;p4:notes"/>
          <p:cNvSpPr txBox="1"/>
          <p:nvPr>
            <p:ph idx="12" type="sldNum"/>
          </p:nvPr>
        </p:nvSpPr>
        <p:spPr>
          <a:xfrm>
            <a:off x="3883827" y="8829675"/>
            <a:ext cx="2972590" cy="46513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0" name="Shape 10"/>
        <p:cNvGrpSpPr/>
        <p:nvPr/>
      </p:nvGrpSpPr>
      <p:grpSpPr>
        <a:xfrm>
          <a:off x="0" y="0"/>
          <a:ext cx="0" cy="0"/>
          <a:chOff x="0" y="0"/>
          <a:chExt cx="0" cy="0"/>
        </a:xfrm>
      </p:grpSpPr>
      <p:sp>
        <p:nvSpPr>
          <p:cNvPr id="11" name="Google Shape;11;p6"/>
          <p:cNvSpPr txBox="1"/>
          <p:nvPr>
            <p:ph type="ctrTitle"/>
          </p:nvPr>
        </p:nvSpPr>
        <p:spPr>
          <a:xfrm>
            <a:off x="685800" y="2130425"/>
            <a:ext cx="7772400" cy="1470025"/>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6"/>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3" name="Google Shape;13;p6"/>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6"/>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6"/>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0" marR="0" rtl="0" algn="l">
              <a:spcBef>
                <a:spcPts val="0"/>
              </a:spcBef>
              <a:buNone/>
              <a:defRPr b="0" i="0" sz="1800" u="none" cap="none" strike="noStrike">
                <a:solidFill>
                  <a:schemeClr val="dk1"/>
                </a:solidFill>
                <a:latin typeface="Calibri"/>
                <a:ea typeface="Calibri"/>
                <a:cs typeface="Calibri"/>
                <a:sym typeface="Calibri"/>
              </a:defRPr>
            </a:lvl2pPr>
            <a:lvl3pPr indent="0" lvl="2" marL="0" marR="0" rtl="0" algn="l">
              <a:spcBef>
                <a:spcPts val="0"/>
              </a:spcBef>
              <a:buNone/>
              <a:defRPr b="0" i="0" sz="1800" u="none" cap="none" strike="noStrike">
                <a:solidFill>
                  <a:schemeClr val="dk1"/>
                </a:solidFill>
                <a:latin typeface="Calibri"/>
                <a:ea typeface="Calibri"/>
                <a:cs typeface="Calibri"/>
                <a:sym typeface="Calibri"/>
              </a:defRPr>
            </a:lvl3pPr>
            <a:lvl4pPr indent="0" lvl="3" marL="0" marR="0" rtl="0" algn="l">
              <a:spcBef>
                <a:spcPts val="0"/>
              </a:spcBef>
              <a:buNone/>
              <a:defRPr b="0" i="0" sz="1800" u="none" cap="none" strike="noStrike">
                <a:solidFill>
                  <a:schemeClr val="dk1"/>
                </a:solidFill>
                <a:latin typeface="Calibri"/>
                <a:ea typeface="Calibri"/>
                <a:cs typeface="Calibri"/>
                <a:sym typeface="Calibri"/>
              </a:defRPr>
            </a:lvl4pPr>
            <a:lvl5pPr indent="0" lvl="4" marL="0" marR="0" rtl="0" algn="l">
              <a:spcBef>
                <a:spcPts val="0"/>
              </a:spcBef>
              <a:buNone/>
              <a:defRPr b="0" i="0" sz="1800" u="none" cap="none" strike="noStrike">
                <a:solidFill>
                  <a:schemeClr val="dk1"/>
                </a:solidFill>
                <a:latin typeface="Calibri"/>
                <a:ea typeface="Calibri"/>
                <a:cs typeface="Calibri"/>
                <a:sym typeface="Calibri"/>
              </a:defRPr>
            </a:lvl5pPr>
            <a:lvl6pPr indent="0" lvl="5" marL="0" marR="0" rtl="0" algn="l">
              <a:spcBef>
                <a:spcPts val="0"/>
              </a:spcBef>
              <a:buNone/>
              <a:defRPr b="0" i="0" sz="1800" u="none" cap="none" strike="noStrike">
                <a:solidFill>
                  <a:schemeClr val="dk1"/>
                </a:solidFill>
                <a:latin typeface="Calibri"/>
                <a:ea typeface="Calibri"/>
                <a:cs typeface="Calibri"/>
                <a:sym typeface="Calibri"/>
              </a:defRPr>
            </a:lvl6pPr>
            <a:lvl7pPr indent="0" lvl="6" marL="0" marR="0" rtl="0" algn="l">
              <a:spcBef>
                <a:spcPts val="0"/>
              </a:spcBef>
              <a:buNone/>
              <a:defRPr b="0" i="0" sz="1800" u="none" cap="none" strike="noStrike">
                <a:solidFill>
                  <a:schemeClr val="dk1"/>
                </a:solidFill>
                <a:latin typeface="Calibri"/>
                <a:ea typeface="Calibri"/>
                <a:cs typeface="Calibri"/>
                <a:sym typeface="Calibri"/>
              </a:defRPr>
            </a:lvl7pPr>
            <a:lvl8pPr indent="0" lvl="7" marL="0" marR="0" rtl="0" algn="l">
              <a:spcBef>
                <a:spcPts val="0"/>
              </a:spcBef>
              <a:buNone/>
              <a:defRPr b="0" i="0" sz="1800" u="none" cap="none" strike="noStrike">
                <a:solidFill>
                  <a:schemeClr val="dk1"/>
                </a:solidFill>
                <a:latin typeface="Calibri"/>
                <a:ea typeface="Calibri"/>
                <a:cs typeface="Calibri"/>
                <a:sym typeface="Calibri"/>
              </a:defRPr>
            </a:lvl8pPr>
            <a:lvl9pPr indent="0" lvl="8" marL="0" marR="0" rtl="0" algn="l">
              <a:spcBef>
                <a:spcPts val="0"/>
              </a:spcBef>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7" name="Shape 67"/>
        <p:cNvGrpSpPr/>
        <p:nvPr/>
      </p:nvGrpSpPr>
      <p:grpSpPr>
        <a:xfrm>
          <a:off x="0" y="0"/>
          <a:ext cx="0" cy="0"/>
          <a:chOff x="0" y="0"/>
          <a:chExt cx="0" cy="0"/>
        </a:xfrm>
      </p:grpSpPr>
      <p:sp>
        <p:nvSpPr>
          <p:cNvPr id="68" name="Google Shape;68;p15"/>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9" name="Google Shape;69;p15"/>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0" name="Google Shape;70;p15"/>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1" name="Google Shape;71;p15"/>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Google Shape;72;p15"/>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3" name="Shape 73"/>
        <p:cNvGrpSpPr/>
        <p:nvPr/>
      </p:nvGrpSpPr>
      <p:grpSpPr>
        <a:xfrm>
          <a:off x="0" y="0"/>
          <a:ext cx="0" cy="0"/>
          <a:chOff x="0" y="0"/>
          <a:chExt cx="0" cy="0"/>
        </a:xfrm>
      </p:grpSpPr>
      <p:sp>
        <p:nvSpPr>
          <p:cNvPr id="74" name="Google Shape;74;p16"/>
          <p:cNvSpPr txBox="1"/>
          <p:nvPr>
            <p:ph type="title"/>
          </p:nvPr>
        </p:nvSpPr>
        <p:spPr>
          <a:xfrm rot="5400000">
            <a:off x="4732337" y="2171700"/>
            <a:ext cx="5851525" cy="20574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5" name="Google Shape;75;p16"/>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6" name="Google Shape;76;p16"/>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Google Shape;77;p16"/>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Google Shape;78;p16"/>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81" name="Shape 81"/>
        <p:cNvGrpSpPr/>
        <p:nvPr/>
      </p:nvGrpSpPr>
      <p:grpSpPr>
        <a:xfrm>
          <a:off x="0" y="0"/>
          <a:ext cx="0" cy="0"/>
          <a:chOff x="0" y="0"/>
          <a:chExt cx="0" cy="0"/>
        </a:xfrm>
      </p:grpSpPr>
      <p:sp>
        <p:nvSpPr>
          <p:cNvPr id="82" name="Google Shape;82;p18"/>
          <p:cNvSpPr txBox="1"/>
          <p:nvPr>
            <p:ph idx="1" type="subTitle"/>
          </p:nvPr>
        </p:nvSpPr>
        <p:spPr>
          <a:xfrm>
            <a:off x="1371600" y="4463552"/>
            <a:ext cx="6400800" cy="1073058"/>
          </a:xfrm>
          <a:prstGeom prst="rect">
            <a:avLst/>
          </a:prstGeom>
          <a:noFill/>
          <a:ln>
            <a:noFill/>
          </a:ln>
        </p:spPr>
        <p:txBody>
          <a:bodyPr anchorCtr="0" anchor="t" bIns="45700" lIns="91425" spcFirstLastPara="1" rIns="91425" wrap="square" tIns="45700">
            <a:normAutofit/>
          </a:bodyPr>
          <a:lstStyle>
            <a:lvl1pPr lvl="0" marR="0" rtl="0" algn="ctr">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6" name="Shape 16"/>
        <p:cNvGrpSpPr/>
        <p:nvPr/>
      </p:nvGrpSpPr>
      <p:grpSpPr>
        <a:xfrm>
          <a:off x="0" y="0"/>
          <a:ext cx="0" cy="0"/>
          <a:chOff x="0" y="0"/>
          <a:chExt cx="0" cy="0"/>
        </a:xfrm>
      </p:grpSpPr>
      <p:sp>
        <p:nvSpPr>
          <p:cNvPr id="17" name="Google Shape;17;p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8" name="Google Shape;18;p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19" name="Google Shape;19;p7"/>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 name="Google Shape;20;p7"/>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 name="Google Shape;21;p7"/>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2" name="Shape 22"/>
        <p:cNvGrpSpPr/>
        <p:nvPr/>
      </p:nvGrpSpPr>
      <p:grpSpPr>
        <a:xfrm>
          <a:off x="0" y="0"/>
          <a:ext cx="0" cy="0"/>
          <a:chOff x="0" y="0"/>
          <a:chExt cx="0" cy="0"/>
        </a:xfrm>
      </p:grpSpPr>
      <p:sp>
        <p:nvSpPr>
          <p:cNvPr id="23" name="Google Shape;23;p8"/>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4" name="Google Shape;24;p8"/>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 name="Google Shape;25;p8"/>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6" name="Shape 26"/>
        <p:cNvGrpSpPr/>
        <p:nvPr/>
      </p:nvGrpSpPr>
      <p:grpSpPr>
        <a:xfrm>
          <a:off x="0" y="0"/>
          <a:ext cx="0" cy="0"/>
          <a:chOff x="0" y="0"/>
          <a:chExt cx="0" cy="0"/>
        </a:xfrm>
      </p:grpSpPr>
      <p:sp>
        <p:nvSpPr>
          <p:cNvPr id="27" name="Google Shape;27;p9"/>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8" name="Google Shape;28;p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9" name="Google Shape;29;p9"/>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0" name="Google Shape;30;p9"/>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 name="Google Shape;31;p9"/>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2" name="Shape 32"/>
        <p:cNvGrpSpPr/>
        <p:nvPr/>
      </p:nvGrpSpPr>
      <p:grpSpPr>
        <a:xfrm>
          <a:off x="0" y="0"/>
          <a:ext cx="0" cy="0"/>
          <a:chOff x="0" y="0"/>
          <a:chExt cx="0" cy="0"/>
        </a:xfrm>
      </p:grpSpPr>
      <p:sp>
        <p:nvSpPr>
          <p:cNvPr id="33" name="Google Shape;33;p10"/>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4" name="Google Shape;34;p1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 name="Google Shape;35;p1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Google Shape;36;p10"/>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7" name="Google Shape;37;p10"/>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 name="Google Shape;38;p10"/>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9" name="Shape 39"/>
        <p:cNvGrpSpPr/>
        <p:nvPr/>
      </p:nvGrpSpPr>
      <p:grpSpPr>
        <a:xfrm>
          <a:off x="0" y="0"/>
          <a:ext cx="0" cy="0"/>
          <a:chOff x="0" y="0"/>
          <a:chExt cx="0" cy="0"/>
        </a:xfrm>
      </p:grpSpPr>
      <p:sp>
        <p:nvSpPr>
          <p:cNvPr id="40" name="Google Shape;40;p11"/>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1" name="Google Shape;41;p1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2" name="Google Shape;42;p1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3" name="Google Shape;43;p1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4" name="Google Shape;44;p1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5" name="Google Shape;45;p11"/>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6" name="Google Shape;46;p11"/>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Google Shape;47;p11"/>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8" name="Shape 48"/>
        <p:cNvGrpSpPr/>
        <p:nvPr/>
      </p:nvGrpSpPr>
      <p:grpSpPr>
        <a:xfrm>
          <a:off x="0" y="0"/>
          <a:ext cx="0" cy="0"/>
          <a:chOff x="0" y="0"/>
          <a:chExt cx="0" cy="0"/>
        </a:xfrm>
      </p:grpSpPr>
      <p:sp>
        <p:nvSpPr>
          <p:cNvPr id="49" name="Google Shape;49;p12"/>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0" name="Google Shape;50;p12"/>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1" name="Google Shape;51;p12"/>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12"/>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3" name="Shape 53"/>
        <p:cNvGrpSpPr/>
        <p:nvPr/>
      </p:nvGrpSpPr>
      <p:grpSpPr>
        <a:xfrm>
          <a:off x="0" y="0"/>
          <a:ext cx="0" cy="0"/>
          <a:chOff x="0" y="0"/>
          <a:chExt cx="0" cy="0"/>
        </a:xfrm>
      </p:grpSpPr>
      <p:sp>
        <p:nvSpPr>
          <p:cNvPr id="54" name="Google Shape;54;p1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5" name="Google Shape;55;p1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6" name="Google Shape;56;p1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57" name="Google Shape;57;p13"/>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8" name="Google Shape;58;p13"/>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13"/>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0" name="Shape 60"/>
        <p:cNvGrpSpPr/>
        <p:nvPr/>
      </p:nvGrpSpPr>
      <p:grpSpPr>
        <a:xfrm>
          <a:off x="0" y="0"/>
          <a:ext cx="0" cy="0"/>
          <a:chOff x="0" y="0"/>
          <a:chExt cx="0" cy="0"/>
        </a:xfrm>
      </p:grpSpPr>
      <p:sp>
        <p:nvSpPr>
          <p:cNvPr id="61" name="Google Shape;61;p1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2" name="Google Shape;62;p14"/>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3" name="Google Shape;63;p1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64" name="Google Shape;64;p14"/>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 name="Google Shape;65;p14"/>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14"/>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9" name="Shape 79"/>
        <p:cNvGrpSpPr/>
        <p:nvPr/>
      </p:nvGrpSpPr>
      <p:grpSpPr>
        <a:xfrm>
          <a:off x="0" y="0"/>
          <a:ext cx="0" cy="0"/>
          <a:chOff x="0" y="0"/>
          <a:chExt cx="0" cy="0"/>
        </a:xfrm>
      </p:grpSpPr>
      <p:pic>
        <p:nvPicPr>
          <p:cNvPr descr="main logo center bkgrd_2.png" id="80" name="Google Shape;80;p17"/>
          <p:cNvPicPr preferRelativeResize="0"/>
          <p:nvPr/>
        </p:nvPicPr>
        <p:blipFill rotWithShape="1">
          <a:blip r:embed="rId1">
            <a:alphaModFix/>
          </a:blip>
          <a:srcRect b="0" l="0" r="0" t="0"/>
          <a:stretch/>
        </p:blipFill>
        <p:spPr>
          <a:xfrm>
            <a:off x="0" y="0"/>
            <a:ext cx="9142572"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1"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6.jpg"/><Relationship Id="rId5" Type="http://schemas.openxmlformats.org/officeDocument/2006/relationships/image" Target="../media/image3.jpg"/><Relationship Id="rId6" Type="http://schemas.openxmlformats.org/officeDocument/2006/relationships/image" Target="../media/image4.jpg"/><Relationship Id="rId7"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6.jpg"/><Relationship Id="rId5" Type="http://schemas.openxmlformats.org/officeDocument/2006/relationships/image" Target="../media/image4.jpg"/><Relationship Id="rId6" Type="http://schemas.openxmlformats.org/officeDocument/2006/relationships/image" Target="../media/image5.jpg"/><Relationship Id="rId7"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3.jpg"/><Relationship Id="rId4" Type="http://schemas.openxmlformats.org/officeDocument/2006/relationships/image" Target="../media/image12.png"/><Relationship Id="rId5"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jpg"/><Relationship Id="rId4" Type="http://schemas.openxmlformats.org/officeDocument/2006/relationships/image" Target="../media/image14.jpg"/><Relationship Id="rId5"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
          <p:cNvSpPr txBox="1"/>
          <p:nvPr>
            <p:ph type="ctrTitle"/>
          </p:nvPr>
        </p:nvSpPr>
        <p:spPr>
          <a:xfrm>
            <a:off x="522150" y="764175"/>
            <a:ext cx="8099700" cy="1470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US" sz="3000">
                <a:solidFill>
                  <a:srgbClr val="800000"/>
                </a:solidFill>
              </a:rPr>
              <a:t>Improving Privacy in Smart Home Device Networks with Privacy Education and Awareness</a:t>
            </a:r>
            <a:endParaRPr sz="3000">
              <a:solidFill>
                <a:srgbClr val="800000"/>
              </a:solidFill>
            </a:endParaRPr>
          </a:p>
          <a:p>
            <a:pPr indent="0" lvl="0" marL="0" rtl="0" algn="ctr">
              <a:spcBef>
                <a:spcPts val="0"/>
              </a:spcBef>
              <a:spcAft>
                <a:spcPts val="0"/>
              </a:spcAft>
              <a:buClr>
                <a:srgbClr val="800000"/>
              </a:buClr>
              <a:buSzPts val="4400"/>
              <a:buFont typeface="Calibri"/>
              <a:buNone/>
            </a:pPr>
            <a:r>
              <a:t/>
            </a:r>
            <a:endParaRPr sz="2000">
              <a:solidFill>
                <a:srgbClr val="800000"/>
              </a:solidFill>
            </a:endParaRPr>
          </a:p>
        </p:txBody>
      </p:sp>
      <p:sp>
        <p:nvSpPr>
          <p:cNvPr id="89" name="Google Shape;89;p1"/>
          <p:cNvSpPr txBox="1"/>
          <p:nvPr>
            <p:ph idx="1" type="subTitle"/>
          </p:nvPr>
        </p:nvSpPr>
        <p:spPr>
          <a:xfrm>
            <a:off x="1371600" y="2333188"/>
            <a:ext cx="6400800" cy="1608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US" sz="1800">
                <a:solidFill>
                  <a:schemeClr val="dk1"/>
                </a:solidFill>
                <a:latin typeface="Times New Roman"/>
                <a:ea typeface="Times New Roman"/>
                <a:cs typeface="Times New Roman"/>
                <a:sym typeface="Times New Roman"/>
              </a:rPr>
              <a:t>Zari Case   zkcase@email.sc.edu</a:t>
            </a:r>
            <a:endParaRPr sz="1800">
              <a:solidFill>
                <a:schemeClr val="dk1"/>
              </a:solidFill>
              <a:latin typeface="Times New Roman"/>
              <a:ea typeface="Times New Roman"/>
              <a:cs typeface="Times New Roman"/>
              <a:sym typeface="Times New Roman"/>
            </a:endParaRPr>
          </a:p>
          <a:p>
            <a:pPr indent="0" lvl="0" marL="0" rtl="0" algn="ctr">
              <a:spcBef>
                <a:spcPts val="0"/>
              </a:spcBef>
              <a:spcAft>
                <a:spcPts val="0"/>
              </a:spcAft>
              <a:buClr>
                <a:schemeClr val="dk1"/>
              </a:buClr>
              <a:buSzPts val="1100"/>
              <a:buFont typeface="Arial"/>
              <a:buNone/>
            </a:pPr>
            <a:r>
              <a:rPr lang="en-US" sz="1800">
                <a:solidFill>
                  <a:schemeClr val="dk1"/>
                </a:solidFill>
                <a:latin typeface="Times New Roman"/>
                <a:ea typeface="Times New Roman"/>
                <a:cs typeface="Times New Roman"/>
                <a:sym typeface="Times New Roman"/>
              </a:rPr>
              <a:t>Garrett Erven   gerven@email.sc.edu</a:t>
            </a:r>
            <a:endParaRPr sz="1800">
              <a:solidFill>
                <a:schemeClr val="dk1"/>
              </a:solidFill>
              <a:latin typeface="Times New Roman"/>
              <a:ea typeface="Times New Roman"/>
              <a:cs typeface="Times New Roman"/>
              <a:sym typeface="Times New Roman"/>
            </a:endParaRPr>
          </a:p>
          <a:p>
            <a:pPr indent="0" lvl="0" marL="0" rtl="0" algn="ctr">
              <a:spcBef>
                <a:spcPts val="0"/>
              </a:spcBef>
              <a:spcAft>
                <a:spcPts val="0"/>
              </a:spcAft>
              <a:buClr>
                <a:schemeClr val="dk1"/>
              </a:buClr>
              <a:buSzPts val="1100"/>
              <a:buFont typeface="Arial"/>
              <a:buNone/>
            </a:pPr>
            <a:r>
              <a:rPr lang="en-US" sz="1800">
                <a:solidFill>
                  <a:schemeClr val="dk1"/>
                </a:solidFill>
                <a:latin typeface="Times New Roman"/>
                <a:ea typeface="Times New Roman"/>
                <a:cs typeface="Times New Roman"/>
                <a:sym typeface="Times New Roman"/>
              </a:rPr>
              <a:t>Kevin Hagan   kmhagan@email.sc.edu</a:t>
            </a:r>
            <a:endParaRPr sz="1800">
              <a:solidFill>
                <a:schemeClr val="dk1"/>
              </a:solidFill>
              <a:latin typeface="Times New Roman"/>
              <a:ea typeface="Times New Roman"/>
              <a:cs typeface="Times New Roman"/>
              <a:sym typeface="Times New Roman"/>
            </a:endParaRPr>
          </a:p>
          <a:p>
            <a:pPr indent="0" lvl="0" marL="0" rtl="0" algn="ctr">
              <a:spcBef>
                <a:spcPts val="0"/>
              </a:spcBef>
              <a:spcAft>
                <a:spcPts val="0"/>
              </a:spcAft>
              <a:buClr>
                <a:schemeClr val="dk1"/>
              </a:buClr>
              <a:buSzPts val="1100"/>
              <a:buFont typeface="Arial"/>
              <a:buNone/>
            </a:pPr>
            <a:r>
              <a:rPr lang="en-US" sz="1800">
                <a:solidFill>
                  <a:schemeClr val="dk1"/>
                </a:solidFill>
                <a:latin typeface="Times New Roman"/>
                <a:ea typeface="Times New Roman"/>
                <a:cs typeface="Times New Roman"/>
                <a:sym typeface="Times New Roman"/>
              </a:rPr>
              <a:t>Geniese James   gjames@email.sc.edu</a:t>
            </a:r>
            <a:endParaRPr sz="1800">
              <a:solidFill>
                <a:schemeClr val="dk1"/>
              </a:solidFill>
              <a:latin typeface="Times New Roman"/>
              <a:ea typeface="Times New Roman"/>
              <a:cs typeface="Times New Roman"/>
              <a:sym typeface="Times New Roman"/>
            </a:endParaRPr>
          </a:p>
          <a:p>
            <a:pPr indent="0" lvl="0" marL="0" rtl="0" algn="ctr">
              <a:spcBef>
                <a:spcPts val="0"/>
              </a:spcBef>
              <a:spcAft>
                <a:spcPts val="0"/>
              </a:spcAft>
              <a:buClr>
                <a:schemeClr val="dk1"/>
              </a:buClr>
              <a:buSzPts val="1100"/>
              <a:buFont typeface="Arial"/>
              <a:buNone/>
            </a:pPr>
            <a:r>
              <a:rPr lang="en-US" sz="1800">
                <a:solidFill>
                  <a:schemeClr val="dk1"/>
                </a:solidFill>
                <a:latin typeface="Times New Roman"/>
                <a:ea typeface="Times New Roman"/>
                <a:cs typeface="Times New Roman"/>
                <a:sym typeface="Times New Roman"/>
              </a:rPr>
              <a:t>Olivia Monty   omonty@email.sc.edu</a:t>
            </a:r>
            <a:endParaRPr sz="1800">
              <a:solidFill>
                <a:schemeClr val="dk1"/>
              </a:solidFill>
              <a:latin typeface="Times New Roman"/>
              <a:ea typeface="Times New Roman"/>
              <a:cs typeface="Times New Roman"/>
              <a:sym typeface="Times New Roman"/>
            </a:endParaRPr>
          </a:p>
          <a:p>
            <a:pPr indent="0" lvl="0" marL="0" rtl="0" algn="ctr">
              <a:spcBef>
                <a:spcPts val="0"/>
              </a:spcBef>
              <a:spcAft>
                <a:spcPts val="0"/>
              </a:spcAft>
              <a:buClr>
                <a:schemeClr val="dk1"/>
              </a:buClr>
              <a:buSzPts val="1100"/>
              <a:buFont typeface="Arial"/>
              <a:buNone/>
            </a:pPr>
            <a:r>
              <a:rPr lang="en-US" sz="1800">
                <a:solidFill>
                  <a:schemeClr val="dk1"/>
                </a:solidFill>
                <a:latin typeface="Times New Roman"/>
                <a:ea typeface="Times New Roman"/>
                <a:cs typeface="Times New Roman"/>
                <a:sym typeface="Times New Roman"/>
              </a:rPr>
              <a:t>Sierra Stewart   sierrais@email.sc.edu</a:t>
            </a:r>
            <a:endParaRPr sz="1800">
              <a:solidFill>
                <a:schemeClr val="dk1"/>
              </a:solidFill>
              <a:latin typeface="Times New Roman"/>
              <a:ea typeface="Times New Roman"/>
              <a:cs typeface="Times New Roman"/>
              <a:sym typeface="Times New Roman"/>
            </a:endParaRPr>
          </a:p>
          <a:p>
            <a:pPr indent="0" lvl="0" marL="0" rtl="0" algn="ctr">
              <a:spcBef>
                <a:spcPts val="0"/>
              </a:spcBef>
              <a:spcAft>
                <a:spcPts val="0"/>
              </a:spcAft>
              <a:buClr>
                <a:schemeClr val="dk1"/>
              </a:buClr>
              <a:buSzPts val="1100"/>
              <a:buNone/>
            </a:pPr>
            <a:r>
              <a:rPr lang="en-US" sz="1800">
                <a:solidFill>
                  <a:schemeClr val="dk1"/>
                </a:solidFill>
                <a:latin typeface="Times New Roman"/>
                <a:ea typeface="Times New Roman"/>
                <a:cs typeface="Times New Roman"/>
                <a:sym typeface="Times New Roman"/>
              </a:rPr>
              <a:t>Donyelle Wallace   dw15@email.sc.edu</a:t>
            </a:r>
            <a:endParaRPr sz="1800"/>
          </a:p>
        </p:txBody>
      </p:sp>
      <p:pic>
        <p:nvPicPr>
          <p:cNvPr id="90" name="Google Shape;90;p1"/>
          <p:cNvPicPr preferRelativeResize="0"/>
          <p:nvPr/>
        </p:nvPicPr>
        <p:blipFill>
          <a:blip r:embed="rId3">
            <a:alphaModFix/>
          </a:blip>
          <a:stretch>
            <a:fillRect/>
          </a:stretch>
        </p:blipFill>
        <p:spPr>
          <a:xfrm>
            <a:off x="3837001" y="4945901"/>
            <a:ext cx="1470000" cy="1470000"/>
          </a:xfrm>
          <a:prstGeom prst="rect">
            <a:avLst/>
          </a:prstGeom>
          <a:noFill/>
          <a:ln>
            <a:noFill/>
          </a:ln>
        </p:spPr>
      </p:pic>
      <p:pic>
        <p:nvPicPr>
          <p:cNvPr id="91" name="Google Shape;91;p1"/>
          <p:cNvPicPr preferRelativeResize="0"/>
          <p:nvPr/>
        </p:nvPicPr>
        <p:blipFill>
          <a:blip r:embed="rId4">
            <a:alphaModFix/>
          </a:blip>
          <a:stretch>
            <a:fillRect/>
          </a:stretch>
        </p:blipFill>
        <p:spPr>
          <a:xfrm>
            <a:off x="855550" y="4902925"/>
            <a:ext cx="1904058" cy="1555975"/>
          </a:xfrm>
          <a:prstGeom prst="rect">
            <a:avLst/>
          </a:prstGeom>
          <a:noFill/>
          <a:ln>
            <a:noFill/>
          </a:ln>
        </p:spPr>
      </p:pic>
      <p:pic>
        <p:nvPicPr>
          <p:cNvPr id="92" name="Google Shape;92;p1"/>
          <p:cNvPicPr preferRelativeResize="0"/>
          <p:nvPr/>
        </p:nvPicPr>
        <p:blipFill>
          <a:blip r:embed="rId5">
            <a:alphaModFix/>
          </a:blip>
          <a:stretch>
            <a:fillRect/>
          </a:stretch>
        </p:blipFill>
        <p:spPr>
          <a:xfrm>
            <a:off x="6211925" y="4902913"/>
            <a:ext cx="2409925" cy="1555975"/>
          </a:xfrm>
          <a:prstGeom prst="rect">
            <a:avLst/>
          </a:prstGeom>
          <a:noFill/>
          <a:ln>
            <a:noFill/>
          </a:ln>
        </p:spPr>
      </p:pic>
      <p:pic>
        <p:nvPicPr>
          <p:cNvPr id="93" name="Google Shape;93;p1"/>
          <p:cNvPicPr preferRelativeResize="0"/>
          <p:nvPr/>
        </p:nvPicPr>
        <p:blipFill>
          <a:blip r:embed="rId6">
            <a:alphaModFix/>
          </a:blip>
          <a:stretch>
            <a:fillRect/>
          </a:stretch>
        </p:blipFill>
        <p:spPr>
          <a:xfrm>
            <a:off x="358450" y="2333200"/>
            <a:ext cx="1970351" cy="1227425"/>
          </a:xfrm>
          <a:prstGeom prst="rect">
            <a:avLst/>
          </a:prstGeom>
          <a:noFill/>
          <a:ln>
            <a:noFill/>
          </a:ln>
        </p:spPr>
      </p:pic>
      <p:pic>
        <p:nvPicPr>
          <p:cNvPr id="94" name="Google Shape;94;p1"/>
          <p:cNvPicPr preferRelativeResize="0"/>
          <p:nvPr/>
        </p:nvPicPr>
        <p:blipFill>
          <a:blip r:embed="rId7">
            <a:alphaModFix/>
          </a:blip>
          <a:stretch>
            <a:fillRect/>
          </a:stretch>
        </p:blipFill>
        <p:spPr>
          <a:xfrm>
            <a:off x="6901825" y="2292788"/>
            <a:ext cx="2026251" cy="1308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2"/>
          <p:cNvSpPr txBox="1"/>
          <p:nvPr>
            <p:ph idx="1" type="body"/>
          </p:nvPr>
        </p:nvSpPr>
        <p:spPr>
          <a:xfrm>
            <a:off x="0" y="0"/>
            <a:ext cx="9144000" cy="623455"/>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rgbClr val="800000"/>
              </a:buClr>
              <a:buSzPts val="3600"/>
              <a:buNone/>
            </a:pPr>
            <a:r>
              <a:rPr b="1" lang="en-US" sz="3600">
                <a:solidFill>
                  <a:srgbClr val="800000"/>
                </a:solidFill>
                <a:latin typeface="Times New Roman"/>
                <a:ea typeface="Times New Roman"/>
                <a:cs typeface="Times New Roman"/>
                <a:sym typeface="Times New Roman"/>
              </a:rPr>
              <a:t>Internet of Things &amp; Big Data</a:t>
            </a:r>
            <a:endParaRPr sz="3600">
              <a:latin typeface="Times New Roman"/>
              <a:ea typeface="Times New Roman"/>
              <a:cs typeface="Times New Roman"/>
              <a:sym typeface="Times New Roman"/>
            </a:endParaRPr>
          </a:p>
        </p:txBody>
      </p:sp>
      <p:pic>
        <p:nvPicPr>
          <p:cNvPr id="101" name="Google Shape;101;p2"/>
          <p:cNvPicPr preferRelativeResize="0"/>
          <p:nvPr/>
        </p:nvPicPr>
        <p:blipFill>
          <a:blip r:embed="rId3">
            <a:alphaModFix/>
          </a:blip>
          <a:stretch>
            <a:fillRect/>
          </a:stretch>
        </p:blipFill>
        <p:spPr>
          <a:xfrm>
            <a:off x="311850" y="841225"/>
            <a:ext cx="5493075" cy="3295850"/>
          </a:xfrm>
          <a:prstGeom prst="rect">
            <a:avLst/>
          </a:prstGeom>
          <a:noFill/>
          <a:ln>
            <a:noFill/>
          </a:ln>
        </p:spPr>
      </p:pic>
      <p:pic>
        <p:nvPicPr>
          <p:cNvPr id="102" name="Google Shape;102;p2"/>
          <p:cNvPicPr preferRelativeResize="0"/>
          <p:nvPr/>
        </p:nvPicPr>
        <p:blipFill>
          <a:blip r:embed="rId4">
            <a:alphaModFix/>
          </a:blip>
          <a:stretch>
            <a:fillRect/>
          </a:stretch>
        </p:blipFill>
        <p:spPr>
          <a:xfrm>
            <a:off x="0" y="5302025"/>
            <a:ext cx="1904058" cy="1555975"/>
          </a:xfrm>
          <a:prstGeom prst="rect">
            <a:avLst/>
          </a:prstGeom>
          <a:noFill/>
          <a:ln>
            <a:noFill/>
          </a:ln>
        </p:spPr>
      </p:pic>
      <p:pic>
        <p:nvPicPr>
          <p:cNvPr id="103" name="Google Shape;103;p2"/>
          <p:cNvPicPr preferRelativeResize="0"/>
          <p:nvPr/>
        </p:nvPicPr>
        <p:blipFill>
          <a:blip r:embed="rId5">
            <a:alphaModFix/>
          </a:blip>
          <a:stretch>
            <a:fillRect/>
          </a:stretch>
        </p:blipFill>
        <p:spPr>
          <a:xfrm>
            <a:off x="1826400" y="5302025"/>
            <a:ext cx="2497750" cy="1555975"/>
          </a:xfrm>
          <a:prstGeom prst="rect">
            <a:avLst/>
          </a:prstGeom>
          <a:noFill/>
          <a:ln>
            <a:noFill/>
          </a:ln>
        </p:spPr>
      </p:pic>
      <p:pic>
        <p:nvPicPr>
          <p:cNvPr id="104" name="Google Shape;104;p2"/>
          <p:cNvPicPr preferRelativeResize="0"/>
          <p:nvPr/>
        </p:nvPicPr>
        <p:blipFill>
          <a:blip r:embed="rId6">
            <a:alphaModFix/>
          </a:blip>
          <a:stretch>
            <a:fillRect/>
          </a:stretch>
        </p:blipFill>
        <p:spPr>
          <a:xfrm>
            <a:off x="4324150" y="5302025"/>
            <a:ext cx="2409926" cy="1555975"/>
          </a:xfrm>
          <a:prstGeom prst="rect">
            <a:avLst/>
          </a:prstGeom>
          <a:noFill/>
          <a:ln>
            <a:noFill/>
          </a:ln>
        </p:spPr>
      </p:pic>
      <p:pic>
        <p:nvPicPr>
          <p:cNvPr id="105" name="Google Shape;105;p2"/>
          <p:cNvPicPr preferRelativeResize="0"/>
          <p:nvPr/>
        </p:nvPicPr>
        <p:blipFill>
          <a:blip r:embed="rId7">
            <a:alphaModFix/>
          </a:blip>
          <a:stretch>
            <a:fillRect/>
          </a:stretch>
        </p:blipFill>
        <p:spPr>
          <a:xfrm>
            <a:off x="6734075" y="5302025"/>
            <a:ext cx="2409925" cy="1555975"/>
          </a:xfrm>
          <a:prstGeom prst="rect">
            <a:avLst/>
          </a:prstGeom>
          <a:noFill/>
          <a:ln>
            <a:noFill/>
          </a:ln>
        </p:spPr>
      </p:pic>
      <p:sp>
        <p:nvSpPr>
          <p:cNvPr id="106" name="Google Shape;106;p2"/>
          <p:cNvSpPr txBox="1"/>
          <p:nvPr/>
        </p:nvSpPr>
        <p:spPr>
          <a:xfrm>
            <a:off x="329350" y="4761150"/>
            <a:ext cx="8472600" cy="62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800">
                <a:latin typeface="Calibri"/>
                <a:ea typeface="Calibri"/>
                <a:cs typeface="Calibri"/>
                <a:sym typeface="Calibri"/>
              </a:rPr>
              <a:t>Some examples of smart home devices that collect, store, and share your personal data:</a:t>
            </a:r>
            <a:endParaRPr sz="1800"/>
          </a:p>
        </p:txBody>
      </p:sp>
      <p:sp>
        <p:nvSpPr>
          <p:cNvPr id="107" name="Google Shape;107;p2"/>
          <p:cNvSpPr txBox="1"/>
          <p:nvPr/>
        </p:nvSpPr>
        <p:spPr>
          <a:xfrm>
            <a:off x="6168275" y="730850"/>
            <a:ext cx="2801100" cy="18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600">
                <a:latin typeface="Calibri"/>
                <a:ea typeface="Calibri"/>
                <a:cs typeface="Calibri"/>
                <a:sym typeface="Calibri"/>
              </a:rPr>
              <a:t>Much of the personal data collected by smart home devices </a:t>
            </a:r>
            <a:r>
              <a:rPr lang="en-US" sz="2600" u="sng">
                <a:latin typeface="Calibri"/>
                <a:ea typeface="Calibri"/>
                <a:cs typeface="Calibri"/>
                <a:sym typeface="Calibri"/>
              </a:rPr>
              <a:t>you own</a:t>
            </a:r>
            <a:r>
              <a:rPr lang="en-US" sz="2600">
                <a:latin typeface="Calibri"/>
                <a:ea typeface="Calibri"/>
                <a:cs typeface="Calibri"/>
                <a:sym typeface="Calibri"/>
              </a:rPr>
              <a:t> is stored on devices </a:t>
            </a:r>
            <a:r>
              <a:rPr lang="en-US" sz="2600" u="sng">
                <a:latin typeface="Calibri"/>
                <a:ea typeface="Calibri"/>
                <a:cs typeface="Calibri"/>
                <a:sym typeface="Calibri"/>
              </a:rPr>
              <a:t>you don’t own</a:t>
            </a:r>
            <a:r>
              <a:rPr lang="en-US" sz="2600">
                <a:latin typeface="Calibri"/>
                <a:ea typeface="Calibri"/>
                <a:cs typeface="Calibri"/>
                <a:sym typeface="Calibri"/>
              </a:rPr>
              <a:t>.</a:t>
            </a:r>
            <a:endParaRPr sz="2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3"/>
          <p:cNvSpPr txBox="1"/>
          <p:nvPr/>
        </p:nvSpPr>
        <p:spPr>
          <a:xfrm>
            <a:off x="4489575" y="5146125"/>
            <a:ext cx="7301700" cy="85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t>Most Custom Experience</a:t>
            </a:r>
            <a:endParaRPr b="1"/>
          </a:p>
        </p:txBody>
      </p:sp>
      <p:sp>
        <p:nvSpPr>
          <p:cNvPr id="114" name="Google Shape;114;p3"/>
          <p:cNvSpPr txBox="1"/>
          <p:nvPr/>
        </p:nvSpPr>
        <p:spPr>
          <a:xfrm>
            <a:off x="4565650" y="2396463"/>
            <a:ext cx="7301700" cy="85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t>Least Custom</a:t>
            </a:r>
            <a:endParaRPr b="1"/>
          </a:p>
          <a:p>
            <a:pPr indent="0" lvl="0" marL="0" rtl="0" algn="l">
              <a:spcBef>
                <a:spcPts val="0"/>
              </a:spcBef>
              <a:spcAft>
                <a:spcPts val="0"/>
              </a:spcAft>
              <a:buNone/>
            </a:pPr>
            <a:r>
              <a:rPr b="1" lang="en-US"/>
              <a:t>Experience</a:t>
            </a:r>
            <a:endParaRPr b="1"/>
          </a:p>
        </p:txBody>
      </p:sp>
      <p:sp>
        <p:nvSpPr>
          <p:cNvPr id="115" name="Google Shape;115;p3"/>
          <p:cNvSpPr txBox="1"/>
          <p:nvPr/>
        </p:nvSpPr>
        <p:spPr>
          <a:xfrm>
            <a:off x="0" y="0"/>
            <a:ext cx="9144000" cy="62345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800000"/>
              </a:buClr>
              <a:buSzPts val="3600"/>
              <a:buFont typeface="Arial"/>
              <a:buNone/>
            </a:pPr>
            <a:r>
              <a:rPr b="1" lang="en-US" sz="3600">
                <a:solidFill>
                  <a:srgbClr val="800000"/>
                </a:solidFill>
                <a:latin typeface="Times New Roman"/>
                <a:ea typeface="Times New Roman"/>
                <a:cs typeface="Times New Roman"/>
                <a:sym typeface="Times New Roman"/>
              </a:rPr>
              <a:t>Challenge: Privacy Setting Configuration</a:t>
            </a:r>
            <a:endParaRPr sz="3600">
              <a:solidFill>
                <a:schemeClr val="dk1"/>
              </a:solidFill>
              <a:latin typeface="Times New Roman"/>
              <a:ea typeface="Times New Roman"/>
              <a:cs typeface="Times New Roman"/>
              <a:sym typeface="Times New Roman"/>
            </a:endParaRPr>
          </a:p>
        </p:txBody>
      </p:sp>
      <p:sp>
        <p:nvSpPr>
          <p:cNvPr id="116" name="Google Shape;116;p3"/>
          <p:cNvSpPr txBox="1"/>
          <p:nvPr/>
        </p:nvSpPr>
        <p:spPr>
          <a:xfrm>
            <a:off x="350700" y="824550"/>
            <a:ext cx="8442600" cy="2862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100">
                <a:latin typeface="Calibri"/>
                <a:ea typeface="Calibri"/>
                <a:cs typeface="Calibri"/>
                <a:sym typeface="Calibri"/>
              </a:rPr>
              <a:t>Solution</a:t>
            </a:r>
            <a:r>
              <a:rPr lang="en-US" sz="3100">
                <a:latin typeface="Calibri"/>
                <a:ea typeface="Calibri"/>
                <a:cs typeface="Calibri"/>
                <a:sym typeface="Calibri"/>
              </a:rPr>
              <a:t>: Use a standard </a:t>
            </a:r>
            <a:r>
              <a:rPr lang="en-US" sz="3100" u="sng">
                <a:latin typeface="Calibri"/>
                <a:ea typeface="Calibri"/>
                <a:cs typeface="Calibri"/>
                <a:sym typeface="Calibri"/>
              </a:rPr>
              <a:t>privacy profile system</a:t>
            </a:r>
            <a:r>
              <a:rPr lang="en-US" sz="3100">
                <a:latin typeface="Calibri"/>
                <a:ea typeface="Calibri"/>
                <a:cs typeface="Calibri"/>
                <a:sym typeface="Calibri"/>
              </a:rPr>
              <a:t> to establish user privacy setting preferences upon device setup which remain consistent across all devices the user owns.</a:t>
            </a:r>
            <a:endParaRPr sz="3100"/>
          </a:p>
        </p:txBody>
      </p:sp>
      <p:pic>
        <p:nvPicPr>
          <p:cNvPr id="117" name="Google Shape;117;p3"/>
          <p:cNvPicPr preferRelativeResize="0"/>
          <p:nvPr/>
        </p:nvPicPr>
        <p:blipFill>
          <a:blip r:embed="rId3">
            <a:alphaModFix/>
          </a:blip>
          <a:stretch>
            <a:fillRect/>
          </a:stretch>
        </p:blipFill>
        <p:spPr>
          <a:xfrm>
            <a:off x="350701" y="3014200"/>
            <a:ext cx="2003626" cy="3257274"/>
          </a:xfrm>
          <a:prstGeom prst="rect">
            <a:avLst/>
          </a:prstGeom>
          <a:noFill/>
          <a:ln>
            <a:noFill/>
          </a:ln>
        </p:spPr>
      </p:pic>
      <p:pic>
        <p:nvPicPr>
          <p:cNvPr id="118" name="Google Shape;118;p3"/>
          <p:cNvPicPr preferRelativeResize="0"/>
          <p:nvPr/>
        </p:nvPicPr>
        <p:blipFill>
          <a:blip r:embed="rId4">
            <a:alphaModFix/>
          </a:blip>
          <a:stretch>
            <a:fillRect/>
          </a:stretch>
        </p:blipFill>
        <p:spPr>
          <a:xfrm>
            <a:off x="2528775" y="3014200"/>
            <a:ext cx="2036879" cy="3257276"/>
          </a:xfrm>
          <a:prstGeom prst="rect">
            <a:avLst/>
          </a:prstGeom>
          <a:noFill/>
          <a:ln>
            <a:noFill/>
          </a:ln>
        </p:spPr>
      </p:pic>
      <p:sp>
        <p:nvSpPr>
          <p:cNvPr id="119" name="Google Shape;119;p3"/>
          <p:cNvSpPr txBox="1"/>
          <p:nvPr/>
        </p:nvSpPr>
        <p:spPr>
          <a:xfrm>
            <a:off x="418325" y="6368250"/>
            <a:ext cx="4209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(Courtesy of the Amazon Alexa app for Android)</a:t>
            </a:r>
            <a:endParaRPr>
              <a:latin typeface="Calibri"/>
              <a:ea typeface="Calibri"/>
              <a:cs typeface="Calibri"/>
              <a:sym typeface="Calibri"/>
            </a:endParaRPr>
          </a:p>
        </p:txBody>
      </p:sp>
      <p:sp>
        <p:nvSpPr>
          <p:cNvPr id="120" name="Google Shape;120;p3"/>
          <p:cNvSpPr txBox="1"/>
          <p:nvPr/>
        </p:nvSpPr>
        <p:spPr>
          <a:xfrm>
            <a:off x="4740100" y="5455025"/>
            <a:ext cx="4209000" cy="116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latin typeface="Calibri"/>
                <a:ea typeface="Calibri"/>
                <a:cs typeface="Calibri"/>
                <a:sym typeface="Calibri"/>
              </a:rPr>
              <a:t>A standard privacy profile system would be dramatically </a:t>
            </a:r>
            <a:r>
              <a:rPr lang="en-US" sz="1800" u="sng">
                <a:latin typeface="Calibri"/>
                <a:ea typeface="Calibri"/>
                <a:cs typeface="Calibri"/>
                <a:sym typeface="Calibri"/>
              </a:rPr>
              <a:t>easier to use</a:t>
            </a:r>
            <a:r>
              <a:rPr lang="en-US" sz="1800">
                <a:latin typeface="Calibri"/>
                <a:ea typeface="Calibri"/>
                <a:cs typeface="Calibri"/>
                <a:sym typeface="Calibri"/>
              </a:rPr>
              <a:t> than searching and scrolling through a giant list of privacy settings on every device.</a:t>
            </a:r>
            <a:endParaRPr sz="1800">
              <a:latin typeface="Calibri"/>
              <a:ea typeface="Calibri"/>
              <a:cs typeface="Calibri"/>
              <a:sym typeface="Calibri"/>
            </a:endParaRPr>
          </a:p>
        </p:txBody>
      </p:sp>
      <p:sp>
        <p:nvSpPr>
          <p:cNvPr id="121" name="Google Shape;121;p3"/>
          <p:cNvSpPr/>
          <p:nvPr/>
        </p:nvSpPr>
        <p:spPr>
          <a:xfrm>
            <a:off x="5198750" y="2573950"/>
            <a:ext cx="3066600" cy="2611200"/>
          </a:xfrm>
          <a:prstGeom prst="triangle">
            <a:avLst>
              <a:gd fmla="val 50000" name="adj"/>
            </a:avLst>
          </a:prstGeom>
          <a:solidFill>
            <a:srgbClr val="A4C2F4"/>
          </a:solidFill>
          <a:ln cap="flat" cmpd="sng" w="9525">
            <a:solidFill>
              <a:srgbClr val="A4C2F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FF"/>
              </a:solidFill>
            </a:endParaRPr>
          </a:p>
        </p:txBody>
      </p:sp>
      <p:sp>
        <p:nvSpPr>
          <p:cNvPr id="122" name="Google Shape;122;p3"/>
          <p:cNvSpPr txBox="1"/>
          <p:nvPr/>
        </p:nvSpPr>
        <p:spPr>
          <a:xfrm>
            <a:off x="6478975" y="2863725"/>
            <a:ext cx="1609800" cy="55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a:latin typeface="Calibri"/>
                <a:ea typeface="Calibri"/>
                <a:cs typeface="Calibri"/>
                <a:sym typeface="Calibri"/>
              </a:rPr>
              <a:t>P</a:t>
            </a:r>
            <a:r>
              <a:rPr lang="en-US" sz="3000">
                <a:latin typeface="Calibri"/>
                <a:ea typeface="Calibri"/>
                <a:cs typeface="Calibri"/>
                <a:sym typeface="Calibri"/>
              </a:rPr>
              <a:t>1</a:t>
            </a:r>
            <a:endParaRPr sz="3000">
              <a:latin typeface="Calibri"/>
              <a:ea typeface="Calibri"/>
              <a:cs typeface="Calibri"/>
              <a:sym typeface="Calibri"/>
            </a:endParaRPr>
          </a:p>
        </p:txBody>
      </p:sp>
      <p:sp>
        <p:nvSpPr>
          <p:cNvPr id="123" name="Google Shape;123;p3"/>
          <p:cNvSpPr txBox="1"/>
          <p:nvPr/>
        </p:nvSpPr>
        <p:spPr>
          <a:xfrm>
            <a:off x="6478975" y="3609925"/>
            <a:ext cx="948600" cy="87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a:solidFill>
                  <a:schemeClr val="dk1"/>
                </a:solidFill>
                <a:latin typeface="Calibri"/>
                <a:ea typeface="Calibri"/>
                <a:cs typeface="Calibri"/>
                <a:sym typeface="Calibri"/>
              </a:rPr>
              <a:t>P2</a:t>
            </a:r>
            <a:endParaRPr sz="3000">
              <a:solidFill>
                <a:schemeClr val="dk1"/>
              </a:solidFill>
              <a:latin typeface="Calibri"/>
              <a:ea typeface="Calibri"/>
              <a:cs typeface="Calibri"/>
              <a:sym typeface="Calibri"/>
            </a:endParaRPr>
          </a:p>
        </p:txBody>
      </p:sp>
      <p:sp>
        <p:nvSpPr>
          <p:cNvPr id="124" name="Google Shape;124;p3"/>
          <p:cNvSpPr txBox="1"/>
          <p:nvPr/>
        </p:nvSpPr>
        <p:spPr>
          <a:xfrm>
            <a:off x="6478975" y="4393450"/>
            <a:ext cx="1609800" cy="87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a:solidFill>
                  <a:schemeClr val="dk1"/>
                </a:solidFill>
                <a:latin typeface="Calibri"/>
                <a:ea typeface="Calibri"/>
                <a:cs typeface="Calibri"/>
                <a:sym typeface="Calibri"/>
              </a:rPr>
              <a:t>P3</a:t>
            </a:r>
            <a:endParaRPr sz="3000">
              <a:solidFill>
                <a:schemeClr val="dk1"/>
              </a:solidFill>
              <a:latin typeface="Calibri"/>
              <a:ea typeface="Calibri"/>
              <a:cs typeface="Calibri"/>
              <a:sym typeface="Calibri"/>
            </a:endParaRPr>
          </a:p>
        </p:txBody>
      </p:sp>
      <p:sp>
        <p:nvSpPr>
          <p:cNvPr id="125" name="Google Shape;125;p3"/>
          <p:cNvSpPr/>
          <p:nvPr/>
        </p:nvSpPr>
        <p:spPr>
          <a:xfrm>
            <a:off x="6211750" y="3473975"/>
            <a:ext cx="1090200" cy="83400"/>
          </a:xfrm>
          <a:prstGeom prst="rect">
            <a:avLst/>
          </a:prstGeom>
          <a:solidFill>
            <a:srgbClr val="0000FF"/>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3"/>
          <p:cNvSpPr/>
          <p:nvPr/>
        </p:nvSpPr>
        <p:spPr>
          <a:xfrm>
            <a:off x="5666950" y="4310050"/>
            <a:ext cx="2091300" cy="83400"/>
          </a:xfrm>
          <a:prstGeom prst="rect">
            <a:avLst/>
          </a:prstGeom>
          <a:solidFill>
            <a:srgbClr val="0000FF"/>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3"/>
          <p:cNvSpPr txBox="1"/>
          <p:nvPr/>
        </p:nvSpPr>
        <p:spPr>
          <a:xfrm>
            <a:off x="6719825" y="2344713"/>
            <a:ext cx="7301700" cy="85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t>Most Private Configuration</a:t>
            </a:r>
            <a:endParaRPr b="1"/>
          </a:p>
        </p:txBody>
      </p:sp>
      <p:sp>
        <p:nvSpPr>
          <p:cNvPr id="128" name="Google Shape;128;p3"/>
          <p:cNvSpPr txBox="1"/>
          <p:nvPr/>
        </p:nvSpPr>
        <p:spPr>
          <a:xfrm>
            <a:off x="6719825" y="5146125"/>
            <a:ext cx="7301700" cy="85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t>Least Private Configuration</a:t>
            </a:r>
            <a:endParaRPr b="1"/>
          </a:p>
        </p:txBody>
      </p:sp>
      <p:sp>
        <p:nvSpPr>
          <p:cNvPr id="129" name="Google Shape;129;p3"/>
          <p:cNvSpPr/>
          <p:nvPr/>
        </p:nvSpPr>
        <p:spPr>
          <a:xfrm>
            <a:off x="8494700" y="2945875"/>
            <a:ext cx="279000" cy="2200200"/>
          </a:xfrm>
          <a:prstGeom prst="upArrow">
            <a:avLst>
              <a:gd fmla="val 50000" name="adj1"/>
              <a:gd fmla="val 50000" name="adj2"/>
            </a:avLst>
          </a:prstGeom>
          <a:solidFill>
            <a:srgbClr val="0000FF"/>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3"/>
          <p:cNvSpPr/>
          <p:nvPr/>
        </p:nvSpPr>
        <p:spPr>
          <a:xfrm>
            <a:off x="4766525" y="3101350"/>
            <a:ext cx="279000" cy="1990200"/>
          </a:xfrm>
          <a:prstGeom prst="downArrow">
            <a:avLst>
              <a:gd fmla="val 50000" name="adj1"/>
              <a:gd fmla="val 50000" name="adj2"/>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g6be15945bd_3_0"/>
          <p:cNvSpPr txBox="1"/>
          <p:nvPr/>
        </p:nvSpPr>
        <p:spPr>
          <a:xfrm>
            <a:off x="0" y="0"/>
            <a:ext cx="9144000" cy="89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600">
                <a:solidFill>
                  <a:srgbClr val="800000"/>
                </a:solidFill>
                <a:latin typeface="Times New Roman"/>
                <a:ea typeface="Times New Roman"/>
                <a:cs typeface="Times New Roman"/>
                <a:sym typeface="Times New Roman"/>
              </a:rPr>
              <a:t>Challenge: Opt-In Vs. Opt-Out Policy</a:t>
            </a:r>
            <a:endParaRPr sz="3600">
              <a:solidFill>
                <a:schemeClr val="dk1"/>
              </a:solidFill>
              <a:latin typeface="Times New Roman"/>
              <a:ea typeface="Times New Roman"/>
              <a:cs typeface="Times New Roman"/>
              <a:sym typeface="Times New Roman"/>
            </a:endParaRPr>
          </a:p>
        </p:txBody>
      </p:sp>
      <p:sp>
        <p:nvSpPr>
          <p:cNvPr id="137" name="Google Shape;137;g6be15945bd_3_0"/>
          <p:cNvSpPr txBox="1"/>
          <p:nvPr/>
        </p:nvSpPr>
        <p:spPr>
          <a:xfrm>
            <a:off x="509250" y="775400"/>
            <a:ext cx="81255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600">
                <a:latin typeface="Calibri"/>
                <a:ea typeface="Calibri"/>
                <a:cs typeface="Calibri"/>
                <a:sym typeface="Calibri"/>
              </a:rPr>
              <a:t>Opt-In</a:t>
            </a:r>
            <a:r>
              <a:rPr lang="en-US" sz="3600">
                <a:latin typeface="Calibri"/>
                <a:ea typeface="Calibri"/>
                <a:cs typeface="Calibri"/>
                <a:sym typeface="Calibri"/>
              </a:rPr>
              <a:t>: Users begin opted-out from all services by default and can opt-in to services as they desire.</a:t>
            </a:r>
            <a:endParaRPr sz="3600">
              <a:latin typeface="Calibri"/>
              <a:ea typeface="Calibri"/>
              <a:cs typeface="Calibri"/>
              <a:sym typeface="Calibri"/>
            </a:endParaRPr>
          </a:p>
          <a:p>
            <a:pPr indent="0" lvl="0" marL="0" rtl="0" algn="l">
              <a:spcBef>
                <a:spcPts val="0"/>
              </a:spcBef>
              <a:spcAft>
                <a:spcPts val="0"/>
              </a:spcAft>
              <a:buNone/>
            </a:pPr>
            <a:r>
              <a:rPr b="1" lang="en-US" sz="3600">
                <a:latin typeface="Calibri"/>
                <a:ea typeface="Calibri"/>
                <a:cs typeface="Calibri"/>
                <a:sym typeface="Calibri"/>
              </a:rPr>
              <a:t>Opt-Out</a:t>
            </a:r>
            <a:r>
              <a:rPr lang="en-US" sz="3600">
                <a:latin typeface="Calibri"/>
                <a:ea typeface="Calibri"/>
                <a:cs typeface="Calibri"/>
                <a:sym typeface="Calibri"/>
              </a:rPr>
              <a:t>: Users begin opted-in to all services by default and can manually opt-out of services as they desire.</a:t>
            </a:r>
            <a:endParaRPr/>
          </a:p>
        </p:txBody>
      </p:sp>
      <p:pic>
        <p:nvPicPr>
          <p:cNvPr id="138" name="Google Shape;138;g6be15945bd_3_0"/>
          <p:cNvPicPr preferRelativeResize="0"/>
          <p:nvPr/>
        </p:nvPicPr>
        <p:blipFill>
          <a:blip r:embed="rId3">
            <a:alphaModFix/>
          </a:blip>
          <a:stretch>
            <a:fillRect/>
          </a:stretch>
        </p:blipFill>
        <p:spPr>
          <a:xfrm>
            <a:off x="5368350" y="4291075"/>
            <a:ext cx="3518299" cy="2345525"/>
          </a:xfrm>
          <a:prstGeom prst="rect">
            <a:avLst/>
          </a:prstGeom>
          <a:noFill/>
          <a:ln>
            <a:noFill/>
          </a:ln>
        </p:spPr>
      </p:pic>
      <p:pic>
        <p:nvPicPr>
          <p:cNvPr id="139" name="Google Shape;139;g6be15945bd_3_0"/>
          <p:cNvPicPr preferRelativeResize="0"/>
          <p:nvPr/>
        </p:nvPicPr>
        <p:blipFill>
          <a:blip r:embed="rId4">
            <a:alphaModFix/>
          </a:blip>
          <a:stretch>
            <a:fillRect/>
          </a:stretch>
        </p:blipFill>
        <p:spPr>
          <a:xfrm>
            <a:off x="200400" y="4591100"/>
            <a:ext cx="4888499" cy="2045500"/>
          </a:xfrm>
          <a:prstGeom prst="rect">
            <a:avLst/>
          </a:prstGeom>
          <a:noFill/>
          <a:ln>
            <a:noFill/>
          </a:ln>
        </p:spPr>
      </p:pic>
      <p:pic>
        <p:nvPicPr>
          <p:cNvPr id="140" name="Google Shape;140;g6be15945bd_3_0"/>
          <p:cNvPicPr preferRelativeResize="0"/>
          <p:nvPr/>
        </p:nvPicPr>
        <p:blipFill>
          <a:blip r:embed="rId5">
            <a:alphaModFix/>
          </a:blip>
          <a:stretch>
            <a:fillRect/>
          </a:stretch>
        </p:blipFill>
        <p:spPr>
          <a:xfrm>
            <a:off x="4177000" y="4373875"/>
            <a:ext cx="1511749" cy="1008325"/>
          </a:xfrm>
          <a:prstGeom prst="rect">
            <a:avLst/>
          </a:prstGeom>
          <a:noFill/>
          <a:ln>
            <a:noFill/>
          </a:ln>
        </p:spPr>
      </p:pic>
      <p:sp>
        <p:nvSpPr>
          <p:cNvPr id="141" name="Google Shape;141;g6be15945bd_3_0"/>
          <p:cNvSpPr/>
          <p:nvPr/>
        </p:nvSpPr>
        <p:spPr>
          <a:xfrm>
            <a:off x="266475" y="859250"/>
            <a:ext cx="8037000" cy="1673400"/>
          </a:xfrm>
          <a:prstGeom prst="rect">
            <a:avLst/>
          </a:prstGeom>
          <a:noFill/>
          <a:ln cap="flat" cmpd="sng" w="762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g6be15945bd_3_0"/>
          <p:cNvSpPr/>
          <p:nvPr/>
        </p:nvSpPr>
        <p:spPr>
          <a:xfrm>
            <a:off x="7627350" y="2843200"/>
            <a:ext cx="1007400" cy="1008300"/>
          </a:xfrm>
          <a:prstGeom prst="noSmoking">
            <a:avLst>
              <a:gd fmla="val 18750" name="adj"/>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g6bdfbd67b3_1_0"/>
          <p:cNvSpPr txBox="1"/>
          <p:nvPr/>
        </p:nvSpPr>
        <p:spPr>
          <a:xfrm>
            <a:off x="0" y="0"/>
            <a:ext cx="9144000" cy="83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600">
                <a:solidFill>
                  <a:srgbClr val="800000"/>
                </a:solidFill>
                <a:latin typeface="Times New Roman"/>
                <a:ea typeface="Times New Roman"/>
                <a:cs typeface="Times New Roman"/>
                <a:sym typeface="Times New Roman"/>
              </a:rPr>
              <a:t>Challenge: Data Storage &amp; Retention</a:t>
            </a:r>
            <a:endParaRPr sz="3600">
              <a:solidFill>
                <a:schemeClr val="dk1"/>
              </a:solidFill>
              <a:latin typeface="Times New Roman"/>
              <a:ea typeface="Times New Roman"/>
              <a:cs typeface="Times New Roman"/>
              <a:sym typeface="Times New Roman"/>
            </a:endParaRPr>
          </a:p>
        </p:txBody>
      </p:sp>
      <p:sp>
        <p:nvSpPr>
          <p:cNvPr id="149" name="Google Shape;149;g6bdfbd67b3_1_0"/>
          <p:cNvSpPr txBox="1"/>
          <p:nvPr/>
        </p:nvSpPr>
        <p:spPr>
          <a:xfrm>
            <a:off x="319050" y="834000"/>
            <a:ext cx="85059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600">
                <a:latin typeface="Calibri"/>
                <a:ea typeface="Calibri"/>
                <a:cs typeface="Calibri"/>
                <a:sym typeface="Calibri"/>
              </a:rPr>
              <a:t>Solution</a:t>
            </a:r>
            <a:r>
              <a:rPr lang="en-US" sz="3600">
                <a:latin typeface="Calibri"/>
                <a:ea typeface="Calibri"/>
                <a:cs typeface="Calibri"/>
                <a:sym typeface="Calibri"/>
              </a:rPr>
              <a:t>: Setting </a:t>
            </a:r>
            <a:r>
              <a:rPr lang="en-US" sz="3600" u="sng">
                <a:latin typeface="Calibri"/>
                <a:ea typeface="Calibri"/>
                <a:cs typeface="Calibri"/>
                <a:sym typeface="Calibri"/>
              </a:rPr>
              <a:t>expiration dates</a:t>
            </a:r>
            <a:r>
              <a:rPr lang="en-US" sz="3600">
                <a:latin typeface="Calibri"/>
                <a:ea typeface="Calibri"/>
                <a:cs typeface="Calibri"/>
                <a:sym typeface="Calibri"/>
              </a:rPr>
              <a:t> for stored stored. For example, collected data has a lifetime of 45 days after which it is permanently deleted.</a:t>
            </a:r>
            <a:endParaRPr/>
          </a:p>
        </p:txBody>
      </p:sp>
      <p:pic>
        <p:nvPicPr>
          <p:cNvPr id="150" name="Google Shape;150;g6bdfbd67b3_1_0"/>
          <p:cNvPicPr preferRelativeResize="0"/>
          <p:nvPr/>
        </p:nvPicPr>
        <p:blipFill>
          <a:blip r:embed="rId3">
            <a:alphaModFix/>
          </a:blip>
          <a:stretch>
            <a:fillRect/>
          </a:stretch>
        </p:blipFill>
        <p:spPr>
          <a:xfrm>
            <a:off x="3887192" y="3810650"/>
            <a:ext cx="5146558" cy="2894950"/>
          </a:xfrm>
          <a:prstGeom prst="rect">
            <a:avLst/>
          </a:prstGeom>
          <a:noFill/>
          <a:ln>
            <a:noFill/>
          </a:ln>
        </p:spPr>
      </p:pic>
      <p:pic>
        <p:nvPicPr>
          <p:cNvPr id="151" name="Google Shape;151;g6bdfbd67b3_1_0"/>
          <p:cNvPicPr preferRelativeResize="0"/>
          <p:nvPr/>
        </p:nvPicPr>
        <p:blipFill>
          <a:blip r:embed="rId4">
            <a:alphaModFix/>
          </a:blip>
          <a:stretch>
            <a:fillRect/>
          </a:stretch>
        </p:blipFill>
        <p:spPr>
          <a:xfrm>
            <a:off x="152400" y="3227075"/>
            <a:ext cx="4468091" cy="3276600"/>
          </a:xfrm>
          <a:prstGeom prst="rect">
            <a:avLst/>
          </a:prstGeom>
          <a:noFill/>
          <a:ln>
            <a:noFill/>
          </a:ln>
        </p:spPr>
      </p:pic>
      <p:pic>
        <p:nvPicPr>
          <p:cNvPr id="152" name="Google Shape;152;g6bdfbd67b3_1_0"/>
          <p:cNvPicPr preferRelativeResize="0"/>
          <p:nvPr/>
        </p:nvPicPr>
        <p:blipFill>
          <a:blip r:embed="rId5">
            <a:alphaModFix/>
          </a:blip>
          <a:stretch>
            <a:fillRect/>
          </a:stretch>
        </p:blipFill>
        <p:spPr>
          <a:xfrm>
            <a:off x="7463050" y="3834000"/>
            <a:ext cx="1506925" cy="1506925"/>
          </a:xfrm>
          <a:prstGeom prst="rect">
            <a:avLst/>
          </a:prstGeom>
          <a:noFill/>
          <a:ln>
            <a:noFill/>
          </a:ln>
        </p:spPr>
      </p:pic>
      <p:sp>
        <p:nvSpPr>
          <p:cNvPr id="153" name="Google Shape;153;g6bdfbd67b3_1_0"/>
          <p:cNvSpPr txBox="1"/>
          <p:nvPr/>
        </p:nvSpPr>
        <p:spPr>
          <a:xfrm>
            <a:off x="215775" y="6414925"/>
            <a:ext cx="7301700" cy="85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(Courtesy of the Amazon Alexa app for Android)</a:t>
            </a:r>
            <a:endParaRPr>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4"/>
          <p:cNvSpPr txBox="1"/>
          <p:nvPr/>
        </p:nvSpPr>
        <p:spPr>
          <a:xfrm>
            <a:off x="0" y="0"/>
            <a:ext cx="9144000" cy="62345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800000"/>
              </a:buClr>
              <a:buSzPts val="3600"/>
              <a:buFont typeface="Arial"/>
              <a:buNone/>
            </a:pPr>
            <a:r>
              <a:rPr b="1" lang="en-US" sz="3600">
                <a:solidFill>
                  <a:srgbClr val="800000"/>
                </a:solidFill>
                <a:latin typeface="Times New Roman"/>
                <a:ea typeface="Times New Roman"/>
                <a:cs typeface="Times New Roman"/>
                <a:sym typeface="Times New Roman"/>
              </a:rPr>
              <a:t>End-User License Agreement</a:t>
            </a:r>
            <a:endParaRPr sz="3600">
              <a:solidFill>
                <a:schemeClr val="dk1"/>
              </a:solidFill>
              <a:latin typeface="Times New Roman"/>
              <a:ea typeface="Times New Roman"/>
              <a:cs typeface="Times New Roman"/>
              <a:sym typeface="Times New Roman"/>
            </a:endParaRPr>
          </a:p>
        </p:txBody>
      </p:sp>
      <p:sp>
        <p:nvSpPr>
          <p:cNvPr id="160" name="Google Shape;160;p4"/>
          <p:cNvSpPr txBox="1"/>
          <p:nvPr/>
        </p:nvSpPr>
        <p:spPr>
          <a:xfrm>
            <a:off x="405925" y="850075"/>
            <a:ext cx="8379300" cy="646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latin typeface="Calibri"/>
                <a:ea typeface="Calibri"/>
                <a:cs typeface="Calibri"/>
                <a:sym typeface="Calibri"/>
              </a:rPr>
              <a:t>We suggest a standard </a:t>
            </a:r>
            <a:r>
              <a:rPr lang="en-US" sz="3600" u="sng">
                <a:latin typeface="Calibri"/>
                <a:ea typeface="Calibri"/>
                <a:cs typeface="Calibri"/>
                <a:sym typeface="Calibri"/>
              </a:rPr>
              <a:t>EULA (End-User License Agreement)</a:t>
            </a:r>
            <a:r>
              <a:rPr lang="en-US" sz="3600">
                <a:latin typeface="Calibri"/>
                <a:ea typeface="Calibri"/>
                <a:cs typeface="Calibri"/>
                <a:sym typeface="Calibri"/>
              </a:rPr>
              <a:t> for smart home devices that requires </a:t>
            </a:r>
            <a:r>
              <a:rPr lang="en-US" sz="3600" u="sng">
                <a:latin typeface="Calibri"/>
                <a:ea typeface="Calibri"/>
                <a:cs typeface="Calibri"/>
                <a:sym typeface="Calibri"/>
              </a:rPr>
              <a:t>at minimum</a:t>
            </a:r>
            <a:r>
              <a:rPr lang="en-US" sz="3600">
                <a:latin typeface="Calibri"/>
                <a:ea typeface="Calibri"/>
                <a:cs typeface="Calibri"/>
                <a:sym typeface="Calibri"/>
              </a:rPr>
              <a:t> standard privacy profile configurations, an opt-in policy, and a data storage expiration policy. This solution will dramatically increase the transparency of how companies collect, store, and use data as well as </a:t>
            </a:r>
            <a:r>
              <a:rPr lang="en-US" sz="3600" u="sng">
                <a:latin typeface="Calibri"/>
                <a:ea typeface="Calibri"/>
                <a:cs typeface="Calibri"/>
                <a:sym typeface="Calibri"/>
              </a:rPr>
              <a:t>raise awareness and educate users on the importance of privacy</a:t>
            </a:r>
            <a:r>
              <a:rPr lang="en-US" sz="3600">
                <a:latin typeface="Calibri"/>
                <a:ea typeface="Calibri"/>
                <a:cs typeface="Calibri"/>
                <a:sym typeface="Calibri"/>
              </a:rPr>
              <a:t>.</a:t>
            </a:r>
            <a:endParaRPr sz="36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2011-10-24T17:40:21Z</dcterms:created>
  <dc:creator>Larry Pearce</dc:creator>
</cp:coreProperties>
</file>