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74" r:id="rId3"/>
  </p:sldMasterIdLst>
  <p:notesMasterIdLst>
    <p:notesMasterId r:id="rId10"/>
  </p:notesMasterIdLst>
  <p:sldIdLst>
    <p:sldId id="293" r:id="rId4"/>
    <p:sldId id="297" r:id="rId5"/>
    <p:sldId id="294" r:id="rId6"/>
    <p:sldId id="295" r:id="rId7"/>
    <p:sldId id="296" r:id="rId8"/>
    <p:sldId id="292" r:id="rId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99"/>
    <a:srgbClr val="FFCCCC"/>
    <a:srgbClr val="AB23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15" autoAdjust="0"/>
    <p:restoredTop sz="83643" autoAdjust="0"/>
  </p:normalViewPr>
  <p:slideViewPr>
    <p:cSldViewPr snapToGrid="0" snapToObjects="1" showGuides="1">
      <p:cViewPr varScale="1">
        <p:scale>
          <a:sx n="106" d="100"/>
          <a:sy n="106" d="100"/>
        </p:scale>
        <p:origin x="288" y="176"/>
      </p:cViewPr>
      <p:guideLst>
        <p:guide orient="horz" pos="2160"/>
        <p:guide pos="287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59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3827" y="0"/>
            <a:ext cx="2972590" cy="465138"/>
          </a:xfrm>
          <a:prstGeom prst="rect">
            <a:avLst/>
          </a:prstGeom>
        </p:spPr>
        <p:txBody>
          <a:bodyPr vert="horz" lIns="91440" tIns="45720" rIns="91440" bIns="45720" rtlCol="0"/>
          <a:lstStyle>
            <a:lvl1pPr algn="r">
              <a:defRPr sz="1200"/>
            </a:lvl1pPr>
          </a:lstStyle>
          <a:p>
            <a:fld id="{6DF81BD0-05CD-4DA0-824F-A0D882294E03}" type="datetimeFigureOut">
              <a:rPr lang="en-US" smtClean="0"/>
              <a:t>12/1/19</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591" y="4416426"/>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2972591"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3827" y="8829675"/>
            <a:ext cx="2972590" cy="465138"/>
          </a:xfrm>
          <a:prstGeom prst="rect">
            <a:avLst/>
          </a:prstGeom>
        </p:spPr>
        <p:txBody>
          <a:bodyPr vert="horz" lIns="91440" tIns="45720" rIns="91440" bIns="45720" rtlCol="0" anchor="b"/>
          <a:lstStyle>
            <a:lvl1pPr algn="r">
              <a:defRPr sz="1200"/>
            </a:lvl1pPr>
          </a:lstStyle>
          <a:p>
            <a:fld id="{FB3ACDEA-486F-44AF-9F03-9DA5FBE86F78}" type="slidenum">
              <a:rPr lang="en-US" smtClean="0"/>
              <a:t>‹#›</a:t>
            </a:fld>
            <a:endParaRPr lang="en-US"/>
          </a:p>
        </p:txBody>
      </p:sp>
    </p:spTree>
    <p:extLst>
      <p:ext uri="{BB962C8B-B14F-4D97-AF65-F5344CB8AC3E}">
        <p14:creationId xmlns:p14="http://schemas.microsoft.com/office/powerpoint/2010/main" val="230013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CREDENTIALS: All of us have been studying the current state of IoT security for the past 1.5 months and previously had a large interest in security before taking this class.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 ever-growing range of internet-connected appliances are becoming widely used. This has led to a proliferation of malware targeting IoT devices and the increasing need to detect them. However, IoT devices have limited memory and power, making balancing detection algorithms’ efficiency, accuracy, and resource usage a significant issue</a:t>
            </a:r>
            <a:endParaRPr lang="en-US" dirty="0"/>
          </a:p>
        </p:txBody>
      </p:sp>
      <p:sp>
        <p:nvSpPr>
          <p:cNvPr id="4" name="Slide Number Placeholder 3"/>
          <p:cNvSpPr>
            <a:spLocks noGrp="1"/>
          </p:cNvSpPr>
          <p:nvPr>
            <p:ph type="sldNum" sz="quarter" idx="5"/>
          </p:nvPr>
        </p:nvSpPr>
        <p:spPr/>
        <p:txBody>
          <a:bodyPr/>
          <a:lstStyle/>
          <a:p>
            <a:fld id="{FB3ACDEA-486F-44AF-9F03-9DA5FBE86F78}" type="slidenum">
              <a:rPr lang="en-US" smtClean="0"/>
              <a:t>1</a:t>
            </a:fld>
            <a:endParaRPr lang="en-US"/>
          </a:p>
        </p:txBody>
      </p:sp>
    </p:spTree>
    <p:extLst>
      <p:ext uri="{BB962C8B-B14F-4D97-AF65-F5344CB8AC3E}">
        <p14:creationId xmlns:p14="http://schemas.microsoft.com/office/powerpoint/2010/main" val="183602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Their expansion, along with the fact that many manufacturers are rushing to roll out new products quickly, at the expense of integrating and testing proper security measures, has led to an explosion of malware targeting them. This along with the limited computing resources of many IoT devices leaves an opening for malware vulnerabilities</a:t>
            </a:r>
            <a:endParaRPr lang="en-US" baseline="0" dirty="0"/>
          </a:p>
          <a:p>
            <a:endParaRPr lang="en-US" dirty="0"/>
          </a:p>
        </p:txBody>
      </p:sp>
      <p:sp>
        <p:nvSpPr>
          <p:cNvPr id="4" name="Slide Number Placeholder 3"/>
          <p:cNvSpPr>
            <a:spLocks noGrp="1"/>
          </p:cNvSpPr>
          <p:nvPr>
            <p:ph type="sldNum" sz="quarter" idx="5"/>
          </p:nvPr>
        </p:nvSpPr>
        <p:spPr/>
        <p:txBody>
          <a:bodyPr/>
          <a:lstStyle/>
          <a:p>
            <a:fld id="{FB3ACDEA-486F-44AF-9F03-9DA5FBE86F78}" type="slidenum">
              <a:rPr lang="en-US" smtClean="0"/>
              <a:t>2</a:t>
            </a:fld>
            <a:endParaRPr lang="en-US"/>
          </a:p>
        </p:txBody>
      </p:sp>
    </p:spTree>
    <p:extLst>
      <p:ext uri="{BB962C8B-B14F-4D97-AF65-F5344CB8AC3E}">
        <p14:creationId xmlns:p14="http://schemas.microsoft.com/office/powerpoint/2010/main" val="139471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cloud server is used to train a neural network model using a list of known malicious packages. The server then broadcasts a one-time classifier to all listening IoT devices to use as a detection strategy. This allows the IoT devices to use a lightweight static detection strategy that can be updated by the server as new information is obtained. </a:t>
            </a:r>
            <a:endParaRPr lang="en-US" dirty="0"/>
          </a:p>
        </p:txBody>
      </p:sp>
      <p:sp>
        <p:nvSpPr>
          <p:cNvPr id="4" name="Slide Number Placeholder 3"/>
          <p:cNvSpPr>
            <a:spLocks noGrp="1"/>
          </p:cNvSpPr>
          <p:nvPr>
            <p:ph type="sldNum" sz="quarter" idx="5"/>
          </p:nvPr>
        </p:nvSpPr>
        <p:spPr/>
        <p:txBody>
          <a:bodyPr/>
          <a:lstStyle/>
          <a:p>
            <a:fld id="{FB3ACDEA-486F-44AF-9F03-9DA5FBE86F78}" type="slidenum">
              <a:rPr lang="en-US" smtClean="0"/>
              <a:t>3</a:t>
            </a:fld>
            <a:endParaRPr lang="en-US"/>
          </a:p>
        </p:txBody>
      </p:sp>
    </p:spTree>
    <p:extLst>
      <p:ext uri="{BB962C8B-B14F-4D97-AF65-F5344CB8AC3E}">
        <p14:creationId xmlns:p14="http://schemas.microsoft.com/office/powerpoint/2010/main" val="226597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address the fragmentation and memory constraint issues, researchers proposed a security interpreter (SECI). It creates a lightweight virtual environment on devices with a limited instruction set architecture. It would use relatively little memory and computing resources and could be distributed throughout an IoT network to act as a uniform intrusion detection system. SECI will be used to create a standard virtual operating system that would allow every device to run the same detection </a:t>
            </a:r>
            <a:r>
              <a:rPr lang="en-US" sz="1200" b="0" i="0" u="none" strike="noStrike" kern="1200" dirty="0" err="1">
                <a:solidFill>
                  <a:schemeClr val="tx1"/>
                </a:solidFill>
                <a:effectLst/>
                <a:latin typeface="+mn-lt"/>
                <a:ea typeface="+mn-ea"/>
                <a:cs typeface="+mn-cs"/>
              </a:rPr>
              <a:t>sotware</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FB3ACDEA-486F-44AF-9F03-9DA5FBE86F78}" type="slidenum">
              <a:rPr lang="en-US" smtClean="0"/>
              <a:t>4</a:t>
            </a:fld>
            <a:endParaRPr lang="en-US"/>
          </a:p>
        </p:txBody>
      </p:sp>
    </p:spTree>
    <p:extLst>
      <p:ext uri="{BB962C8B-B14F-4D97-AF65-F5344CB8AC3E}">
        <p14:creationId xmlns:p14="http://schemas.microsoft.com/office/powerpoint/2010/main" val="361627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Using parallelization techniques to divide the work between the CPU and GPU would harness the GPU’s power, increase processing speed, and consume less energy overall. During testing on a mobile device, GPU parallelization was found to have a 19% gain in performance and run three times faster than the original serial version. It should be noted that many devices don’t have any graphical interfaces and thus no GPU. Therefore, our proposal necessitates checking upon SECI execution for a GPU and determining if parallel processing is viable before taking any such measures</a:t>
            </a:r>
            <a:endParaRPr lang="en-US" dirty="0"/>
          </a:p>
        </p:txBody>
      </p:sp>
      <p:sp>
        <p:nvSpPr>
          <p:cNvPr id="4" name="Slide Number Placeholder 3"/>
          <p:cNvSpPr>
            <a:spLocks noGrp="1"/>
          </p:cNvSpPr>
          <p:nvPr>
            <p:ph type="sldNum" sz="quarter" idx="5"/>
          </p:nvPr>
        </p:nvSpPr>
        <p:spPr/>
        <p:txBody>
          <a:bodyPr/>
          <a:lstStyle/>
          <a:p>
            <a:fld id="{FB3ACDEA-486F-44AF-9F03-9DA5FBE86F78}" type="slidenum">
              <a:rPr lang="en-US" smtClean="0"/>
              <a:t>5</a:t>
            </a:fld>
            <a:endParaRPr lang="en-US"/>
          </a:p>
        </p:txBody>
      </p:sp>
    </p:spTree>
    <p:extLst>
      <p:ext uri="{BB962C8B-B14F-4D97-AF65-F5344CB8AC3E}">
        <p14:creationId xmlns:p14="http://schemas.microsoft.com/office/powerpoint/2010/main" val="189498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Our solutions success will be evaluated in several ways. The first is that the product and any updated classifiers will be tested extensively on an extensive database of known malware in a lab environment before release. The tests will give a preliminary detection rate, which will be used to determine whether the system is ready for release. The goal is to have an effective detection rate of at least 95%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3ACDEA-486F-44AF-9F03-9DA5FBE86F78}" type="slidenum">
              <a:rPr lang="en-US" smtClean="0"/>
              <a:t>6</a:t>
            </a:fld>
            <a:endParaRPr lang="en-US"/>
          </a:p>
        </p:txBody>
      </p:sp>
    </p:spTree>
    <p:extLst>
      <p:ext uri="{BB962C8B-B14F-4D97-AF65-F5344CB8AC3E}">
        <p14:creationId xmlns:p14="http://schemas.microsoft.com/office/powerpoint/2010/main" val="230177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4463552"/>
            <a:ext cx="6400800" cy="1073058"/>
          </a:xfrm>
          <a:prstGeom prst="rect">
            <a:avLst/>
          </a:prstGeo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59508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D47FBB-F7B2-4519-A599-F0F7C7942A16}" type="datetimeFigureOut">
              <a:rPr lang="en-US" smtClean="0"/>
              <a:pPr/>
              <a:t>12/1/19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740407-2868-42A8-A9BD-80CBBFADB7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D47FBB-F7B2-4519-A599-F0F7C7942A16}" type="datetimeFigureOut">
              <a:rPr lang="en-US" smtClean="0"/>
              <a:pPr/>
              <a:t>12/1/19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740407-2868-42A8-A9BD-80CBBFADB7E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D47FBB-F7B2-4519-A599-F0F7C7942A16}" type="datetimeFigureOut">
              <a:rPr lang="en-US" smtClean="0"/>
              <a:pPr/>
              <a:t>12/1/19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740407-2868-42A8-A9BD-80CBBFADB7E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D47FBB-F7B2-4519-A599-F0F7C7942A16}" type="datetimeFigureOut">
              <a:rPr lang="en-US" smtClean="0"/>
              <a:pPr/>
              <a:t>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40407-2868-42A8-A9BD-80CBBFADB7E8}"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858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D47FBB-F7B2-4519-A599-F0F7C7942A16}" type="datetimeFigureOut">
              <a:rPr lang="en-US" smtClean="0"/>
              <a:pPr/>
              <a:t>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40407-2868-42A8-A9BD-80CBBFADB7E8}" type="slidenum">
              <a:rPr lang="en-US" smtClean="0"/>
              <a:pPr/>
              <a:t>‹#›</a:t>
            </a:fld>
            <a:endParaRPr lang="en-US"/>
          </a:p>
        </p:txBody>
      </p:sp>
    </p:spTree>
    <p:extLst>
      <p:ext uri="{BB962C8B-B14F-4D97-AF65-F5344CB8AC3E}">
        <p14:creationId xmlns:p14="http://schemas.microsoft.com/office/powerpoint/2010/main" val="2132239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D47FBB-F7B2-4519-A599-F0F7C7942A16}" type="datetimeFigureOut">
              <a:rPr lang="en-US" smtClean="0"/>
              <a:pPr/>
              <a:t>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40407-2868-42A8-A9BD-80CBBFADB7E8}"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80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D47FBB-F7B2-4519-A599-F0F7C7942A16}" type="datetimeFigureOut">
              <a:rPr lang="en-US" smtClean="0"/>
              <a:pPr/>
              <a:t>12/1/19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40407-2868-42A8-A9BD-80CBBFADB7E8}" type="slidenum">
              <a:rPr lang="en-US" smtClean="0"/>
              <a:pPr/>
              <a:t>‹#›</a:t>
            </a:fld>
            <a:endParaRPr lang="en-US"/>
          </a:p>
        </p:txBody>
      </p:sp>
    </p:spTree>
    <p:extLst>
      <p:ext uri="{BB962C8B-B14F-4D97-AF65-F5344CB8AC3E}">
        <p14:creationId xmlns:p14="http://schemas.microsoft.com/office/powerpoint/2010/main" val="3604280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D47FBB-F7B2-4519-A599-F0F7C7942A16}" type="datetimeFigureOut">
              <a:rPr lang="en-US" smtClean="0"/>
              <a:pPr/>
              <a:t>12/1/19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740407-2868-42A8-A9BD-80CBBFADB7E8}" type="slidenum">
              <a:rPr lang="en-US" smtClean="0"/>
              <a:pPr/>
              <a:t>‹#›</a:t>
            </a:fld>
            <a:endParaRPr lang="en-US"/>
          </a:p>
        </p:txBody>
      </p:sp>
    </p:spTree>
    <p:extLst>
      <p:ext uri="{BB962C8B-B14F-4D97-AF65-F5344CB8AC3E}">
        <p14:creationId xmlns:p14="http://schemas.microsoft.com/office/powerpoint/2010/main" val="3306101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D47FBB-F7B2-4519-A599-F0F7C7942A16}" type="datetimeFigureOut">
              <a:rPr lang="en-US" smtClean="0"/>
              <a:pPr/>
              <a:t>12/1/19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740407-2868-42A8-A9BD-80CBBFADB7E8}" type="slidenum">
              <a:rPr lang="en-US" smtClean="0"/>
              <a:pPr/>
              <a:t>‹#›</a:t>
            </a:fld>
            <a:endParaRPr lang="en-US"/>
          </a:p>
        </p:txBody>
      </p:sp>
    </p:spTree>
    <p:extLst>
      <p:ext uri="{BB962C8B-B14F-4D97-AF65-F5344CB8AC3E}">
        <p14:creationId xmlns:p14="http://schemas.microsoft.com/office/powerpoint/2010/main" val="1360926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1D47FBB-F7B2-4519-A599-F0F7C7942A16}" type="datetimeFigureOut">
              <a:rPr lang="en-US" smtClean="0"/>
              <a:pPr/>
              <a:t>12/1/19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C740407-2868-42A8-A9BD-80CBBFADB7E8}" type="slidenum">
              <a:rPr lang="en-US" smtClean="0"/>
              <a:pPr/>
              <a:t>‹#›</a:t>
            </a:fld>
            <a:endParaRPr lang="en-US"/>
          </a:p>
        </p:txBody>
      </p:sp>
    </p:spTree>
    <p:extLst>
      <p:ext uri="{BB962C8B-B14F-4D97-AF65-F5344CB8AC3E}">
        <p14:creationId xmlns:p14="http://schemas.microsoft.com/office/powerpoint/2010/main" val="204754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D47FBB-F7B2-4519-A599-F0F7C7942A16}" type="datetimeFigureOut">
              <a:rPr lang="en-US" smtClean="0"/>
              <a:pPr/>
              <a:t>12/1/19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740407-2868-42A8-A9BD-80CBBFADB7E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1D47FBB-F7B2-4519-A599-F0F7C7942A16}" type="datetimeFigureOut">
              <a:rPr lang="en-US" smtClean="0"/>
              <a:pPr/>
              <a:t>12/1/19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C740407-2868-42A8-A9BD-80CBBFADB7E8}" type="slidenum">
              <a:rPr lang="en-US" smtClean="0"/>
              <a:pPr/>
              <a:t>‹#›</a:t>
            </a:fld>
            <a:endParaRPr lang="en-US"/>
          </a:p>
        </p:txBody>
      </p:sp>
    </p:spTree>
    <p:extLst>
      <p:ext uri="{BB962C8B-B14F-4D97-AF65-F5344CB8AC3E}">
        <p14:creationId xmlns:p14="http://schemas.microsoft.com/office/powerpoint/2010/main" val="3973567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D47FBB-F7B2-4519-A599-F0F7C7942A16}" type="datetimeFigureOut">
              <a:rPr lang="en-US" smtClean="0"/>
              <a:pPr/>
              <a:t>12/1/19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40407-2868-42A8-A9BD-80CBBFADB7E8}" type="slidenum">
              <a:rPr lang="en-US" smtClean="0"/>
              <a:pPr/>
              <a:t>‹#›</a:t>
            </a:fld>
            <a:endParaRPr lang="en-US"/>
          </a:p>
        </p:txBody>
      </p:sp>
    </p:spTree>
    <p:extLst>
      <p:ext uri="{BB962C8B-B14F-4D97-AF65-F5344CB8AC3E}">
        <p14:creationId xmlns:p14="http://schemas.microsoft.com/office/powerpoint/2010/main" val="3338549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D47FBB-F7B2-4519-A599-F0F7C7942A16}" type="datetimeFigureOut">
              <a:rPr lang="en-US" smtClean="0"/>
              <a:pPr/>
              <a:t>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40407-2868-42A8-A9BD-80CBBFADB7E8}" type="slidenum">
              <a:rPr lang="en-US" smtClean="0"/>
              <a:pPr/>
              <a:t>‹#›</a:t>
            </a:fld>
            <a:endParaRPr lang="en-US"/>
          </a:p>
        </p:txBody>
      </p:sp>
    </p:spTree>
    <p:extLst>
      <p:ext uri="{BB962C8B-B14F-4D97-AF65-F5344CB8AC3E}">
        <p14:creationId xmlns:p14="http://schemas.microsoft.com/office/powerpoint/2010/main" val="3672538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D47FBB-F7B2-4519-A599-F0F7C7942A16}" type="datetimeFigureOut">
              <a:rPr lang="en-US" smtClean="0"/>
              <a:pPr/>
              <a:t>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40407-2868-42A8-A9BD-80CBBFADB7E8}" type="slidenum">
              <a:rPr lang="en-US" smtClean="0"/>
              <a:pPr/>
              <a:t>‹#›</a:t>
            </a:fld>
            <a:endParaRPr lang="en-US"/>
          </a:p>
        </p:txBody>
      </p:sp>
    </p:spTree>
    <p:extLst>
      <p:ext uri="{BB962C8B-B14F-4D97-AF65-F5344CB8AC3E}">
        <p14:creationId xmlns:p14="http://schemas.microsoft.com/office/powerpoint/2010/main" val="89103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D47FBB-F7B2-4519-A599-F0F7C7942A16}" type="datetimeFigureOut">
              <a:rPr lang="en-US" smtClean="0"/>
              <a:pPr/>
              <a:t>12/1/19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740407-2868-42A8-A9BD-80CBBFADB7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D47FBB-F7B2-4519-A599-F0F7C7942A16}" type="datetimeFigureOut">
              <a:rPr lang="en-US" smtClean="0"/>
              <a:pPr/>
              <a:t>12/1/19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740407-2868-42A8-A9BD-80CBBFADB7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D47FBB-F7B2-4519-A599-F0F7C7942A16}" type="datetimeFigureOut">
              <a:rPr lang="en-US" smtClean="0"/>
              <a:pPr/>
              <a:t>12/1/19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740407-2868-42A8-A9BD-80CBBFADB7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1D47FBB-F7B2-4519-A599-F0F7C7942A16}" type="datetimeFigureOut">
              <a:rPr lang="en-US" smtClean="0"/>
              <a:pPr/>
              <a:t>12/1/19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C740407-2868-42A8-A9BD-80CBBFADB7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1D47FBB-F7B2-4519-A599-F0F7C7942A16}" type="datetimeFigureOut">
              <a:rPr lang="en-US" smtClean="0"/>
              <a:pPr/>
              <a:t>12/1/19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C740407-2868-42A8-A9BD-80CBBFADB7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1D47FBB-F7B2-4519-A599-F0F7C7942A16}" type="datetimeFigureOut">
              <a:rPr lang="en-US" smtClean="0"/>
              <a:pPr/>
              <a:t>12/1/19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C740407-2868-42A8-A9BD-80CBBFADB7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D47FBB-F7B2-4519-A599-F0F7C7942A16}" type="datetimeFigureOut">
              <a:rPr lang="en-US" smtClean="0"/>
              <a:pPr/>
              <a:t>12/1/19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740407-2868-42A8-A9BD-80CBBFADB7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main logo center bkgrd_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2572" cy="6858000"/>
          </a:xfrm>
          <a:prstGeom prst="rect">
            <a:avLst/>
          </a:prstGeom>
        </p:spPr>
      </p:pic>
    </p:spTree>
    <p:extLst>
      <p:ext uri="{BB962C8B-B14F-4D97-AF65-F5344CB8AC3E}">
        <p14:creationId xmlns:p14="http://schemas.microsoft.com/office/powerpoint/2010/main" val="415754301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12/1/19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0893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limholz@email.sc.edu" TargetMode="External"/><Relationship Id="rId3" Type="http://schemas.openxmlformats.org/officeDocument/2006/relationships/hyperlink" Target="mailto:pavlovsn@email.sc.edu" TargetMode="External"/><Relationship Id="rId7" Type="http://schemas.openxmlformats.org/officeDocument/2006/relationships/hyperlink" Target="mailto:stevenge@email.sc.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bryder@email.sc.edu" TargetMode="External"/><Relationship Id="rId5" Type="http://schemas.openxmlformats.org/officeDocument/2006/relationships/hyperlink" Target="mailto:thassan@email.sc.edu" TargetMode="External"/><Relationship Id="rId4" Type="http://schemas.openxmlformats.org/officeDocument/2006/relationships/hyperlink" Target="mailto:cbabin@email.s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933ECF-4CEE-4341-83A2-538F65322E21}"/>
              </a:ext>
            </a:extLst>
          </p:cNvPr>
          <p:cNvSpPr>
            <a:spLocks noGrp="1"/>
          </p:cNvSpPr>
          <p:nvPr>
            <p:ph type="ctrTitle"/>
          </p:nvPr>
        </p:nvSpPr>
        <p:spPr>
          <a:xfrm>
            <a:off x="685800" y="2603606"/>
            <a:ext cx="7772400" cy="1470025"/>
          </a:xfrm>
        </p:spPr>
        <p:txBody>
          <a:bodyPr>
            <a:normAutofit fontScale="90000"/>
          </a:bodyPr>
          <a:lstStyle/>
          <a:p>
            <a:r>
              <a:rPr lang="en-US" dirty="0"/>
              <a:t>IoT Malware Detection Addressing Resource Optimization</a:t>
            </a:r>
            <a:endParaRPr lang="en-US" dirty="0">
              <a:solidFill>
                <a:srgbClr val="800000"/>
              </a:solidFill>
            </a:endParaRPr>
          </a:p>
        </p:txBody>
      </p:sp>
      <p:sp>
        <p:nvSpPr>
          <p:cNvPr id="5" name="Subtitle 4">
            <a:extLst>
              <a:ext uri="{FF2B5EF4-FFF2-40B4-BE49-F238E27FC236}">
                <a16:creationId xmlns:a16="http://schemas.microsoft.com/office/drawing/2014/main" id="{A993E2E4-D6C1-49C4-B61C-622B9636A80C}"/>
              </a:ext>
            </a:extLst>
          </p:cNvPr>
          <p:cNvSpPr>
            <a:spLocks noGrp="1"/>
          </p:cNvSpPr>
          <p:nvPr>
            <p:ph type="subTitle" idx="1"/>
          </p:nvPr>
        </p:nvSpPr>
        <p:spPr>
          <a:xfrm>
            <a:off x="1371600" y="4390949"/>
            <a:ext cx="6400800" cy="2546684"/>
          </a:xfrm>
        </p:spPr>
        <p:txBody>
          <a:bodyPr/>
          <a:lstStyle/>
          <a:p>
            <a:pPr fontAlgn="base">
              <a:spcBef>
                <a:spcPts val="0"/>
              </a:spcBef>
            </a:pPr>
            <a:r>
              <a:rPr lang="en-US" sz="1800" dirty="0">
                <a:solidFill>
                  <a:srgbClr val="800000"/>
                </a:solidFill>
              </a:rPr>
              <a:t>Nathan </a:t>
            </a:r>
            <a:r>
              <a:rPr lang="en-US" sz="1800" dirty="0" err="1">
                <a:solidFill>
                  <a:srgbClr val="800000"/>
                </a:solidFill>
              </a:rPr>
              <a:t>Pavlovsky</a:t>
            </a:r>
            <a:r>
              <a:rPr lang="en-US" sz="1800" dirty="0">
                <a:solidFill>
                  <a:srgbClr val="800000"/>
                </a:solidFill>
              </a:rPr>
              <a:t>: </a:t>
            </a:r>
            <a:r>
              <a:rPr lang="en-US" sz="1800" u="sng" dirty="0">
                <a:solidFill>
                  <a:srgbClr val="800000"/>
                </a:solidFill>
                <a:hlinkClick r:id="rId3">
                  <a:extLst>
                    <a:ext uri="{A12FA001-AC4F-418D-AE19-62706E023703}">
                      <ahyp:hlinkClr xmlns:ahyp="http://schemas.microsoft.com/office/drawing/2018/hyperlinkcolor" val="tx"/>
                    </a:ext>
                  </a:extLst>
                </a:hlinkClick>
              </a:rPr>
              <a:t>pavlovsn@email.sc.edu</a:t>
            </a:r>
            <a:endParaRPr lang="en-US" sz="1800" dirty="0">
              <a:solidFill>
                <a:srgbClr val="800000"/>
              </a:solidFill>
            </a:endParaRPr>
          </a:p>
          <a:p>
            <a:pPr fontAlgn="base">
              <a:spcBef>
                <a:spcPts val="0"/>
              </a:spcBef>
            </a:pPr>
            <a:r>
              <a:rPr lang="en-US" sz="1800" dirty="0">
                <a:solidFill>
                  <a:srgbClr val="800000"/>
                </a:solidFill>
              </a:rPr>
              <a:t>Conor Babin: </a:t>
            </a:r>
            <a:r>
              <a:rPr lang="en-US" sz="1800" u="sng" dirty="0">
                <a:solidFill>
                  <a:srgbClr val="800000"/>
                </a:solidFill>
                <a:hlinkClick r:id="rId4">
                  <a:extLst>
                    <a:ext uri="{A12FA001-AC4F-418D-AE19-62706E023703}">
                      <ahyp:hlinkClr xmlns:ahyp="http://schemas.microsoft.com/office/drawing/2018/hyperlinkcolor" val="tx"/>
                    </a:ext>
                  </a:extLst>
                </a:hlinkClick>
              </a:rPr>
              <a:t>cbabin@email.sc.edu</a:t>
            </a:r>
            <a:endParaRPr lang="en-US" sz="1800" dirty="0">
              <a:solidFill>
                <a:srgbClr val="800000"/>
              </a:solidFill>
            </a:endParaRPr>
          </a:p>
          <a:p>
            <a:pPr fontAlgn="base">
              <a:spcBef>
                <a:spcPts val="0"/>
              </a:spcBef>
            </a:pPr>
            <a:r>
              <a:rPr lang="en-US" sz="1800" dirty="0" err="1">
                <a:solidFill>
                  <a:srgbClr val="800000"/>
                </a:solidFill>
              </a:rPr>
              <a:t>Thahimum</a:t>
            </a:r>
            <a:r>
              <a:rPr lang="en-US" sz="1800" dirty="0">
                <a:solidFill>
                  <a:srgbClr val="800000"/>
                </a:solidFill>
              </a:rPr>
              <a:t> Hassan: </a:t>
            </a:r>
            <a:r>
              <a:rPr lang="en-US" sz="1800" u="sng" dirty="0">
                <a:solidFill>
                  <a:srgbClr val="800000"/>
                </a:solidFill>
                <a:hlinkClick r:id="rId5">
                  <a:extLst>
                    <a:ext uri="{A12FA001-AC4F-418D-AE19-62706E023703}">
                      <ahyp:hlinkClr xmlns:ahyp="http://schemas.microsoft.com/office/drawing/2018/hyperlinkcolor" val="tx"/>
                    </a:ext>
                  </a:extLst>
                </a:hlinkClick>
              </a:rPr>
              <a:t>thassan@email.sc.edu</a:t>
            </a:r>
            <a:endParaRPr lang="en-US" sz="1800" dirty="0">
              <a:solidFill>
                <a:srgbClr val="800000"/>
              </a:solidFill>
            </a:endParaRPr>
          </a:p>
          <a:p>
            <a:pPr fontAlgn="base">
              <a:spcBef>
                <a:spcPts val="0"/>
              </a:spcBef>
            </a:pPr>
            <a:r>
              <a:rPr lang="en-US" sz="1800" dirty="0">
                <a:solidFill>
                  <a:srgbClr val="800000"/>
                </a:solidFill>
              </a:rPr>
              <a:t>Brandon Ryder: </a:t>
            </a:r>
            <a:r>
              <a:rPr lang="en-US" sz="1800" u="sng" dirty="0">
                <a:solidFill>
                  <a:srgbClr val="800000"/>
                </a:solidFill>
                <a:hlinkClick r:id="rId6">
                  <a:extLst>
                    <a:ext uri="{A12FA001-AC4F-418D-AE19-62706E023703}">
                      <ahyp:hlinkClr xmlns:ahyp="http://schemas.microsoft.com/office/drawing/2018/hyperlinkcolor" val="tx"/>
                    </a:ext>
                  </a:extLst>
                </a:hlinkClick>
              </a:rPr>
              <a:t>bryder@email.sc.edu</a:t>
            </a:r>
            <a:endParaRPr lang="en-US" sz="1800" dirty="0">
              <a:solidFill>
                <a:srgbClr val="800000"/>
              </a:solidFill>
            </a:endParaRPr>
          </a:p>
          <a:p>
            <a:pPr fontAlgn="base">
              <a:spcBef>
                <a:spcPts val="0"/>
              </a:spcBef>
            </a:pPr>
            <a:r>
              <a:rPr lang="en-US" sz="1800" dirty="0">
                <a:solidFill>
                  <a:srgbClr val="800000"/>
                </a:solidFill>
              </a:rPr>
              <a:t>Steven Edwards: </a:t>
            </a:r>
            <a:r>
              <a:rPr lang="en-US" sz="1800" u="sng" dirty="0">
                <a:solidFill>
                  <a:srgbClr val="800000"/>
                </a:solidFill>
                <a:hlinkClick r:id="rId7">
                  <a:extLst>
                    <a:ext uri="{A12FA001-AC4F-418D-AE19-62706E023703}">
                      <ahyp:hlinkClr xmlns:ahyp="http://schemas.microsoft.com/office/drawing/2018/hyperlinkcolor" val="tx"/>
                    </a:ext>
                  </a:extLst>
                </a:hlinkClick>
              </a:rPr>
              <a:t>stevenge@email.sc.edu</a:t>
            </a:r>
            <a:endParaRPr lang="en-US" sz="1800" u="sng" dirty="0">
              <a:solidFill>
                <a:srgbClr val="800000"/>
              </a:solidFill>
            </a:endParaRPr>
          </a:p>
          <a:p>
            <a:pPr fontAlgn="base">
              <a:spcBef>
                <a:spcPts val="0"/>
              </a:spcBef>
            </a:pPr>
            <a:r>
              <a:rPr lang="en-US" sz="1800" dirty="0">
                <a:solidFill>
                  <a:srgbClr val="800000"/>
                </a:solidFill>
              </a:rPr>
              <a:t>Luke </a:t>
            </a:r>
            <a:r>
              <a:rPr lang="en-US" sz="1800" dirty="0" err="1">
                <a:solidFill>
                  <a:srgbClr val="800000"/>
                </a:solidFill>
              </a:rPr>
              <a:t>Imholz</a:t>
            </a:r>
            <a:r>
              <a:rPr lang="en-US" sz="1800" dirty="0">
                <a:solidFill>
                  <a:srgbClr val="800000"/>
                </a:solidFill>
              </a:rPr>
              <a:t>: </a:t>
            </a:r>
            <a:r>
              <a:rPr lang="en-US" sz="1800" u="sng" dirty="0">
                <a:solidFill>
                  <a:srgbClr val="800000"/>
                </a:solidFill>
                <a:hlinkClick r:id="rId8">
                  <a:extLst>
                    <a:ext uri="{A12FA001-AC4F-418D-AE19-62706E023703}">
                      <ahyp:hlinkClr xmlns:ahyp="http://schemas.microsoft.com/office/drawing/2018/hyperlinkcolor" val="tx"/>
                    </a:ext>
                  </a:extLst>
                </a:hlinkClick>
              </a:rPr>
              <a:t>limholz@email.sc.edu</a:t>
            </a:r>
            <a:r>
              <a:rPr lang="en-US" sz="1800" dirty="0">
                <a:solidFill>
                  <a:srgbClr val="800000"/>
                </a:solidFill>
              </a:rPr>
              <a:t> </a:t>
            </a:r>
          </a:p>
          <a:p>
            <a:pPr fontAlgn="base">
              <a:spcBef>
                <a:spcPts val="0"/>
              </a:spcBef>
            </a:pPr>
            <a:endParaRPr lang="en-US" sz="1800" u="sng" dirty="0"/>
          </a:p>
        </p:txBody>
      </p:sp>
    </p:spTree>
    <p:extLst>
      <p:ext uri="{BB962C8B-B14F-4D97-AF65-F5344CB8AC3E}">
        <p14:creationId xmlns:p14="http://schemas.microsoft.com/office/powerpoint/2010/main" val="180589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8442976-E35C-43B8-9463-803F32C5A98F}"/>
              </a:ext>
            </a:extLst>
          </p:cNvPr>
          <p:cNvSpPr txBox="1">
            <a:spLocks/>
          </p:cNvSpPr>
          <p:nvPr/>
        </p:nvSpPr>
        <p:spPr>
          <a:xfrm>
            <a:off x="0" y="0"/>
            <a:ext cx="9144000" cy="62345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600" b="1">
                <a:solidFill>
                  <a:srgbClr val="800000"/>
                </a:solidFill>
                <a:effectLst>
                  <a:outerShdw blurRad="38100" dist="38100" dir="2700000" algn="tl">
                    <a:srgbClr val="000000">
                      <a:alpha val="43137"/>
                    </a:srgbClr>
                  </a:outerShdw>
                </a:effectLst>
                <a:cs typeface="Times New Roman" pitchFamily="18" charset="0"/>
              </a:rPr>
              <a:t> Addressing the problem </a:t>
            </a:r>
            <a:endParaRPr lang="en-US" sz="3600" dirty="0">
              <a:effectLst>
                <a:outerShdw blurRad="38100" dist="38100" dir="2700000" algn="tl">
                  <a:srgbClr val="000000">
                    <a:alpha val="43137"/>
                  </a:srgbClr>
                </a:outerShdw>
              </a:effectLst>
              <a:cs typeface="Times New Roman" pitchFamily="18" charset="0"/>
            </a:endParaRPr>
          </a:p>
        </p:txBody>
      </p:sp>
      <p:pic>
        <p:nvPicPr>
          <p:cNvPr id="3" name="Picture 2" descr="A picture containing electronics&#10;&#10;Description automatically generated">
            <a:extLst>
              <a:ext uri="{FF2B5EF4-FFF2-40B4-BE49-F238E27FC236}">
                <a16:creationId xmlns:a16="http://schemas.microsoft.com/office/drawing/2014/main" id="{8BE2DBF9-1A47-4C87-B851-D85A3790606A}"/>
              </a:ext>
            </a:extLst>
          </p:cNvPr>
          <p:cNvPicPr>
            <a:picLocks noChangeAspect="1"/>
          </p:cNvPicPr>
          <p:nvPr/>
        </p:nvPicPr>
        <p:blipFill>
          <a:blip r:embed="rId3"/>
          <a:stretch>
            <a:fillRect/>
          </a:stretch>
        </p:blipFill>
        <p:spPr>
          <a:xfrm>
            <a:off x="4712988" y="707878"/>
            <a:ext cx="3417987" cy="2949723"/>
          </a:xfrm>
          <a:prstGeom prst="rect">
            <a:avLst/>
          </a:prstGeom>
        </p:spPr>
      </p:pic>
      <p:sp>
        <p:nvSpPr>
          <p:cNvPr id="4" name="Rectangle 3">
            <a:extLst>
              <a:ext uri="{FF2B5EF4-FFF2-40B4-BE49-F238E27FC236}">
                <a16:creationId xmlns:a16="http://schemas.microsoft.com/office/drawing/2014/main" id="{E3BD8AAF-8863-41A7-A505-9350D769043B}"/>
              </a:ext>
            </a:extLst>
          </p:cNvPr>
          <p:cNvSpPr/>
          <p:nvPr/>
        </p:nvSpPr>
        <p:spPr>
          <a:xfrm>
            <a:off x="506096" y="1444386"/>
            <a:ext cx="3824527" cy="2308324"/>
          </a:xfrm>
          <a:prstGeom prst="rect">
            <a:avLst/>
          </a:prstGeom>
        </p:spPr>
        <p:txBody>
          <a:bodyPr wrap="square">
            <a:spAutoFit/>
          </a:bodyPr>
          <a:lstStyle/>
          <a:p>
            <a:pPr algn="ctr"/>
            <a:r>
              <a:rPr lang="en-US" sz="2400" dirty="0"/>
              <a:t>IoT devices have limited memory and power, making balancing malware detection algorithms’ efficiency, accuracy, and resource usage a significant issue.</a:t>
            </a:r>
            <a:endParaRPr lang="en-US" sz="2400" dirty="0">
              <a:solidFill>
                <a:schemeClr val="accent5">
                  <a:lumMod val="75000"/>
                </a:schemeClr>
              </a:solidFill>
            </a:endParaRPr>
          </a:p>
        </p:txBody>
      </p:sp>
      <p:cxnSp>
        <p:nvCxnSpPr>
          <p:cNvPr id="5" name="Straight Connector 4">
            <a:extLst>
              <a:ext uri="{FF2B5EF4-FFF2-40B4-BE49-F238E27FC236}">
                <a16:creationId xmlns:a16="http://schemas.microsoft.com/office/drawing/2014/main" id="{D8461CDA-4E7B-4226-848A-E92BA2972CAC}"/>
              </a:ext>
            </a:extLst>
          </p:cNvPr>
          <p:cNvCxnSpPr/>
          <p:nvPr/>
        </p:nvCxnSpPr>
        <p:spPr>
          <a:xfrm>
            <a:off x="4572000" y="921849"/>
            <a:ext cx="0" cy="3635654"/>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A circuit board&#10;&#10;Description automatically generated">
            <a:extLst>
              <a:ext uri="{FF2B5EF4-FFF2-40B4-BE49-F238E27FC236}">
                <a16:creationId xmlns:a16="http://schemas.microsoft.com/office/drawing/2014/main" id="{087F0792-C888-4A99-934A-C0E0599386F2}"/>
              </a:ext>
            </a:extLst>
          </p:cNvPr>
          <p:cNvPicPr>
            <a:picLocks noChangeAspect="1"/>
          </p:cNvPicPr>
          <p:nvPr/>
        </p:nvPicPr>
        <p:blipFill>
          <a:blip r:embed="rId4"/>
          <a:stretch>
            <a:fillRect/>
          </a:stretch>
        </p:blipFill>
        <p:spPr>
          <a:xfrm>
            <a:off x="4572000" y="3319275"/>
            <a:ext cx="3941340" cy="3248526"/>
          </a:xfrm>
          <a:prstGeom prst="rect">
            <a:avLst/>
          </a:prstGeom>
        </p:spPr>
      </p:pic>
    </p:spTree>
    <p:extLst>
      <p:ext uri="{BB962C8B-B14F-4D97-AF65-F5344CB8AC3E}">
        <p14:creationId xmlns:p14="http://schemas.microsoft.com/office/powerpoint/2010/main" val="118398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0BAFCA-B25D-4853-846C-80DC7AD3FCB3}"/>
              </a:ext>
            </a:extLst>
          </p:cNvPr>
          <p:cNvSpPr/>
          <p:nvPr/>
        </p:nvSpPr>
        <p:spPr>
          <a:xfrm>
            <a:off x="822192" y="157213"/>
            <a:ext cx="7840608" cy="646331"/>
          </a:xfrm>
          <a:prstGeom prst="rect">
            <a:avLst/>
          </a:prstGeom>
        </p:spPr>
        <p:txBody>
          <a:bodyPr wrap="none">
            <a:spAutoFit/>
          </a:bodyPr>
          <a:lstStyle/>
          <a:p>
            <a:r>
              <a:rPr lang="en-US" sz="3600" b="1" dirty="0">
                <a:solidFill>
                  <a:srgbClr val="800000"/>
                </a:solidFill>
                <a:effectLst>
                  <a:outerShdw blurRad="38100" dist="38100" dir="2700000" algn="tl">
                    <a:srgbClr val="000000">
                      <a:alpha val="43137"/>
                    </a:srgbClr>
                  </a:outerShdw>
                </a:effectLst>
                <a:latin typeface="+mj-lt"/>
                <a:cs typeface="Times New Roman" pitchFamily="18" charset="0"/>
              </a:rPr>
              <a:t>Challenging Aspect: Internet Connectivity</a:t>
            </a:r>
            <a:endParaRPr lang="en-US" sz="3600" dirty="0">
              <a:latin typeface="+mj-lt"/>
            </a:endParaRPr>
          </a:p>
        </p:txBody>
      </p:sp>
      <p:sp>
        <p:nvSpPr>
          <p:cNvPr id="4" name="Rectangle 3">
            <a:extLst>
              <a:ext uri="{FF2B5EF4-FFF2-40B4-BE49-F238E27FC236}">
                <a16:creationId xmlns:a16="http://schemas.microsoft.com/office/drawing/2014/main" id="{71F6C4C8-B86C-4E6A-930E-29F3281C35D5}"/>
              </a:ext>
            </a:extLst>
          </p:cNvPr>
          <p:cNvSpPr/>
          <p:nvPr/>
        </p:nvSpPr>
        <p:spPr>
          <a:xfrm>
            <a:off x="445027" y="1053389"/>
            <a:ext cx="3824527" cy="3785652"/>
          </a:xfrm>
          <a:prstGeom prst="rect">
            <a:avLst/>
          </a:prstGeom>
        </p:spPr>
        <p:txBody>
          <a:bodyPr wrap="square">
            <a:spAutoFit/>
          </a:bodyPr>
          <a:lstStyle/>
          <a:p>
            <a:pPr algn="ctr"/>
            <a:r>
              <a:rPr lang="en-US" sz="2400" b="1" dirty="0"/>
              <a:t>Overcoming Connectivity Issues</a:t>
            </a:r>
          </a:p>
          <a:p>
            <a:pPr algn="ctr"/>
            <a:r>
              <a:rPr lang="en-US" sz="2400" dirty="0"/>
              <a:t>Malware detection systems that require internet connectivity faces the issue of failure without internet. This impedes the usage of a centralized cloud-based algorithm for continuous detection process. </a:t>
            </a:r>
            <a:endParaRPr lang="en-US" sz="2400" dirty="0">
              <a:solidFill>
                <a:schemeClr val="accent5">
                  <a:lumMod val="75000"/>
                </a:schemeClr>
              </a:solidFill>
            </a:endParaRPr>
          </a:p>
        </p:txBody>
      </p:sp>
      <p:pic>
        <p:nvPicPr>
          <p:cNvPr id="6" name="Picture 5" descr="A picture containing window&#10;&#10;Description automatically generated">
            <a:extLst>
              <a:ext uri="{FF2B5EF4-FFF2-40B4-BE49-F238E27FC236}">
                <a16:creationId xmlns:a16="http://schemas.microsoft.com/office/drawing/2014/main" id="{0E3D0519-68B9-49C9-AA6E-CA986DEBCD16}"/>
              </a:ext>
            </a:extLst>
          </p:cNvPr>
          <p:cNvPicPr>
            <a:picLocks noChangeAspect="1"/>
          </p:cNvPicPr>
          <p:nvPr/>
        </p:nvPicPr>
        <p:blipFill>
          <a:blip r:embed="rId3"/>
          <a:stretch>
            <a:fillRect/>
          </a:stretch>
        </p:blipFill>
        <p:spPr>
          <a:xfrm>
            <a:off x="6109631" y="4688954"/>
            <a:ext cx="2840962" cy="1598041"/>
          </a:xfrm>
          <a:prstGeom prst="rect">
            <a:avLst/>
          </a:prstGeom>
        </p:spPr>
      </p:pic>
      <p:sp>
        <p:nvSpPr>
          <p:cNvPr id="18" name="Rectangle 17">
            <a:extLst>
              <a:ext uri="{FF2B5EF4-FFF2-40B4-BE49-F238E27FC236}">
                <a16:creationId xmlns:a16="http://schemas.microsoft.com/office/drawing/2014/main" id="{F6F31BE0-BAC5-4AE7-8DA6-C7AA1C7E94AB}"/>
              </a:ext>
            </a:extLst>
          </p:cNvPr>
          <p:cNvSpPr/>
          <p:nvPr/>
        </p:nvSpPr>
        <p:spPr>
          <a:xfrm>
            <a:off x="4467282" y="1038089"/>
            <a:ext cx="4339830" cy="3416320"/>
          </a:xfrm>
          <a:prstGeom prst="rect">
            <a:avLst/>
          </a:prstGeom>
        </p:spPr>
        <p:txBody>
          <a:bodyPr wrap="square">
            <a:spAutoFit/>
          </a:bodyPr>
          <a:lstStyle/>
          <a:p>
            <a:pPr algn="ctr"/>
            <a:r>
              <a:rPr lang="en-US" sz="2400" b="1" dirty="0"/>
              <a:t>One Time Classifier</a:t>
            </a:r>
          </a:p>
          <a:p>
            <a:r>
              <a:rPr lang="en-US" sz="2400" dirty="0"/>
              <a:t>Resolved by using a one-time classifier that only needs to update when server connectivity is available</a:t>
            </a:r>
          </a:p>
          <a:p>
            <a:pPr marL="342900" indent="-342900">
              <a:buFont typeface="Arial" panose="020B0604020202020204" pitchFamily="34" charset="0"/>
              <a:buChar char="•"/>
            </a:pPr>
            <a:r>
              <a:rPr lang="en-US" sz="2400" dirty="0"/>
              <a:t>We propose a CNN neural network classifier; is trained on binaries that are converted to gray-scale images</a:t>
            </a:r>
          </a:p>
        </p:txBody>
      </p:sp>
      <p:cxnSp>
        <p:nvCxnSpPr>
          <p:cNvPr id="9" name="Straight Connector 8">
            <a:extLst>
              <a:ext uri="{FF2B5EF4-FFF2-40B4-BE49-F238E27FC236}">
                <a16:creationId xmlns:a16="http://schemas.microsoft.com/office/drawing/2014/main" id="{993ACFD7-E2CE-40C8-93DC-318F535C4388}"/>
              </a:ext>
            </a:extLst>
          </p:cNvPr>
          <p:cNvCxnSpPr/>
          <p:nvPr/>
        </p:nvCxnSpPr>
        <p:spPr>
          <a:xfrm>
            <a:off x="4375733" y="1053389"/>
            <a:ext cx="0" cy="36356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37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59FBAF-2161-4497-9EAD-002D029F5AE9}"/>
              </a:ext>
            </a:extLst>
          </p:cNvPr>
          <p:cNvSpPr/>
          <p:nvPr/>
        </p:nvSpPr>
        <p:spPr>
          <a:xfrm>
            <a:off x="564329" y="97094"/>
            <a:ext cx="7795788" cy="646331"/>
          </a:xfrm>
          <a:prstGeom prst="rect">
            <a:avLst/>
          </a:prstGeom>
        </p:spPr>
        <p:txBody>
          <a:bodyPr wrap="none">
            <a:spAutoFit/>
          </a:bodyPr>
          <a:lstStyle/>
          <a:p>
            <a:r>
              <a:rPr lang="en-US" sz="3600" b="1" dirty="0">
                <a:solidFill>
                  <a:srgbClr val="800000"/>
                </a:solidFill>
                <a:effectLst>
                  <a:outerShdw blurRad="38100" dist="38100" dir="2700000" algn="tl">
                    <a:srgbClr val="000000">
                      <a:alpha val="43137"/>
                    </a:srgbClr>
                  </a:outerShdw>
                </a:effectLst>
                <a:latin typeface="+mj-lt"/>
                <a:cs typeface="Times New Roman" pitchFamily="18" charset="0"/>
              </a:rPr>
              <a:t>Challenging Aspect: Heterogeneous OSes</a:t>
            </a:r>
            <a:endParaRPr lang="en-US" sz="3600" dirty="0">
              <a:latin typeface="+mj-lt"/>
            </a:endParaRPr>
          </a:p>
        </p:txBody>
      </p:sp>
      <p:pic>
        <p:nvPicPr>
          <p:cNvPr id="5" name="Picture 4" descr="A picture containing object, clock&#10;&#10;Description automatically generated">
            <a:extLst>
              <a:ext uri="{FF2B5EF4-FFF2-40B4-BE49-F238E27FC236}">
                <a16:creationId xmlns:a16="http://schemas.microsoft.com/office/drawing/2014/main" id="{B2E2DA20-D634-4FC4-909C-03293C95AFE6}"/>
              </a:ext>
            </a:extLst>
          </p:cNvPr>
          <p:cNvPicPr>
            <a:picLocks noChangeAspect="1"/>
          </p:cNvPicPr>
          <p:nvPr/>
        </p:nvPicPr>
        <p:blipFill>
          <a:blip r:embed="rId3"/>
          <a:stretch>
            <a:fillRect/>
          </a:stretch>
        </p:blipFill>
        <p:spPr>
          <a:xfrm>
            <a:off x="819253" y="3051749"/>
            <a:ext cx="7505494" cy="3166380"/>
          </a:xfrm>
          <a:prstGeom prst="rect">
            <a:avLst/>
          </a:prstGeom>
        </p:spPr>
      </p:pic>
      <p:sp>
        <p:nvSpPr>
          <p:cNvPr id="6" name="Rectangle 5">
            <a:extLst>
              <a:ext uri="{FF2B5EF4-FFF2-40B4-BE49-F238E27FC236}">
                <a16:creationId xmlns:a16="http://schemas.microsoft.com/office/drawing/2014/main" id="{D624EB63-2C38-4FA0-98C9-79CC303F01FB}"/>
              </a:ext>
            </a:extLst>
          </p:cNvPr>
          <p:cNvSpPr/>
          <p:nvPr/>
        </p:nvSpPr>
        <p:spPr>
          <a:xfrm>
            <a:off x="88482" y="743425"/>
            <a:ext cx="3893210" cy="1569660"/>
          </a:xfrm>
          <a:prstGeom prst="rect">
            <a:avLst/>
          </a:prstGeom>
        </p:spPr>
        <p:txBody>
          <a:bodyPr wrap="square">
            <a:spAutoFit/>
          </a:bodyPr>
          <a:lstStyle/>
          <a:p>
            <a:pPr algn="ctr"/>
            <a:r>
              <a:rPr lang="en-US" sz="2400" b="1" dirty="0"/>
              <a:t>Problem: </a:t>
            </a:r>
            <a:r>
              <a:rPr lang="en-US" sz="2400" dirty="0"/>
              <a:t>large fragmentation of the IoT market among different operating systems and hardware configurations</a:t>
            </a:r>
            <a:endParaRPr lang="en-US" sz="2400" dirty="0">
              <a:solidFill>
                <a:schemeClr val="accent5">
                  <a:lumMod val="75000"/>
                </a:schemeClr>
              </a:solidFill>
            </a:endParaRPr>
          </a:p>
        </p:txBody>
      </p:sp>
      <p:cxnSp>
        <p:nvCxnSpPr>
          <p:cNvPr id="7" name="Straight Connector 6">
            <a:extLst>
              <a:ext uri="{FF2B5EF4-FFF2-40B4-BE49-F238E27FC236}">
                <a16:creationId xmlns:a16="http://schemas.microsoft.com/office/drawing/2014/main" id="{87BABECE-AECC-B443-8F04-3633707FC5FA}"/>
              </a:ext>
            </a:extLst>
          </p:cNvPr>
          <p:cNvCxnSpPr>
            <a:cxnSpLocks/>
          </p:cNvCxnSpPr>
          <p:nvPr/>
        </p:nvCxnSpPr>
        <p:spPr>
          <a:xfrm>
            <a:off x="4306286" y="743425"/>
            <a:ext cx="19204" cy="221123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3276027-C9B3-D54F-A4F2-B5F148AE75E9}"/>
              </a:ext>
            </a:extLst>
          </p:cNvPr>
          <p:cNvSpPr/>
          <p:nvPr/>
        </p:nvSpPr>
        <p:spPr>
          <a:xfrm>
            <a:off x="4462223" y="646331"/>
            <a:ext cx="4593292" cy="2308324"/>
          </a:xfrm>
          <a:prstGeom prst="rect">
            <a:avLst/>
          </a:prstGeom>
        </p:spPr>
        <p:txBody>
          <a:bodyPr wrap="square">
            <a:spAutoFit/>
          </a:bodyPr>
          <a:lstStyle/>
          <a:p>
            <a:r>
              <a:rPr lang="en-US" sz="2400" b="1" dirty="0"/>
              <a:t>Security Interpreter (SECI)</a:t>
            </a:r>
          </a:p>
          <a:p>
            <a:r>
              <a:rPr lang="en-US" sz="2400" dirty="0"/>
              <a:t>Creates a lightweight virtual environment on machines</a:t>
            </a:r>
          </a:p>
          <a:p>
            <a:pPr marL="342900" indent="-342900">
              <a:buFont typeface="Arial" panose="020B0604020202020204" pitchFamily="34" charset="0"/>
              <a:buChar char="•"/>
            </a:pPr>
            <a:r>
              <a:rPr lang="en-US" sz="2400" dirty="0"/>
              <a:t>Limited architecture</a:t>
            </a:r>
          </a:p>
          <a:p>
            <a:pPr marL="342900" indent="-342900">
              <a:buFont typeface="Arial" panose="020B0604020202020204" pitchFamily="34" charset="0"/>
              <a:buChar char="•"/>
            </a:pPr>
            <a:r>
              <a:rPr lang="en-US" sz="2400" dirty="0"/>
              <a:t>Little memory &amp; power used</a:t>
            </a:r>
          </a:p>
          <a:p>
            <a:pPr marL="342900" indent="-342900">
              <a:buFont typeface="Arial" panose="020B0604020202020204" pitchFamily="34" charset="0"/>
              <a:buChar char="•"/>
            </a:pPr>
            <a:r>
              <a:rPr lang="en-US" sz="2400" dirty="0"/>
              <a:t>For most important OSes</a:t>
            </a:r>
          </a:p>
        </p:txBody>
      </p:sp>
    </p:spTree>
    <p:extLst>
      <p:ext uri="{BB962C8B-B14F-4D97-AF65-F5344CB8AC3E}">
        <p14:creationId xmlns:p14="http://schemas.microsoft.com/office/powerpoint/2010/main" val="411398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red, control, hand&#10;&#10;Description automatically generated">
            <a:extLst>
              <a:ext uri="{FF2B5EF4-FFF2-40B4-BE49-F238E27FC236}">
                <a16:creationId xmlns:a16="http://schemas.microsoft.com/office/drawing/2014/main" id="{A6606996-2EAB-46CB-9CA7-793B8A388199}"/>
              </a:ext>
            </a:extLst>
          </p:cNvPr>
          <p:cNvPicPr>
            <a:picLocks noChangeAspect="1"/>
          </p:cNvPicPr>
          <p:nvPr/>
        </p:nvPicPr>
        <p:blipFill>
          <a:blip r:embed="rId3"/>
          <a:stretch>
            <a:fillRect/>
          </a:stretch>
        </p:blipFill>
        <p:spPr>
          <a:xfrm>
            <a:off x="744830" y="3845679"/>
            <a:ext cx="3595964" cy="2385323"/>
          </a:xfrm>
          <a:prstGeom prst="rect">
            <a:avLst/>
          </a:prstGeom>
        </p:spPr>
      </p:pic>
      <p:sp>
        <p:nvSpPr>
          <p:cNvPr id="6" name="Rectangle 5">
            <a:extLst>
              <a:ext uri="{FF2B5EF4-FFF2-40B4-BE49-F238E27FC236}">
                <a16:creationId xmlns:a16="http://schemas.microsoft.com/office/drawing/2014/main" id="{35D1D0A8-1F96-40CA-AFDF-B036CF401453}"/>
              </a:ext>
            </a:extLst>
          </p:cNvPr>
          <p:cNvSpPr/>
          <p:nvPr/>
        </p:nvSpPr>
        <p:spPr>
          <a:xfrm>
            <a:off x="513624" y="90739"/>
            <a:ext cx="7654339" cy="1200329"/>
          </a:xfrm>
          <a:prstGeom prst="rect">
            <a:avLst/>
          </a:prstGeom>
        </p:spPr>
        <p:txBody>
          <a:bodyPr wrap="none">
            <a:spAutoFit/>
          </a:bodyPr>
          <a:lstStyle/>
          <a:p>
            <a:r>
              <a:rPr lang="en-US" sz="3600" b="1" dirty="0">
                <a:solidFill>
                  <a:srgbClr val="800000"/>
                </a:solidFill>
                <a:effectLst>
                  <a:outerShdw blurRad="38100" dist="38100" dir="2700000" algn="tl">
                    <a:srgbClr val="000000">
                      <a:alpha val="43137"/>
                    </a:srgbClr>
                  </a:outerShdw>
                </a:effectLst>
                <a:cs typeface="Times New Roman" pitchFamily="18" charset="0"/>
              </a:rPr>
              <a:t>Challenging Aspect: </a:t>
            </a:r>
          </a:p>
          <a:p>
            <a:r>
              <a:rPr lang="en-US" sz="3600" b="1" dirty="0">
                <a:solidFill>
                  <a:srgbClr val="800000"/>
                </a:solidFill>
                <a:effectLst>
                  <a:outerShdw blurRad="38100" dist="38100" dir="2700000" algn="tl">
                    <a:srgbClr val="000000">
                      <a:alpha val="43137"/>
                    </a:srgbClr>
                  </a:outerShdw>
                </a:effectLst>
                <a:cs typeface="Times New Roman" pitchFamily="18" charset="0"/>
              </a:rPr>
              <a:t>Limited Memory and Processing Power</a:t>
            </a:r>
            <a:endParaRPr lang="en-US" sz="3600" dirty="0"/>
          </a:p>
        </p:txBody>
      </p:sp>
      <p:sp>
        <p:nvSpPr>
          <p:cNvPr id="8" name="Rectangle 7">
            <a:extLst>
              <a:ext uri="{FF2B5EF4-FFF2-40B4-BE49-F238E27FC236}">
                <a16:creationId xmlns:a16="http://schemas.microsoft.com/office/drawing/2014/main" id="{80695EE8-06CA-48F7-A098-03B40475EA25}"/>
              </a:ext>
            </a:extLst>
          </p:cNvPr>
          <p:cNvSpPr/>
          <p:nvPr/>
        </p:nvSpPr>
        <p:spPr>
          <a:xfrm>
            <a:off x="584016" y="1291068"/>
            <a:ext cx="3824527" cy="1938992"/>
          </a:xfrm>
          <a:prstGeom prst="rect">
            <a:avLst/>
          </a:prstGeom>
        </p:spPr>
        <p:txBody>
          <a:bodyPr wrap="square">
            <a:spAutoFit/>
          </a:bodyPr>
          <a:lstStyle/>
          <a:p>
            <a:pPr algn="ctr"/>
            <a:r>
              <a:rPr lang="en-US" sz="2400" dirty="0"/>
              <a:t>Limited computational resources restricts IoT devices from using resources for the purpose of malware detection. </a:t>
            </a:r>
            <a:endParaRPr lang="en-US" sz="2400" dirty="0">
              <a:solidFill>
                <a:schemeClr val="accent5">
                  <a:lumMod val="75000"/>
                </a:schemeClr>
              </a:solidFill>
            </a:endParaRPr>
          </a:p>
        </p:txBody>
      </p:sp>
      <p:sp>
        <p:nvSpPr>
          <p:cNvPr id="10" name="Rectangle 9">
            <a:extLst>
              <a:ext uri="{FF2B5EF4-FFF2-40B4-BE49-F238E27FC236}">
                <a16:creationId xmlns:a16="http://schemas.microsoft.com/office/drawing/2014/main" id="{DA0BDA54-2296-4C6A-B700-83FF329423F1}"/>
              </a:ext>
            </a:extLst>
          </p:cNvPr>
          <p:cNvSpPr/>
          <p:nvPr/>
        </p:nvSpPr>
        <p:spPr>
          <a:xfrm>
            <a:off x="4735457" y="1137278"/>
            <a:ext cx="4252128" cy="2677656"/>
          </a:xfrm>
          <a:prstGeom prst="rect">
            <a:avLst/>
          </a:prstGeom>
        </p:spPr>
        <p:txBody>
          <a:bodyPr wrap="square">
            <a:spAutoFit/>
          </a:bodyPr>
          <a:lstStyle/>
          <a:p>
            <a:r>
              <a:rPr lang="en-US" sz="2400" dirty="0"/>
              <a:t>Main training of classifier is offloaded to the server.</a:t>
            </a:r>
          </a:p>
          <a:p>
            <a:endParaRPr lang="en-US" sz="2400" dirty="0"/>
          </a:p>
          <a:p>
            <a:r>
              <a:rPr lang="en-US" sz="2400" dirty="0"/>
              <a:t>Harnessing GPU processing power and parallelization techniques will help power classifier execution on end hosts</a:t>
            </a:r>
          </a:p>
        </p:txBody>
      </p:sp>
      <p:cxnSp>
        <p:nvCxnSpPr>
          <p:cNvPr id="11" name="Straight Connector 10">
            <a:extLst>
              <a:ext uri="{FF2B5EF4-FFF2-40B4-BE49-F238E27FC236}">
                <a16:creationId xmlns:a16="http://schemas.microsoft.com/office/drawing/2014/main" id="{3E8A5F15-C5A8-4A87-9903-8ADB61FA9853}"/>
              </a:ext>
            </a:extLst>
          </p:cNvPr>
          <p:cNvCxnSpPr>
            <a:cxnSpLocks/>
          </p:cNvCxnSpPr>
          <p:nvPr/>
        </p:nvCxnSpPr>
        <p:spPr>
          <a:xfrm>
            <a:off x="4514722" y="1294769"/>
            <a:ext cx="0" cy="24506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71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0" y="0"/>
            <a:ext cx="9144000" cy="6234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800000"/>
                </a:solidFill>
                <a:effectLst>
                  <a:outerShdw blurRad="38100" dist="38100" dir="2700000" algn="tl">
                    <a:srgbClr val="000000">
                      <a:alpha val="43137"/>
                    </a:srgbClr>
                  </a:outerShdw>
                </a:effectLst>
                <a:latin typeface="+mj-lt"/>
                <a:cs typeface="Times New Roman" pitchFamily="18" charset="0"/>
              </a:rPr>
              <a:t>Conclusion and Future Work </a:t>
            </a:r>
            <a:endParaRPr lang="en-US" sz="3600" dirty="0">
              <a:effectLst>
                <a:outerShdw blurRad="38100" dist="38100" dir="2700000" algn="tl">
                  <a:srgbClr val="000000">
                    <a:alpha val="43137"/>
                  </a:srgbClr>
                </a:outerShdw>
              </a:effectLst>
              <a:latin typeface="+mj-lt"/>
              <a:cs typeface="Times New Roman" pitchFamily="18" charset="0"/>
            </a:endParaRPr>
          </a:p>
        </p:txBody>
      </p:sp>
      <p:sp>
        <p:nvSpPr>
          <p:cNvPr id="5" name="TextBox 4"/>
          <p:cNvSpPr txBox="1"/>
          <p:nvPr/>
        </p:nvSpPr>
        <p:spPr>
          <a:xfrm>
            <a:off x="290946" y="710411"/>
            <a:ext cx="8853054"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It is estimated that this approach can result in an affordable, robust, scalable, and commercially-viable product for market deployment in two years.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Further work can be done to determine if it is sufficient to train one overall malware-detection model or if multiple models for different malware families need to be trained.</a:t>
            </a:r>
          </a:p>
          <a:p>
            <a:pPr marL="800100" lvl="1" indent="-342900">
              <a:buFont typeface="Arial" panose="020B0604020202020204" pitchFamily="34" charset="0"/>
              <a:buChar char="•"/>
            </a:pPr>
            <a:r>
              <a:rPr lang="en-US" sz="2400" dirty="0"/>
              <a:t>GOAL: maintain at least 95% detection accuracy</a:t>
            </a:r>
            <a:endParaRPr lang="en-US" sz="2400" dirty="0">
              <a:solidFill>
                <a:schemeClr val="accent5">
                  <a:lumMod val="75000"/>
                </a:schemeClr>
              </a:solidFill>
            </a:endParaRPr>
          </a:p>
        </p:txBody>
      </p:sp>
      <p:pic>
        <p:nvPicPr>
          <p:cNvPr id="3" name="Picture 2">
            <a:extLst>
              <a:ext uri="{FF2B5EF4-FFF2-40B4-BE49-F238E27FC236}">
                <a16:creationId xmlns:a16="http://schemas.microsoft.com/office/drawing/2014/main" id="{BB26EF88-2F08-4FB7-96F2-66239FA5D641}"/>
              </a:ext>
            </a:extLst>
          </p:cNvPr>
          <p:cNvPicPr>
            <a:picLocks noChangeAspect="1"/>
          </p:cNvPicPr>
          <p:nvPr/>
        </p:nvPicPr>
        <p:blipFill>
          <a:blip r:embed="rId3"/>
          <a:stretch>
            <a:fillRect/>
          </a:stretch>
        </p:blipFill>
        <p:spPr>
          <a:xfrm>
            <a:off x="4525272" y="3597442"/>
            <a:ext cx="4618728" cy="3045349"/>
          </a:xfrm>
          <a:prstGeom prst="rect">
            <a:avLst/>
          </a:prstGeom>
        </p:spPr>
      </p:pic>
    </p:spTree>
    <p:extLst>
      <p:ext uri="{BB962C8B-B14F-4D97-AF65-F5344CB8AC3E}">
        <p14:creationId xmlns:p14="http://schemas.microsoft.com/office/powerpoint/2010/main" val="321880851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2439</TotalTime>
  <Words>798</Words>
  <Application>Microsoft Macintosh PowerPoint</Application>
  <PresentationFormat>On-screen Show (4:3)</PresentationFormat>
  <Paragraphs>48</Paragraphs>
  <Slides>6</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vt:i4>
      </vt:variant>
    </vt:vector>
  </HeadingPairs>
  <TitlesOfParts>
    <vt:vector size="12" baseType="lpstr">
      <vt:lpstr>Arial</vt:lpstr>
      <vt:lpstr>Calibri</vt:lpstr>
      <vt:lpstr>Calibri Light</vt:lpstr>
      <vt:lpstr>Custom Design</vt:lpstr>
      <vt:lpstr>1_Custom Design</vt:lpstr>
      <vt:lpstr>Retrospect</vt:lpstr>
      <vt:lpstr>IoT Malware Detection Addressing Resource Optimization</vt:lpstr>
      <vt:lpstr>PowerPoint Presentation</vt:lpstr>
      <vt:lpstr>PowerPoint Presentation</vt:lpstr>
      <vt:lpstr>PowerPoint Presentation</vt:lpstr>
      <vt:lpstr>PowerPoint Presentation</vt:lpstr>
      <vt:lpstr>PowerPoint Presentation</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Pearce</dc:creator>
  <cp:lastModifiedBy>Microsoft Office User</cp:lastModifiedBy>
  <cp:revision>195</cp:revision>
  <cp:lastPrinted>2014-09-15T18:49:26Z</cp:lastPrinted>
  <dcterms:created xsi:type="dcterms:W3CDTF">2011-10-24T17:40:21Z</dcterms:created>
  <dcterms:modified xsi:type="dcterms:W3CDTF">2019-12-02T03:37:08Z</dcterms:modified>
</cp:coreProperties>
</file>