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Need to talk about your credentials to solve this problem (or someone else’s in the group) - layman’s terms only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bb9a78fc2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bb9a78fc2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it in layman’s terms only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bc5e06e8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bc5e06e8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can get technical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bc5e06e8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bc5e06e8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bc5e06e8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bc5e06e8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unique proposed solution to solve the IoT botnet issue. Aka our best solution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ryderh@email.sc.edu" TargetMode="External"/><Relationship Id="rId4" Type="http://schemas.openxmlformats.org/officeDocument/2006/relationships/hyperlink" Target="mailto:ncshaw@email.sc.edu" TargetMode="External"/><Relationship Id="rId10" Type="http://schemas.openxmlformats.org/officeDocument/2006/relationships/image" Target="../media/image1.png"/><Relationship Id="rId9" Type="http://schemas.openxmlformats.org/officeDocument/2006/relationships/hyperlink" Target="mailto:whittlel@email.sc.edu" TargetMode="External"/><Relationship Id="rId5" Type="http://schemas.openxmlformats.org/officeDocument/2006/relationships/hyperlink" Target="mailto:jstemper@email.sc.edu" TargetMode="External"/><Relationship Id="rId6" Type="http://schemas.openxmlformats.org/officeDocument/2006/relationships/hyperlink" Target="mailto:jdanker@email.sc.edu" TargetMode="External"/><Relationship Id="rId7" Type="http://schemas.openxmlformats.org/officeDocument/2006/relationships/hyperlink" Target="mailto:perreyce@email.sc.edu" TargetMode="External"/><Relationship Id="rId8" Type="http://schemas.openxmlformats.org/officeDocument/2006/relationships/hyperlink" Target="mailto:jtoneill@email.s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61233" y="724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Analysis of IoT Botnet Attack Models</a:t>
            </a:r>
            <a:endParaRPr/>
          </a:p>
        </p:txBody>
      </p:sp>
      <p:sp>
        <p:nvSpPr>
          <p:cNvPr id="55" name="Google Shape;55;p13"/>
          <p:cNvSpPr txBox="1"/>
          <p:nvPr>
            <p:ph idx="1" type="subTitle"/>
          </p:nvPr>
        </p:nvSpPr>
        <p:spPr>
          <a:xfrm>
            <a:off x="361225" y="2348400"/>
            <a:ext cx="4689900" cy="243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Ryder Henderson - </a:t>
            </a:r>
            <a:r>
              <a:rPr lang="en" sz="1800" u="sng">
                <a:solidFill>
                  <a:srgbClr val="1155CC"/>
                </a:solidFill>
                <a:latin typeface="Times New Roman"/>
                <a:ea typeface="Times New Roman"/>
                <a:cs typeface="Times New Roman"/>
                <a:sym typeface="Times New Roman"/>
                <a:hlinkClick r:id="rId3"/>
              </a:rPr>
              <a:t>ryderh@email.sc.edu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Noah Shaw - </a:t>
            </a:r>
            <a:r>
              <a:rPr lang="en" sz="1800" u="sng">
                <a:solidFill>
                  <a:srgbClr val="1155CC"/>
                </a:solidFill>
                <a:latin typeface="Times New Roman"/>
                <a:ea typeface="Times New Roman"/>
                <a:cs typeface="Times New Roman"/>
                <a:sym typeface="Times New Roman"/>
                <a:hlinkClick r:id="rId4"/>
              </a:rPr>
              <a:t>ncshaw@email.sc.edu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Jack Stemper - </a:t>
            </a:r>
            <a:r>
              <a:rPr lang="en" sz="1800" u="sng">
                <a:solidFill>
                  <a:srgbClr val="1155CC"/>
                </a:solidFill>
                <a:latin typeface="Times New Roman"/>
                <a:ea typeface="Times New Roman"/>
                <a:cs typeface="Times New Roman"/>
                <a:sym typeface="Times New Roman"/>
                <a:hlinkClick r:id="rId5"/>
              </a:rPr>
              <a:t>jstemper@email.sc.edu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Jahred Danker - </a:t>
            </a:r>
            <a:r>
              <a:rPr lang="en" sz="1800" u="sng">
                <a:solidFill>
                  <a:srgbClr val="1155CC"/>
                </a:solidFill>
                <a:latin typeface="Times New Roman"/>
                <a:ea typeface="Times New Roman"/>
                <a:cs typeface="Times New Roman"/>
                <a:sym typeface="Times New Roman"/>
                <a:hlinkClick r:id="rId6"/>
              </a:rPr>
              <a:t>jdanker@email.sc.edu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Edward Perreyclear - </a:t>
            </a:r>
            <a:r>
              <a:rPr lang="en" sz="1800" u="sng">
                <a:solidFill>
                  <a:srgbClr val="1155CC"/>
                </a:solidFill>
                <a:latin typeface="Times New Roman"/>
                <a:ea typeface="Times New Roman"/>
                <a:cs typeface="Times New Roman"/>
                <a:sym typeface="Times New Roman"/>
                <a:hlinkClick r:id="rId7"/>
              </a:rPr>
              <a:t>perreyce@email.sc.edu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Joseph O’Neill - </a:t>
            </a:r>
            <a:r>
              <a:rPr lang="en" sz="1800" u="sng">
                <a:solidFill>
                  <a:srgbClr val="1155CC"/>
                </a:solidFill>
                <a:latin typeface="Times New Roman"/>
                <a:ea typeface="Times New Roman"/>
                <a:cs typeface="Times New Roman"/>
                <a:sym typeface="Times New Roman"/>
                <a:hlinkClick r:id="rId8"/>
              </a:rPr>
              <a:t>jtoneill@email.sc.edu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Luke Whittle - </a:t>
            </a:r>
            <a:r>
              <a:rPr lang="en" sz="1800" u="sng">
                <a:solidFill>
                  <a:srgbClr val="1155CC"/>
                </a:solidFill>
                <a:latin typeface="Times New Roman"/>
                <a:ea typeface="Times New Roman"/>
                <a:cs typeface="Times New Roman"/>
                <a:sym typeface="Times New Roman"/>
                <a:hlinkClick r:id="rId9"/>
              </a:rPr>
              <a:t>whittlel@email.sc.edu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10">
            <a:alphaModFix/>
          </a:blip>
          <a:stretch>
            <a:fillRect/>
          </a:stretch>
        </p:blipFill>
        <p:spPr>
          <a:xfrm>
            <a:off x="4996592" y="2125050"/>
            <a:ext cx="3630933" cy="288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Importance of the Botnet Problem</a:t>
            </a:r>
            <a:endParaRPr/>
          </a:p>
        </p:txBody>
      </p:sp>
      <p:sp>
        <p:nvSpPr>
          <p:cNvPr id="62" name="Google Shape;62;p14"/>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Spreads quickly</a:t>
            </a:r>
            <a:endParaRPr/>
          </a:p>
          <a:p>
            <a:pPr indent="-342900" lvl="0" marL="457200" rtl="0" algn="l">
              <a:spcBef>
                <a:spcPts val="0"/>
              </a:spcBef>
              <a:spcAft>
                <a:spcPts val="0"/>
              </a:spcAft>
              <a:buSzPts val="1800"/>
              <a:buChar char="●"/>
            </a:pPr>
            <a:r>
              <a:rPr lang="en"/>
              <a:t>Billions of IoT devices to compromise</a:t>
            </a:r>
            <a:endParaRPr/>
          </a:p>
          <a:p>
            <a:pPr indent="-342900" lvl="0" marL="457200" rtl="0" algn="l">
              <a:spcBef>
                <a:spcPts val="0"/>
              </a:spcBef>
              <a:spcAft>
                <a:spcPts val="0"/>
              </a:spcAft>
              <a:buSzPts val="1800"/>
              <a:buChar char="●"/>
            </a:pPr>
            <a:r>
              <a:rPr lang="en"/>
              <a:t>Consumers do not think that IoT devices need to be secured</a:t>
            </a:r>
            <a:endParaRPr/>
          </a:p>
          <a:p>
            <a:pPr indent="-342900" lvl="0" marL="457200" rtl="0" algn="l">
              <a:spcBef>
                <a:spcPts val="0"/>
              </a:spcBef>
              <a:spcAft>
                <a:spcPts val="0"/>
              </a:spcAft>
              <a:buSzPts val="1800"/>
              <a:buChar char="●"/>
            </a:pPr>
            <a:r>
              <a:rPr lang="en"/>
              <a:t>Challenging to stop once it begins </a:t>
            </a:r>
            <a:r>
              <a:rPr lang="en"/>
              <a:t>spreading</a:t>
            </a:r>
            <a:endParaRPr/>
          </a:p>
        </p:txBody>
      </p:sp>
      <p:sp>
        <p:nvSpPr>
          <p:cNvPr id="63" name="Google Shape;63;p14"/>
          <p:cNvSpPr txBox="1"/>
          <p:nvPr>
            <p:ph type="title"/>
          </p:nvPr>
        </p:nvSpPr>
        <p:spPr>
          <a:xfrm>
            <a:off x="311700" y="2571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 Botnet Attack Models</a:t>
            </a:r>
            <a:endParaRPr/>
          </a:p>
        </p:txBody>
      </p:sp>
      <p:sp>
        <p:nvSpPr>
          <p:cNvPr id="64" name="Google Shape;64;p14"/>
          <p:cNvSpPr txBox="1"/>
          <p:nvPr>
            <p:ph idx="1" type="body"/>
          </p:nvPr>
        </p:nvSpPr>
        <p:spPr>
          <a:xfrm>
            <a:off x="269250" y="30910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kind of vulnerabilities do all IoT attack models exploit?</a:t>
            </a:r>
            <a:endParaRPr/>
          </a:p>
          <a:p>
            <a:pPr indent="-317500" lvl="1" marL="914400" rtl="0" algn="l">
              <a:spcBef>
                <a:spcPts val="0"/>
              </a:spcBef>
              <a:spcAft>
                <a:spcPts val="0"/>
              </a:spcAft>
              <a:buSzPts val="1400"/>
              <a:buChar char="○"/>
            </a:pPr>
            <a:r>
              <a:rPr lang="en"/>
              <a:t>Default logins and passwords</a:t>
            </a:r>
            <a:endParaRPr/>
          </a:p>
          <a:p>
            <a:pPr indent="-317500" lvl="2" marL="1371600" rtl="0" algn="l">
              <a:spcBef>
                <a:spcPts val="0"/>
              </a:spcBef>
              <a:spcAft>
                <a:spcPts val="0"/>
              </a:spcAft>
              <a:buSzPts val="1400"/>
              <a:buChar char="■"/>
            </a:pPr>
            <a:r>
              <a:rPr lang="en"/>
              <a:t>If 1 device was unprotected on a network, there are likely many others</a:t>
            </a:r>
            <a:endParaRPr/>
          </a:p>
          <a:p>
            <a:pPr indent="-317500" lvl="2" marL="1371600" rtl="0" algn="l">
              <a:spcBef>
                <a:spcPts val="0"/>
              </a:spcBef>
              <a:spcAft>
                <a:spcPts val="0"/>
              </a:spcAft>
              <a:buSzPts val="1400"/>
              <a:buChar char="■"/>
            </a:pPr>
            <a:r>
              <a:rPr lang="en"/>
              <a:t>1 device’s vulnerability leads to the entire IoT network being compromised</a:t>
            </a:r>
            <a:endParaRPr/>
          </a:p>
          <a:p>
            <a:pPr indent="-317500" lvl="1" marL="914400" rtl="0" algn="l">
              <a:spcBef>
                <a:spcPts val="0"/>
              </a:spcBef>
              <a:spcAft>
                <a:spcPts val="0"/>
              </a:spcAft>
              <a:buSzPts val="1400"/>
              <a:buChar char="○"/>
            </a:pPr>
            <a:r>
              <a:rPr lang="en"/>
              <a:t>Known vulnerabilities that should have been patched</a:t>
            </a:r>
            <a:endParaRPr/>
          </a:p>
        </p:txBody>
      </p:sp>
      <p:pic>
        <p:nvPicPr>
          <p:cNvPr id="65" name="Google Shape;65;p14"/>
          <p:cNvPicPr preferRelativeResize="0"/>
          <p:nvPr/>
        </p:nvPicPr>
        <p:blipFill>
          <a:blip r:embed="rId3">
            <a:alphaModFix/>
          </a:blip>
          <a:stretch>
            <a:fillRect/>
          </a:stretch>
        </p:blipFill>
        <p:spPr>
          <a:xfrm>
            <a:off x="6834394" y="287425"/>
            <a:ext cx="1920325" cy="1443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84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71" name="Google Shape;71;p15"/>
          <p:cNvSpPr txBox="1"/>
          <p:nvPr>
            <p:ph idx="1" type="body"/>
          </p:nvPr>
        </p:nvSpPr>
        <p:spPr>
          <a:xfrm>
            <a:off x="727650" y="657125"/>
            <a:ext cx="7688700" cy="434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Enforcement through Consistent Regulation of IoT Vendors</a:t>
            </a:r>
            <a:endParaRPr b="1" sz="1400"/>
          </a:p>
          <a:p>
            <a:pPr indent="-317500" lvl="1" marL="914400" rtl="0" algn="l">
              <a:spcBef>
                <a:spcPts val="0"/>
              </a:spcBef>
              <a:spcAft>
                <a:spcPts val="0"/>
              </a:spcAft>
              <a:buSzPts val="1400"/>
              <a:buAutoNum type="alphaLcPeriod"/>
            </a:pPr>
            <a:r>
              <a:rPr lang="en"/>
              <a:t>Hold Vendors to a standard or ethical code</a:t>
            </a:r>
            <a:endParaRPr/>
          </a:p>
          <a:p>
            <a:pPr indent="-317500" lvl="1" marL="914400" rtl="0" algn="l">
              <a:spcBef>
                <a:spcPts val="0"/>
              </a:spcBef>
              <a:spcAft>
                <a:spcPts val="0"/>
              </a:spcAft>
              <a:buSzPts val="1400"/>
              <a:buAutoNum type="alphaLcPeriod"/>
            </a:pPr>
            <a:r>
              <a:rPr lang="en"/>
              <a:t>Supply consumers with a way to know if a certain vendor follows certain guidelines or not</a:t>
            </a:r>
            <a:endParaRPr/>
          </a:p>
          <a:p>
            <a:pPr indent="-317500" lvl="2" marL="1371600" rtl="0" algn="l">
              <a:spcBef>
                <a:spcPts val="0"/>
              </a:spcBef>
              <a:spcAft>
                <a:spcPts val="0"/>
              </a:spcAft>
              <a:buSzPts val="1400"/>
              <a:buAutoNum type="romanLcPeriod"/>
            </a:pPr>
            <a:r>
              <a:rPr lang="en"/>
              <a:t>This will force vendors into following standards or lose business</a:t>
            </a:r>
            <a:endParaRPr/>
          </a:p>
          <a:p>
            <a:pPr indent="-317500" lvl="2" marL="1371600" rtl="0" algn="l">
              <a:spcBef>
                <a:spcPts val="0"/>
              </a:spcBef>
              <a:spcAft>
                <a:spcPts val="0"/>
              </a:spcAft>
              <a:buSzPts val="1400"/>
              <a:buAutoNum type="romanLcPeriod"/>
            </a:pPr>
            <a:r>
              <a:rPr lang="en"/>
              <a:t>Requires an organization to enforce guidelines</a:t>
            </a:r>
            <a:endParaRPr/>
          </a:p>
          <a:p>
            <a:pPr indent="-317500" lvl="0" marL="457200" rtl="0" algn="l">
              <a:spcBef>
                <a:spcPts val="0"/>
              </a:spcBef>
              <a:spcAft>
                <a:spcPts val="0"/>
              </a:spcAft>
              <a:buSzPts val="1400"/>
              <a:buAutoNum type="arabicPeriod"/>
            </a:pPr>
            <a:r>
              <a:rPr b="1" lang="en" sz="1400"/>
              <a:t>Consumers that are Technologically Illiterate</a:t>
            </a:r>
            <a:endParaRPr b="1" sz="1400"/>
          </a:p>
          <a:p>
            <a:pPr indent="-317500" lvl="1" marL="914400" rtl="0" algn="l">
              <a:spcBef>
                <a:spcPts val="0"/>
              </a:spcBef>
              <a:spcAft>
                <a:spcPts val="0"/>
              </a:spcAft>
              <a:buSzPts val="1400"/>
              <a:buAutoNum type="alphaLcPeriod"/>
            </a:pPr>
            <a:r>
              <a:rPr lang="en"/>
              <a:t>Up-to-date and detailed user manuals included with every device, especially ones that don’t have user interfaces</a:t>
            </a:r>
            <a:endParaRPr/>
          </a:p>
          <a:p>
            <a:pPr indent="-317500" lvl="1" marL="914400" rtl="0" algn="l">
              <a:spcBef>
                <a:spcPts val="0"/>
              </a:spcBef>
              <a:spcAft>
                <a:spcPts val="0"/>
              </a:spcAft>
              <a:buSzPts val="1400"/>
              <a:buAutoNum type="alphaLcPeriod"/>
            </a:pPr>
            <a:r>
              <a:rPr lang="en"/>
              <a:t>Step-by-step setup process for devices that have user interfaces</a:t>
            </a:r>
            <a:endParaRPr/>
          </a:p>
          <a:p>
            <a:pPr indent="-317500" lvl="1" marL="914400" rtl="0" algn="l">
              <a:spcBef>
                <a:spcPts val="0"/>
              </a:spcBef>
              <a:spcAft>
                <a:spcPts val="0"/>
              </a:spcAft>
              <a:buSzPts val="1400"/>
              <a:buAutoNum type="alphaLcPeriod"/>
            </a:pPr>
            <a:r>
              <a:rPr lang="en"/>
              <a:t>Produce devices that do not require technology literacy</a:t>
            </a:r>
            <a:endParaRPr/>
          </a:p>
          <a:p>
            <a:pPr indent="-317500" lvl="2" marL="1371600" rtl="0" algn="l">
              <a:spcBef>
                <a:spcPts val="0"/>
              </a:spcBef>
              <a:spcAft>
                <a:spcPts val="0"/>
              </a:spcAft>
              <a:buSzPts val="1400"/>
              <a:buAutoNum type="romanLcPeriod"/>
            </a:pPr>
            <a:r>
              <a:rPr lang="en"/>
              <a:t>Have technologically literate workers install larger products like smart fridges</a:t>
            </a:r>
            <a:endParaRPr/>
          </a:p>
          <a:p>
            <a:pPr indent="-317500" lvl="0" marL="457200" rtl="0" algn="l">
              <a:spcBef>
                <a:spcPts val="0"/>
              </a:spcBef>
              <a:spcAft>
                <a:spcPts val="0"/>
              </a:spcAft>
              <a:buSzPts val="1400"/>
              <a:buAutoNum type="arabicPeriod"/>
            </a:pPr>
            <a:r>
              <a:rPr b="1" lang="en" sz="1400"/>
              <a:t>Consumers lack of device updating</a:t>
            </a:r>
            <a:endParaRPr b="1" sz="1400"/>
          </a:p>
          <a:p>
            <a:pPr indent="-317500" lvl="1" marL="914400" rtl="0" algn="l">
              <a:spcBef>
                <a:spcPts val="0"/>
              </a:spcBef>
              <a:spcAft>
                <a:spcPts val="0"/>
              </a:spcAft>
              <a:buSzPts val="1400"/>
              <a:buAutoNum type="alphaLcPeriod"/>
            </a:pPr>
            <a:r>
              <a:rPr lang="en"/>
              <a:t>Force internet connected devices to be updated before allowing online smart use</a:t>
            </a:r>
            <a:endParaRPr/>
          </a:p>
          <a:p>
            <a:pPr indent="-317500" lvl="2" marL="1371600" rtl="0" algn="l">
              <a:spcBef>
                <a:spcPts val="0"/>
              </a:spcBef>
              <a:spcAft>
                <a:spcPts val="0"/>
              </a:spcAft>
              <a:buSzPts val="1400"/>
              <a:buAutoNum type="romanLcPeriod"/>
            </a:pPr>
            <a:r>
              <a:rPr lang="en"/>
              <a:t>Example: Playstation system updates: can’t log in online without updating system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Feasible Solutions</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Required Change of Factory Default Password During Onboarding</a:t>
            </a:r>
            <a:endParaRPr sz="1800"/>
          </a:p>
          <a:p>
            <a:pPr indent="0" lvl="0" marL="457200" rtl="0" algn="l">
              <a:spcBef>
                <a:spcPts val="1600"/>
              </a:spcBef>
              <a:spcAft>
                <a:spcPts val="0"/>
              </a:spcAft>
              <a:buNone/>
            </a:pPr>
            <a:r>
              <a:t/>
            </a:r>
            <a:endParaRPr sz="1800"/>
          </a:p>
          <a:p>
            <a:pPr indent="-342900" lvl="0" marL="457200" rtl="0" algn="l">
              <a:spcBef>
                <a:spcPts val="1600"/>
              </a:spcBef>
              <a:spcAft>
                <a:spcPts val="0"/>
              </a:spcAft>
              <a:buSzPts val="1800"/>
              <a:buAutoNum type="arabicPeriod"/>
            </a:pPr>
            <a:r>
              <a:rPr lang="en" sz="1800"/>
              <a:t>Regular Firmware and Security Updates for Existing IoT Devices</a:t>
            </a:r>
            <a:endParaRPr sz="1800"/>
          </a:p>
        </p:txBody>
      </p:sp>
      <p:pic>
        <p:nvPicPr>
          <p:cNvPr id="78" name="Google Shape;78;p16"/>
          <p:cNvPicPr preferRelativeResize="0"/>
          <p:nvPr/>
        </p:nvPicPr>
        <p:blipFill>
          <a:blip r:embed="rId3">
            <a:alphaModFix/>
          </a:blip>
          <a:stretch>
            <a:fillRect/>
          </a:stretch>
        </p:blipFill>
        <p:spPr>
          <a:xfrm>
            <a:off x="6006650" y="3378517"/>
            <a:ext cx="2689675" cy="1512575"/>
          </a:xfrm>
          <a:prstGeom prst="rect">
            <a:avLst/>
          </a:prstGeom>
          <a:noFill/>
          <a:ln>
            <a:noFill/>
          </a:ln>
        </p:spPr>
      </p:pic>
      <p:pic>
        <p:nvPicPr>
          <p:cNvPr id="79" name="Google Shape;79;p16"/>
          <p:cNvPicPr preferRelativeResize="0"/>
          <p:nvPr/>
        </p:nvPicPr>
        <p:blipFill>
          <a:blip r:embed="rId4">
            <a:alphaModFix/>
          </a:blip>
          <a:stretch>
            <a:fillRect/>
          </a:stretch>
        </p:blipFill>
        <p:spPr>
          <a:xfrm>
            <a:off x="311695" y="3125750"/>
            <a:ext cx="4666450" cy="176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Impact of our solution:</a:t>
            </a:r>
            <a:endParaRPr/>
          </a:p>
          <a:p>
            <a:pPr indent="-317500" lvl="1" marL="914400" rtl="0" algn="l">
              <a:spcBef>
                <a:spcPts val="0"/>
              </a:spcBef>
              <a:spcAft>
                <a:spcPts val="0"/>
              </a:spcAft>
              <a:buSzPts val="1400"/>
              <a:buChar char="○"/>
            </a:pPr>
            <a:r>
              <a:rPr lang="en"/>
              <a:t>Simple</a:t>
            </a:r>
            <a:endParaRPr/>
          </a:p>
          <a:p>
            <a:pPr indent="-317500" lvl="1" marL="914400" rtl="0" algn="l">
              <a:spcBef>
                <a:spcPts val="0"/>
              </a:spcBef>
              <a:spcAft>
                <a:spcPts val="0"/>
              </a:spcAft>
              <a:buSzPts val="1400"/>
              <a:buChar char="○"/>
            </a:pPr>
            <a:r>
              <a:rPr lang="en"/>
              <a:t>Easy to implement</a:t>
            </a:r>
            <a:endParaRPr/>
          </a:p>
          <a:p>
            <a:pPr indent="-317500" lvl="1" marL="914400" rtl="0" algn="l">
              <a:spcBef>
                <a:spcPts val="0"/>
              </a:spcBef>
              <a:spcAft>
                <a:spcPts val="0"/>
              </a:spcAft>
              <a:buSzPts val="1400"/>
              <a:buChar char="○"/>
            </a:pPr>
            <a:r>
              <a:rPr lang="en"/>
              <a:t>Cost-effective</a:t>
            </a:r>
            <a:endParaRPr/>
          </a:p>
          <a:p>
            <a:pPr indent="-317500" lvl="1" marL="914400" rtl="0" algn="l">
              <a:spcBef>
                <a:spcPts val="0"/>
              </a:spcBef>
              <a:spcAft>
                <a:spcPts val="0"/>
              </a:spcAft>
              <a:buSzPts val="1400"/>
              <a:buChar char="○"/>
            </a:pPr>
            <a:r>
              <a:rPr lang="en"/>
              <a:t>No major changes to the current manufacturing process</a:t>
            </a:r>
            <a:endParaRPr/>
          </a:p>
          <a:p>
            <a:pPr indent="-317500" lvl="1" marL="914400" rtl="0" algn="l">
              <a:spcBef>
                <a:spcPts val="0"/>
              </a:spcBef>
              <a:spcAft>
                <a:spcPts val="0"/>
              </a:spcAft>
              <a:buSzPts val="1400"/>
              <a:buChar char="○"/>
            </a:pPr>
            <a:r>
              <a:rPr lang="en"/>
              <a:t>Keeps up with the fast growing rate of technology</a:t>
            </a:r>
            <a:endParaRPr/>
          </a:p>
          <a:p>
            <a:pPr indent="-317500" lvl="1" marL="914400" rtl="0" algn="l">
              <a:spcBef>
                <a:spcPts val="0"/>
              </a:spcBef>
              <a:spcAft>
                <a:spcPts val="0"/>
              </a:spcAft>
              <a:buSzPts val="1400"/>
              <a:buChar char="○"/>
            </a:pPr>
            <a:r>
              <a:rPr lang="en"/>
              <a:t>Doesn’t leave it to the consumer to </a:t>
            </a:r>
            <a:r>
              <a:rPr i="1" lang="en"/>
              <a:t>hopefully </a:t>
            </a:r>
            <a:r>
              <a:rPr lang="en"/>
              <a:t>implement security for their devices</a:t>
            </a:r>
            <a:endParaRPr/>
          </a:p>
          <a:p>
            <a:pPr indent="-342900" lvl="0" marL="457200" rtl="0" algn="l">
              <a:spcBef>
                <a:spcPts val="0"/>
              </a:spcBef>
              <a:spcAft>
                <a:spcPts val="0"/>
              </a:spcAft>
              <a:buSzPts val="1800"/>
              <a:buChar char="●"/>
            </a:pPr>
            <a:r>
              <a:rPr lang="en"/>
              <a:t>Overall, botnets are a very dangerous threat model with the increasing number of IOT devices that will come online over the next few years. These botnets could cause serious problems, so we need to look into doing something about it now.</a:t>
            </a:r>
            <a:endParaRPr/>
          </a:p>
        </p:txBody>
      </p:sp>
      <p:pic>
        <p:nvPicPr>
          <p:cNvPr id="86" name="Google Shape;86;p17"/>
          <p:cNvPicPr preferRelativeResize="0"/>
          <p:nvPr/>
        </p:nvPicPr>
        <p:blipFill>
          <a:blip r:embed="rId3">
            <a:alphaModFix/>
          </a:blip>
          <a:stretch>
            <a:fillRect/>
          </a:stretch>
        </p:blipFill>
        <p:spPr>
          <a:xfrm>
            <a:off x="5595800" y="91125"/>
            <a:ext cx="3371974" cy="2238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