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5" r:id="rId16"/>
    <p:sldId id="286" r:id="rId17"/>
    <p:sldId id="287" r:id="rId18"/>
    <p:sldId id="288" r:id="rId19"/>
    <p:sldId id="28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2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hyperlink" Target="https://seedfund.nsf.gov/abou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hyperlink" Target="https://seedfund.nsf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mailto:StudentServices@cec.sc.edu" TargetMode="External"/><Relationship Id="rId4" Type="http://schemas.openxmlformats.org/officeDocument/2006/relationships/hyperlink" Target="https://sc.edu/safety/coronaviru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hyperlink" Target="http://paulgraham.com/investors.html" TargetMode="External"/><Relationship Id="rId4" Type="http://schemas.openxmlformats.org/officeDocument/2006/relationships/hyperlink" Target="https://www.startupschool.org/video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s://www.startupschool.org/video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://paulgraham.com/startupfunding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2,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and Capital Sources</a:t>
            </a:r>
            <a:endParaRPr 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5"/>
    </mc:Choice>
    <mc:Fallback>
      <p:transition spd="slow" advTm="3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and how much to seek?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 the needs &amp; limit the cost of raising the funds</a:t>
            </a:r>
          </a:p>
          <a:p>
            <a:r>
              <a:rPr lang="en-US" dirty="0" smtClean="0"/>
              <a:t>Cost -- % of ownership/$</a:t>
            </a:r>
          </a:p>
          <a:p>
            <a:pPr lvl="1"/>
            <a:r>
              <a:rPr lang="en-US" dirty="0" smtClean="0"/>
              <a:t>Pre-investment valuation</a:t>
            </a:r>
          </a:p>
          <a:p>
            <a:pPr lvl="1"/>
            <a:r>
              <a:rPr lang="en-US" dirty="0" smtClean="0"/>
              <a:t>Raise only enough to reach milestone that </a:t>
            </a:r>
            <a:r>
              <a:rPr lang="en-US" b="1" dirty="0" smtClean="0"/>
              <a:t>significantly increases </a:t>
            </a:r>
            <a:r>
              <a:rPr lang="en-US" dirty="0" smtClean="0"/>
              <a:t>the value of the venture</a:t>
            </a:r>
          </a:p>
          <a:p>
            <a:r>
              <a:rPr lang="en-US" dirty="0" smtClean="0"/>
              <a:t>Build up the value of the venture before seeking additional funds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Have an up-to-date business plan to help raising capital!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94"/>
    </mc:Choice>
    <mc:Fallback>
      <p:transition spd="slow" advTm="19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Conditions that the entrepreneur and the lenders (investors) agree to in the transfer and use of funds</a:t>
            </a:r>
          </a:p>
          <a:p>
            <a:r>
              <a:rPr lang="en-US" dirty="0" smtClean="0"/>
              <a:t>Promissory note – debt financing</a:t>
            </a:r>
          </a:p>
          <a:p>
            <a:r>
              <a:rPr lang="en-US" dirty="0" smtClean="0"/>
              <a:t>Private Placement Memorandum (PPM) – equity financing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1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36"/>
    </mc:Choice>
    <mc:Fallback>
      <p:transition spd="slow" advTm="10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Non-traditional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Federal government</a:t>
            </a:r>
          </a:p>
          <a:p>
            <a:pPr lvl="1"/>
            <a:r>
              <a:rPr lang="en-US" dirty="0" smtClean="0"/>
              <a:t>Small Business Innovation Research (SBIR)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Business Technology Transfer (STTR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See </a:t>
            </a:r>
            <a:r>
              <a:rPr lang="en-US" dirty="0">
                <a:hlinkClick r:id="rId4"/>
              </a:rPr>
              <a:t>https://seedfund.nsf.gov/about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SC Dept. of Commerce offer several workshops for local small businesses on applying for SBIR and STTR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0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36"/>
    </mc:Choice>
    <mc:Fallback>
      <p:transition spd="slow" advTm="13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Securities: situations that involve using someone else’s money based on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romise of profits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rospects of return</a:t>
            </a:r>
          </a:p>
          <a:p>
            <a:pPr lvl="1"/>
            <a:r>
              <a:rPr lang="en-US" dirty="0" smtClean="0"/>
              <a:t>Make money</a:t>
            </a:r>
          </a:p>
          <a:p>
            <a:r>
              <a:rPr lang="en-US" dirty="0" smtClean="0"/>
              <a:t>Security Laws</a:t>
            </a:r>
          </a:p>
          <a:p>
            <a:pPr lvl="1"/>
            <a:r>
              <a:rPr lang="en-US" dirty="0" smtClean="0"/>
              <a:t>Federal level – all sales of securities</a:t>
            </a:r>
          </a:p>
          <a:p>
            <a:pPr lvl="1"/>
            <a:r>
              <a:rPr lang="en-US" dirty="0" smtClean="0"/>
              <a:t>State level</a:t>
            </a:r>
          </a:p>
          <a:p>
            <a:r>
              <a:rPr lang="en-US" dirty="0" smtClean="0"/>
              <a:t>Initial Public Offering (IPO)</a:t>
            </a:r>
          </a:p>
          <a:p>
            <a:pPr lvl="1"/>
            <a:r>
              <a:rPr lang="en-US" dirty="0" smtClean="0"/>
              <a:t>Registration process</a:t>
            </a:r>
          </a:p>
          <a:p>
            <a:pPr lvl="1"/>
            <a:r>
              <a:rPr lang="en-US" dirty="0" smtClean="0"/>
              <a:t>Need at least 2 years of audited financials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82"/>
    </mc:Choice>
    <mc:Fallback>
      <p:transition spd="slow" advTm="24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equity financing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Dilute the ownership</a:t>
            </a:r>
          </a:p>
          <a:p>
            <a:r>
              <a:rPr lang="en-US" dirty="0" smtClean="0"/>
              <a:t>Pre-money valuation</a:t>
            </a:r>
          </a:p>
          <a:p>
            <a:r>
              <a:rPr lang="en-US" dirty="0" smtClean="0"/>
              <a:t>Post0money valuation= pre-money valuation + money raised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0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647"/>
    </mc:Choice>
    <mc:Fallback>
      <p:transition spd="slow" advTm="17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Venture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Substantial growth of startup </a:t>
            </a:r>
            <a:r>
              <a:rPr lang="en-US" dirty="0" smtClean="0">
                <a:sym typeface="Wingdings" panose="05000000000000000000" pitchFamily="2" charset="2"/>
              </a:rPr>
              <a:t> attractive to venture capital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Venture capital firms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General partners: successful </a:t>
            </a:r>
            <a:r>
              <a:rPr lang="en-US" dirty="0" err="1" smtClean="0">
                <a:sym typeface="Wingdings" panose="05000000000000000000" pitchFamily="2" charset="2"/>
              </a:rPr>
              <a:t>enterprenours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Limited partners: high net worth individuals, financial institutions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Focus on specific industries and venture types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Limited partnership agreement (LPA)</a:t>
            </a:r>
          </a:p>
          <a:p>
            <a:r>
              <a:rPr lang="en-US" dirty="0">
                <a:sym typeface="Wingdings" panose="05000000000000000000" pitchFamily="2" charset="2"/>
              </a:rPr>
              <a:t>R</a:t>
            </a:r>
            <a:r>
              <a:rPr lang="en-US" dirty="0" smtClean="0">
                <a:sym typeface="Wingdings" panose="05000000000000000000" pitchFamily="2" charset="2"/>
              </a:rPr>
              <a:t>eturn of investments (Exhibit 8.3)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61"/>
    </mc:Choice>
    <mc:Fallback>
      <p:transition spd="slow" advTm="31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Startup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management team</a:t>
            </a:r>
          </a:p>
          <a:p>
            <a:r>
              <a:rPr lang="en-US" dirty="0" smtClean="0"/>
              <a:t>Market </a:t>
            </a:r>
            <a:r>
              <a:rPr lang="en-US" dirty="0"/>
              <a:t>potential</a:t>
            </a:r>
          </a:p>
          <a:p>
            <a:r>
              <a:rPr lang="en-US" dirty="0"/>
              <a:t>Size of </a:t>
            </a:r>
            <a:r>
              <a:rPr lang="en-US" dirty="0" smtClean="0"/>
              <a:t>market opportunity</a:t>
            </a:r>
          </a:p>
          <a:p>
            <a:r>
              <a:rPr lang="en-US" dirty="0" smtClean="0"/>
              <a:t>Exit event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0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42"/>
    </mc:Choice>
    <mc:Fallback>
      <p:transition spd="slow" advTm="16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Friends and family </a:t>
            </a:r>
          </a:p>
          <a:p>
            <a:r>
              <a:rPr lang="en-US" dirty="0" smtClean="0"/>
              <a:t>Institutional lenders</a:t>
            </a:r>
          </a:p>
          <a:p>
            <a:pPr lvl="1"/>
            <a:r>
              <a:rPr lang="en-US" dirty="0" smtClean="0"/>
              <a:t>Collaterals</a:t>
            </a:r>
          </a:p>
          <a:p>
            <a:pPr lvl="1"/>
            <a:r>
              <a:rPr lang="en-US" dirty="0" smtClean="0"/>
              <a:t>Personal guarantee</a:t>
            </a:r>
          </a:p>
          <a:p>
            <a:pPr lvl="1"/>
            <a:r>
              <a:rPr lang="en-US" dirty="0" smtClean="0"/>
              <a:t>Loan rates, payment, term</a:t>
            </a:r>
          </a:p>
          <a:p>
            <a:pPr lvl="1"/>
            <a:r>
              <a:rPr lang="en-US" dirty="0" smtClean="0"/>
              <a:t>Restrictive covenants</a:t>
            </a:r>
          </a:p>
          <a:p>
            <a:r>
              <a:rPr lang="en-US" dirty="0" smtClean="0"/>
              <a:t>Small Business Administration (SBA) Loans</a:t>
            </a:r>
            <a:endParaRPr lang="en-US" dirty="0"/>
          </a:p>
          <a:p>
            <a:pPr lvl="1"/>
            <a:r>
              <a:rPr lang="en-US" dirty="0" smtClean="0"/>
              <a:t>Guarantees payment</a:t>
            </a:r>
          </a:p>
          <a:p>
            <a:pPr lvl="1"/>
            <a:r>
              <a:rPr lang="en-US" dirty="0" smtClean="0"/>
              <a:t>Higher interest </a:t>
            </a:r>
          </a:p>
          <a:p>
            <a:pPr lvl="1"/>
            <a:r>
              <a:rPr lang="en-US" dirty="0" smtClean="0"/>
              <a:t>Special considerations for women-owned and minority-owned enterprises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39"/>
    </mc:Choice>
    <mc:Fallback>
      <p:transition spd="slow" advTm="4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SBIR and STTP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SBIR</a:t>
            </a:r>
          </a:p>
          <a:p>
            <a:pPr lvl="1"/>
            <a:r>
              <a:rPr lang="en-US" dirty="0" smtClean="0"/>
              <a:t>American-owned and independently operated</a:t>
            </a:r>
          </a:p>
          <a:p>
            <a:pPr lvl="1"/>
            <a:r>
              <a:rPr lang="en-US" dirty="0" smtClean="0"/>
              <a:t>For-profit</a:t>
            </a:r>
          </a:p>
          <a:p>
            <a:pPr lvl="1"/>
            <a:r>
              <a:rPr lang="en-US" dirty="0" smtClean="0"/>
              <a:t>Principal researcher employed by business</a:t>
            </a:r>
          </a:p>
          <a:p>
            <a:pPr lvl="1"/>
            <a:r>
              <a:rPr lang="en-US" dirty="0" smtClean="0"/>
              <a:t>Company size &lt;= 500 employees</a:t>
            </a:r>
          </a:p>
          <a:p>
            <a:r>
              <a:rPr lang="en-US" dirty="0" smtClean="0"/>
              <a:t>STTR</a:t>
            </a:r>
          </a:p>
          <a:p>
            <a:pPr lvl="1"/>
            <a:r>
              <a:rPr lang="en-US" dirty="0"/>
              <a:t>American-owned and independently operated</a:t>
            </a:r>
          </a:p>
          <a:p>
            <a:pPr lvl="1"/>
            <a:r>
              <a:rPr lang="en-US" dirty="0"/>
              <a:t>For-profit</a:t>
            </a:r>
          </a:p>
          <a:p>
            <a:pPr lvl="1"/>
            <a:r>
              <a:rPr lang="en-US" dirty="0"/>
              <a:t>Principal researcher </a:t>
            </a:r>
            <a:r>
              <a:rPr lang="en-US" dirty="0" smtClean="0"/>
              <a:t>does NOT need to be employed </a:t>
            </a:r>
            <a:r>
              <a:rPr lang="en-US" dirty="0"/>
              <a:t>by business</a:t>
            </a:r>
          </a:p>
          <a:p>
            <a:pPr lvl="1"/>
            <a:r>
              <a:rPr lang="en-US" dirty="0"/>
              <a:t>Company size &lt;= 500 </a:t>
            </a:r>
            <a:r>
              <a:rPr lang="en-US" dirty="0" smtClean="0"/>
              <a:t>employees</a:t>
            </a:r>
          </a:p>
          <a:p>
            <a:pPr lvl="1"/>
            <a:r>
              <a:rPr lang="en-US" dirty="0" smtClean="0"/>
              <a:t>Partner with non-profit research institution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r>
              <a:rPr lang="en-US" b="1" dirty="0" smtClean="0"/>
              <a:t>See NSF SBIR/STTR website at </a:t>
            </a:r>
            <a:r>
              <a:rPr lang="en-US" b="1" dirty="0">
                <a:hlinkClick r:id="rId4"/>
              </a:rPr>
              <a:t>https://seedfund.nsf.gov/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29"/>
    </mc:Choice>
    <mc:Fallback>
      <p:transition spd="slow" advTm="26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Bootstrap financing</a:t>
            </a:r>
          </a:p>
          <a:p>
            <a:pPr lvl="1"/>
            <a:r>
              <a:rPr lang="en-US" dirty="0" smtClean="0"/>
              <a:t>Using the companies own sales and cash flows to invest in growth</a:t>
            </a:r>
          </a:p>
          <a:p>
            <a:r>
              <a:rPr lang="en-US" dirty="0" smtClean="0"/>
              <a:t>Licensing </a:t>
            </a:r>
          </a:p>
          <a:p>
            <a:pPr lvl="1"/>
            <a:r>
              <a:rPr lang="en-US" dirty="0" smtClean="0"/>
              <a:t>Licensing 3</a:t>
            </a:r>
            <a:r>
              <a:rPr lang="en-US" baseline="30000" dirty="0" smtClean="0"/>
              <a:t>rd</a:t>
            </a:r>
            <a:r>
              <a:rPr lang="en-US" dirty="0" smtClean="0"/>
              <a:t> party use of their technologies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68"/>
    </mc:Choice>
    <mc:Fallback>
      <p:transition spd="slow" advTm="8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Follow </a:t>
            </a:r>
            <a:r>
              <a:rPr lang="en-US" dirty="0" err="1" smtClean="0"/>
              <a:t>UofSC</a:t>
            </a:r>
            <a:r>
              <a:rPr lang="en-US" dirty="0" smtClean="0"/>
              <a:t> news on </a:t>
            </a:r>
            <a:r>
              <a:rPr lang="en-US" dirty="0">
                <a:hlinkClick r:id="rId4"/>
              </a:rPr>
              <a:t>https://sc.edu/safety/coronavirus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Pass/Fail grades – with questions, contact the Student Services at </a:t>
            </a:r>
            <a:r>
              <a:rPr lang="en-US" dirty="0" smtClean="0">
                <a:hlinkClick r:id="rId5"/>
              </a:rPr>
              <a:t>StudentServices@cec.sc.edu</a:t>
            </a:r>
            <a:endParaRPr lang="en-US" dirty="0"/>
          </a:p>
          <a:p>
            <a:pPr lvl="1"/>
            <a:r>
              <a:rPr lang="en-US" dirty="0" smtClean="0"/>
              <a:t>Prorated </a:t>
            </a:r>
            <a:r>
              <a:rPr lang="en-US" dirty="0"/>
              <a:t>refunds to students for meal plans, parking permits and on-campus residential </a:t>
            </a:r>
            <a:r>
              <a:rPr lang="en-US" dirty="0" smtClean="0"/>
              <a:t>housing</a:t>
            </a:r>
          </a:p>
          <a:p>
            <a:pPr lvl="1"/>
            <a:r>
              <a:rPr lang="en-US" dirty="0"/>
              <a:t>May commencement ceremonies have been tentatively rescheduled for August 7 and 8, </a:t>
            </a:r>
            <a:r>
              <a:rPr lang="en-US" dirty="0" smtClean="0"/>
              <a:t>2020</a:t>
            </a:r>
          </a:p>
          <a:p>
            <a:pPr lvl="1"/>
            <a:r>
              <a:rPr lang="en-US" dirty="0" smtClean="0"/>
              <a:t>ADVISEMENT for </a:t>
            </a:r>
            <a:r>
              <a:rPr lang="en-US" dirty="0" err="1" smtClean="0"/>
              <a:t>Maymester</a:t>
            </a:r>
            <a:r>
              <a:rPr lang="en-US" dirty="0" smtClean="0"/>
              <a:t>/Summer/Fall 2020</a:t>
            </a:r>
          </a:p>
          <a:p>
            <a:pPr marL="457200" lvl="1" indent="0" algn="ctr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Please contact me ASAP if you have any concerns regarding the course or any other questions related to your studies at </a:t>
            </a:r>
            <a:r>
              <a:rPr lang="en-US" dirty="0" err="1" smtClean="0">
                <a:solidFill>
                  <a:srgbClr val="C00000"/>
                </a:solidFill>
              </a:rPr>
              <a:t>UofSC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83"/>
    </mc:Choice>
    <mc:Fallback>
      <p:transition spd="slow" advTm="32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Obtaining </a:t>
            </a:r>
            <a:r>
              <a:rPr lang="en-US" dirty="0" smtClean="0"/>
              <a:t>Capital – Communication and Pitching your venture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Required video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Kevin </a:t>
            </a:r>
            <a:r>
              <a:rPr lang="en-US" dirty="0"/>
              <a:t>Hale</a:t>
            </a:r>
            <a:r>
              <a:rPr lang="en-US" dirty="0" smtClean="0"/>
              <a:t>, How to Pitch Your Startup, </a:t>
            </a:r>
            <a:r>
              <a:rPr lang="en-US" dirty="0"/>
              <a:t>Week </a:t>
            </a:r>
            <a:r>
              <a:rPr lang="en-US" dirty="0" smtClean="0"/>
              <a:t>7 of </a:t>
            </a:r>
            <a:r>
              <a:rPr lang="en-US" dirty="0" err="1"/>
              <a:t>Ycombinator</a:t>
            </a:r>
            <a:r>
              <a:rPr lang="en-US" dirty="0"/>
              <a:t> Startup School,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www.startupschool.org/videos</a:t>
            </a:r>
            <a:endParaRPr lang="en-US" dirty="0"/>
          </a:p>
          <a:p>
            <a:r>
              <a:rPr lang="en-US" dirty="0" smtClean="0"/>
              <a:t>How to present to Investors, </a:t>
            </a:r>
            <a:r>
              <a:rPr lang="en-US" dirty="0"/>
              <a:t>Paul Graham, </a:t>
            </a:r>
            <a:r>
              <a:rPr lang="en-US" dirty="0" err="1" smtClean="0"/>
              <a:t>Ycombinator</a:t>
            </a:r>
            <a:r>
              <a:rPr lang="en-US" dirty="0"/>
              <a:t>,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paulgraham.com/investors.html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10"/>
    </mc:Choice>
    <mc:Fallback>
      <p:transition spd="slow" advTm="14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Business </a:t>
            </a:r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Entrepreneurial roadmap</a:t>
            </a:r>
          </a:p>
          <a:p>
            <a:r>
              <a:rPr lang="en-US" dirty="0" smtClean="0"/>
              <a:t>“putting in writing” </a:t>
            </a:r>
          </a:p>
          <a:p>
            <a:r>
              <a:rPr lang="en-US" dirty="0" smtClean="0"/>
              <a:t>Creators: </a:t>
            </a:r>
          </a:p>
          <a:p>
            <a:pPr lvl="1"/>
            <a:r>
              <a:rPr lang="en-US" dirty="0" smtClean="0"/>
              <a:t>Technology entrepreneur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elp with editing and laying out of the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Interesting video</a:t>
            </a:r>
            <a:r>
              <a:rPr lang="en-US" dirty="0"/>
              <a:t>: </a:t>
            </a:r>
            <a:r>
              <a:rPr lang="en-US" dirty="0" err="1"/>
              <a:t>Anu</a:t>
            </a:r>
            <a:r>
              <a:rPr lang="en-US" dirty="0"/>
              <a:t> </a:t>
            </a:r>
            <a:r>
              <a:rPr lang="en-US" dirty="0" err="1" smtClean="0"/>
              <a:t>Hariharan</a:t>
            </a:r>
            <a:r>
              <a:rPr lang="en-US" dirty="0" smtClean="0"/>
              <a:t>, 9 Business Models, Week 3 of </a:t>
            </a:r>
            <a:r>
              <a:rPr lang="en-US" dirty="0" err="1" smtClean="0"/>
              <a:t>Ycombinator</a:t>
            </a:r>
            <a:r>
              <a:rPr lang="en-US" dirty="0" smtClean="0"/>
              <a:t> Startup School,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www.startupschool.org/videos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Project Milestone 6 is posted in </a:t>
            </a:r>
            <a:r>
              <a:rPr lang="en-US" b="1" dirty="0" err="1" smtClean="0">
                <a:solidFill>
                  <a:srgbClr val="0070C0"/>
                </a:solidFill>
              </a:rPr>
              <a:t>dropbox</a:t>
            </a:r>
            <a:r>
              <a:rPr lang="en-US" b="1" dirty="0" smtClean="0">
                <a:solidFill>
                  <a:srgbClr val="0070C0"/>
                </a:solidFill>
              </a:rPr>
              <a:t> and due on April 9</a:t>
            </a:r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Homework 5 (individual work) is due on April 7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0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31"/>
    </mc:Choice>
    <mc:Fallback>
      <p:transition spd="slow" advTm="21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Cash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Amount needed – widely different from startup to startup</a:t>
            </a:r>
          </a:p>
          <a:p>
            <a:pPr lvl="1"/>
            <a:r>
              <a:rPr lang="en-US" dirty="0" smtClean="0"/>
              <a:t>Good news: software development can we “cheap”</a:t>
            </a:r>
          </a:p>
          <a:p>
            <a:pPr lvl="1"/>
            <a:r>
              <a:rPr lang="en-US" dirty="0" smtClean="0"/>
              <a:t>Capital needs change over time</a:t>
            </a:r>
          </a:p>
          <a:p>
            <a:r>
              <a:rPr lang="en-US" dirty="0" smtClean="0"/>
              <a:t>What time of capital to get?</a:t>
            </a:r>
          </a:p>
          <a:p>
            <a:r>
              <a:rPr lang="en-US" dirty="0" smtClean="0"/>
              <a:t>How to manage capital?</a:t>
            </a:r>
          </a:p>
          <a:p>
            <a:r>
              <a:rPr lang="en-US" dirty="0" smtClean="0"/>
              <a:t>What type of fundraising tools and techniques are available?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Interesting read</a:t>
            </a:r>
            <a:r>
              <a:rPr lang="en-US" dirty="0" smtClean="0"/>
              <a:t>: How to fund a startup, Paul Graham, </a:t>
            </a:r>
            <a:r>
              <a:rPr lang="en-US" dirty="0" err="1" smtClean="0"/>
              <a:t>Ycompbinator</a:t>
            </a:r>
            <a:r>
              <a:rPr lang="en-US" dirty="0" smtClean="0"/>
              <a:t>,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paulgraham.com/startupfunding.html</a:t>
            </a:r>
            <a:r>
              <a:rPr lang="en-US" dirty="0" smtClean="0"/>
              <a:t>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30"/>
    </mc:Choice>
    <mc:Fallback>
      <p:transition spd="slow" advTm="16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Management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Self-funding</a:t>
            </a:r>
          </a:p>
          <a:p>
            <a:r>
              <a:rPr lang="en-US" dirty="0" smtClean="0"/>
              <a:t>External funding</a:t>
            </a:r>
          </a:p>
          <a:p>
            <a:pPr lvl="1"/>
            <a:r>
              <a:rPr lang="en-US" dirty="0" smtClean="0"/>
              <a:t>Equity financing</a:t>
            </a:r>
          </a:p>
          <a:p>
            <a:pPr lvl="1"/>
            <a:r>
              <a:rPr lang="en-US" dirty="0" smtClean="0"/>
              <a:t>Debt financing</a:t>
            </a:r>
          </a:p>
          <a:p>
            <a:r>
              <a:rPr lang="en-US" dirty="0" smtClean="0"/>
              <a:t>When to seek capital</a:t>
            </a:r>
          </a:p>
          <a:p>
            <a:r>
              <a:rPr lang="en-US" dirty="0" smtClean="0"/>
              <a:t>How much capital to seek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0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262"/>
    </mc:Choice>
    <mc:Fallback>
      <p:transition spd="slow" advTm="28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 err="1" smtClean="0"/>
              <a:t>wrt</a:t>
            </a:r>
            <a:r>
              <a:rPr lang="en-US" dirty="0" smtClean="0"/>
              <a:t>. control over the venture</a:t>
            </a:r>
          </a:p>
          <a:p>
            <a:r>
              <a:rPr lang="en-US" dirty="0" smtClean="0"/>
              <a:t>May slow growth of venture</a:t>
            </a:r>
          </a:p>
          <a:p>
            <a:r>
              <a:rPr lang="en-US" dirty="0" smtClean="0"/>
              <a:t>Lack of risk sharing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1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27"/>
    </mc:Choice>
    <mc:Fallback>
      <p:transition spd="slow" advTm="10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 financing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“Selling” ownership</a:t>
            </a:r>
          </a:p>
          <a:p>
            <a:r>
              <a:rPr lang="en-US" dirty="0" smtClean="0"/>
              <a:t>Share risk and rewards</a:t>
            </a:r>
          </a:p>
          <a:p>
            <a:r>
              <a:rPr lang="en-US" dirty="0" smtClean="0"/>
              <a:t>No short term obligation</a:t>
            </a:r>
          </a:p>
          <a:p>
            <a:r>
              <a:rPr lang="en-US" dirty="0" smtClean="0"/>
              <a:t>“Equity is forever” </a:t>
            </a:r>
          </a:p>
          <a:p>
            <a:r>
              <a:rPr lang="en-US" dirty="0" smtClean="0"/>
              <a:t>Restrictions on activities and capital management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6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80"/>
    </mc:Choice>
    <mc:Fallback>
      <p:transition spd="slow" advTm="9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Debt Financing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Taking a loan that needs to be repaid with interest</a:t>
            </a:r>
          </a:p>
          <a:p>
            <a:r>
              <a:rPr lang="en-US" dirty="0" smtClean="0"/>
              <a:t>Inflexible</a:t>
            </a:r>
          </a:p>
          <a:p>
            <a:r>
              <a:rPr lang="en-US" dirty="0" smtClean="0"/>
              <a:t>Short-term stressor: start repay loan immediately</a:t>
            </a:r>
          </a:p>
          <a:p>
            <a:r>
              <a:rPr lang="en-US" dirty="0" smtClean="0"/>
              <a:t>Lenders’ risk - collateral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6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85"/>
    </mc:Choice>
    <mc:Fallback>
      <p:transition spd="slow" advTm="8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of Capitals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Stages of financing</a:t>
            </a:r>
          </a:p>
          <a:p>
            <a:pPr lvl="1"/>
            <a:r>
              <a:rPr lang="en-US" dirty="0" smtClean="0"/>
              <a:t>Seed – self, FFF, equity</a:t>
            </a:r>
          </a:p>
          <a:p>
            <a:pPr lvl="1"/>
            <a:r>
              <a:rPr lang="en-US" dirty="0" smtClean="0"/>
              <a:t>Early – debt, equity </a:t>
            </a:r>
          </a:p>
          <a:p>
            <a:pPr lvl="1"/>
            <a:r>
              <a:rPr lang="en-US" dirty="0" smtClean="0"/>
              <a:t>Expansion – equity, debts </a:t>
            </a:r>
          </a:p>
          <a:p>
            <a:pPr lvl="1"/>
            <a:r>
              <a:rPr lang="en-US" dirty="0" smtClean="0"/>
              <a:t>Late</a:t>
            </a:r>
          </a:p>
          <a:p>
            <a:pPr lvl="1"/>
            <a:r>
              <a:rPr lang="en-US" dirty="0" smtClean="0"/>
              <a:t>IPO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04"/>
    </mc:Choice>
    <mc:Fallback>
      <p:transition spd="slow" advTm="8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750</Words>
  <Application>Microsoft Office PowerPoint</Application>
  <PresentationFormat>Widescreen</PresentationFormat>
  <Paragraphs>142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 Theme</vt:lpstr>
      <vt:lpstr>CSCE 590 April 2, 2020</vt:lpstr>
      <vt:lpstr>News</vt:lpstr>
      <vt:lpstr>Review: Business Plan</vt:lpstr>
      <vt:lpstr>Need for Cash</vt:lpstr>
      <vt:lpstr>Capital Management Plan</vt:lpstr>
      <vt:lpstr>Self-funding</vt:lpstr>
      <vt:lpstr>Equity financing</vt:lpstr>
      <vt:lpstr>Debt Financing</vt:lpstr>
      <vt:lpstr>Availability of Capitals</vt:lpstr>
      <vt:lpstr>When and how much to seek?</vt:lpstr>
      <vt:lpstr>Deal</vt:lpstr>
      <vt:lpstr>Non-traditional sources</vt:lpstr>
      <vt:lpstr>Regulations</vt:lpstr>
      <vt:lpstr>Cost of equity financing</vt:lpstr>
      <vt:lpstr>Venture Capital</vt:lpstr>
      <vt:lpstr>Startup evaluation</vt:lpstr>
      <vt:lpstr>Loans</vt:lpstr>
      <vt:lpstr>SBIR and STTP funding</vt:lpstr>
      <vt:lpstr>Other sources</vt:lpstr>
      <vt:lpstr>Next Class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</cp:lastModifiedBy>
  <cp:revision>46</cp:revision>
  <dcterms:created xsi:type="dcterms:W3CDTF">2020-03-23T16:02:51Z</dcterms:created>
  <dcterms:modified xsi:type="dcterms:W3CDTF">2020-04-02T18:56:24Z</dcterms:modified>
</cp:coreProperties>
</file>