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Vert">
          <a:fgClr>
            <a:schemeClr val="accent4">
              <a:lumMod val="40000"/>
              <a:lumOff val="60000"/>
            </a:schemeClr>
          </a:fgClr>
          <a:bgClr>
            <a:schemeClr val="accent4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r>
              <a:rPr lang="en-US" b="1" dirty="0" smtClean="0"/>
              <a:t>Diagnosing </a:t>
            </a:r>
            <a:r>
              <a:rPr lang="en-US" b="1" dirty="0" err="1" smtClean="0"/>
              <a:t>Agrosilvopastoral</a:t>
            </a:r>
            <a:r>
              <a:rPr lang="en-US" b="1" dirty="0" smtClean="0"/>
              <a:t> practices using Bayesian Networks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Alireza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Nasiri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CSCE 582</a:t>
            </a:r>
          </a:p>
          <a:p>
            <a:pPr marL="0" indent="0" algn="ctr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Spring 2016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9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BN – Deductive Reasoning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1" y="1447800"/>
            <a:ext cx="9077394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BN – Inductive Analysis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39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BN - Correlation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3999" cy="441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-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households adopting practices are more likely to </a:t>
            </a:r>
            <a:r>
              <a:rPr lang="en-US" dirty="0" smtClean="0"/>
              <a:t>live in </a:t>
            </a:r>
            <a:r>
              <a:rPr lang="en-US" dirty="0"/>
              <a:t>villages with somewhat degraded </a:t>
            </a:r>
            <a:r>
              <a:rPr lang="en-US" dirty="0" smtClean="0"/>
              <a:t>soils</a:t>
            </a:r>
          </a:p>
          <a:p>
            <a:r>
              <a:rPr lang="en-US" dirty="0"/>
              <a:t>household access to land is </a:t>
            </a:r>
            <a:r>
              <a:rPr lang="en-US" dirty="0" smtClean="0"/>
              <a:t>the factor </a:t>
            </a:r>
            <a:r>
              <a:rPr lang="en-US" dirty="0"/>
              <a:t>most likely to increase adoption </a:t>
            </a:r>
            <a:r>
              <a:rPr lang="en-US" dirty="0" smtClean="0"/>
              <a:t>rates</a:t>
            </a:r>
          </a:p>
          <a:p>
            <a:r>
              <a:rPr lang="en-US" dirty="0"/>
              <a:t>households with relatively </a:t>
            </a:r>
            <a:r>
              <a:rPr lang="en-US" dirty="0" smtClean="0"/>
              <a:t>few working </a:t>
            </a:r>
            <a:r>
              <a:rPr lang="en-US" dirty="0"/>
              <a:t>hands in the household are </a:t>
            </a:r>
            <a:r>
              <a:rPr lang="en-US" dirty="0" smtClean="0"/>
              <a:t>more likely to adopt </a:t>
            </a:r>
            <a:r>
              <a:rPr lang="en-US" dirty="0"/>
              <a:t>all conservation </a:t>
            </a:r>
            <a:r>
              <a:rPr lang="en-US" dirty="0" smtClean="0"/>
              <a:t>practices</a:t>
            </a:r>
          </a:p>
          <a:p>
            <a:r>
              <a:rPr lang="en-US" dirty="0" smtClean="0"/>
              <a:t>Practices condition </a:t>
            </a:r>
            <a:r>
              <a:rPr lang="en-US" dirty="0"/>
              <a:t>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– BN vs.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BNs’ graphical user inter-face (GUI) provides assistance to the </a:t>
            </a:r>
            <a:r>
              <a:rPr lang="en-US" dirty="0" err="1"/>
              <a:t>modeller</a:t>
            </a:r>
            <a:r>
              <a:rPr lang="en-US" dirty="0"/>
              <a:t> </a:t>
            </a:r>
            <a:r>
              <a:rPr lang="en-US" dirty="0" smtClean="0"/>
              <a:t>in evaluating </a:t>
            </a:r>
            <a:r>
              <a:rPr lang="en-US" dirty="0"/>
              <a:t>network structure </a:t>
            </a:r>
            <a:endParaRPr lang="en-US" dirty="0" smtClean="0"/>
          </a:p>
          <a:p>
            <a:r>
              <a:rPr lang="en-US" dirty="0" smtClean="0"/>
              <a:t>BN’s </a:t>
            </a:r>
            <a:r>
              <a:rPr lang="en-US" dirty="0"/>
              <a:t>other advantage is the possibility to deﬁne </a:t>
            </a:r>
            <a:r>
              <a:rPr lang="en-US" dirty="0" smtClean="0"/>
              <a:t>hierarchical structural </a:t>
            </a:r>
            <a:r>
              <a:rPr lang="en-US" dirty="0"/>
              <a:t>models with explicit hypotheses about </a:t>
            </a:r>
            <a:r>
              <a:rPr lang="en-US" dirty="0" smtClean="0"/>
              <a:t>the direction </a:t>
            </a:r>
            <a:r>
              <a:rPr lang="en-US" dirty="0"/>
              <a:t>of causality (ex. </a:t>
            </a:r>
            <a:r>
              <a:rPr lang="en-US" dirty="0" smtClean="0"/>
              <a:t>Village location </a:t>
            </a:r>
            <a:r>
              <a:rPr lang="en-US" dirty="0"/>
              <a:t>determines farm characteristics which in </a:t>
            </a:r>
            <a:r>
              <a:rPr lang="en-US" dirty="0" smtClean="0"/>
              <a:t>turn determine </a:t>
            </a:r>
            <a:r>
              <a:rPr lang="en-US" dirty="0"/>
              <a:t>adoption </a:t>
            </a:r>
            <a:r>
              <a:rPr lang="en-US" dirty="0" smtClean="0"/>
              <a:t>probabilities)</a:t>
            </a:r>
          </a:p>
          <a:p>
            <a:r>
              <a:rPr lang="en-US" dirty="0"/>
              <a:t>BNs allow for </a:t>
            </a:r>
            <a:r>
              <a:rPr lang="en-US" dirty="0" smtClean="0"/>
              <a:t>explicit correlation </a:t>
            </a:r>
            <a:r>
              <a:rPr lang="en-US" dirty="0"/>
              <a:t>between explanatory variables, whereas </a:t>
            </a:r>
            <a:r>
              <a:rPr lang="en-US" dirty="0" smtClean="0"/>
              <a:t>a logit </a:t>
            </a:r>
            <a:r>
              <a:rPr lang="en-US" dirty="0"/>
              <a:t>regression assumes independence of </a:t>
            </a:r>
            <a:r>
              <a:rPr lang="en-US" dirty="0" smtClean="0"/>
              <a:t>explanatory variables</a:t>
            </a:r>
          </a:p>
          <a:p>
            <a:r>
              <a:rPr lang="en-US" dirty="0"/>
              <a:t>Once a BN has </a:t>
            </a:r>
            <a:r>
              <a:rPr lang="en-US" dirty="0" smtClean="0"/>
              <a:t>been implemented</a:t>
            </a:r>
            <a:r>
              <a:rPr lang="en-US" dirty="0"/>
              <a:t>, it can be used ‘</a:t>
            </a:r>
            <a:r>
              <a:rPr lang="en-US" dirty="0" smtClean="0"/>
              <a:t>live’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BNs allow non-parametric </a:t>
            </a:r>
            <a:r>
              <a:rPr lang="en-US" dirty="0" smtClean="0"/>
              <a:t>modelling of</a:t>
            </a:r>
          </a:p>
          <a:p>
            <a:pPr lvl="1"/>
            <a:r>
              <a:rPr lang="en-US" dirty="0" smtClean="0"/>
              <a:t>Multiple practices implemented jointly in farms</a:t>
            </a:r>
          </a:p>
          <a:p>
            <a:pPr lvl="1"/>
            <a:r>
              <a:rPr lang="en-US" dirty="0" smtClean="0"/>
              <a:t>Correlation between the probability of implementing of those practices</a:t>
            </a:r>
          </a:p>
          <a:p>
            <a:pPr lvl="1"/>
            <a:r>
              <a:rPr lang="en-US" dirty="0" smtClean="0"/>
              <a:t>Correlation between household and farm characteristics</a:t>
            </a:r>
          </a:p>
          <a:p>
            <a:r>
              <a:rPr lang="en-US" dirty="0"/>
              <a:t>BNs can be </a:t>
            </a:r>
            <a:r>
              <a:rPr lang="en-US" dirty="0" smtClean="0"/>
              <a:t>used for </a:t>
            </a:r>
            <a:r>
              <a:rPr lang="en-US" dirty="0"/>
              <a:t>deductive ‘what-if’ </a:t>
            </a:r>
            <a:r>
              <a:rPr lang="en-US" dirty="0" smtClean="0"/>
              <a:t>reasoning</a:t>
            </a:r>
          </a:p>
          <a:p>
            <a:r>
              <a:rPr lang="en-US" dirty="0"/>
              <a:t>BNs can also be used inductively </a:t>
            </a:r>
            <a:r>
              <a:rPr lang="en-US" dirty="0" smtClean="0"/>
              <a:t>to </a:t>
            </a:r>
            <a:r>
              <a:rPr lang="en-US" dirty="0"/>
              <a:t>answer questions regarding the types </a:t>
            </a:r>
            <a:r>
              <a:rPr lang="en-US" dirty="0" smtClean="0"/>
              <a:t>of households </a:t>
            </a:r>
            <a:r>
              <a:rPr lang="en-US" dirty="0"/>
              <a:t>that are most likely to adopt </a:t>
            </a:r>
            <a:r>
              <a:rPr lang="en-US" dirty="0" smtClean="0"/>
              <a:t>speciﬁc practices </a:t>
            </a:r>
            <a:r>
              <a:rPr lang="en-US" dirty="0"/>
              <a:t>or combinations of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Agrosilvopastoral</a:t>
            </a:r>
            <a:r>
              <a:rPr lang="en-US" dirty="0" smtClean="0"/>
              <a:t> Systems (ASP)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Relating to agriculture that features crops, forestry and the pasturage of animals</a:t>
            </a:r>
          </a:p>
          <a:p>
            <a:r>
              <a:rPr lang="en-US" dirty="0"/>
              <a:t>Previous works tended to use </a:t>
            </a:r>
            <a:r>
              <a:rPr lang="en-US" dirty="0" smtClean="0"/>
              <a:t>categorical regression </a:t>
            </a:r>
            <a:r>
              <a:rPr lang="en-US" dirty="0"/>
              <a:t>models focusing on a single technology </a:t>
            </a:r>
            <a:r>
              <a:rPr lang="en-US" dirty="0" smtClean="0"/>
              <a:t>or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Farmer characteristics like family income, farm size, education and age</a:t>
            </a:r>
          </a:p>
          <a:p>
            <a:r>
              <a:rPr lang="en-US" dirty="0"/>
              <a:t>H</a:t>
            </a:r>
            <a:r>
              <a:rPr lang="en-US" dirty="0" smtClean="0"/>
              <a:t>istorical increase in tree domestication because of declining supply of tree resources, increased subsistence and commercial demand for tree products (</a:t>
            </a:r>
            <a:r>
              <a:rPr lang="en-US" dirty="0" err="1" smtClean="0"/>
              <a:t>Scherr</a:t>
            </a:r>
            <a:r>
              <a:rPr lang="en-US" dirty="0" smtClean="0"/>
              <a:t> 1995)</a:t>
            </a:r>
          </a:p>
          <a:p>
            <a:r>
              <a:rPr lang="en-US" dirty="0" smtClean="0"/>
              <a:t>Adopting soil conservation technologies in the initial stages because of non-economic variables like perception of soil erosion problem, but in later stages the main reason is economic factors (Garcia 2001)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Studies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doption </a:t>
            </a:r>
            <a:r>
              <a:rPr lang="en-US" dirty="0"/>
              <a:t>of live hedges </a:t>
            </a:r>
            <a:r>
              <a:rPr lang="en-US" dirty="0" smtClean="0"/>
              <a:t>and traditional practices </a:t>
            </a:r>
            <a:r>
              <a:rPr lang="en-US" dirty="0"/>
              <a:t>utilized to protect home gardens </a:t>
            </a:r>
            <a:r>
              <a:rPr lang="en-US" dirty="0" smtClean="0"/>
              <a:t>from animals (</a:t>
            </a:r>
            <a:r>
              <a:rPr lang="en-US" dirty="0" err="1" smtClean="0"/>
              <a:t>Ayuk</a:t>
            </a:r>
            <a:r>
              <a:rPr lang="en-US" dirty="0" smtClean="0"/>
              <a:t> 1997)</a:t>
            </a:r>
          </a:p>
          <a:p>
            <a:r>
              <a:rPr lang="en-US" dirty="0" smtClean="0"/>
              <a:t>Adoption of water and </a:t>
            </a:r>
            <a:r>
              <a:rPr lang="en-US" dirty="0"/>
              <a:t>soil conservation methods and level of information on the head of rural </a:t>
            </a:r>
            <a:r>
              <a:rPr lang="en-US" dirty="0" smtClean="0"/>
              <a:t>households and </a:t>
            </a:r>
            <a:r>
              <a:rPr lang="en-US" dirty="0"/>
              <a:t>some </a:t>
            </a:r>
            <a:r>
              <a:rPr lang="en-US" dirty="0" smtClean="0"/>
              <a:t>household socio-economic factors (</a:t>
            </a:r>
            <a:r>
              <a:rPr lang="en-US" dirty="0" err="1" smtClean="0"/>
              <a:t>Berthe</a:t>
            </a:r>
            <a:r>
              <a:rPr lang="en-US" dirty="0" smtClean="0"/>
              <a:t> et al. 1999)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Studies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affecting </a:t>
            </a:r>
            <a:r>
              <a:rPr lang="en-US" dirty="0"/>
              <a:t>adoption and non-adoption of live fences </a:t>
            </a:r>
            <a:r>
              <a:rPr lang="en-US" dirty="0" smtClean="0"/>
              <a:t>in the </a:t>
            </a:r>
            <a:r>
              <a:rPr lang="en-US" dirty="0"/>
              <a:t>Segou region, </a:t>
            </a:r>
            <a:r>
              <a:rPr lang="en-US" dirty="0" smtClean="0"/>
              <a:t>Mali. (</a:t>
            </a:r>
            <a:r>
              <a:rPr lang="en-US" dirty="0" err="1" smtClean="0"/>
              <a:t>Levasseur</a:t>
            </a:r>
            <a:r>
              <a:rPr lang="en-US" dirty="0" smtClean="0"/>
              <a:t> et al. </a:t>
            </a:r>
            <a:r>
              <a:rPr lang="en-US" dirty="0"/>
              <a:t>2009). the key </a:t>
            </a:r>
            <a:r>
              <a:rPr lang="en-US" dirty="0" smtClean="0"/>
              <a:t>factors determining </a:t>
            </a:r>
            <a:r>
              <a:rPr lang="en-US" dirty="0"/>
              <a:t>non-adoption of live </a:t>
            </a:r>
            <a:r>
              <a:rPr lang="en-US" dirty="0" smtClean="0"/>
              <a:t>fences:</a:t>
            </a:r>
          </a:p>
          <a:p>
            <a:pPr lvl="1"/>
            <a:r>
              <a:rPr lang="en-US" dirty="0" smtClean="0"/>
              <a:t>Insecure land ownership</a:t>
            </a:r>
          </a:p>
          <a:p>
            <a:pPr lvl="1"/>
            <a:r>
              <a:rPr lang="en-US" dirty="0" smtClean="0"/>
              <a:t>Lack of sufficient labor</a:t>
            </a:r>
          </a:p>
          <a:p>
            <a:pPr lvl="1"/>
            <a:r>
              <a:rPr lang="en-US" dirty="0" smtClean="0"/>
              <a:t>Resource-poor nature of the households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ominant </a:t>
            </a:r>
            <a:r>
              <a:rPr lang="en-US" dirty="0"/>
              <a:t>modelling approach </a:t>
            </a:r>
            <a:r>
              <a:rPr lang="en-US" dirty="0" smtClean="0"/>
              <a:t>has been </a:t>
            </a:r>
            <a:r>
              <a:rPr lang="en-US" dirty="0"/>
              <a:t>regression-based logit model with a </a:t>
            </a:r>
            <a:r>
              <a:rPr lang="en-US" dirty="0" smtClean="0"/>
              <a:t>single practice </a:t>
            </a:r>
            <a:r>
              <a:rPr lang="en-US" dirty="0"/>
              <a:t>as a dependent </a:t>
            </a:r>
            <a:r>
              <a:rPr lang="en-US" dirty="0" smtClean="0"/>
              <a:t>variable</a:t>
            </a:r>
          </a:p>
          <a:p>
            <a:r>
              <a:rPr lang="en-US" dirty="0" smtClean="0"/>
              <a:t>In </a:t>
            </a:r>
            <a:r>
              <a:rPr lang="en-US" dirty="0"/>
              <a:t>this study: modelling adoption of multiple </a:t>
            </a:r>
            <a:r>
              <a:rPr lang="en-US" dirty="0" smtClean="0"/>
              <a:t>ASP technologies</a:t>
            </a:r>
            <a:r>
              <a:rPr lang="en-US" dirty="0"/>
              <a:t>, using Bayesian networks</a:t>
            </a:r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of BNs on ASP adoption for tactical employment(decision support models account for </a:t>
            </a:r>
            <a:r>
              <a:rPr lang="en-US" dirty="0" smtClean="0"/>
              <a:t>repeated observations </a:t>
            </a:r>
            <a:r>
              <a:rPr lang="en-US" dirty="0"/>
              <a:t>and </a:t>
            </a:r>
            <a:r>
              <a:rPr lang="en-US" dirty="0" smtClean="0"/>
              <a:t>are good for short-term predictions</a:t>
            </a:r>
            <a:r>
              <a:rPr lang="en-US" dirty="0"/>
              <a:t>) </a:t>
            </a:r>
            <a:r>
              <a:rPr lang="en-US" dirty="0" smtClean="0"/>
              <a:t>in </a:t>
            </a:r>
            <a:r>
              <a:rPr lang="en-US" dirty="0"/>
              <a:t>both a deductive (scenario) and inductive (</a:t>
            </a:r>
            <a:r>
              <a:rPr lang="en-US" dirty="0" smtClean="0"/>
              <a:t>diagnostic</a:t>
            </a:r>
            <a:r>
              <a:rPr lang="en-US" dirty="0"/>
              <a:t>) </a:t>
            </a:r>
            <a:r>
              <a:rPr lang="en-US" dirty="0" smtClean="0"/>
              <a:t>sense</a:t>
            </a:r>
          </a:p>
          <a:p>
            <a:r>
              <a:rPr lang="en-US" dirty="0" smtClean="0"/>
              <a:t>Deductive: to </a:t>
            </a:r>
            <a:r>
              <a:rPr lang="en-US" dirty="0"/>
              <a:t>answer questions regarding the probability of implementation </a:t>
            </a:r>
            <a:r>
              <a:rPr lang="en-US" dirty="0" smtClean="0"/>
              <a:t>of </a:t>
            </a:r>
            <a:r>
              <a:rPr lang="en-US" dirty="0"/>
              <a:t>practices</a:t>
            </a:r>
            <a:endParaRPr lang="en-US" dirty="0" smtClean="0"/>
          </a:p>
          <a:p>
            <a:r>
              <a:rPr lang="en-US" dirty="0"/>
              <a:t>Inductive</a:t>
            </a:r>
            <a:r>
              <a:rPr lang="en-US" dirty="0" smtClean="0"/>
              <a:t>: to </a:t>
            </a:r>
            <a:r>
              <a:rPr lang="en-US" dirty="0"/>
              <a:t>identify potential participants</a:t>
            </a:r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Area &amp;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39 villages located in the </a:t>
            </a:r>
            <a:r>
              <a:rPr lang="en-US" dirty="0" err="1" smtClean="0"/>
              <a:t>Dioro</a:t>
            </a:r>
            <a:r>
              <a:rPr lang="en-US" dirty="0" smtClean="0"/>
              <a:t> and </a:t>
            </a:r>
            <a:r>
              <a:rPr lang="en-US" dirty="0" err="1" smtClean="0"/>
              <a:t>Farakou</a:t>
            </a:r>
            <a:r>
              <a:rPr lang="en-US" dirty="0" smtClean="0"/>
              <a:t> Massa rural communes in Segou region hosting more than 70000 people</a:t>
            </a:r>
          </a:p>
          <a:p>
            <a:r>
              <a:rPr lang="en-US" dirty="0"/>
              <a:t>8 </a:t>
            </a:r>
            <a:r>
              <a:rPr lang="en-US" dirty="0" smtClean="0"/>
              <a:t>research villages </a:t>
            </a:r>
            <a:r>
              <a:rPr lang="en-US" dirty="0"/>
              <a:t>designated for data collection to </a:t>
            </a:r>
            <a:r>
              <a:rPr lang="en-US" dirty="0" smtClean="0"/>
              <a:t>document progress </a:t>
            </a:r>
            <a:r>
              <a:rPr lang="en-US" dirty="0"/>
              <a:t>in achieving the Millennium </a:t>
            </a:r>
            <a:r>
              <a:rPr lang="en-US" dirty="0" smtClean="0"/>
              <a:t>Development Goals</a:t>
            </a:r>
          </a:p>
          <a:p>
            <a:r>
              <a:rPr lang="en-US" dirty="0" smtClean="0"/>
              <a:t>3 focus groups were identified: crop growers, pastoralists and women</a:t>
            </a:r>
          </a:p>
          <a:p>
            <a:r>
              <a:rPr lang="en-US" dirty="0" smtClean="0"/>
              <a:t>ASP practices: Food banks, Protective live fences, Boundary live fences, Village woodlots, Family woodlots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8" y="1295400"/>
            <a:ext cx="9040925" cy="5555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597</Words>
  <Application>Microsoft Office PowerPoint</Application>
  <PresentationFormat>On-screen Show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Diagnosing Agrosilvopastoral practices using Bayesian Networks</vt:lpstr>
      <vt:lpstr>Agrosilvopastoral Systems (ASP)</vt:lpstr>
      <vt:lpstr>Previous Studies</vt:lpstr>
      <vt:lpstr>Previous Studies (contd.)</vt:lpstr>
      <vt:lpstr>Previous Studies (contd.)</vt:lpstr>
      <vt:lpstr>The Difference</vt:lpstr>
      <vt:lpstr>In this paper</vt:lpstr>
      <vt:lpstr>Study Area &amp; Data</vt:lpstr>
      <vt:lpstr>The BN</vt:lpstr>
      <vt:lpstr>The BN – Deductive Reasoning</vt:lpstr>
      <vt:lpstr>The BN – Inductive Analysis</vt:lpstr>
      <vt:lpstr>The BN - Correlation</vt:lpstr>
      <vt:lpstr>Discussion - Findings</vt:lpstr>
      <vt:lpstr>Discussion – BN vs. Logistic Regression</vt:lpstr>
      <vt:lpstr>Conclusion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47</cp:revision>
  <dcterms:created xsi:type="dcterms:W3CDTF">2006-08-16T00:00:00Z</dcterms:created>
  <dcterms:modified xsi:type="dcterms:W3CDTF">2016-04-21T04:50:35Z</dcterms:modified>
</cp:coreProperties>
</file>