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3" r:id="rId6"/>
    <p:sldId id="266" r:id="rId7"/>
    <p:sldId id="268" r:id="rId8"/>
    <p:sldId id="270" r:id="rId9"/>
    <p:sldId id="275" r:id="rId10"/>
    <p:sldId id="276" r:id="rId11"/>
    <p:sldId id="271" r:id="rId12"/>
    <p:sldId id="273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638" autoAdjust="0"/>
  </p:normalViewPr>
  <p:slideViewPr>
    <p:cSldViewPr>
      <p:cViewPr varScale="1">
        <p:scale>
          <a:sx n="49" d="100"/>
          <a:sy n="49" d="100"/>
        </p:scale>
        <p:origin x="-19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7CB3A-83C7-4416-903D-EF50D58D71D2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5FA1A-8E68-4BA8-A717-8B8C99C61F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48898-B763-4F5D-ABE6-D03538E24655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belief assessment problem is to summarize the </a:t>
            </a:r>
            <a:r>
              <a:rPr lang="en-US" dirty="0" smtClean="0"/>
              <a:t>function. </a:t>
            </a:r>
            <a:r>
              <a:rPr lang="en-US" dirty="0"/>
              <a:t>For the atomic proposition Xi = xi, the problem is to assess and later update the belief in xi given evidence 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6393902-E2F7-47F0-A2F4-5BF09BE0EACF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73F3DB-C98E-4188-A353-56E3B1682124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7C5350B-A554-471E-AE1C-187B693DF2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C6D8B67-F1A7-43D5-875F-DDF652120473}" type="slidenum">
              <a:rPr lang="he-IL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5E68-2FEA-4C87-96FC-A8F6A0EEAFF8}" type="datetimeFigureOut">
              <a:rPr lang="en-US" smtClean="0"/>
              <a:pPr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96FFF-28C6-47EB-925F-D7263F177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762000"/>
            <a:ext cx="7772400" cy="25368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CSCE 582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Computation of the Most Probable Explanation in Bayesian Networks using Bucket Elimination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</a:t>
            </a:r>
            <a:r>
              <a:rPr lang="en-US" dirty="0" err="1" smtClean="0"/>
              <a:t>Hareesh</a:t>
            </a:r>
            <a:r>
              <a:rPr lang="en-US" dirty="0" smtClean="0"/>
              <a:t> </a:t>
            </a:r>
            <a:r>
              <a:rPr lang="en-US" dirty="0" err="1" smtClean="0"/>
              <a:t>Lingareddy</a:t>
            </a:r>
            <a:endParaRPr lang="en-US" dirty="0" smtClean="0"/>
          </a:p>
          <a:p>
            <a:r>
              <a:rPr lang="en-US" dirty="0" smtClean="0"/>
              <a:t>University of South Carolina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Elimination Algorithm for Most Probable Explanation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:</a:t>
            </a:r>
            <a:endParaRPr lang="en-US" altLang="en-US" sz="2000" b="1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33400" y="1981200"/>
            <a:ext cx="125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:</a:t>
            </a:r>
            <a:endParaRPr lang="en-US" altLang="en-US" sz="2000" b="1"/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33400" y="5181600"/>
            <a:ext cx="120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:</a:t>
            </a:r>
            <a:endParaRPr lang="en-US" altLang="en-US" sz="2000" b="1"/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33400" y="28956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:</a:t>
            </a:r>
            <a:endParaRPr lang="en-US" altLang="en-US" sz="2000" b="1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33400" y="3352800"/>
            <a:ext cx="120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:</a:t>
            </a:r>
            <a:endParaRPr lang="en-US" altLang="en-US" sz="2000" b="1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533400" y="3810000"/>
            <a:ext cx="1233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:</a:t>
            </a:r>
            <a:endParaRPr lang="en-US" altLang="en-US" sz="2000" b="1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33400" y="4724400"/>
            <a:ext cx="1233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:</a:t>
            </a:r>
            <a:endParaRPr lang="en-US" altLang="en-US" sz="2000" b="1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33400" y="4267200"/>
            <a:ext cx="1247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:</a:t>
            </a:r>
            <a:endParaRPr lang="en-US" altLang="en-US" sz="2000" b="1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1905000" y="2438400"/>
            <a:ext cx="781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|)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905000" y="1981200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|)*P()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1905000" y="3352800"/>
            <a:ext cx="969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|,)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1905000" y="2895600"/>
            <a:ext cx="1858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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,), =“no”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1905000" y="3810000"/>
            <a:ext cx="836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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)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905000" y="4267200"/>
            <a:ext cx="142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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)*P()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3733800" y="3352800"/>
            <a:ext cx="728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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</a:t>
            </a:r>
            <a:r>
              <a:rPr lang="en-US" altLang="en-US" sz="2000"/>
              <a:t>)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1905000" y="51816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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2819400" y="3352800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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,</a:t>
            </a:r>
            <a:r>
              <a:rPr lang="en-US" altLang="en-US" sz="2000"/>
              <a:t>)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2819400" y="3810000"/>
            <a:ext cx="112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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,,</a:t>
            </a:r>
            <a:r>
              <a:rPr lang="en-US" altLang="en-US" sz="2000"/>
              <a:t>)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3276600" y="4267200"/>
            <a:ext cx="1157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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,</a:t>
            </a:r>
            <a:r>
              <a:rPr lang="en-US" altLang="en-US" sz="2000"/>
              <a:t>)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2590800" y="5181600"/>
            <a:ext cx="738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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1905000" y="4724400"/>
            <a:ext cx="950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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</a:t>
            </a:r>
            <a:r>
              <a:rPr lang="en-US" altLang="en-US" sz="2000"/>
              <a:t>)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1600200" y="1219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Forward part</a:t>
            </a:r>
          </a:p>
        </p:txBody>
      </p:sp>
      <p:sp>
        <p:nvSpPr>
          <p:cNvPr id="77849" name="Rectangle 25"/>
          <p:cNvSpPr>
            <a:spLocks noChangeArrowheads="1"/>
          </p:cNvSpPr>
          <p:nvPr/>
        </p:nvSpPr>
        <p:spPr bwMode="auto">
          <a:xfrm>
            <a:off x="4876800" y="5181600"/>
            <a:ext cx="2924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’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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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)* H</a:t>
            </a:r>
            <a:r>
              <a:rPr lang="en-US" altLang="en-US" sz="2000" baseline="-25000">
                <a:sym typeface="Symbol" pitchFamily="18" charset="2"/>
              </a:rPr>
              <a:t>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</a:t>
            </a:r>
          </a:p>
        </p:txBody>
      </p:sp>
      <p:sp>
        <p:nvSpPr>
          <p:cNvPr id="77850" name="Rectangle 26"/>
          <p:cNvSpPr>
            <a:spLocks noChangeArrowheads="1"/>
          </p:cNvSpPr>
          <p:nvPr/>
        </p:nvSpPr>
        <p:spPr bwMode="auto">
          <a:xfrm>
            <a:off x="4891088" y="4724400"/>
            <a:ext cx="2508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’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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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’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</a:t>
            </a:r>
            <a:r>
              <a:rPr lang="en-US" altLang="en-US" sz="2000"/>
              <a:t>)</a:t>
            </a:r>
          </a:p>
        </p:txBody>
      </p:sp>
      <p:sp>
        <p:nvSpPr>
          <p:cNvPr id="77851" name="Rectangle 27"/>
          <p:cNvSpPr>
            <a:spLocks noChangeArrowheads="1"/>
          </p:cNvSpPr>
          <p:nvPr/>
        </p:nvSpPr>
        <p:spPr bwMode="auto">
          <a:xfrm>
            <a:off x="4876800" y="4267200"/>
            <a:ext cx="4338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’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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’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)*P()* </a:t>
            </a:r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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’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’,</a:t>
            </a:r>
            <a:r>
              <a:rPr lang="en-US" altLang="en-US" sz="2000"/>
              <a:t>)</a:t>
            </a:r>
          </a:p>
        </p:txBody>
      </p:sp>
      <p:sp>
        <p:nvSpPr>
          <p:cNvPr id="77852" name="Rectangle 28"/>
          <p:cNvSpPr>
            <a:spLocks noChangeArrowheads="1"/>
          </p:cNvSpPr>
          <p:nvPr/>
        </p:nvSpPr>
        <p:spPr bwMode="auto">
          <a:xfrm>
            <a:off x="4876800" y="3810000"/>
            <a:ext cx="363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’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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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’)*</a:t>
            </a:r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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’,,’</a:t>
            </a:r>
            <a:r>
              <a:rPr lang="en-US" altLang="en-US" sz="2000"/>
              <a:t>)</a:t>
            </a:r>
          </a:p>
        </p:txBody>
      </p:sp>
      <p:sp>
        <p:nvSpPr>
          <p:cNvPr id="77853" name="Rectangle 29"/>
          <p:cNvSpPr>
            <a:spLocks noChangeArrowheads="1"/>
          </p:cNvSpPr>
          <p:nvPr/>
        </p:nvSpPr>
        <p:spPr bwMode="auto">
          <a:xfrm>
            <a:off x="4876800" y="3352800"/>
            <a:ext cx="419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’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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|’,’)*</a:t>
            </a:r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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,’</a:t>
            </a:r>
            <a:r>
              <a:rPr lang="en-US" altLang="en-US" sz="2000"/>
              <a:t>)*H</a:t>
            </a:r>
            <a:r>
              <a:rPr lang="en-US" altLang="en-US" sz="2000" baseline="-25000">
                <a:sym typeface="Symbol" pitchFamily="18" charset="2"/>
              </a:rPr>
              <a:t>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</a:t>
            </a:r>
            <a:r>
              <a:rPr lang="en-US" altLang="en-US" sz="2000"/>
              <a:t>)</a:t>
            </a:r>
          </a:p>
        </p:txBody>
      </p:sp>
      <p:sp>
        <p:nvSpPr>
          <p:cNvPr id="77854" name="Rectangle 30"/>
          <p:cNvSpPr>
            <a:spLocks noChangeArrowheads="1"/>
          </p:cNvSpPr>
          <p:nvPr/>
        </p:nvSpPr>
        <p:spPr bwMode="auto">
          <a:xfrm>
            <a:off x="4895850" y="2895600"/>
            <a:ext cx="114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’ = </a:t>
            </a:r>
            <a:r>
              <a:rPr lang="en-US" altLang="en-US" sz="2000">
                <a:sym typeface="Symbol" pitchFamily="18" charset="2"/>
              </a:rPr>
              <a:t>“no”</a:t>
            </a:r>
          </a:p>
        </p:txBody>
      </p:sp>
      <p:sp>
        <p:nvSpPr>
          <p:cNvPr id="77855" name="Rectangle 31"/>
          <p:cNvSpPr>
            <a:spLocks noChangeArrowheads="1"/>
          </p:cNvSpPr>
          <p:nvPr/>
        </p:nvSpPr>
        <p:spPr bwMode="auto">
          <a:xfrm>
            <a:off x="4895850" y="2438400"/>
            <a:ext cx="2314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’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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|’)</a:t>
            </a:r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4876800" y="1965325"/>
            <a:ext cx="3005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>
                <a:sym typeface="Symbol" pitchFamily="18" charset="2"/>
              </a:rPr>
              <a:t>’ = </a:t>
            </a:r>
            <a:r>
              <a:rPr lang="en-US" altLang="en-US" sz="2000">
                <a:sym typeface="Symbol" pitchFamily="18" charset="2"/>
              </a:rPr>
              <a:t>arg max</a:t>
            </a:r>
            <a:r>
              <a:rPr lang="en-US" altLang="en-US" sz="2000" baseline="-25000">
                <a:sym typeface="Symbol" pitchFamily="18" charset="2"/>
              </a:rPr>
              <a:t></a:t>
            </a:r>
            <a:r>
              <a:rPr lang="en-US" altLang="en-US" sz="2000" b="1">
                <a:sym typeface="Symbol" pitchFamily="18" charset="2"/>
              </a:rPr>
              <a:t> </a:t>
            </a:r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’|)*P()</a:t>
            </a:r>
          </a:p>
        </p:txBody>
      </p:sp>
      <p:sp>
        <p:nvSpPr>
          <p:cNvPr id="77857" name="AutoShape 33"/>
          <p:cNvSpPr>
            <a:spLocks noChangeArrowheads="1"/>
          </p:cNvSpPr>
          <p:nvPr/>
        </p:nvSpPr>
        <p:spPr bwMode="auto">
          <a:xfrm>
            <a:off x="4495800" y="2133600"/>
            <a:ext cx="228600" cy="3352800"/>
          </a:xfrm>
          <a:prstGeom prst="upArrow">
            <a:avLst>
              <a:gd name="adj1" fmla="val 50000"/>
              <a:gd name="adj2" fmla="val 366667"/>
            </a:avLst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7858" name="Text Box 34"/>
          <p:cNvSpPr txBox="1">
            <a:spLocks noChangeArrowheads="1"/>
          </p:cNvSpPr>
          <p:nvPr/>
        </p:nvSpPr>
        <p:spPr bwMode="auto">
          <a:xfrm>
            <a:off x="2209800" y="5791200"/>
            <a:ext cx="404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/>
              <a:t>Return: </a:t>
            </a:r>
            <a:r>
              <a:rPr lang="en-US" altLang="en-US" sz="2000"/>
              <a:t>(</a:t>
            </a:r>
            <a:r>
              <a:rPr lang="en-US" altLang="en-US" sz="2000" b="1">
                <a:sym typeface="Symbol" pitchFamily="18" charset="2"/>
              </a:rPr>
              <a:t>’, ’, ’, ’, ’, ’, ’, ’</a:t>
            </a:r>
            <a:r>
              <a:rPr lang="en-US" altLang="en-US" sz="2000"/>
              <a:t>)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9" grpId="0" autoUpdateAnimBg="0"/>
      <p:bldP spid="77850" grpId="0" autoUpdateAnimBg="0"/>
      <p:bldP spid="77851" grpId="0" autoUpdateAnimBg="0"/>
      <p:bldP spid="77852" grpId="0" autoUpdateAnimBg="0"/>
      <p:bldP spid="77853" grpId="0" autoUpdateAnimBg="0"/>
      <p:bldP spid="77854" grpId="0" autoUpdateAnimBg="0"/>
      <p:bldP spid="77855" grpId="0" autoUpdateAnimBg="0"/>
      <p:bldP spid="77856" grpId="0" autoUpdateAnimBg="0"/>
      <p:bldP spid="77857" grpId="0" animBg="1"/>
      <p:bldP spid="7785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 reverse node Ordering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Create bucket function by multiplying all functions (given as tables) containing the current node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Perform variable elimination using the </a:t>
            </a:r>
            <a:r>
              <a:rPr lang="en-US" sz="2400" b="1" dirty="0" smtClean="0"/>
              <a:t>Maximization operation </a:t>
            </a:r>
            <a:r>
              <a:rPr lang="en-US" sz="2400" dirty="0" smtClean="0"/>
              <a:t>over the current node (recording the maximizing state function)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Place the new created function table into the appropriate bucket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In forward node ordering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Calculate the maximum probability using maximizing state functions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077200" cy="1143000"/>
          </a:xfrm>
        </p:spPr>
        <p:txBody>
          <a:bodyPr>
            <a:noAutofit/>
          </a:bodyPr>
          <a:lstStyle/>
          <a:p>
            <a:r>
              <a:rPr lang="en-US" sz="4000" dirty="0"/>
              <a:t>Maximum </a:t>
            </a:r>
            <a:r>
              <a:rPr lang="en-US" sz="4000" dirty="0" err="1"/>
              <a:t>Aposteriori</a:t>
            </a:r>
            <a:r>
              <a:rPr lang="en-US" sz="4000" dirty="0"/>
              <a:t> Hypothesis (MAP)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848600" cy="4572000"/>
          </a:xfrm>
        </p:spPr>
        <p:txBody>
          <a:bodyPr/>
          <a:lstStyle/>
          <a:p>
            <a:r>
              <a:rPr lang="en-US" sz="2600" dirty="0"/>
              <a:t>Definition</a:t>
            </a:r>
          </a:p>
          <a:p>
            <a:pPr lvl="1"/>
            <a:r>
              <a:rPr lang="en-US" sz="2600" dirty="0"/>
              <a:t>Given evidence find an assignment to a subset of “hypothesis” variables that maximizes their probability</a:t>
            </a:r>
          </a:p>
          <a:p>
            <a:pPr lvl="1"/>
            <a:r>
              <a:rPr lang="en-US" sz="2600" dirty="0"/>
              <a:t>Given a set of hypothesis variables </a:t>
            </a:r>
            <a:r>
              <a:rPr lang="en-US" sz="2600" i="1" dirty="0"/>
              <a:t>A = {A</a:t>
            </a:r>
            <a:r>
              <a:rPr lang="en-US" sz="2600" i="1" baseline="-25000" dirty="0"/>
              <a:t>1</a:t>
            </a:r>
            <a:r>
              <a:rPr lang="en-US" sz="2600" i="1" dirty="0"/>
              <a:t>, …, </a:t>
            </a:r>
            <a:r>
              <a:rPr lang="en-US" sz="2600" i="1" dirty="0" err="1"/>
              <a:t>A</a:t>
            </a:r>
            <a:r>
              <a:rPr lang="en-US" sz="2600" i="1" baseline="-25000" dirty="0" err="1"/>
              <a:t>k</a:t>
            </a:r>
            <a:r>
              <a:rPr lang="en-US" sz="2600" i="1" dirty="0"/>
              <a:t>}, </a:t>
            </a:r>
            <a:r>
              <a:rPr lang="en-US" sz="2600" i="1" dirty="0" smtClean="0"/>
              <a:t>          ,</a:t>
            </a:r>
            <a:r>
              <a:rPr lang="en-US" sz="2600" dirty="0" smtClean="0"/>
              <a:t>the </a:t>
            </a:r>
            <a:r>
              <a:rPr lang="en-US" sz="2600" dirty="0"/>
              <a:t>MAP task</a:t>
            </a:r>
            <a:r>
              <a:rPr lang="en-US" sz="2600" i="1" dirty="0"/>
              <a:t> </a:t>
            </a:r>
            <a:r>
              <a:rPr lang="en-US" sz="2600" dirty="0"/>
              <a:t>is to find an assignment </a:t>
            </a:r>
          </a:p>
          <a:p>
            <a:pPr lvl="1">
              <a:buFontTx/>
              <a:buNone/>
            </a:pPr>
            <a:r>
              <a:rPr lang="en-US" sz="2600" i="1" dirty="0"/>
              <a:t>    </a:t>
            </a:r>
            <a:r>
              <a:rPr lang="en-US" sz="2600" i="1" dirty="0" err="1"/>
              <a:t>a</a:t>
            </a:r>
            <a:r>
              <a:rPr lang="en-US" sz="2600" i="1" baseline="30000" dirty="0" err="1"/>
              <a:t>o</a:t>
            </a:r>
            <a:r>
              <a:rPr lang="en-US" sz="2600" i="1" dirty="0"/>
              <a:t> = (a</a:t>
            </a:r>
            <a:r>
              <a:rPr lang="en-US" sz="2600" i="1" baseline="30000" dirty="0"/>
              <a:t>o</a:t>
            </a:r>
            <a:r>
              <a:rPr lang="en-US" sz="2600" i="1" baseline="-25000" dirty="0"/>
              <a:t>1</a:t>
            </a:r>
            <a:r>
              <a:rPr lang="en-US" sz="2600" i="1" dirty="0"/>
              <a:t>, …, </a:t>
            </a:r>
            <a:r>
              <a:rPr lang="en-US" sz="2600" i="1" dirty="0" err="1"/>
              <a:t>a</a:t>
            </a:r>
            <a:r>
              <a:rPr lang="en-US" sz="2600" i="1" baseline="30000" dirty="0" err="1"/>
              <a:t>o</a:t>
            </a:r>
            <a:r>
              <a:rPr lang="en-US" sz="2600" i="1" baseline="-25000" dirty="0" err="1"/>
              <a:t>k</a:t>
            </a:r>
            <a:r>
              <a:rPr lang="en-US" sz="2600" i="1" dirty="0"/>
              <a:t>)</a:t>
            </a:r>
            <a:r>
              <a:rPr lang="en-US" sz="2600" dirty="0"/>
              <a:t> such that</a:t>
            </a:r>
            <a:r>
              <a:rPr lang="en-US" sz="2600" i="1" dirty="0"/>
              <a:t>    </a:t>
            </a:r>
          </a:p>
          <a:p>
            <a:pPr>
              <a:buFontTx/>
              <a:buNone/>
            </a:pPr>
            <a:endParaRPr lang="en-US" sz="2600" dirty="0"/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09600" y="3962400"/>
          <a:ext cx="887413" cy="333375"/>
        </p:xfrm>
        <a:graphic>
          <a:graphicData uri="http://schemas.openxmlformats.org/presentationml/2006/ole">
            <p:oleObj spid="_x0000_s4098" name="Equation" r:id="rId3" imgW="457002" imgH="165028" progId="Equation.3">
              <p:embed/>
            </p:oleObj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2057400" y="5410200"/>
          <a:ext cx="5648325" cy="1160463"/>
        </p:xfrm>
        <a:graphic>
          <a:graphicData uri="http://schemas.openxmlformats.org/presentationml/2006/ole">
            <p:oleObj spid="_x0000_s4099" name="Equation" r:id="rId4" imgW="21844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Hareesh\AppData\Local\Microsoft\Windows\Temporary Internet Files\Content.IE5\R4N0VTOE\MC90007862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676400"/>
            <a:ext cx="1995488" cy="3995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Algorithmic framework that generalizes dynamic programming to accommodate algorithms for many complex problem solving and reasoning activities.</a:t>
            </a:r>
          </a:p>
          <a:p>
            <a:pPr>
              <a:buFontTx/>
              <a:buChar char="-"/>
            </a:pPr>
            <a:r>
              <a:rPr lang="en-US" dirty="0" smtClean="0"/>
              <a:t>Uses “buckets” to mimic the algebraic manipulations involved in each of these problems resulting in an easily expressible algorithmic formulation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Bucket Elimination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Partition functions on the graph into “buckets” in backwards relative to the given node order</a:t>
            </a:r>
          </a:p>
          <a:p>
            <a:pPr>
              <a:buFontTx/>
              <a:buChar char="-"/>
            </a:pPr>
            <a:r>
              <a:rPr lang="en-US" dirty="0" smtClean="0"/>
              <a:t>In the bucket of variable X we put all functions that mention X but do not mention any variable having a higher index</a:t>
            </a:r>
          </a:p>
          <a:p>
            <a:pPr>
              <a:buFontTx/>
              <a:buChar char="-"/>
            </a:pPr>
            <a:r>
              <a:rPr lang="en-US" dirty="0" smtClean="0"/>
              <a:t>Process buckets backwards relative to the node order</a:t>
            </a:r>
          </a:p>
          <a:p>
            <a:pPr>
              <a:buFontTx/>
              <a:buChar char="-"/>
            </a:pPr>
            <a:r>
              <a:rPr lang="en-US" dirty="0" smtClean="0"/>
              <a:t>The computed function after elimination is placed in the bucket of the ‘highest’ variable in its scope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Algorithms using Bucket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Belief Assessment</a:t>
            </a:r>
          </a:p>
          <a:p>
            <a:pPr>
              <a:buFontTx/>
              <a:buChar char="-"/>
            </a:pPr>
            <a:r>
              <a:rPr lang="en-US" dirty="0" smtClean="0"/>
              <a:t>Most Probable Estimation(MPE)</a:t>
            </a:r>
          </a:p>
          <a:p>
            <a:pPr>
              <a:buFontTx/>
              <a:buChar char="-"/>
            </a:pPr>
            <a:r>
              <a:rPr lang="en-US" dirty="0" smtClean="0"/>
              <a:t>Maximum A Posteriori Hypothesis(MAP)</a:t>
            </a:r>
          </a:p>
          <a:p>
            <a:pPr>
              <a:buFontTx/>
              <a:buChar char="-"/>
            </a:pPr>
            <a:r>
              <a:rPr lang="en-US" dirty="0" smtClean="0"/>
              <a:t>Maximum Expected Utility(MEU)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Belief Assessment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7848600" cy="44196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Definition</a:t>
            </a:r>
          </a:p>
          <a:p>
            <a:pPr>
              <a:buNone/>
            </a:pPr>
            <a:r>
              <a:rPr lang="en-US" sz="2400" dirty="0" smtClean="0"/>
              <a:t>	  - Given a set of evidence compute the posterior probability of     all the variables</a:t>
            </a:r>
            <a:endParaRPr lang="en-US" sz="2400" dirty="0"/>
          </a:p>
          <a:p>
            <a:pPr lvl="1"/>
            <a:r>
              <a:rPr lang="en-US" sz="2400" dirty="0"/>
              <a:t>The belief assessment task of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i="1" dirty="0"/>
              <a:t> = </a:t>
            </a:r>
            <a:r>
              <a:rPr lang="en-US" sz="2400" i="1" dirty="0" err="1"/>
              <a:t>x</a:t>
            </a:r>
            <a:r>
              <a:rPr lang="en-US" sz="2400" i="1" baseline="-25000" dirty="0" err="1"/>
              <a:t>k</a:t>
            </a:r>
            <a:r>
              <a:rPr lang="en-US" sz="2400" dirty="0"/>
              <a:t> is to find </a:t>
            </a:r>
          </a:p>
          <a:p>
            <a:pPr>
              <a:buFontTx/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the </a:t>
            </a:r>
            <a:r>
              <a:rPr lang="en-US" sz="2400" i="1" dirty="0"/>
              <a:t>Visit to Asia </a:t>
            </a:r>
            <a:r>
              <a:rPr lang="en-US" sz="2400" dirty="0"/>
              <a:t>example, the belief assessment problem answers questions like</a:t>
            </a:r>
          </a:p>
          <a:p>
            <a:pPr lvl="1"/>
            <a:r>
              <a:rPr lang="en-US" sz="2400" dirty="0"/>
              <a:t>What is the probability that a person has tuberculosis, given that he/she has </a:t>
            </a:r>
            <a:r>
              <a:rPr lang="en-US" sz="2400" dirty="0" err="1" smtClean="0"/>
              <a:t>dyspnoea</a:t>
            </a:r>
            <a:r>
              <a:rPr lang="en-US" sz="2400" dirty="0" smtClean="0"/>
              <a:t> </a:t>
            </a:r>
            <a:r>
              <a:rPr lang="en-US" sz="2400" dirty="0"/>
              <a:t>and has visited Asia recently ?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371600" y="3200400"/>
          <a:ext cx="6477000" cy="933450"/>
        </p:xfrm>
        <a:graphic>
          <a:graphicData uri="http://schemas.openxmlformats.org/presentationml/2006/ole">
            <p:oleObj spid="_x0000_s2050" name="Equation" r:id="rId4" imgW="3175000" imgH="457200" progId="Equation.3">
              <p:embed/>
            </p:oleObj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486400" y="3810000"/>
            <a:ext cx="266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1200"/>
              <a:t>where k – normalizing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 Assessment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reverse Node Ordering:</a:t>
            </a:r>
          </a:p>
          <a:p>
            <a:pPr lvl="1"/>
            <a:r>
              <a:rPr lang="en-US" dirty="0" smtClean="0"/>
              <a:t>Create bucket function by multiplying all functions (given as tables) containing the current node</a:t>
            </a:r>
          </a:p>
          <a:p>
            <a:pPr lvl="1"/>
            <a:r>
              <a:rPr lang="en-US" dirty="0" smtClean="0"/>
              <a:t>Perform variable elimination using </a:t>
            </a:r>
            <a:r>
              <a:rPr lang="en-US" b="1" dirty="0" smtClean="0"/>
              <a:t>Summation </a:t>
            </a:r>
            <a:r>
              <a:rPr lang="en-US" dirty="0" smtClean="0"/>
              <a:t>over the current node</a:t>
            </a:r>
          </a:p>
          <a:p>
            <a:pPr lvl="1"/>
            <a:r>
              <a:rPr lang="en-US" dirty="0" smtClean="0"/>
              <a:t>Place the new created function table into the appropriate bucket</a:t>
            </a:r>
            <a:endParaRPr lang="he-IL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Most Probable Explanation (MPE)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r>
              <a:rPr lang="en-US" sz="2400" dirty="0"/>
              <a:t>Definition</a:t>
            </a:r>
          </a:p>
          <a:p>
            <a:pPr lvl="1"/>
            <a:r>
              <a:rPr lang="en-US" sz="2400" dirty="0"/>
              <a:t>Given evidence find the maximum </a:t>
            </a:r>
            <a:r>
              <a:rPr lang="en-US" sz="2400" dirty="0" smtClean="0"/>
              <a:t>probability </a:t>
            </a:r>
            <a:r>
              <a:rPr lang="en-US" sz="2400" dirty="0"/>
              <a:t>assignment to the remaining variables</a:t>
            </a:r>
          </a:p>
          <a:p>
            <a:pPr lvl="1"/>
            <a:r>
              <a:rPr lang="en-US" sz="2400" dirty="0"/>
              <a:t>The </a:t>
            </a:r>
            <a:r>
              <a:rPr lang="en-US" sz="2400" i="1" dirty="0"/>
              <a:t>MPE </a:t>
            </a:r>
            <a:r>
              <a:rPr lang="en-US" sz="2400" dirty="0"/>
              <a:t> task is to find an assignment </a:t>
            </a:r>
            <a:r>
              <a:rPr lang="en-US" sz="2400" i="1" dirty="0"/>
              <a:t>x</a:t>
            </a:r>
            <a:r>
              <a:rPr lang="en-US" sz="2400" i="1" baseline="30000" dirty="0"/>
              <a:t>o</a:t>
            </a:r>
            <a:r>
              <a:rPr lang="en-US" sz="2400" i="1" dirty="0"/>
              <a:t> = (x</a:t>
            </a:r>
            <a:r>
              <a:rPr lang="en-US" sz="2400" i="1" baseline="30000" dirty="0"/>
              <a:t>o</a:t>
            </a:r>
            <a:r>
              <a:rPr lang="en-US" sz="2400" i="1" baseline="-25000" dirty="0"/>
              <a:t>1</a:t>
            </a:r>
            <a:r>
              <a:rPr lang="en-US" sz="2400" i="1" dirty="0"/>
              <a:t>, …, </a:t>
            </a:r>
            <a:r>
              <a:rPr lang="en-US" sz="2400" i="1" dirty="0" err="1"/>
              <a:t>x</a:t>
            </a:r>
            <a:r>
              <a:rPr lang="en-US" sz="2400" i="1" baseline="30000" dirty="0" err="1"/>
              <a:t>o</a:t>
            </a:r>
            <a:r>
              <a:rPr lang="en-US" sz="2400" i="1" baseline="-25000" dirty="0" err="1"/>
              <a:t>n</a:t>
            </a:r>
            <a:r>
              <a:rPr lang="en-US" sz="2400" i="1" dirty="0"/>
              <a:t>)</a:t>
            </a:r>
            <a:r>
              <a:rPr lang="en-US" sz="2400" dirty="0"/>
              <a:t> such that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sz="2800" dirty="0"/>
          </a:p>
        </p:txBody>
      </p:sp>
      <p:graphicFrame>
        <p:nvGraphicFramePr>
          <p:cNvPr id="819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57400" y="4191000"/>
          <a:ext cx="5164138" cy="1169988"/>
        </p:xfrm>
        <a:graphic>
          <a:graphicData uri="http://schemas.openxmlformats.org/presentationml/2006/ole">
            <p:oleObj spid="_x0000_s3074" name="Equation" r:id="rId3" imgW="1981200" imgH="431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 from Belief Assessment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3200" dirty="0" smtClean="0"/>
              <a:t>Replace Sums With Max</a:t>
            </a:r>
          </a:p>
          <a:p>
            <a:pPr lvl="1"/>
            <a:r>
              <a:rPr lang="en-US" sz="3200" dirty="0" smtClean="0"/>
              <a:t>Keep track of maximizing value at each stage</a:t>
            </a:r>
          </a:p>
          <a:p>
            <a:pPr lvl="1"/>
            <a:r>
              <a:rPr lang="en-US" sz="3200" dirty="0" smtClean="0"/>
              <a:t>“Forward Step” to determine what is the maximizing assignment </a:t>
            </a:r>
            <a:r>
              <a:rPr lang="en-US" sz="3200" dirty="0" err="1" smtClean="0"/>
              <a:t>tuple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Elimination Algorithm for Most Probable Explanation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38200" y="27432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:</a:t>
            </a:r>
            <a:endParaRPr lang="en-US" altLang="en-US" sz="2000" b="1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1254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:</a:t>
            </a:r>
            <a:endParaRPr lang="en-US" altLang="en-US" sz="2000" b="1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838200" y="5486400"/>
            <a:ext cx="120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:</a:t>
            </a:r>
            <a:endParaRPr lang="en-US" altLang="en-US" sz="2000" b="1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3200400"/>
            <a:ext cx="121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:</a:t>
            </a:r>
            <a:endParaRPr lang="en-US" altLang="en-US" sz="2000" b="1"/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38200" y="3657600"/>
            <a:ext cx="120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:</a:t>
            </a:r>
            <a:endParaRPr lang="en-US" altLang="en-US" sz="2000" b="1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838200" y="4114800"/>
            <a:ext cx="1233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:</a:t>
            </a:r>
            <a:endParaRPr lang="en-US" altLang="en-US" sz="2000" b="1"/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838200" y="5029200"/>
            <a:ext cx="1233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:</a:t>
            </a:r>
            <a:endParaRPr lang="en-US" altLang="en-US" sz="2000" b="1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838200" y="4572000"/>
            <a:ext cx="1247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/>
              <a:t>Bucket </a:t>
            </a:r>
            <a:r>
              <a:rPr lang="en-US" altLang="en-US" sz="2000" b="1">
                <a:sym typeface="Symbol" pitchFamily="18" charset="2"/>
              </a:rPr>
              <a:t>:</a:t>
            </a:r>
            <a:endParaRPr lang="en-US" altLang="en-US" sz="2000" b="1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2438400" y="2743200"/>
            <a:ext cx="781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|)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2209800" y="2286000"/>
            <a:ext cx="1412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|)*P()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2438400" y="3657600"/>
            <a:ext cx="969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|,)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2438400" y="3200400"/>
            <a:ext cx="1858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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,), =“no”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09600" y="1797050"/>
            <a:ext cx="7620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1600"/>
              <a:t>MPE= MAX</a:t>
            </a:r>
            <a:r>
              <a:rPr lang="en-US" altLang="en-US" sz="1600" baseline="-25000"/>
              <a:t>{</a:t>
            </a:r>
            <a:r>
              <a:rPr lang="en-US" altLang="en-US" sz="1600" baseline="-25000">
                <a:sym typeface="Symbol" pitchFamily="18" charset="2"/>
              </a:rPr>
              <a:t>,,,,,,,}</a:t>
            </a:r>
            <a:r>
              <a:rPr lang="en-US" altLang="en-US" sz="1600">
                <a:sym typeface="Symbol" pitchFamily="18" charset="2"/>
              </a:rPr>
              <a:t> (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|)* 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|)* 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|,)* 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</a:t>
            </a:r>
            <a:r>
              <a:rPr lang="en-US" altLang="en-US" sz="1600"/>
              <a:t>|</a:t>
            </a:r>
            <a:r>
              <a:rPr lang="en-US" altLang="en-US" sz="1600">
                <a:sym typeface="Symbol" pitchFamily="18" charset="2"/>
              </a:rPr>
              <a:t>,)* 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)*</a:t>
            </a:r>
            <a:r>
              <a:rPr lang="en-US" altLang="en-US" sz="1600"/>
              <a:t>P(</a:t>
            </a:r>
            <a:r>
              <a:rPr lang="en-US" altLang="en-US" sz="1600">
                <a:sym typeface="Symbol" pitchFamily="18" charset="2"/>
              </a:rPr>
              <a:t>|)*P(|)*P())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2438400" y="4114800"/>
            <a:ext cx="836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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)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2438400" y="4572000"/>
            <a:ext cx="142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P(</a:t>
            </a:r>
            <a:r>
              <a:rPr lang="en-US" altLang="en-US" sz="2000">
                <a:sym typeface="Symbol" pitchFamily="18" charset="2"/>
              </a:rPr>
              <a:t></a:t>
            </a:r>
            <a:r>
              <a:rPr lang="en-US" altLang="en-US" sz="2000"/>
              <a:t>|</a:t>
            </a:r>
            <a:r>
              <a:rPr lang="en-US" altLang="en-US" sz="2000">
                <a:sym typeface="Symbol" pitchFamily="18" charset="2"/>
              </a:rPr>
              <a:t>)*P()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5181600" y="3657600"/>
            <a:ext cx="728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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</a:t>
            </a:r>
            <a:r>
              <a:rPr lang="en-US" altLang="en-US" sz="2000"/>
              <a:t>)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2209800" y="5486400"/>
            <a:ext cx="752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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3962400" y="3657600"/>
            <a:ext cx="931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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,</a:t>
            </a:r>
            <a:r>
              <a:rPr lang="en-US" altLang="en-US" sz="2000"/>
              <a:t>)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886200" y="4114800"/>
            <a:ext cx="1127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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,,</a:t>
            </a:r>
            <a:r>
              <a:rPr lang="en-US" altLang="en-US" sz="2000"/>
              <a:t>)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176713" y="4572000"/>
            <a:ext cx="1157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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,</a:t>
            </a:r>
            <a:r>
              <a:rPr lang="en-US" altLang="en-US" sz="2000"/>
              <a:t>)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3886200" y="5486400"/>
            <a:ext cx="738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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)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3697288" y="5029200"/>
            <a:ext cx="9509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/>
              <a:t>H</a:t>
            </a:r>
            <a:r>
              <a:rPr lang="en-US" altLang="en-US" sz="2000" baseline="-25000">
                <a:sym typeface="Symbol" pitchFamily="18" charset="2"/>
              </a:rPr>
              <a:t></a:t>
            </a:r>
            <a:r>
              <a:rPr lang="en-US" altLang="en-US" sz="2000"/>
              <a:t>(</a:t>
            </a:r>
            <a:r>
              <a:rPr lang="en-US" altLang="en-US" sz="2000">
                <a:sym typeface="Symbol" pitchFamily="18" charset="2"/>
              </a:rPr>
              <a:t></a:t>
            </a:r>
            <a:r>
              <a:rPr lang="en-US" altLang="en-US" sz="2000"/>
              <a:t>,</a:t>
            </a:r>
            <a:r>
              <a:rPr lang="en-US" altLang="en-US" sz="2000">
                <a:sym typeface="Symbol" pitchFamily="18" charset="2"/>
              </a:rPr>
              <a:t></a:t>
            </a:r>
            <a:r>
              <a:rPr lang="en-US" altLang="en-US" sz="2000"/>
              <a:t>)</a:t>
            </a:r>
          </a:p>
        </p:txBody>
      </p:sp>
      <p:sp>
        <p:nvSpPr>
          <p:cNvPr id="76825" name="Line 25"/>
          <p:cNvSpPr>
            <a:spLocks noChangeShapeType="1"/>
          </p:cNvSpPr>
          <p:nvPr/>
        </p:nvSpPr>
        <p:spPr bwMode="auto">
          <a:xfrm>
            <a:off x="3886200" y="3124200"/>
            <a:ext cx="16002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6" name="Line 26"/>
          <p:cNvSpPr>
            <a:spLocks noChangeShapeType="1"/>
          </p:cNvSpPr>
          <p:nvPr/>
        </p:nvSpPr>
        <p:spPr bwMode="auto">
          <a:xfrm>
            <a:off x="3886200" y="3581400"/>
            <a:ext cx="5334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7" name="Line 27"/>
          <p:cNvSpPr>
            <a:spLocks noChangeShapeType="1"/>
          </p:cNvSpPr>
          <p:nvPr/>
        </p:nvSpPr>
        <p:spPr bwMode="auto">
          <a:xfrm flipH="1">
            <a:off x="2590800" y="3581400"/>
            <a:ext cx="1600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8" name="Line 28"/>
          <p:cNvSpPr>
            <a:spLocks noChangeShapeType="1"/>
          </p:cNvSpPr>
          <p:nvPr/>
        </p:nvSpPr>
        <p:spPr bwMode="auto">
          <a:xfrm flipH="1">
            <a:off x="2590800" y="3124200"/>
            <a:ext cx="1447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 flipH="1">
            <a:off x="2514600" y="4038600"/>
            <a:ext cx="3352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>
            <a:off x="3962400" y="40386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1" name="Line 31"/>
          <p:cNvSpPr>
            <a:spLocks noChangeShapeType="1"/>
          </p:cNvSpPr>
          <p:nvPr/>
        </p:nvSpPr>
        <p:spPr bwMode="auto">
          <a:xfrm flipH="1">
            <a:off x="2514600" y="4495800"/>
            <a:ext cx="2438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2" name="Line 32"/>
          <p:cNvSpPr>
            <a:spLocks noChangeShapeType="1"/>
          </p:cNvSpPr>
          <p:nvPr/>
        </p:nvSpPr>
        <p:spPr bwMode="auto">
          <a:xfrm>
            <a:off x="3962400" y="44958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3" name="Line 33"/>
          <p:cNvSpPr>
            <a:spLocks noChangeShapeType="1"/>
          </p:cNvSpPr>
          <p:nvPr/>
        </p:nvSpPr>
        <p:spPr bwMode="auto">
          <a:xfrm flipH="1">
            <a:off x="2514600" y="4953000"/>
            <a:ext cx="2819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4" name="Line 34"/>
          <p:cNvSpPr>
            <a:spLocks noChangeShapeType="1"/>
          </p:cNvSpPr>
          <p:nvPr/>
        </p:nvSpPr>
        <p:spPr bwMode="auto">
          <a:xfrm>
            <a:off x="3733800" y="4953000"/>
            <a:ext cx="3810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5" name="Line 35"/>
          <p:cNvSpPr>
            <a:spLocks noChangeShapeType="1"/>
          </p:cNvSpPr>
          <p:nvPr/>
        </p:nvSpPr>
        <p:spPr bwMode="auto">
          <a:xfrm flipH="1">
            <a:off x="3733800" y="5410200"/>
            <a:ext cx="8382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6" name="Line 36"/>
          <p:cNvSpPr>
            <a:spLocks noChangeShapeType="1"/>
          </p:cNvSpPr>
          <p:nvPr/>
        </p:nvSpPr>
        <p:spPr bwMode="auto">
          <a:xfrm>
            <a:off x="4191000" y="5410200"/>
            <a:ext cx="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7" name="Line 37"/>
          <p:cNvSpPr>
            <a:spLocks noChangeShapeType="1"/>
          </p:cNvSpPr>
          <p:nvPr/>
        </p:nvSpPr>
        <p:spPr bwMode="auto">
          <a:xfrm flipH="1">
            <a:off x="2286000" y="2667000"/>
            <a:ext cx="1295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8" name="Line 38"/>
          <p:cNvSpPr>
            <a:spLocks noChangeShapeType="1"/>
          </p:cNvSpPr>
          <p:nvPr/>
        </p:nvSpPr>
        <p:spPr bwMode="auto">
          <a:xfrm flipH="1">
            <a:off x="2362200" y="2667000"/>
            <a:ext cx="0" cy="2895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9" name="Line 39"/>
          <p:cNvSpPr>
            <a:spLocks noChangeShapeType="1"/>
          </p:cNvSpPr>
          <p:nvPr/>
        </p:nvSpPr>
        <p:spPr bwMode="auto">
          <a:xfrm>
            <a:off x="3429000" y="5867400"/>
            <a:ext cx="0" cy="228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40" name="Line 40"/>
          <p:cNvSpPr>
            <a:spLocks noChangeShapeType="1"/>
          </p:cNvSpPr>
          <p:nvPr/>
        </p:nvSpPr>
        <p:spPr bwMode="auto">
          <a:xfrm flipH="1">
            <a:off x="2286000" y="5867400"/>
            <a:ext cx="2209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41" name="Rectangle 41"/>
          <p:cNvSpPr>
            <a:spLocks noChangeArrowheads="1"/>
          </p:cNvSpPr>
          <p:nvPr/>
        </p:nvSpPr>
        <p:spPr bwMode="auto">
          <a:xfrm>
            <a:off x="2514600" y="5867400"/>
            <a:ext cx="2024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2000" b="1" dirty="0"/>
              <a:t>MPE probability</a:t>
            </a:r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1600200" y="1219200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/>
              <a:t>Finding MPE = max </a:t>
            </a:r>
            <a:r>
              <a:rPr lang="en-US" altLang="en-US" sz="1600" baseline="-25000">
                <a:sym typeface="Symbol" pitchFamily="18" charset="2"/>
              </a:rPr>
              <a:t>,,,,,,,</a:t>
            </a:r>
            <a:r>
              <a:rPr lang="en-US" altLang="en-US"/>
              <a:t> P(</a:t>
            </a:r>
            <a:r>
              <a:rPr lang="en-US" altLang="en-US">
                <a:sym typeface="Symbol" pitchFamily="18" charset="2"/>
              </a:rPr>
              <a:t>,,,,,,,</a:t>
            </a:r>
            <a:r>
              <a:rPr lang="en-US" altLang="en-US"/>
              <a:t>)</a:t>
            </a:r>
          </a:p>
        </p:txBody>
      </p:sp>
      <p:sp>
        <p:nvSpPr>
          <p:cNvPr id="42027" name="Text Box 43"/>
          <p:cNvSpPr txBox="1">
            <a:spLocks noChangeArrowheads="1"/>
          </p:cNvSpPr>
          <p:nvPr/>
        </p:nvSpPr>
        <p:spPr bwMode="auto">
          <a:xfrm>
            <a:off x="5181600" y="25908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2000"/>
              <a:t>H</a:t>
            </a:r>
            <a:r>
              <a:rPr lang="en-US" altLang="en-US" sz="2000" baseline="-25000"/>
              <a:t>n</a:t>
            </a:r>
            <a:r>
              <a:rPr lang="en-US" altLang="en-US" sz="2000"/>
              <a:t>(u)=max</a:t>
            </a:r>
            <a:r>
              <a:rPr lang="en-US" altLang="en-US" sz="2000" baseline="-25000">
                <a:sym typeface="Symbol" pitchFamily="18" charset="2"/>
              </a:rPr>
              <a:t>xn </a:t>
            </a:r>
            <a:r>
              <a:rPr lang="en-US" altLang="en-US" sz="2000">
                <a:sym typeface="Symbol" pitchFamily="18" charset="2"/>
              </a:rPr>
              <a:t>(</a:t>
            </a:r>
            <a:r>
              <a:rPr lang="en-US" altLang="en-US" sz="2000" baseline="-25000">
                <a:sym typeface="Symbol" pitchFamily="18" charset="2"/>
              </a:rPr>
              <a:t> </a:t>
            </a:r>
            <a:r>
              <a:rPr lang="ru-RU" altLang="en-US" sz="2000">
                <a:sym typeface="Symbol" pitchFamily="18" charset="2"/>
              </a:rPr>
              <a:t>П</a:t>
            </a:r>
            <a:r>
              <a:rPr lang="en-US" altLang="en-US" sz="2000" baseline="-25000">
                <a:sym typeface="Symbol" pitchFamily="18" charset="2"/>
              </a:rPr>
              <a:t>xnFn</a:t>
            </a:r>
            <a:r>
              <a:rPr lang="en-US" altLang="en-US" sz="2000">
                <a:sym typeface="Symbol" pitchFamily="18" charset="2"/>
              </a:rPr>
              <a:t>C(x</a:t>
            </a:r>
            <a:r>
              <a:rPr lang="en-US" altLang="en-US" sz="2000" baseline="-25000">
                <a:sym typeface="Symbol" pitchFamily="18" charset="2"/>
              </a:rPr>
              <a:t>n</a:t>
            </a:r>
            <a:r>
              <a:rPr lang="en-US" altLang="en-US" sz="2000">
                <a:sym typeface="Symbol" pitchFamily="18" charset="2"/>
              </a:rPr>
              <a:t>|x</a:t>
            </a:r>
            <a:r>
              <a:rPr lang="en-US" altLang="en-US" sz="2000" baseline="-25000">
                <a:sym typeface="Symbol" pitchFamily="18" charset="2"/>
              </a:rPr>
              <a:t>pa</a:t>
            </a:r>
            <a:r>
              <a:rPr lang="en-US" altLang="en-US" sz="2000">
                <a:sym typeface="Symbol" pitchFamily="18" charset="2"/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6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7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2" dur="500"/>
                                        <p:tgtEl>
                                          <p:spTgt spid="7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7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8" grpId="0" autoUpdateAnimBg="0"/>
      <p:bldP spid="76819" grpId="0" autoUpdateAnimBg="0"/>
      <p:bldP spid="76820" grpId="0" autoUpdateAnimBg="0"/>
      <p:bldP spid="76821" grpId="0" autoUpdateAnimBg="0"/>
      <p:bldP spid="76822" grpId="0" autoUpdateAnimBg="0"/>
      <p:bldP spid="76823" grpId="0" autoUpdateAnimBg="0"/>
      <p:bldP spid="76824" grpId="0" autoUpdateAnimBg="0"/>
      <p:bldP spid="76825" grpId="0" animBg="1"/>
      <p:bldP spid="76826" grpId="0" animBg="1"/>
      <p:bldP spid="76827" grpId="0" animBg="1"/>
      <p:bldP spid="76828" grpId="0" animBg="1"/>
      <p:bldP spid="76829" grpId="0" animBg="1"/>
      <p:bldP spid="76830" grpId="0" animBg="1"/>
      <p:bldP spid="76831" grpId="0" animBg="1"/>
      <p:bldP spid="76832" grpId="0" animBg="1"/>
      <p:bldP spid="76833" grpId="0" animBg="1"/>
      <p:bldP spid="76834" grpId="0" animBg="1"/>
      <p:bldP spid="76835" grpId="0" animBg="1"/>
      <p:bldP spid="76836" grpId="0" animBg="1"/>
      <p:bldP spid="76837" grpId="0" animBg="1"/>
      <p:bldP spid="76838" grpId="0" animBg="1"/>
      <p:bldP spid="76839" grpId="0" animBg="1"/>
      <p:bldP spid="76840" grpId="0" animBg="1"/>
      <p:bldP spid="7684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943</Words>
  <Application>Microsoft Office PowerPoint</Application>
  <PresentationFormat>On-screen Show (4:3)</PresentationFormat>
  <Paragraphs>116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CSCE 582  Computation of the Most Probable Explanation in Bayesian Networks using Bucket Elimination</vt:lpstr>
      <vt:lpstr>Bucket Elimination</vt:lpstr>
      <vt:lpstr>Bucket Elimination Algorithm</vt:lpstr>
      <vt:lpstr>Algorithms using Bucket Elimination</vt:lpstr>
      <vt:lpstr>Belief Assessment</vt:lpstr>
      <vt:lpstr>Belief Assessment Overview</vt:lpstr>
      <vt:lpstr>Most Probable Explanation (MPE)</vt:lpstr>
      <vt:lpstr>Differences from Belief Assessment </vt:lpstr>
      <vt:lpstr>Elimination Algorithm for Most Probable Explanation</vt:lpstr>
      <vt:lpstr>Elimination Algorithm for Most Probable Explanation</vt:lpstr>
      <vt:lpstr>MPE Overview</vt:lpstr>
      <vt:lpstr>Maximum Aposteriori Hypothesis (MAP)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582  Computation of the Most Probable Explanation in Bayesian Networks using Bucket Elimination</dc:title>
  <dc:creator>Hareesh</dc:creator>
  <cp:lastModifiedBy>Hareesh</cp:lastModifiedBy>
  <cp:revision>8</cp:revision>
  <dcterms:created xsi:type="dcterms:W3CDTF">2014-04-24T15:04:48Z</dcterms:created>
  <dcterms:modified xsi:type="dcterms:W3CDTF">2014-04-24T18:39:11Z</dcterms:modified>
</cp:coreProperties>
</file>