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84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265" r:id="rId34"/>
    <p:sldId id="266" r:id="rId35"/>
    <p:sldId id="267" r:id="rId36"/>
    <p:sldId id="268" r:id="rId37"/>
    <p:sldId id="269" r:id="rId38"/>
    <p:sldId id="270" r:id="rId39"/>
    <p:sldId id="286" r:id="rId40"/>
    <p:sldId id="287" r:id="rId41"/>
    <p:sldId id="288" r:id="rId42"/>
    <p:sldId id="289" r:id="rId43"/>
    <p:sldId id="290" r:id="rId44"/>
    <p:sldId id="292" r:id="rId45"/>
    <p:sldId id="293" r:id="rId46"/>
    <p:sldId id="294" r:id="rId47"/>
    <p:sldId id="295" r:id="rId48"/>
    <p:sldId id="315" r:id="rId49"/>
    <p:sldId id="314" r:id="rId50"/>
    <p:sldId id="313" r:id="rId51"/>
    <p:sldId id="297" r:id="rId52"/>
    <p:sldId id="298" r:id="rId53"/>
    <p:sldId id="299" r:id="rId54"/>
    <p:sldId id="300" r:id="rId55"/>
    <p:sldId id="301" r:id="rId56"/>
    <p:sldId id="309" r:id="rId57"/>
    <p:sldId id="302" r:id="rId58"/>
    <p:sldId id="303" r:id="rId59"/>
    <p:sldId id="304" r:id="rId60"/>
    <p:sldId id="305" r:id="rId61"/>
    <p:sldId id="306" r:id="rId62"/>
    <p:sldId id="307" r:id="rId63"/>
    <p:sldId id="277" r:id="rId64"/>
    <p:sldId id="310" r:id="rId65"/>
    <p:sldId id="311" r:id="rId66"/>
    <p:sldId id="31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81450" autoAdjust="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E6817-9DA2-4031-8967-D9D35AF93BDD}" type="datetimeFigureOut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7FACB-5E7C-498D-86CA-15A29C703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137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Michael Helms and </a:t>
            </a:r>
            <a:r>
              <a:rPr lang="en-US" dirty="0" err="1" smtClean="0"/>
              <a:t>Hanin</a:t>
            </a:r>
            <a:r>
              <a:rPr lang="en-US" dirty="0" smtClean="0"/>
              <a:t> Omar, April 19, 2012:</a:t>
            </a:r>
          </a:p>
          <a:p>
            <a:r>
              <a:rPr lang="en-US" dirty="0" smtClean="0"/>
              <a:t>Kathryn </a:t>
            </a:r>
            <a:r>
              <a:rPr lang="en-US" dirty="0" err="1" smtClean="0"/>
              <a:t>Blackmond</a:t>
            </a:r>
            <a:r>
              <a:rPr lang="en-US" dirty="0" smtClean="0"/>
              <a:t> </a:t>
            </a:r>
            <a:r>
              <a:rPr lang="en-US" dirty="0" err="1" smtClean="0"/>
              <a:t>Laskey</a:t>
            </a:r>
            <a:r>
              <a:rPr lang="en-US" dirty="0" smtClean="0"/>
              <a:t>, Edward J. Wright, Paulo C.G. </a:t>
            </a:r>
            <a:r>
              <a:rPr lang="en-US" dirty="0" err="1" smtClean="0"/>
              <a:t>da</a:t>
            </a:r>
            <a:r>
              <a:rPr lang="en-US" dirty="0" smtClean="0"/>
              <a:t> Costa,</a:t>
            </a:r>
          </a:p>
          <a:p>
            <a:r>
              <a:rPr lang="en-US" dirty="0" smtClean="0"/>
              <a:t>"Envisioning uncertainty in geospatial information,"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i</a:t>
            </a:r>
            <a:r>
              <a:rPr lang="en-US" dirty="0" smtClean="0"/>
              <a:t>&gt;International Journal of Approximate Reasoning&lt;/</a:t>
            </a:r>
            <a:r>
              <a:rPr lang="en-US" dirty="0" err="1" smtClean="0"/>
              <a:t>i</a:t>
            </a:r>
            <a:r>
              <a:rPr lang="en-US" dirty="0" smtClean="0"/>
              <a:t>&gt;,</a:t>
            </a:r>
          </a:p>
          <a:p>
            <a:r>
              <a:rPr lang="en-US" dirty="0" smtClean="0"/>
              <a:t>Volume 51, Issue 2, January 2010, Pages 209-223,</a:t>
            </a:r>
          </a:p>
          <a:p>
            <a:r>
              <a:rPr lang="en-US" dirty="0" smtClean="0"/>
              <a:t>ISSN 0888-613X, 10.1016/j.ijar.2009.05.011.</a:t>
            </a:r>
          </a:p>
          <a:p>
            <a:r>
              <a:rPr lang="en-US" dirty="0" smtClean="0"/>
              <a:t>(http://www.sciencedirect.com/science/article/pii/S0888613X0900098X)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7FACB-5E7C-498D-86CA-15A29C703F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3E23-0C0F-43EB-91A6-4B465A765C5E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E980-0960-4295-AAF7-00B3D29B843F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8923-6C76-411F-B4F2-DD1382EC11FF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7CCB-16F6-4270-BF63-D1E6E1F9EF68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1791C-5CD7-4CC0-A59B-16F6F5EAACBE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E82E-963F-46DB-AAB1-4FCAF2AF375A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0D72-7D59-4F4D-ABD6-C84F1F4A3729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95F0-294C-48F3-AF56-948C30BC1605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2810-29B5-4AB7-A629-5698BFA978B9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717C-A47A-4F72-B4A1-BFBAFB5F7200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81AC-CA71-406A-881C-817BA0AA45E2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80045A-E3A8-4CBC-8A93-1834202547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2461CC-7C1B-4CB4-9660-80371E18FB9A}" type="datetime1">
              <a:rPr lang="en-US" smtClean="0"/>
              <a:pPr/>
              <a:t>4/20/2012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80045A-E3A8-4CBC-8A93-1834202547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Envisioning Uncertainty in Geospatial Information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8458200" cy="1600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Kathryn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Laskey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Edward J. Wright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Paulo C.G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Costa</a:t>
            </a:r>
          </a:p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Presented by Michael Helms and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Hanin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Omar for CSCE 582, Spring 2012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522893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Kathryn </a:t>
            </a:r>
            <a:r>
              <a:rPr lang="en-US" sz="1400" dirty="0" err="1" smtClean="0"/>
              <a:t>Blackmond</a:t>
            </a:r>
            <a:r>
              <a:rPr lang="en-US" sz="1400" dirty="0" smtClean="0"/>
              <a:t> </a:t>
            </a:r>
            <a:r>
              <a:rPr lang="en-US" sz="1400" dirty="0" err="1" smtClean="0"/>
              <a:t>Laskey</a:t>
            </a:r>
            <a:r>
              <a:rPr lang="en-US" sz="1400" dirty="0" smtClean="0"/>
              <a:t>, Edward J. Wright, Paulo C.G. </a:t>
            </a:r>
            <a:r>
              <a:rPr lang="en-US" sz="1400" dirty="0" err="1" smtClean="0"/>
              <a:t>da</a:t>
            </a:r>
            <a:r>
              <a:rPr lang="en-US" sz="1400" dirty="0" smtClean="0"/>
              <a:t> Costa</a:t>
            </a:r>
            <a:r>
              <a:rPr lang="en-US" sz="1400" dirty="0" smtClean="0"/>
              <a:t>, "</a:t>
            </a:r>
            <a:r>
              <a:rPr lang="en-US" sz="1400" dirty="0" smtClean="0"/>
              <a:t>Envisioning uncertainty in geospatial information</a:t>
            </a:r>
            <a:r>
              <a:rPr lang="en-US" sz="1400" dirty="0" smtClean="0"/>
              <a:t>,” </a:t>
            </a:r>
            <a:r>
              <a:rPr lang="en-US" sz="1400" i="1" dirty="0" smtClean="0"/>
              <a:t>International </a:t>
            </a:r>
            <a:r>
              <a:rPr lang="en-US" sz="1400" i="1" dirty="0" smtClean="0"/>
              <a:t>Journal of Approximate </a:t>
            </a:r>
            <a:r>
              <a:rPr lang="en-US" sz="1400" i="1" dirty="0" smtClean="0"/>
              <a:t>Reasoning</a:t>
            </a:r>
            <a:r>
              <a:rPr lang="en-US" sz="1400" dirty="0" smtClean="0"/>
              <a:t>, Volume </a:t>
            </a:r>
            <a:r>
              <a:rPr lang="en-US" sz="1400" dirty="0" smtClean="0"/>
              <a:t>51, Issue 2, January 2010, Pages </a:t>
            </a:r>
            <a:r>
              <a:rPr lang="en-US" sz="1400" dirty="0" smtClean="0"/>
              <a:t>209-223, ISSN </a:t>
            </a:r>
            <a:r>
              <a:rPr lang="en-US" sz="1400" dirty="0" smtClean="0"/>
              <a:t>0888-613X, 10.1016/j.ijar.2009.05.011.</a:t>
            </a:r>
          </a:p>
          <a:p>
            <a:r>
              <a:rPr lang="en-US" sz="1400" dirty="0" smtClean="0"/>
              <a:t>(http://www.sciencedirect.com/science/article/pii/S0888613X0900098X)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6896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Country Mobility (CCM)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Evaluates the feasibility and desirability of friendly and enemy courses of action</a:t>
            </a:r>
          </a:p>
          <a:p>
            <a:endParaRPr lang="en-US" dirty="0" smtClean="0"/>
          </a:p>
          <a:p>
            <a:r>
              <a:rPr lang="en-US" dirty="0" smtClean="0"/>
              <a:t>CCM tactical decision aid predicts the speed that a particular vehicle can travel across a given terrain</a:t>
            </a:r>
          </a:p>
          <a:p>
            <a:endParaRPr lang="en-US" dirty="0" smtClean="0"/>
          </a:p>
          <a:p>
            <a:r>
              <a:rPr lang="en-US" dirty="0" smtClean="0"/>
              <a:t>Two common types of data  used for military GIS:</a:t>
            </a:r>
          </a:p>
          <a:p>
            <a:pPr lvl="1"/>
            <a:r>
              <a:rPr lang="en-US" dirty="0" smtClean="0"/>
              <a:t>Feature data – array of digital vectors</a:t>
            </a:r>
          </a:p>
          <a:p>
            <a:pPr lvl="1"/>
            <a:r>
              <a:rPr lang="en-US" dirty="0" smtClean="0"/>
              <a:t>Elevation Data – array of elevation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03250"/>
            <a:ext cx="8229600" cy="5651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Country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CCM models typically used by military</a:t>
            </a:r>
          </a:p>
          <a:p>
            <a:endParaRPr lang="en-US" dirty="0" smtClean="0"/>
          </a:p>
          <a:p>
            <a:r>
              <a:rPr lang="en-US" dirty="0" smtClean="0"/>
              <a:t>CCM models can be generated for specific vehicles, vehicle classes, or military unit types</a:t>
            </a:r>
          </a:p>
          <a:p>
            <a:endParaRPr lang="en-US" dirty="0" smtClean="0"/>
          </a:p>
          <a:p>
            <a:r>
              <a:rPr lang="en-US" dirty="0" smtClean="0"/>
              <a:t>Many sources of uncertainty in CCM estimates</a:t>
            </a:r>
          </a:p>
          <a:p>
            <a:pPr lvl="1"/>
            <a:r>
              <a:rPr lang="en-US" dirty="0" smtClean="0"/>
              <a:t>Data is imperfect</a:t>
            </a:r>
          </a:p>
          <a:p>
            <a:pPr lvl="1"/>
            <a:r>
              <a:rPr lang="en-US" dirty="0" smtClean="0"/>
              <a:t>Decision making can be improved by considering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800100"/>
            <a:ext cx="8255000" cy="5257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elements in a GIS are imperfect estimates of an uncertain reality</a:t>
            </a:r>
          </a:p>
          <a:p>
            <a:endParaRPr lang="en-US" dirty="0" smtClean="0"/>
          </a:p>
          <a:p>
            <a:r>
              <a:rPr lang="en-US" dirty="0" smtClean="0"/>
              <a:t>Uncertain data can be represented as a probability distribution across possible states</a:t>
            </a:r>
          </a:p>
          <a:p>
            <a:endParaRPr lang="en-US" dirty="0" smtClean="0"/>
          </a:p>
          <a:p>
            <a:r>
              <a:rPr lang="en-US" dirty="0" smtClean="0"/>
              <a:t>Consider soil type example:</a:t>
            </a:r>
          </a:p>
          <a:p>
            <a:pPr lvl="2"/>
            <a:r>
              <a:rPr lang="en-US" dirty="0" smtClean="0"/>
              <a:t>Uncertainty of soil type in every geospatial database</a:t>
            </a:r>
          </a:p>
          <a:p>
            <a:pPr lvl="2"/>
            <a:r>
              <a:rPr lang="en-US" dirty="0" smtClean="0"/>
              <a:t>Reported values are imperfect estimates of true soil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Remember the Pregnancy Test Example?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362200"/>
            <a:ext cx="8178800" cy="4114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Uncertainty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function, this model needs:</a:t>
            </a:r>
          </a:p>
          <a:p>
            <a:pPr lvl="1"/>
            <a:r>
              <a:rPr lang="en-US" dirty="0" smtClean="0"/>
              <a:t>Prior distribution on the soil type</a:t>
            </a:r>
          </a:p>
          <a:p>
            <a:pPr lvl="1"/>
            <a:r>
              <a:rPr lang="en-US" dirty="0" smtClean="0"/>
              <a:t>Conditional Probability Distribution</a:t>
            </a:r>
          </a:p>
          <a:p>
            <a:endParaRPr lang="en-US" dirty="0" smtClean="0"/>
          </a:p>
          <a:p>
            <a:r>
              <a:rPr lang="en-US" dirty="0" smtClean="0"/>
              <a:t>How can we obtain this information?</a:t>
            </a:r>
          </a:p>
          <a:p>
            <a:endParaRPr lang="en-US" dirty="0" smtClean="0"/>
          </a:p>
          <a:p>
            <a:r>
              <a:rPr lang="en-US" dirty="0" smtClean="0"/>
              <a:t>Run a classification algorithm on geographical data to obtain an error matrix.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Uncertainty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Reference Data – the true soil type</a:t>
            </a:r>
          </a:p>
          <a:p>
            <a:r>
              <a:rPr lang="en-US" dirty="0" smtClean="0"/>
              <a:t>Classified Data – the estimated soil type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733800"/>
            <a:ext cx="6705600" cy="25273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have two data layers?</a:t>
            </a:r>
          </a:p>
          <a:p>
            <a:endParaRPr lang="en-US" dirty="0" smtClean="0"/>
          </a:p>
          <a:p>
            <a:r>
              <a:rPr lang="en-US" dirty="0" smtClean="0"/>
              <a:t>Can we extend the previous model?</a:t>
            </a:r>
          </a:p>
          <a:p>
            <a:endParaRPr lang="en-US" dirty="0" smtClean="0"/>
          </a:p>
          <a:p>
            <a:r>
              <a:rPr lang="en-US" dirty="0" smtClean="0"/>
              <a:t>Should evidence of soil type in one database effect the other database?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124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Soil Type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362200"/>
            <a:ext cx="7188200" cy="3733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4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</a:t>
            </a:r>
            <a:r>
              <a:rPr lang="en-US" dirty="0" smtClean="0"/>
              <a:t> battlefield, </a:t>
            </a:r>
            <a:r>
              <a:rPr lang="en-US" dirty="0"/>
              <a:t>t</a:t>
            </a:r>
            <a:r>
              <a:rPr lang="en-US" dirty="0" smtClean="0"/>
              <a:t>hrough </a:t>
            </a:r>
            <a:r>
              <a:rPr lang="en-US" dirty="0"/>
              <a:t>interactions with the map, the commander and </a:t>
            </a:r>
            <a:r>
              <a:rPr lang="en-US" dirty="0" smtClean="0"/>
              <a:t>staff collaborate </a:t>
            </a:r>
            <a:r>
              <a:rPr lang="en-US" dirty="0"/>
              <a:t>to build a common operating </a:t>
            </a:r>
            <a:r>
              <a:rPr lang="en-US" dirty="0" smtClean="0"/>
              <a:t>picture which displays the needed information.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44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want to convert to a different classification system?</a:t>
            </a:r>
          </a:p>
          <a:p>
            <a:endParaRPr lang="en-US" dirty="0" smtClean="0"/>
          </a:p>
          <a:p>
            <a:r>
              <a:rPr lang="en-US" dirty="0" smtClean="0"/>
              <a:t>No such thing as “crisp” conversion between classification systems</a:t>
            </a:r>
          </a:p>
          <a:p>
            <a:endParaRPr lang="en-US" dirty="0" smtClean="0"/>
          </a:p>
          <a:p>
            <a:r>
              <a:rPr lang="en-US" dirty="0" smtClean="0"/>
              <a:t>Need a way to represent the uncertainty in the conversion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95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16900" cy="4394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81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typically uses geographical data estimate effects of the environment on military operations</a:t>
            </a:r>
          </a:p>
          <a:p>
            <a:endParaRPr lang="en-US" dirty="0" smtClean="0"/>
          </a:p>
          <a:p>
            <a:r>
              <a:rPr lang="en-US" dirty="0" smtClean="0"/>
              <a:t>Geospatial models estimate the effect as a function of one or more geographic variables</a:t>
            </a:r>
          </a:p>
          <a:p>
            <a:endParaRPr lang="en-US" dirty="0" smtClean="0"/>
          </a:p>
          <a:p>
            <a:r>
              <a:rPr lang="en-US" dirty="0" smtClean="0"/>
              <a:t>The true values of the variables are often unknown</a:t>
            </a:r>
          </a:p>
          <a:p>
            <a:pPr lvl="1"/>
            <a:r>
              <a:rPr lang="en-US" dirty="0" smtClean="0"/>
              <a:t>This results in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5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2362200"/>
            <a:ext cx="8393330" cy="2971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74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Uncertainty in some variables should be propagated to other variables</a:t>
            </a:r>
          </a:p>
          <a:p>
            <a:endParaRPr lang="en-US" dirty="0" smtClean="0"/>
          </a:p>
          <a:p>
            <a:r>
              <a:rPr lang="en-US" dirty="0" smtClean="0"/>
              <a:t>For example, Soil type might influence what kind of vegetation to expect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23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 Cover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057400"/>
            <a:ext cx="7057880" cy="441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9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4876800" cy="479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8391801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799" y="1371600"/>
            <a:ext cx="3581401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356779"/>
            <a:ext cx="154885" cy="39582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0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Bayesian Network applies to a single pixel, replicated for each pixel</a:t>
            </a:r>
          </a:p>
          <a:p>
            <a:endParaRPr lang="en-US" dirty="0" smtClean="0"/>
          </a:p>
          <a:p>
            <a:r>
              <a:rPr lang="en-US" dirty="0" smtClean="0"/>
              <a:t>Custom application was used to apply this BN to each pixel in a geological database</a:t>
            </a:r>
          </a:p>
          <a:p>
            <a:pPr lvl="1"/>
            <a:r>
              <a:rPr lang="en-US" dirty="0" smtClean="0"/>
              <a:t>Today there is a Bayesian </a:t>
            </a:r>
            <a:r>
              <a:rPr lang="en-US" dirty="0" err="1" smtClean="0"/>
              <a:t>plugin</a:t>
            </a:r>
            <a:r>
              <a:rPr lang="en-US" dirty="0" smtClean="0"/>
              <a:t> to </a:t>
            </a:r>
            <a:r>
              <a:rPr lang="en-US" dirty="0" err="1" smtClean="0"/>
              <a:t>MapWindow</a:t>
            </a:r>
            <a:r>
              <a:rPr lang="en-US" baseline="30000" dirty="0" err="1" smtClean="0"/>
              <a:t>TM</a:t>
            </a:r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dirty="0" smtClean="0"/>
              <a:t>Does this work if errors in the pixels are not independent?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34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information sources, such as geology and topography, must have relevant data quality information</a:t>
            </a:r>
          </a:p>
          <a:p>
            <a:endParaRPr lang="en-US" dirty="0" smtClean="0"/>
          </a:p>
          <a:p>
            <a:r>
              <a:rPr lang="en-US" dirty="0" smtClean="0"/>
              <a:t>Sources must describe appropriate structure</a:t>
            </a:r>
          </a:p>
          <a:p>
            <a:pPr lvl="1"/>
            <a:r>
              <a:rPr lang="en-US" dirty="0" smtClean="0"/>
              <a:t>Relationships between themes, common image sources</a:t>
            </a:r>
          </a:p>
          <a:p>
            <a:endParaRPr lang="en-US" dirty="0" smtClean="0"/>
          </a:p>
          <a:p>
            <a:r>
              <a:rPr lang="en-US" dirty="0" smtClean="0"/>
              <a:t>How can we represent this metadata?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5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</a:t>
            </a:r>
            <a:r>
              <a:rPr lang="en-US" dirty="0" err="1" smtClean="0"/>
              <a:t>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Represents types of entities in a domain, attributes of each type of entity, and relationships between entities</a:t>
            </a:r>
          </a:p>
          <a:p>
            <a:endParaRPr lang="en-US" dirty="0" smtClean="0"/>
          </a:p>
          <a:p>
            <a:r>
              <a:rPr lang="en-US" dirty="0" smtClean="0"/>
              <a:t>Can represent probability distributions, conditional dependencies, and uncertainty</a:t>
            </a:r>
          </a:p>
          <a:p>
            <a:endParaRPr lang="en-US" dirty="0" smtClean="0"/>
          </a:p>
          <a:p>
            <a:r>
              <a:rPr lang="en-US" dirty="0" smtClean="0"/>
              <a:t>PR-OWL: Ontology that allows representation of relational uncertainty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30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dirty="0"/>
              <a:t>The map and overlays are stored in the computer as data </a:t>
            </a:r>
            <a:r>
              <a:rPr lang="en-US" dirty="0" smtClean="0"/>
              <a:t>structures</a:t>
            </a:r>
          </a:p>
          <a:p>
            <a:endParaRPr lang="en-US" dirty="0" smtClean="0"/>
          </a:p>
          <a:p>
            <a:r>
              <a:rPr lang="en-US" dirty="0" smtClean="0"/>
              <a:t>They are processed </a:t>
            </a:r>
            <a:r>
              <a:rPr lang="en-US" dirty="0"/>
              <a:t>by algorithms that can generate  products </a:t>
            </a:r>
            <a:r>
              <a:rPr lang="en-US" dirty="0" smtClean="0"/>
              <a:t> instantly</a:t>
            </a:r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can be sent instantly to relevant consumers anywhere on the Global Information Grid (GIG</a:t>
            </a:r>
            <a:r>
              <a:rPr lang="en-US" dirty="0" smtClean="0"/>
              <a:t>)(the </a:t>
            </a:r>
            <a:r>
              <a:rPr lang="en-US" dirty="0"/>
              <a:t>information processing infrastructure of the United States Department of Defense (</a:t>
            </a:r>
            <a:r>
              <a:rPr lang="en-US" dirty="0" err="1"/>
              <a:t>DoD</a:t>
            </a:r>
            <a:r>
              <a:rPr lang="en-US" dirty="0" smtClean="0"/>
              <a:t>)).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0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5800"/>
            <a:ext cx="7467600" cy="6654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97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Green Pentagons </a:t>
            </a:r>
            <a:r>
              <a:rPr lang="en-US" dirty="0" smtClean="0"/>
              <a:t>– context random variables, which represent assumptions under which the distributions are valid</a:t>
            </a:r>
          </a:p>
          <a:p>
            <a:endParaRPr lang="en-US" dirty="0" smtClean="0"/>
          </a:p>
          <a:p>
            <a:r>
              <a:rPr lang="en-US" b="1" dirty="0" smtClean="0"/>
              <a:t>Gray Trapezoids</a:t>
            </a:r>
            <a:r>
              <a:rPr lang="en-US" dirty="0" smtClean="0"/>
              <a:t> – input random variables, point to random variables whose distributions are defined in other </a:t>
            </a:r>
            <a:r>
              <a:rPr lang="en-US" dirty="0" err="1" smtClean="0"/>
              <a:t>Mfrags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Yellow Ovals – </a:t>
            </a:r>
            <a:r>
              <a:rPr lang="en-US" dirty="0" smtClean="0"/>
              <a:t>resident random variables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7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system can store probabilistic knowledge as metadata in a probabilistic ontology</a:t>
            </a:r>
          </a:p>
          <a:p>
            <a:endParaRPr lang="en-US" dirty="0" smtClean="0"/>
          </a:p>
          <a:p>
            <a:r>
              <a:rPr lang="en-US" dirty="0" smtClean="0"/>
              <a:t>Use a reasoning tool like </a:t>
            </a:r>
            <a:r>
              <a:rPr lang="en-US" dirty="0" err="1" smtClean="0"/>
              <a:t>UNBBayes</a:t>
            </a:r>
            <a:r>
              <a:rPr lang="en-US" dirty="0" smtClean="0"/>
              <a:t>-MEBN to construct a BN for each pixel</a:t>
            </a:r>
          </a:p>
          <a:p>
            <a:endParaRPr lang="en-US" dirty="0" smtClean="0"/>
          </a:p>
          <a:p>
            <a:r>
              <a:rPr lang="en-US" dirty="0" smtClean="0"/>
              <a:t>In short, probabilistic </a:t>
            </a:r>
            <a:r>
              <a:rPr lang="en-US" dirty="0" err="1" smtClean="0"/>
              <a:t>ontologies</a:t>
            </a:r>
            <a:r>
              <a:rPr lang="en-US" dirty="0" smtClean="0"/>
              <a:t> provide means to express complex statistical relationships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18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Visualizing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Visualization </a:t>
            </a:r>
            <a:r>
              <a:rPr lang="en-US" dirty="0"/>
              <a:t>of uncertainty in GIS products is essential to communicating uncertainties to decision </a:t>
            </a:r>
            <a:r>
              <a:rPr lang="en-US" dirty="0" smtClean="0"/>
              <a:t>makers. </a:t>
            </a:r>
          </a:p>
          <a:p>
            <a:endParaRPr lang="en-US" dirty="0" smtClean="0"/>
          </a:p>
          <a:p>
            <a:r>
              <a:rPr lang="en-US" dirty="0" smtClean="0"/>
              <a:t>Methods </a:t>
            </a:r>
            <a:r>
              <a:rPr lang="en-US" dirty="0"/>
              <a:t>for visualizing uncertainty in geospatial data pose a difficult research </a:t>
            </a:r>
            <a:r>
              <a:rPr lang="en-US" dirty="0" smtClean="0"/>
              <a:t>challenge. Why?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317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E</a:t>
            </a:r>
            <a:r>
              <a:rPr lang="en-US" sz="3600" dirty="0" smtClean="0"/>
              <a:t>xamples </a:t>
            </a:r>
            <a:r>
              <a:rPr lang="en-US" sz="3600" dirty="0"/>
              <a:t>of uncertainty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figure below </a:t>
            </a:r>
            <a:r>
              <a:rPr lang="en-US" dirty="0"/>
              <a:t>shows a fused vegetation map that </a:t>
            </a:r>
            <a:r>
              <a:rPr lang="en-US" dirty="0" smtClean="0"/>
              <a:t>displays the </a:t>
            </a:r>
            <a:r>
              <a:rPr lang="en-US" dirty="0"/>
              <a:t>results of applying the Bayesian network </a:t>
            </a:r>
            <a:r>
              <a:rPr lang="en-US" dirty="0" smtClean="0"/>
              <a:t>discussed in the previous section to </a:t>
            </a:r>
            <a:r>
              <a:rPr lang="en-US" dirty="0"/>
              <a:t>each </a:t>
            </a:r>
            <a:r>
              <a:rPr lang="en-US" dirty="0" smtClean="0"/>
              <a:t>pixel.</a:t>
            </a:r>
          </a:p>
          <a:p>
            <a:endParaRPr lang="en-US" dirty="0"/>
          </a:p>
          <a:p>
            <a:r>
              <a:rPr lang="en-US" dirty="0"/>
              <a:t>The display shows color-coded </a:t>
            </a:r>
            <a:r>
              <a:rPr lang="en-US" dirty="0" smtClean="0"/>
              <a:t>highest probability </a:t>
            </a:r>
            <a:r>
              <a:rPr lang="en-US" dirty="0"/>
              <a:t>classifications, and provides the ability to drill down to view the uncertainty associated with the fused estimate.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23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511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6776" y="6248400"/>
            <a:ext cx="731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Fig. 10. Fused Vegetation Map for 1988.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36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Examples of uncertainty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Lets consider </a:t>
            </a:r>
            <a:r>
              <a:rPr lang="en-US" dirty="0"/>
              <a:t>the cross country mobility example :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CCM </a:t>
            </a:r>
            <a:r>
              <a:rPr lang="en-US" dirty="0" smtClean="0"/>
              <a:t>display </a:t>
            </a:r>
            <a:r>
              <a:rPr lang="en-US" dirty="0"/>
              <a:t>was </a:t>
            </a:r>
            <a:r>
              <a:rPr lang="en-US" dirty="0" smtClean="0"/>
              <a:t>developed using </a:t>
            </a:r>
            <a:r>
              <a:rPr lang="en-US" dirty="0"/>
              <a:t>a traditional CCM algorithm called the ETL algorithm </a:t>
            </a:r>
            <a:r>
              <a:rPr lang="en-US" dirty="0" smtClean="0"/>
              <a:t>. </a:t>
            </a:r>
            <a:r>
              <a:rPr lang="en-US" dirty="0"/>
              <a:t>This simple algorithm has well-known limitations</a:t>
            </a:r>
            <a:r>
              <a:rPr lang="en-US" dirty="0" smtClean="0"/>
              <a:t>. So why use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88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066801"/>
            <a:ext cx="78486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6019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Fig. 11. ETL Cross-Country Mobility (CCM) model.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2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we </a:t>
            </a:r>
            <a:r>
              <a:rPr lang="en-US" dirty="0" smtClean="0"/>
              <a:t>implement </a:t>
            </a:r>
            <a:r>
              <a:rPr lang="en-US" dirty="0"/>
              <a:t>this algorithm as a Bayesian network, and then </a:t>
            </a:r>
            <a:r>
              <a:rPr lang="en-US" dirty="0" smtClean="0"/>
              <a:t>add </a:t>
            </a:r>
            <a:r>
              <a:rPr lang="en-US" dirty="0"/>
              <a:t>additional nodes and arcs to </a:t>
            </a:r>
            <a:r>
              <a:rPr lang="en-US" dirty="0" smtClean="0"/>
              <a:t>represent the </a:t>
            </a:r>
            <a:r>
              <a:rPr lang="en-US" dirty="0"/>
              <a:t>uncertain relationship between the true values of terrain variables and the database values.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resulting </a:t>
            </a:r>
            <a:r>
              <a:rPr lang="en-US" dirty="0" smtClean="0"/>
              <a:t>Bayesian network </a:t>
            </a:r>
            <a:r>
              <a:rPr lang="en-US" dirty="0"/>
              <a:t>is </a:t>
            </a:r>
            <a:r>
              <a:rPr lang="en-US" dirty="0" smtClean="0"/>
              <a:t>shown below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51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001000" cy="581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1524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Soil moisture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001000" y="762000"/>
            <a:ext cx="76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58000" y="1371600"/>
            <a:ext cx="1219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Soil Type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3000" y="152400"/>
            <a:ext cx="1905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Ground roughness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6600" y="1447800"/>
            <a:ext cx="2286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Vegetation Stem Diameter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600" y="152400"/>
            <a:ext cx="227848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Vegetation Stem Spacing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4478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Slope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05500" y="609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858000" y="10668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191000" y="1066800"/>
            <a:ext cx="22108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95600" y="762000"/>
            <a:ext cx="377243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62000" y="1088265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91400" y="2667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67500" y="31242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Soil </a:t>
            </a:r>
            <a:r>
              <a:rPr lang="en-US" dirty="0" err="1" smtClean="0"/>
              <a:t>Strenght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55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Advanced </a:t>
            </a:r>
            <a:r>
              <a:rPr lang="en-US" dirty="0"/>
              <a:t>automated geospatial tools (AAGTs) transform commercial geographic information systems (GIS) into </a:t>
            </a:r>
            <a:r>
              <a:rPr lang="en-US" dirty="0" smtClean="0"/>
              <a:t>useful military </a:t>
            </a:r>
            <a:r>
              <a:rPr lang="en-US" dirty="0"/>
              <a:t>services for network-centric operations.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848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858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Slope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71600" y="12192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38400" y="68580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Vegetation Stem </a:t>
            </a:r>
            <a:r>
              <a:rPr lang="en-US" dirty="0"/>
              <a:t>Spacing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2400" y="2133600"/>
            <a:ext cx="213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Vegetation Stem Diameter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693851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Ground roughness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01248" y="1759576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Soil Type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1400" y="523206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Soil moisture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382000" y="1056606"/>
            <a:ext cx="0" cy="467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24600" y="1219200"/>
            <a:ext cx="76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48000" y="1219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181600" y="1620592"/>
            <a:ext cx="0" cy="486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91400" y="1620592"/>
            <a:ext cx="228600" cy="51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05000" y="22860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Boolean flag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438400" y="2106769"/>
            <a:ext cx="0" cy="179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25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07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3625939"/>
            <a:ext cx="1981200" cy="71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 speed on level ground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4430332"/>
            <a:ext cx="2133600" cy="675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 road </a:t>
            </a:r>
            <a:r>
              <a:rPr lang="en-US" dirty="0" smtClean="0"/>
              <a:t>grade ability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3146470"/>
            <a:ext cx="2133600" cy="479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Override diameter 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2286000"/>
            <a:ext cx="137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vehicle width</a:t>
            </a:r>
          </a:p>
        </p:txBody>
      </p:sp>
      <p:sp>
        <p:nvSpPr>
          <p:cNvPr id="9" name="Rectangle 8"/>
          <p:cNvSpPr/>
          <p:nvPr/>
        </p:nvSpPr>
        <p:spPr>
          <a:xfrm>
            <a:off x="6934200" y="2667000"/>
            <a:ext cx="1828800" cy="958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vehicle Cone Index for one pass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0" y="2971800"/>
            <a:ext cx="1295400" cy="65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for 50 passes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600200" y="3173434"/>
            <a:ext cx="304800" cy="452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3400" y="3625939"/>
            <a:ext cx="152400" cy="8043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00400" y="23622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629400" y="24384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15000" y="2743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</p:cNvCxnSpPr>
          <p:nvPr/>
        </p:nvCxnSpPr>
        <p:spPr>
          <a:xfrm flipH="1" flipV="1">
            <a:off x="2895600" y="2971800"/>
            <a:ext cx="152400" cy="414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44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30832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246" y="3654917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vehicle speed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24000" y="35814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29200" y="32766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maneuver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00600" y="32004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90800" y="25146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knock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10000" y="28956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143250" y="4256468"/>
            <a:ext cx="17907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intermediate variables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52800" y="3581400"/>
            <a:ext cx="304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648200" y="3581400"/>
            <a:ext cx="152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90650" y="5493913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larger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971800" y="4076700"/>
            <a:ext cx="838200" cy="1383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2400" y="4632101"/>
            <a:ext cx="2286000" cy="594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modifies </a:t>
            </a:r>
            <a:r>
              <a:rPr lang="en-US" dirty="0" smtClean="0"/>
              <a:t>S1c </a:t>
            </a:r>
            <a:r>
              <a:rPr lang="en-US" dirty="0"/>
              <a:t>by f1or2</a:t>
            </a:r>
          </a:p>
        </p:txBody>
      </p:sp>
      <p:cxnSp>
        <p:nvCxnSpPr>
          <p:cNvPr id="27" name="Straight Arrow Connector 26"/>
          <p:cNvCxnSpPr>
            <a:stCxn id="23" idx="3"/>
          </p:cNvCxnSpPr>
          <p:nvPr/>
        </p:nvCxnSpPr>
        <p:spPr>
          <a:xfrm flipV="1">
            <a:off x="2438400" y="4632101"/>
            <a:ext cx="152400" cy="297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83735" y="5703060"/>
            <a:ext cx="3657600" cy="496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modifies S2 </a:t>
            </a:r>
            <a:r>
              <a:rPr lang="en-US" dirty="0" smtClean="0"/>
              <a:t>by </a:t>
            </a:r>
            <a:r>
              <a:rPr lang="en-US" dirty="0"/>
              <a:t>ground roughness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648200" y="5105400"/>
            <a:ext cx="0" cy="597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239000" y="24384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degree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010400" y="3048000"/>
            <a:ext cx="5334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15389" y="3529348"/>
            <a:ext cx="1621665" cy="56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result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848600" y="4090116"/>
            <a:ext cx="381000" cy="775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9" grpId="0" animBg="1"/>
      <p:bldP spid="23" grpId="0" animBg="1"/>
      <p:bldP spid="29" grpId="0" animBg="1"/>
      <p:bldP spid="32" grpId="0" animBg="1"/>
      <p:bldP spid="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BN </a:t>
            </a:r>
            <a:r>
              <a:rPr lang="en-US" dirty="0" smtClean="0"/>
              <a:t>above </a:t>
            </a:r>
            <a:r>
              <a:rPr lang="en-US" dirty="0"/>
              <a:t>uses deterministic CPTs to express the mathematical operations of the </a:t>
            </a:r>
            <a:r>
              <a:rPr lang="en-US" dirty="0" smtClean="0"/>
              <a:t>algorithm: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Database </a:t>
            </a:r>
            <a:r>
              <a:rPr lang="en-US" dirty="0"/>
              <a:t>terrain </a:t>
            </a:r>
            <a:r>
              <a:rPr lang="en-US" dirty="0" smtClean="0"/>
              <a:t>values are </a:t>
            </a:r>
            <a:r>
              <a:rPr lang="en-US" dirty="0"/>
              <a:t>accepted as </a:t>
            </a:r>
            <a:r>
              <a:rPr lang="en-US" dirty="0" smtClean="0"/>
              <a:t>evidence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U</a:t>
            </a:r>
            <a:r>
              <a:rPr lang="en-US" dirty="0" smtClean="0"/>
              <a:t>ncertainty </a:t>
            </a:r>
            <a:r>
              <a:rPr lang="en-US" dirty="0"/>
              <a:t>is propagated through the network to the CCM </a:t>
            </a:r>
            <a:r>
              <a:rPr lang="en-US" dirty="0" smtClean="0"/>
              <a:t>node.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result reflects </a:t>
            </a:r>
            <a:r>
              <a:rPr lang="en-US" dirty="0" smtClean="0"/>
              <a:t>the impact </a:t>
            </a:r>
            <a:r>
              <a:rPr lang="en-US" dirty="0"/>
              <a:t>of the uncertainty in the terrain data on the estimated CCM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31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example demonstrates that transforming a deterministic geospatial algorithm into a Bayesian network is </a:t>
            </a:r>
            <a:r>
              <a:rPr lang="en-US" dirty="0" smtClean="0"/>
              <a:t>straightforward, provided </a:t>
            </a:r>
            <a:r>
              <a:rPr lang="en-US" dirty="0"/>
              <a:t>that the information needed to construct the CPDs is available and is captured as part of the metadata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Additional modeling is required when required inputs are not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98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figure below shows </a:t>
            </a:r>
            <a:r>
              <a:rPr lang="en-US" dirty="0"/>
              <a:t>a visual display of a CCM product with associated uncertainty.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display was created by applying the </a:t>
            </a:r>
            <a:r>
              <a:rPr lang="en-US" dirty="0" smtClean="0"/>
              <a:t>BN of the previous example </a:t>
            </a:r>
            <a:r>
              <a:rPr lang="en-US" dirty="0"/>
              <a:t>to each pixel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CCM uncertainty is shown in two </a:t>
            </a:r>
            <a:r>
              <a:rPr lang="en-US" dirty="0" smtClean="0"/>
              <a:t>ways: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through </a:t>
            </a:r>
            <a:r>
              <a:rPr lang="en-US" dirty="0"/>
              <a:t>the display coloring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interactive histograms </a:t>
            </a:r>
            <a:r>
              <a:rPr lang="en-US" dirty="0"/>
              <a:t>that the user can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433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1"/>
            <a:ext cx="754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47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predicted CCM speed range is coded by color.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quality of the color represents </a:t>
            </a:r>
            <a:r>
              <a:rPr lang="en-US" dirty="0" smtClean="0"/>
              <a:t>the quality </a:t>
            </a:r>
            <a:r>
              <a:rPr lang="en-US" dirty="0"/>
              <a:t>of the prediction: bright colors represent low uncertainty, </a:t>
            </a:r>
            <a:r>
              <a:rPr lang="en-US" dirty="0" smtClean="0"/>
              <a:t>and muddy colors represent high uncertainty.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64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11180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971800"/>
            <a:ext cx="518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popup histograms are useful to illustrate how the legend 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71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11180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2800" y="4191000"/>
            <a:ext cx="518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prediction quality color (legend row) was selected based on the range of speed bins with probability equal or greater than 10%.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89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Widespread </a:t>
            </a:r>
            <a:r>
              <a:rPr lang="en-US" dirty="0"/>
              <a:t>enthusiasm for AAGTs has created a demand for geospatial data that exceeds the capacity of agencies </a:t>
            </a:r>
            <a:r>
              <a:rPr lang="en-US" dirty="0" smtClean="0"/>
              <a:t>that produce </a:t>
            </a:r>
            <a:r>
              <a:rPr lang="en-US" dirty="0"/>
              <a:t>data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As </a:t>
            </a:r>
            <a:r>
              <a:rPr lang="en-US" dirty="0"/>
              <a:t>a result, geospatial data from a wide variety of sources is being used, often with little regard for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84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11180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33400"/>
            <a:ext cx="518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pixel color (legend column) was selected that corresponds to the highest probability speed bin.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79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11180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3429000"/>
            <a:ext cx="29718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top row, right histogram is for a bright green pixel, indicating that the predicted speed is reasonably fast, and there is little uncertainty. </a:t>
            </a:r>
          </a:p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43400" y="49530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8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21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292475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19400" y="5291137"/>
            <a:ext cx="1066800" cy="728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Consider the case where </a:t>
            </a:r>
            <a:r>
              <a:rPr lang="en-US" dirty="0"/>
              <a:t>the decision maker is interested in </a:t>
            </a:r>
            <a:r>
              <a:rPr lang="en-US" dirty="0" smtClean="0"/>
              <a:t>reducing the </a:t>
            </a:r>
            <a:r>
              <a:rPr lang="en-US" dirty="0"/>
              <a:t>uncertainty in the CCM predictions – perhaps by allocating reconnaissance resources to collect additional terrain data, </a:t>
            </a:r>
            <a:r>
              <a:rPr lang="en-US" dirty="0" smtClean="0"/>
              <a:t>then he would </a:t>
            </a:r>
            <a:r>
              <a:rPr lang="en-US" dirty="0"/>
              <a:t>like to know the influence of individual terrain </a:t>
            </a:r>
            <a:r>
              <a:rPr lang="en-US" dirty="0" smtClean="0"/>
              <a:t>factors </a:t>
            </a:r>
            <a:r>
              <a:rPr lang="en-US" dirty="0"/>
              <a:t>on the total uncertainty in the CCM prediction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99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‘‘</a:t>
            </a:r>
            <a:r>
              <a:rPr lang="en-US" dirty="0"/>
              <a:t>what terrain factor contributes the most to the uncertainty in the predicted CCM speed?”</a:t>
            </a:r>
          </a:p>
          <a:p>
            <a:endParaRPr lang="en-US" dirty="0" smtClean="0"/>
          </a:p>
          <a:p>
            <a:r>
              <a:rPr lang="en-US" dirty="0" smtClean="0"/>
              <a:t>The figure below </a:t>
            </a:r>
            <a:r>
              <a:rPr lang="en-US" dirty="0"/>
              <a:t>shows an additional </a:t>
            </a:r>
            <a:r>
              <a:rPr lang="en-US" dirty="0" smtClean="0"/>
              <a:t>visualization that </a:t>
            </a:r>
            <a:r>
              <a:rPr lang="en-US" dirty="0"/>
              <a:t>makes it possible to answer this query.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54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The figure represents the uncertainty in the values of the terrain factors for one specific point on the terrain, as well as </a:t>
            </a:r>
            <a:r>
              <a:rPr lang="en-US" dirty="0" smtClean="0"/>
              <a:t>a graphical </a:t>
            </a:r>
            <a:r>
              <a:rPr lang="en-US" dirty="0"/>
              <a:t>depiction of the impact of each of the individual factors.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probability distributions are used in </a:t>
            </a:r>
            <a:r>
              <a:rPr lang="en-US" dirty="0" smtClean="0"/>
              <a:t>a Monte </a:t>
            </a:r>
            <a:r>
              <a:rPr lang="en-US" dirty="0"/>
              <a:t>Carlo technique to associate variation in terrain inputs with variation in predicted CCM speed.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2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620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2024130"/>
            <a:ext cx="3657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curve of terrain value</a:t>
            </a:r>
          </a:p>
          <a:p>
            <a:pPr algn="ctr"/>
            <a:r>
              <a:rPr lang="en-US" dirty="0"/>
              <a:t>vs. CCM speed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419600" y="1752600"/>
            <a:ext cx="1981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60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620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145683"/>
            <a:ext cx="4267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 variation of the terrain</a:t>
            </a:r>
          </a:p>
          <a:p>
            <a:pPr algn="ctr"/>
            <a:r>
              <a:rPr lang="en-US" dirty="0"/>
              <a:t>parameter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19700" y="1971004"/>
            <a:ext cx="952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833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1"/>
            <a:ext cx="762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690163"/>
            <a:ext cx="3225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572000" y="3095769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6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1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676400"/>
            <a:ext cx="3276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total</a:t>
            </a:r>
          </a:p>
          <a:p>
            <a:pPr algn="ctr"/>
            <a:r>
              <a:rPr lang="en-US" dirty="0"/>
              <a:t>distribution of predicted CCM speeds based on the combined variation of all the terrain inputs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86300" y="3276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21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geospatial </a:t>
            </a:r>
            <a:r>
              <a:rPr lang="en-US" dirty="0"/>
              <a:t>data contain </a:t>
            </a:r>
            <a:r>
              <a:rPr lang="en-US" dirty="0" smtClean="0"/>
              <a:t>errors: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positional error,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feature </a:t>
            </a:r>
            <a:r>
              <a:rPr lang="en-US" dirty="0"/>
              <a:t>classification </a:t>
            </a:r>
            <a:r>
              <a:rPr lang="en-US" dirty="0" smtClean="0"/>
              <a:t>error,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poor resolution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attribute </a:t>
            </a:r>
            <a:r>
              <a:rPr lang="en-US" dirty="0" smtClean="0"/>
              <a:t>error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data incompleteness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currency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and </a:t>
            </a:r>
            <a:r>
              <a:rPr lang="en-US" dirty="0"/>
              <a:t>logical inconsistency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58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</a:t>
            </a:r>
            <a:r>
              <a:rPr lang="en-US" dirty="0" smtClean="0"/>
              <a:t>ital </a:t>
            </a:r>
            <a:r>
              <a:rPr lang="en-US" dirty="0"/>
              <a:t>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ability of  </a:t>
            </a:r>
            <a:r>
              <a:rPr lang="en-US" dirty="0"/>
              <a:t>geospatial </a:t>
            </a:r>
            <a:r>
              <a:rPr lang="en-US" dirty="0" smtClean="0"/>
              <a:t>systems </a:t>
            </a:r>
            <a:r>
              <a:rPr lang="en-US" dirty="0"/>
              <a:t>to meet the specific knowledge requirements of different types of user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An approach to addressing this challenge might be to employ an ontology conveying knowledge of patterns of </a:t>
            </a:r>
            <a:r>
              <a:rPr lang="en-US" dirty="0" smtClean="0"/>
              <a:t>system usage</a:t>
            </a:r>
            <a:r>
              <a:rPr lang="en-US" dirty="0"/>
              <a:t>, which would trace characteristics related to each type of user to the particular aspects regarding the situation </a:t>
            </a:r>
            <a:r>
              <a:rPr lang="en-US" dirty="0" smtClean="0"/>
              <a:t>in which </a:t>
            </a:r>
            <a:r>
              <a:rPr lang="en-US" dirty="0"/>
              <a:t>a given service is being requested.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90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system would be able to predict </a:t>
            </a:r>
            <a:r>
              <a:rPr lang="en-US" dirty="0" smtClean="0"/>
              <a:t>parameters such as: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user’s decision </a:t>
            </a:r>
            <a:r>
              <a:rPr lang="en-US" dirty="0" smtClean="0"/>
              <a:t>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precision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timeliness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expected </a:t>
            </a:r>
            <a:r>
              <a:rPr lang="en-US" dirty="0"/>
              <a:t>granularity of </a:t>
            </a:r>
            <a:r>
              <a:rPr lang="en-US" dirty="0" smtClean="0"/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</a:t>
            </a:r>
            <a:r>
              <a:rPr lang="en-US" dirty="0"/>
              <a:t>important factors </a:t>
            </a:r>
            <a:r>
              <a:rPr lang="en-US" dirty="0" smtClean="0"/>
              <a:t>for CCM </a:t>
            </a:r>
            <a:r>
              <a:rPr lang="en-US" dirty="0"/>
              <a:t>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35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military domain, the </a:t>
            </a:r>
            <a:r>
              <a:rPr lang="en-US" dirty="0" smtClean="0"/>
              <a:t>Department of </a:t>
            </a:r>
            <a:r>
              <a:rPr lang="en-US" dirty="0"/>
              <a:t>Defense has mandated a new doctrine of network-centric operations.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objective of network-centric operations </a:t>
            </a:r>
            <a:r>
              <a:rPr lang="en-US" dirty="0" smtClean="0"/>
              <a:t>is to </a:t>
            </a:r>
            <a:r>
              <a:rPr lang="en-US" dirty="0"/>
              <a:t>translate information superiority into a competitive military advantage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4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Discussion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represent, manage, and communicate to decision makers information about uncertainty in the GIS </a:t>
            </a:r>
            <a:r>
              <a:rPr lang="en-US" dirty="0" smtClean="0"/>
              <a:t>products used </a:t>
            </a:r>
            <a:r>
              <a:rPr lang="en-US" dirty="0"/>
              <a:t>for military planning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Also, techniques </a:t>
            </a:r>
            <a:r>
              <a:rPr lang="en-US" dirty="0"/>
              <a:t>must be available to propagate uncertainty </a:t>
            </a:r>
            <a:r>
              <a:rPr lang="en-US" dirty="0" smtClean="0"/>
              <a:t>of the </a:t>
            </a:r>
            <a:r>
              <a:rPr lang="en-US" dirty="0"/>
              <a:t>data through GIS algorithms to estimate the uncertainty in the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1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number of issues need to be addressed to address limitations in the methods described here.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First</a:t>
            </a:r>
            <a:r>
              <a:rPr lang="en-US" dirty="0"/>
              <a:t>, additional research </a:t>
            </a:r>
            <a:r>
              <a:rPr lang="en-US" dirty="0" smtClean="0"/>
              <a:t>is needed </a:t>
            </a:r>
            <a:r>
              <a:rPr lang="en-US" dirty="0"/>
              <a:t>on usability of displays that incorporate </a:t>
            </a:r>
            <a:r>
              <a:rPr lang="en-US" dirty="0" smtClean="0"/>
              <a:t>uncertainty.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Second</a:t>
            </a:r>
            <a:r>
              <a:rPr lang="en-US" dirty="0"/>
              <a:t>, additional </a:t>
            </a:r>
            <a:r>
              <a:rPr lang="en-US" dirty="0" smtClean="0"/>
              <a:t>research is </a:t>
            </a:r>
            <a:r>
              <a:rPr lang="en-US" dirty="0"/>
              <a:t>needed to assess the true costs of ignoring uncertainty in typical kinds of problems encountered in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0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Third</a:t>
            </a:r>
            <a:r>
              <a:rPr lang="en-US" dirty="0"/>
              <a:t>, additional research is needed on a number of modeling and </a:t>
            </a:r>
            <a:r>
              <a:rPr lang="en-US" dirty="0" smtClean="0"/>
              <a:t>computational issues, such as (research </a:t>
            </a:r>
            <a:r>
              <a:rPr lang="en-US" dirty="0"/>
              <a:t>on the impact of simplifying </a:t>
            </a:r>
            <a:r>
              <a:rPr lang="en-US" dirty="0" smtClean="0"/>
              <a:t>assumptions,</a:t>
            </a:r>
            <a:r>
              <a:rPr lang="en-US" dirty="0"/>
              <a:t> models and </a:t>
            </a:r>
            <a:r>
              <a:rPr lang="en-US" dirty="0" smtClean="0"/>
              <a:t>algorithms for </a:t>
            </a:r>
            <a:r>
              <a:rPr lang="en-US" dirty="0"/>
              <a:t>relaxing simplifying assumptions made </a:t>
            </a:r>
            <a:r>
              <a:rPr lang="en-US" dirty="0" smtClean="0"/>
              <a:t>here,..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Presented by:</a:t>
            </a:r>
          </a:p>
          <a:p>
            <a:pPr marL="0" indent="0" algn="ctr">
              <a:buNone/>
            </a:pPr>
            <a:r>
              <a:rPr lang="en-US" dirty="0" err="1" smtClean="0"/>
              <a:t>Hanin</a:t>
            </a:r>
            <a:r>
              <a:rPr lang="en-US" dirty="0" smtClean="0"/>
              <a:t> Omar</a:t>
            </a:r>
          </a:p>
          <a:p>
            <a:pPr marL="0" indent="0" algn="ctr">
              <a:buNone/>
            </a:pPr>
            <a:r>
              <a:rPr lang="en-US" dirty="0" smtClean="0"/>
              <a:t>Michael Helms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29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Scientifically-based methodologies are required </a:t>
            </a:r>
            <a:r>
              <a:rPr lang="en-US" dirty="0" smtClean="0"/>
              <a:t>to: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assess </a:t>
            </a:r>
            <a:r>
              <a:rPr lang="en-US" dirty="0"/>
              <a:t>data </a:t>
            </a:r>
            <a:r>
              <a:rPr lang="en-US" dirty="0" smtClean="0"/>
              <a:t>quality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to represent quality as metadata associated </a:t>
            </a:r>
            <a:r>
              <a:rPr lang="en-US" dirty="0" smtClean="0"/>
              <a:t>with GIS systems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propagate it correctly through models for data fusion, data processing and decision </a:t>
            </a:r>
            <a:r>
              <a:rPr lang="en-US" dirty="0" smtClean="0"/>
              <a:t>support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and </a:t>
            </a:r>
            <a:r>
              <a:rPr lang="en-US" dirty="0"/>
              <a:t>to </a:t>
            </a:r>
            <a:r>
              <a:rPr lang="en-US" dirty="0" smtClean="0"/>
              <a:t>provide end </a:t>
            </a:r>
            <a:r>
              <a:rPr lang="en-US" dirty="0"/>
              <a:t>users with an assessment of the implications of uncertainty in the data on decision-making.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22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 Bayesian analysis plugin, based on </a:t>
            </a:r>
            <a:r>
              <a:rPr lang="en-US" dirty="0" smtClean="0"/>
              <a:t>the </a:t>
            </a:r>
            <a:r>
              <a:rPr lang="en-US" dirty="0" err="1" smtClean="0"/>
              <a:t>GeNIe</a:t>
            </a:r>
            <a:r>
              <a:rPr lang="en-US" dirty="0" smtClean="0"/>
              <a:t>/SMILE1 </a:t>
            </a:r>
            <a:r>
              <a:rPr lang="en-US" dirty="0"/>
              <a:t>Bayesian network system, has recently been released for the open-source </a:t>
            </a:r>
            <a:r>
              <a:rPr lang="en-US" dirty="0" err="1"/>
              <a:t>MapWindowTM</a:t>
            </a:r>
            <a:r>
              <a:rPr lang="en-US" dirty="0"/>
              <a:t> GIS system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Applications of </a:t>
            </a:r>
            <a:r>
              <a:rPr lang="en-US" dirty="0"/>
              <a:t>BNs to geospatial reasoning include avalanche risk assessment </a:t>
            </a:r>
            <a:r>
              <a:rPr lang="en-US" dirty="0" smtClean="0"/>
              <a:t>, </a:t>
            </a:r>
            <a:r>
              <a:rPr lang="en-US" dirty="0"/>
              <a:t>locust hazard modeling </a:t>
            </a:r>
            <a:r>
              <a:rPr lang="en-US" dirty="0" smtClean="0"/>
              <a:t>, </a:t>
            </a:r>
            <a:r>
              <a:rPr lang="en-US" dirty="0"/>
              <a:t>watershed </a:t>
            </a:r>
            <a:r>
              <a:rPr lang="en-US" dirty="0" smtClean="0"/>
              <a:t>management, </a:t>
            </a:r>
            <a:r>
              <a:rPr lang="en-US" dirty="0"/>
              <a:t>and military decision support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64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paper focuses </a:t>
            </a:r>
            <a:r>
              <a:rPr lang="en-US" dirty="0"/>
              <a:t>on improving decisions by representing, </a:t>
            </a:r>
            <a:r>
              <a:rPr lang="en-US" dirty="0" smtClean="0"/>
              <a:t>propagating through </a:t>
            </a:r>
            <a:r>
              <a:rPr lang="en-US" dirty="0"/>
              <a:t>models, and reporting to users the uncertainties in geospatial data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0045A-E3A8-4CBC-8A93-1834202547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46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3330</TotalTime>
  <Words>2040</Words>
  <Application>Microsoft Office PowerPoint</Application>
  <PresentationFormat>On-screen Show (4:3)</PresentationFormat>
  <Paragraphs>331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Flow</vt:lpstr>
      <vt:lpstr>Envisioning Uncertainty in Geospatial Information</vt:lpstr>
      <vt:lpstr>Introduction</vt:lpstr>
      <vt:lpstr>Slide 3</vt:lpstr>
      <vt:lpstr>Slide 4</vt:lpstr>
      <vt:lpstr>Slide 5</vt:lpstr>
      <vt:lpstr>Slide 6</vt:lpstr>
      <vt:lpstr>Slide 7</vt:lpstr>
      <vt:lpstr>Slide 8</vt:lpstr>
      <vt:lpstr>Slide 9</vt:lpstr>
      <vt:lpstr>Cross Country Mobility (CCM)</vt:lpstr>
      <vt:lpstr>Slide 11</vt:lpstr>
      <vt:lpstr>Cross Country Mobility</vt:lpstr>
      <vt:lpstr>Slide 13</vt:lpstr>
      <vt:lpstr>Representing Uncertainty</vt:lpstr>
      <vt:lpstr>Remember the Pregnancy Test Example?</vt:lpstr>
      <vt:lpstr>Representing Uncertainty</vt:lpstr>
      <vt:lpstr>Representing Uncertainty</vt:lpstr>
      <vt:lpstr>Representing Uncertainty</vt:lpstr>
      <vt:lpstr>Extended Soil Type Model</vt:lpstr>
      <vt:lpstr>Representing Uncertainty</vt:lpstr>
      <vt:lpstr>Slide 21</vt:lpstr>
      <vt:lpstr>Representing Uncertainty</vt:lpstr>
      <vt:lpstr>Slide 23</vt:lpstr>
      <vt:lpstr>Propagating Uncertainty</vt:lpstr>
      <vt:lpstr>Vegetation Cover Map</vt:lpstr>
      <vt:lpstr>Slide 26</vt:lpstr>
      <vt:lpstr>Propagating Uncertainty</vt:lpstr>
      <vt:lpstr>Propagating Uncertainty</vt:lpstr>
      <vt:lpstr>Probabilistic Ontologies</vt:lpstr>
      <vt:lpstr>Slide 30</vt:lpstr>
      <vt:lpstr>Ontologies</vt:lpstr>
      <vt:lpstr>Ontologies</vt:lpstr>
      <vt:lpstr>Visualizing Uncertainty</vt:lpstr>
      <vt:lpstr>Examples of uncertainty visualization</vt:lpstr>
      <vt:lpstr>Slide 35</vt:lpstr>
      <vt:lpstr>Examples of uncertainty visualization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Vital issue</vt:lpstr>
      <vt:lpstr>Slide 61</vt:lpstr>
      <vt:lpstr>Slide 62</vt:lpstr>
      <vt:lpstr>Discussion and future work</vt:lpstr>
      <vt:lpstr>Slide 64</vt:lpstr>
      <vt:lpstr>Slide 65</vt:lpstr>
      <vt:lpstr>Slide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Valtorta, Marco</cp:lastModifiedBy>
  <cp:revision>49</cp:revision>
  <dcterms:created xsi:type="dcterms:W3CDTF">2012-04-18T23:19:24Z</dcterms:created>
  <dcterms:modified xsi:type="dcterms:W3CDTF">2012-04-20T15:20:55Z</dcterms:modified>
</cp:coreProperties>
</file>