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iteseerx.ist.psu.edu/viewdoc/download?doi=10.1.1.128.8383&amp;rep=rep1&amp;type=pdf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http://citeseerx.ist.psu.edu/viewdoc/download?doi=10.1.1.128.8383&amp;rep=rep1&amp;type=pdf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Supposed to be used for:</a:t>
            </a:r>
          </a:p>
          <a:p>
            <a:pPr indent="-307975" lvl="0" marL="457200" rtl="0">
              <a:spcBef>
                <a:spcPts val="0"/>
              </a:spcBef>
              <a:buSzPct val="96153"/>
              <a:buFont typeface="Times New Roman"/>
              <a:buChar char="-"/>
            </a:pPr>
            <a:r>
              <a:rPr lang="en" sz="1250">
                <a:latin typeface="Times New Roman"/>
                <a:ea typeface="Times New Roman"/>
                <a:cs typeface="Times New Roman"/>
                <a:sym typeface="Times New Roman"/>
              </a:rPr>
              <a:t>Mapping ocean floor</a:t>
            </a:r>
          </a:p>
          <a:p>
            <a:pPr indent="-307975" lvl="0" marL="457200" rtl="0">
              <a:spcBef>
                <a:spcPts val="0"/>
              </a:spcBef>
              <a:buSzPct val="96153"/>
              <a:buFont typeface="Times New Roman"/>
              <a:buChar char="-"/>
            </a:pPr>
            <a:r>
              <a:rPr lang="en" sz="1250">
                <a:latin typeface="Times New Roman"/>
                <a:ea typeface="Times New Roman"/>
                <a:cs typeface="Times New Roman"/>
                <a:sym typeface="Times New Roman"/>
              </a:rPr>
              <a:t>Large area sampling</a:t>
            </a:r>
          </a:p>
          <a:p>
            <a:pPr indent="-307975" lvl="0" marL="457200" rtl="0">
              <a:spcBef>
                <a:spcPts val="0"/>
              </a:spcBef>
              <a:buSzPct val="96153"/>
              <a:buFont typeface="Times New Roman"/>
              <a:buChar char="-"/>
            </a:pPr>
            <a:r>
              <a:rPr lang="en" sz="1250">
                <a:latin typeface="Times New Roman"/>
                <a:ea typeface="Times New Roman"/>
                <a:cs typeface="Times New Roman"/>
                <a:sym typeface="Times New Roman"/>
              </a:rPr>
              <a:t>Pipeline and cable inspection</a:t>
            </a:r>
          </a:p>
          <a:p>
            <a:pPr indent="-307975" lvl="0" marL="457200" rtl="0">
              <a:spcBef>
                <a:spcPts val="0"/>
              </a:spcBef>
              <a:buSzPct val="96153"/>
              <a:buFont typeface="Times New Roman"/>
              <a:buChar char="-"/>
            </a:pPr>
            <a:r>
              <a:rPr lang="en" sz="1250">
                <a:latin typeface="Times New Roman"/>
                <a:ea typeface="Times New Roman"/>
                <a:cs typeface="Times New Roman"/>
                <a:sym typeface="Times New Roman"/>
              </a:rPr>
              <a:t>Environmental monitoring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Able to achieve depths of up to 4000 meters.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buClr>
                <a:srgbClr val="F3F3F3"/>
              </a:buClr>
              <a:buSzPct val="100000"/>
              <a:defRPr sz="18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buClr>
                <a:srgbClr val="F3F3F3"/>
              </a:buClr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jpg"/><Relationship Id="rId4" Type="http://schemas.openxmlformats.org/officeDocument/2006/relationships/hyperlink" Target="http://wwz.ifremer.fr/cmsm/Les-Moyens-d-Essais/Vorte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3.jpg"/><Relationship Id="rId4" Type="http://schemas.openxmlformats.org/officeDocument/2006/relationships/hyperlink" Target="http://www.seas.upenn.edu/~nicbezzo/pio.jp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4.png"/><Relationship Id="rId4" Type="http://schemas.openxmlformats.org/officeDocument/2006/relationships/hyperlink" Target="http://de.slideshare.net/marcuwesimon/prsentation-autonomous-underwater-vehicles/4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Applications of HUGIN to Diagnosis and Control of Autonomous Vehicles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Authors: Anders L. Madsen and Uffe B. Kjærulff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7153600" y="5071233"/>
            <a:ext cx="18195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</a:rPr>
              <a:t>Darren Harton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</a:rPr>
              <a:t>4/18/2016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</a:rPr>
              <a:t>CSCE 582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24" y="1481025"/>
            <a:ext cx="5967675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536625"/>
            <a:ext cx="37341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Robot Piloting Module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Manages mission plans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Communicates directly with the vehicle’s sensors and actuators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Implements recovery plans received from the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decision module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24" y="1481025"/>
            <a:ext cx="5967675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536625"/>
            <a:ext cx="3552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Intelligent Modules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Encapsulate a knowledge base for a specific problem domain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Robot piloting module supplies the intelligent modules with data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Provide possible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diagnoses and suggest recovery actions to the decision module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May be multiple intelligent modules in the ADVOCATE II software architecture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Influence Diagram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3F3F3"/>
              </a:buClr>
              <a:buSzPct val="100000"/>
              <a:buFont typeface="Arial"/>
            </a:pPr>
            <a:r>
              <a:rPr lang="en"/>
              <a:t>Bayesian Network that includes decision variables and utility functions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to represent and solve a selected set of diagnoses and recovery action problems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Solution of an influence diagram is the optimal strategy for the decision maker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Limited Memory Influence Diagram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812" y="4066050"/>
            <a:ext cx="5687875" cy="21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536629"/>
            <a:ext cx="8396100" cy="193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LIMID: extends the influence diagram by relaxing the non-forgetting assumption and total order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Decisions require explicit links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significantly less computationally complex than an influence diagram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3638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 Oriented Limited Memory Influence Diagram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63228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OO LIMID: extension of a LIMID with support for object oriented constructions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Contains instance nodes represented by boxes with rounded corners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Dashed lines indicate input nodes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12" y="2850799"/>
            <a:ext cx="6655574" cy="40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Knowledge Extraction Methodology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Construction of a LIMID requires knowledge acquisition and formulation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a labor intensive process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Cause hierarchy was built before the LIMID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Consists of a problem hierarchy that relates the states of different parts of a vehicle and it’s environment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Permissible Diagnoses: group of causes that are satisfactory explanations of the problem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Possible Diagnoses: subset of permissible diagnoses that can be identified on available information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LIMIDs are generated from a cause hierarchy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Knowledge Extraction Methodology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Cause hierarchy of the energy problem of the BART AGV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Possible diagnoses are denoted by (+) and are above the line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Permissible diagnoses that are not possible are denoted by (-) and are below the line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300" y="3051072"/>
            <a:ext cx="6082673" cy="364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One LIMID per robotic platform was developed and solved for a specific problem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LIMID model was encapsulated in an Intelligent Module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Validation of the Intelligent Module was completed by investigating the performance and behavior of the system during test cases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Test cases covered all important, critical and realistically possible situations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ADVOCATE II Project Background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b="1" lang="en" sz="2200"/>
              <a:t>VORTEX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BART AGV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DeepC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VORTEX AUV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VORTEX: Versatile and Open subsea Robot for Technical Experiments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Modular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Designed for remote and autonomous operation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for scientific applications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600" y="2927725"/>
            <a:ext cx="5440125" cy="36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419700" y="6545350"/>
            <a:ext cx="53763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http://wwz.ifremer.fr/cmsm/Les-Moyens-d-Essais/Vortex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</a:pPr>
            <a:r>
              <a:rPr b="1" lang="en" sz="2200"/>
              <a:t>ADVOCATE II Project Background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VORTEX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BART AGV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DeepC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VORTEX AUV: Problem Domain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Optimize mission planning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Diagnose abnormalities and provide recovery actions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Reduce aborted missions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Avoidance of vehicle loss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VORTEX AUV: Intelligent Module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Purpose of the intelligent module for VORTEX is to assess the status of its energy consumption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Must compute the probabilities of possible root causes of unexpected energy consumption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High instantaneous energy consumption: current level of energy consumption is significantly higher than anticipated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Low state of charge: results from abnormally high cumulative energy consumption or poor state of the battery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Must determine the expected utilities of various recovery actions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VORTEX AUV: Intelligent Module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536625"/>
            <a:ext cx="43353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Root causes of unexpected energy consumption: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Old battery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Long-term heavy working conditions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Poor state of battery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Cold battery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High cumulative energy consumption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Obstructing object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Strong currents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Fast acceleration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Actuator problem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Unhealthy payload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647000" y="1536625"/>
            <a:ext cx="43353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Recovery actions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Mission action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Continue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Reduce velocity</a:t>
            </a:r>
          </a:p>
          <a:p>
            <a:pPr indent="-228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Abort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Test state of battery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Replace battery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Back/forth maneuver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Check payload sensors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VORTEX AUV: LIMID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536625"/>
            <a:ext cx="20388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Ovals</a:t>
            </a:r>
            <a:r>
              <a:rPr lang="en"/>
              <a:t> random variables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Rectangles </a:t>
            </a:r>
            <a:r>
              <a:rPr lang="en"/>
              <a:t>decision variables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Diamonds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functions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700" y="1536624"/>
            <a:ext cx="6586475" cy="446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VORTEX AUV: Results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real trial data was available for the VORTEX model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Results from the simulation were promising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Data quality was too low for validation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ADVOCATE II Project Background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VORTEX AUV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b="1" lang="en" sz="2200"/>
              <a:t>BART AGV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DeepC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BART AGV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Built from the MobileRobots Pioneer 3-AT platform by the University of Alcalá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for telesurveillance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037" y="2316575"/>
            <a:ext cx="6293918" cy="4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2468100" y="6519075"/>
            <a:ext cx="42078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 u="sng">
                <a:solidFill>
                  <a:schemeClr val="lt2"/>
                </a:solidFill>
                <a:hlinkClick r:id="rId4"/>
              </a:rPr>
              <a:t>http://www.seas.upenn.edu/~nicbezzo/pio.jpg</a:t>
            </a:r>
            <a:r>
              <a:rPr lang="en" sz="1100">
                <a:solidFill>
                  <a:schemeClr val="lt2"/>
                </a:solidFill>
              </a:rPr>
              <a:t> 4/11/2016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BART AGV: Problem Domain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Manage energy consumption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Manage navigational issues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BART AGV: Intelligent Module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Purpose of the Intelligent Module for BART is to assess the status of its energy consumption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BART and VORTEX are both battery powered so the models are virtually identical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Root causes of unexpected energy consumption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High instantaneous energy consumption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Low state of charge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/>
              <a:t>Must determine the expected utilities of various recovery actions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BART AGV: Cause Hierarchy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25" y="1429675"/>
            <a:ext cx="8694476" cy="52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 ADVOCATE II Project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ADVOCATE Project: Advanced On-board Diagnosis and Control of Autonomous Systems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Objective: increase the performance of unmanned vehicles in terms of availability, efficiency, reliability and safety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ADVOCATE II Project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Design and develop a general purpose software architecture for AUVs and AGVs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AUV: Autonomous Underwater Vehicle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AGV: Autonomous Ground Vehicle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Develop software-based systems that increase their automation, efficiency and reliability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BART AGV: LIMID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536625"/>
            <a:ext cx="1821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Ovals</a:t>
            </a:r>
            <a:r>
              <a:rPr lang="en"/>
              <a:t> random variables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Rectangles </a:t>
            </a:r>
            <a:r>
              <a:rPr lang="en"/>
              <a:t>decision variables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u="sng"/>
              <a:t>Diamonds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functions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449" y="1709937"/>
            <a:ext cx="7163551" cy="42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BART AGV: Results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BART model had a 93.4% accuracy on 36 test cases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Test cases were hand generated to reflect operation at the University of Alcalá campus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ADVOCATE II Project Background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VORTEX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BART AGV</a:t>
            </a:r>
          </a:p>
          <a:p>
            <a:pPr indent="-3683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b="1" lang="en" sz="2200">
                <a:solidFill>
                  <a:srgbClr val="F3F3F3"/>
                </a:solidFill>
              </a:rPr>
              <a:t>DeepC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DeepC AUV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Hydrogen powered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perform missions up to 60 hours long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Equipped with sonar object detection and avoidance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aseline="30000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674" y="2649474"/>
            <a:ext cx="6898625" cy="40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05250" y="6357675"/>
            <a:ext cx="61788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lt2"/>
                </a:solidFill>
                <a:hlinkClick r:id="rId4"/>
              </a:rPr>
              <a:t>http://de.slideshare.net/marcuwesimon/prsentation-autonomous-underwater-vehicles/4</a:t>
            </a:r>
            <a:r>
              <a:rPr lang="en" sz="1000">
                <a:solidFill>
                  <a:schemeClr val="lt2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lt2"/>
                </a:solidFill>
              </a:rPr>
              <a:t>4/18/2016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DeepC AUV: Problem Domain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Increase reliability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 aborted missions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Very expensive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Object detection and avoidance using sonar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Analyze sonar image quality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Suggest actions for improving sonar images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DeepC AUV: Intelligent Module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Purpose of the Intelligent Module for DeepC is to assess the quality of the sonar image and to suggest actions to avoid damage or loss of the vehicle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Sonar image is evaluated in three areas: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Pixel entropy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Pixel mean value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Pixel substance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Sonar images are time dependent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Must use an OO LIMID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Time interval of 8 seconds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DeepC AUV: OO LIMID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228375" y="1536637"/>
            <a:ext cx="25431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Key: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 u="sng"/>
              <a:t>Ovals</a:t>
            </a:r>
            <a:r>
              <a:rPr lang="en"/>
              <a:t>         random variables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 u="sng"/>
              <a:t>Rectangles </a:t>
            </a:r>
            <a:r>
              <a:rPr lang="en"/>
              <a:t>decision variables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 u="sng"/>
              <a:t>Diamonds</a:t>
            </a:r>
            <a:r>
              <a:rPr lang="en"/>
              <a:t>      utility functions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 u="sng"/>
              <a:t>Rounded Boxes</a:t>
            </a:r>
            <a:r>
              <a:rPr lang="en"/>
              <a:t> instance nodes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 u="sng"/>
              <a:t>Dashed Line</a:t>
            </a:r>
            <a:r>
              <a:rPr lang="en"/>
              <a:t>   input nodes</a:t>
            </a:r>
          </a:p>
          <a:p>
            <a:pPr indent="-69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t/>
            </a: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225" y="1867762"/>
            <a:ext cx="6465775" cy="38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DeepC AUV: Results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DeepC AUV model had an 88.4% accuracy on image quality assessment for the test cases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1048 sonar images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Sonar images from real sea trials were recorded at the ATLAS test pond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ADVOCATE II Project Background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VORTEX AUV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BART AGV</a:t>
            </a:r>
          </a:p>
          <a:p>
            <a:pPr indent="-3683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2200">
                <a:solidFill>
                  <a:schemeClr val="lt2"/>
                </a:solidFill>
              </a:rPr>
              <a:t>DeepC AUV</a:t>
            </a:r>
          </a:p>
          <a:p>
            <a:pPr indent="-368300" lvl="0" marL="457200" rtl="0">
              <a:spcBef>
                <a:spcPts val="0"/>
              </a:spcBef>
              <a:buSzPct val="100000"/>
            </a:pPr>
            <a:r>
              <a:rPr b="1" lang="en" sz="2200"/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Success of ADVOCATE II Project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 1: Design and develop a general purpose software architecture for AUVs and AGVs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Fully met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 2: Develop software-based systems that increase their automation, efficiency and reliability</a:t>
            </a:r>
          </a:p>
          <a:p>
            <a:pPr indent="-342900" lvl="2" marL="1371600" rtl="0">
              <a:spcBef>
                <a:spcPts val="0"/>
              </a:spcBef>
              <a:buSzPct val="100000"/>
            </a:pPr>
            <a:r>
              <a:rPr lang="en" sz="1800"/>
              <a:t>Satisfactorily completed for BART and DeepC but not VORTEX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Continued Focus of Research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Further develop object oriented framework to model discrete time processes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 ADVOCATE II 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ADVOCATE II Project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 1: Design and develop a general purpose software architecture for AUVs and AGVs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Highly modular architecture allows for easy incorporation of different AI techniques and versatility among robotic platforms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Objective 2: Develop software-based systems that increase AUVs and AGVs automation, efficiency and reliability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Add AI to control software to diagnose and recover from dysfunction or failure situations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Use HUGIN to apply LIMIDs that solve complex reasoning and decision making problems inherent to the operation of autonomous vehicles</a:t>
            </a:r>
          </a:p>
          <a:p>
            <a:pPr indent="-228600" lvl="3" marL="1828800">
              <a:spcBef>
                <a:spcPts val="0"/>
              </a:spcBef>
            </a:pPr>
            <a:r>
              <a:rPr lang="en"/>
              <a:t>LIMID: Limited Memory Influence Diagram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 CITED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1.	Anders L. Madsen and Uffe B. Kjaerulff. "Applications of HUGIN to Diagnosis and Control of </a:t>
            </a: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Autonomous Vehicles." "Peter Lucas, Jose Gamez, and and Antonio Salmeron (eds.). </a:t>
            </a: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Advances in Probabilistic Graphical Models. Springer, 313-332, 2007.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1408"/>
            <a:ext cx="8520600" cy="4555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HUGIN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HUGIN is a general purpose tool for constructing and calculating probabilistic graphical models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HUGIN Graphical User Interface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Implemented in Java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Highly portable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HUGIN Decision Engine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Has API’s in 4 languages: C, C++, Java, Visual Basic for Applications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Highly efficient and interoperable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Domain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Transition of AUV’s and AGVs from experimental research tools to real applications increases the need for reliable and safe performance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Includes detection, avoidance and recovery from dysfunction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ADVOCATE II Project focused on providing diagnoses and recovery actions for energy level and sonar image quality problems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ADVOCATE II Project uses a distributed architecture based on a generic communication protocol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Modular and easy to evolve/adapt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Consists of 4 different types of interacting modules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Purpose: to assist the piloting system in managing fault detection, risk assessment and recovery plans under uncertainty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24" y="1481025"/>
            <a:ext cx="5967675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536625"/>
            <a:ext cx="34950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Directory Module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Central point of communication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Maintains a list of registered and on-line modules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24" y="1481025"/>
            <a:ext cx="5967675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536625"/>
            <a:ext cx="35715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Decision Module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Manages the diagnosis and recovery action process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Translates recovery actions into recovery plans given information from the intelligent modules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