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76" r:id="rId17"/>
    <p:sldId id="267" r:id="rId18"/>
    <p:sldId id="273" r:id="rId19"/>
    <p:sldId id="275" r:id="rId20"/>
    <p:sldId id="274" r:id="rId21"/>
    <p:sldId id="277" r:id="rId22"/>
    <p:sldId id="279" r:id="rId23"/>
    <p:sldId id="280" r:id="rId24"/>
    <p:sldId id="278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93" r:id="rId33"/>
    <p:sldId id="288" r:id="rId34"/>
    <p:sldId id="289" r:id="rId35"/>
    <p:sldId id="290" r:id="rId36"/>
    <p:sldId id="291" r:id="rId37"/>
    <p:sldId id="292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790" autoAdjust="0"/>
  </p:normalViewPr>
  <p:slideViewPr>
    <p:cSldViewPr>
      <p:cViewPr>
        <p:scale>
          <a:sx n="50" d="100"/>
          <a:sy n="50" d="100"/>
        </p:scale>
        <p:origin x="-1182" y="-12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6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3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3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9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4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4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18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8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2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36B4-B4FE-4CCD-AF2C-F58A9B8DBF4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11AB4-E4F7-4156-898B-6FD51ECA0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0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hadoop.apache.org/index.html" TargetMode="External"/><Relationship Id="rId2" Type="http://schemas.openxmlformats.org/officeDocument/2006/relationships/hyperlink" Target="http://hadoop.apache.org/release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t-ebooks.info/book/635/" TargetMode="External"/><Relationship Id="rId4" Type="http://schemas.openxmlformats.org/officeDocument/2006/relationships/hyperlink" Target="http://hadoop.apache.org/docs/current/hadoop-project-dist/hadoop-hdfs/HdfsUserGuide.html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219200" y="1446074"/>
            <a:ext cx="7010400" cy="1754326"/>
            <a:chOff x="1219200" y="988874"/>
            <a:chExt cx="7010400" cy="1754326"/>
          </a:xfrm>
        </p:grpSpPr>
        <p:sp>
          <p:nvSpPr>
            <p:cNvPr id="4" name="TextBox 3"/>
            <p:cNvSpPr txBox="1"/>
            <p:nvPr/>
          </p:nvSpPr>
          <p:spPr>
            <a:xfrm>
              <a:off x="1219200" y="988874"/>
              <a:ext cx="189673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Nov 26</a:t>
              </a:r>
            </a:p>
            <a:p>
              <a:r>
                <a:rPr lang="en-US" dirty="0" err="1" smtClean="0"/>
                <a:t>Bokinsky</a:t>
              </a:r>
              <a:r>
                <a:rPr lang="en-US" dirty="0"/>
                <a:t>, Huston </a:t>
              </a:r>
            </a:p>
            <a:p>
              <a:r>
                <a:rPr lang="en-US" dirty="0"/>
                <a:t>Cheng, Wen </a:t>
              </a:r>
            </a:p>
            <a:p>
              <a:r>
                <a:rPr lang="en-US" dirty="0"/>
                <a:t>Cipolli, William </a:t>
              </a:r>
            </a:p>
            <a:p>
              <a:r>
                <a:rPr lang="en-US" dirty="0"/>
                <a:t>Fan, </a:t>
              </a:r>
              <a:r>
                <a:rPr lang="en-US" dirty="0" err="1"/>
                <a:t>Xiaochuan</a:t>
              </a:r>
              <a:r>
                <a:rPr lang="en-US" dirty="0"/>
                <a:t> </a:t>
              </a:r>
            </a:p>
            <a:p>
              <a:r>
                <a:rPr lang="en-US" smtClean="0"/>
                <a:t>Zhou,Jun</a:t>
              </a:r>
              <a:endParaRPr lang="en-US" dirty="0" smtClean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368740" y="988874"/>
              <a:ext cx="157126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 3</a:t>
              </a:r>
            </a:p>
            <a:p>
              <a:r>
                <a:rPr lang="en-US" dirty="0" smtClean="0"/>
                <a:t>Han</a:t>
              </a:r>
              <a:r>
                <a:rPr lang="en-US" dirty="0"/>
                <a:t>, </a:t>
              </a:r>
              <a:r>
                <a:rPr lang="en-US" dirty="0" err="1"/>
                <a:t>Shizhong</a:t>
              </a:r>
              <a:r>
                <a:rPr lang="en-US" dirty="0"/>
                <a:t> </a:t>
              </a:r>
            </a:p>
            <a:p>
              <a:r>
                <a:rPr lang="en-US" dirty="0" err="1"/>
                <a:t>Hou</a:t>
              </a:r>
              <a:r>
                <a:rPr lang="en-US" dirty="0"/>
                <a:t>, </a:t>
              </a:r>
              <a:r>
                <a:rPr lang="en-US" dirty="0" err="1"/>
                <a:t>Peijie</a:t>
              </a:r>
              <a:r>
                <a:rPr lang="en-US" dirty="0"/>
                <a:t> </a:t>
              </a:r>
            </a:p>
            <a:p>
              <a:r>
                <a:rPr lang="en-US" dirty="0"/>
                <a:t>Lane, Bryan J. </a:t>
              </a:r>
            </a:p>
            <a:p>
              <a:r>
                <a:rPr lang="en-US" dirty="0"/>
                <a:t>Lin, </a:t>
              </a:r>
              <a:r>
                <a:rPr lang="en-US" dirty="0" err="1"/>
                <a:t>Yuewei</a:t>
              </a:r>
              <a:r>
                <a:rPr lang="en-US" dirty="0"/>
                <a:t> </a:t>
              </a:r>
            </a:p>
            <a:p>
              <a:r>
                <a:rPr lang="en-US" dirty="0"/>
                <a:t>Liu, Ping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44222" y="988874"/>
              <a:ext cx="278537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 5</a:t>
              </a:r>
            </a:p>
            <a:p>
              <a:r>
                <a:rPr lang="en-US" dirty="0" err="1" smtClean="0"/>
                <a:t>Mahalingam</a:t>
              </a:r>
              <a:r>
                <a:rPr lang="en-US" dirty="0"/>
                <a:t>, Sanjay Kumar </a:t>
              </a:r>
            </a:p>
            <a:p>
              <a:r>
                <a:rPr lang="en-US" dirty="0"/>
                <a:t>Meagher, Kenneth M. </a:t>
              </a:r>
            </a:p>
            <a:p>
              <a:r>
                <a:rPr lang="en-US" dirty="0" err="1"/>
                <a:t>Meng</a:t>
              </a:r>
              <a:r>
                <a:rPr lang="en-US" dirty="0"/>
                <a:t>, Zibo </a:t>
              </a:r>
            </a:p>
            <a:p>
              <a:r>
                <a:rPr lang="en-US" dirty="0"/>
                <a:t>O'Reilly, James P. </a:t>
              </a:r>
            </a:p>
            <a:p>
              <a:r>
                <a:rPr lang="en-US" dirty="0"/>
                <a:t>Omar, </a:t>
              </a:r>
              <a:r>
                <a:rPr lang="en-US" dirty="0" err="1"/>
                <a:t>Hanin</a:t>
              </a:r>
              <a:r>
                <a:rPr lang="en-US" dirty="0"/>
                <a:t> R.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38594" y="3427274"/>
            <a:ext cx="4209950" cy="1754326"/>
            <a:chOff x="1238594" y="3427274"/>
            <a:chExt cx="4209950" cy="1754326"/>
          </a:xfrm>
        </p:grpSpPr>
        <p:sp>
          <p:nvSpPr>
            <p:cNvPr id="7" name="TextBox 6"/>
            <p:cNvSpPr txBox="1"/>
            <p:nvPr/>
          </p:nvSpPr>
          <p:spPr>
            <a:xfrm>
              <a:off x="1238594" y="3427274"/>
              <a:ext cx="1809406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  10</a:t>
              </a:r>
            </a:p>
            <a:p>
              <a:r>
                <a:rPr lang="en-US" dirty="0" err="1" smtClean="0"/>
                <a:t>Panchenko</a:t>
              </a:r>
              <a:r>
                <a:rPr lang="en-US" dirty="0"/>
                <a:t>, Ivan </a:t>
              </a:r>
            </a:p>
            <a:p>
              <a:r>
                <a:rPr lang="en-US" dirty="0" err="1"/>
                <a:t>Patthi</a:t>
              </a:r>
              <a:r>
                <a:rPr lang="en-US" dirty="0"/>
                <a:t>, </a:t>
              </a:r>
              <a:r>
                <a:rPr lang="en-US" dirty="0" err="1"/>
                <a:t>Ashwin</a:t>
              </a:r>
              <a:r>
                <a:rPr lang="en-US" dirty="0"/>
                <a:t> K. </a:t>
              </a:r>
            </a:p>
            <a:p>
              <a:r>
                <a:rPr lang="en-US" dirty="0"/>
                <a:t>Xia, </a:t>
              </a:r>
              <a:r>
                <a:rPr lang="en-US" dirty="0" err="1" smtClean="0"/>
                <a:t>Ruofan</a:t>
              </a:r>
              <a:r>
                <a:rPr lang="en-US" dirty="0" smtClean="0"/>
                <a:t> </a:t>
              </a:r>
              <a:endParaRPr lang="en-US" dirty="0"/>
            </a:p>
            <a:p>
              <a:r>
                <a:rPr lang="en-US" dirty="0"/>
                <a:t>Zhang, Yan </a:t>
              </a:r>
            </a:p>
            <a:p>
              <a:r>
                <a:rPr lang="en-US" dirty="0"/>
                <a:t>Zheng, Kang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92404" y="3427274"/>
              <a:ext cx="2056140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  10</a:t>
              </a:r>
            </a:p>
            <a:p>
              <a:r>
                <a:rPr lang="en-US" dirty="0" smtClean="0"/>
                <a:t>Zhou</a:t>
              </a:r>
              <a:r>
                <a:rPr lang="en-US" dirty="0"/>
                <a:t>, </a:t>
              </a:r>
              <a:r>
                <a:rPr lang="en-US" dirty="0" err="1"/>
                <a:t>Haiming</a:t>
              </a:r>
              <a:r>
                <a:rPr lang="en-US" dirty="0"/>
                <a:t> </a:t>
              </a:r>
            </a:p>
            <a:p>
              <a:r>
                <a:rPr lang="en-US" dirty="0" err="1" smtClean="0"/>
                <a:t>Feng,Bing</a:t>
              </a:r>
              <a:r>
                <a:rPr lang="en-US" dirty="0" smtClean="0"/>
                <a:t> </a:t>
              </a:r>
              <a:endParaRPr lang="en-US" dirty="0"/>
            </a:p>
            <a:p>
              <a:r>
                <a:rPr lang="en-US" dirty="0"/>
                <a:t>Zhou, </a:t>
              </a:r>
              <a:r>
                <a:rPr lang="en-US" dirty="0" err="1"/>
                <a:t>Youjie</a:t>
              </a:r>
              <a:r>
                <a:rPr lang="en-US" dirty="0"/>
                <a:t> </a:t>
              </a:r>
            </a:p>
            <a:p>
              <a:r>
                <a:rPr lang="en-US" dirty="0"/>
                <a:t>Thomas, Robert W. 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238594" y="533400"/>
            <a:ext cx="6820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CSCE 822 Project Presentation Schedule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4913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is the previous picture different from normal grid/cluster computing?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2400" b="1" dirty="0" smtClean="0"/>
              <a:t>Grid/cluster: </a:t>
            </a:r>
          </a:p>
          <a:p>
            <a:pPr marL="0" indent="0" algn="ctr">
              <a:buNone/>
            </a:pPr>
            <a:r>
              <a:rPr lang="en-US" sz="2400" dirty="0" smtClean="0"/>
              <a:t>Programmer manages communication via MPI</a:t>
            </a:r>
          </a:p>
          <a:p>
            <a:pPr marL="0" indent="0" algn="ctr">
              <a:buNone/>
            </a:pPr>
            <a:r>
              <a:rPr lang="en-US" sz="2400" dirty="0" err="1" smtClean="0"/>
              <a:t>vs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b="1" dirty="0" err="1" smtClean="0"/>
              <a:t>Hadoop</a:t>
            </a:r>
            <a:r>
              <a:rPr lang="en-US" sz="2400" b="1" dirty="0" smtClean="0"/>
              <a:t>: </a:t>
            </a:r>
          </a:p>
          <a:p>
            <a:pPr marL="0" indent="0" algn="ctr">
              <a:buNone/>
            </a:pPr>
            <a:r>
              <a:rPr lang="en-US" sz="2400" dirty="0" smtClean="0"/>
              <a:t>communication is implicit</a:t>
            </a:r>
          </a:p>
          <a:p>
            <a:pPr marL="0" indent="0" algn="ctr">
              <a:buNone/>
            </a:pPr>
            <a:r>
              <a:rPr lang="en-US" sz="2400" dirty="0" err="1" smtClean="0"/>
              <a:t>Hadoop</a:t>
            </a:r>
            <a:r>
              <a:rPr lang="en-US" sz="2400" dirty="0" smtClean="0"/>
              <a:t> manages data transfer and cluster topology issues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962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Hadoop</a:t>
            </a:r>
            <a:r>
              <a:rPr lang="en-US" sz="2800" dirty="0" smtClean="0"/>
              <a:t> overhead</a:t>
            </a:r>
          </a:p>
          <a:p>
            <a:pPr lvl="1"/>
            <a:r>
              <a:rPr lang="en-US" sz="2400" dirty="0" smtClean="0"/>
              <a:t>MPI does better for small numbers of nodes</a:t>
            </a:r>
          </a:p>
          <a:p>
            <a:pPr lvl="1"/>
            <a:endParaRPr lang="en-US" sz="2400" dirty="0" smtClean="0"/>
          </a:p>
          <a:p>
            <a:r>
              <a:rPr lang="en-US" sz="2800" dirty="0" err="1" smtClean="0"/>
              <a:t>Hadoop</a:t>
            </a:r>
            <a:r>
              <a:rPr lang="en-US" sz="2800" dirty="0" smtClean="0"/>
              <a:t> – flat </a:t>
            </a:r>
            <a:r>
              <a:rPr lang="en-US" sz="2800" dirty="0" err="1" smtClean="0"/>
              <a:t>scalabity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 pays off with large data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Little extra work to go from few to many nodes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MPI – requires explicit refactoring from small to larger number of nodes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629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NFS:</a:t>
            </a:r>
            <a:r>
              <a:rPr lang="en-US" dirty="0"/>
              <a:t> the Network File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Saw this in OS class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upports file system exporting</a:t>
            </a:r>
          </a:p>
          <a:p>
            <a:pPr lvl="1"/>
            <a:r>
              <a:rPr lang="en-US" dirty="0" smtClean="0"/>
              <a:t>Supports mounting of remote file system</a:t>
            </a:r>
          </a:p>
        </p:txBody>
      </p:sp>
    </p:spTree>
    <p:extLst>
      <p:ext uri="{BB962C8B-B14F-4D97-AF65-F5344CB8AC3E}">
        <p14:creationId xmlns:p14="http://schemas.microsoft.com/office/powerpoint/2010/main" val="22771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Operating System Concepts</a:t>
            </a: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NFS Mounting: Three </a:t>
            </a:r>
            <a:r>
              <a:rPr lang="en-US" dirty="0"/>
              <a:t>Independent File Systems</a:t>
            </a:r>
            <a:endParaRPr lang="en-US" sz="2400" dirty="0"/>
          </a:p>
        </p:txBody>
      </p:sp>
      <p:pic>
        <p:nvPicPr>
          <p:cNvPr id="1505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" t="19402" r="453" b="18854"/>
          <a:stretch>
            <a:fillRect/>
          </a:stretch>
        </p:blipFill>
        <p:spPr bwMode="auto">
          <a:xfrm>
            <a:off x="482600" y="1570038"/>
            <a:ext cx="7805738" cy="3906837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963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Operating System Concepts</a:t>
            </a:r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Mounting in NFS </a:t>
            </a:r>
            <a:endParaRPr lang="en-US" sz="2400"/>
          </a:p>
        </p:txBody>
      </p:sp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" t="5577" r="630" b="5577"/>
          <a:stretch>
            <a:fillRect/>
          </a:stretch>
        </p:blipFill>
        <p:spPr bwMode="auto">
          <a:xfrm>
            <a:off x="1533525" y="1268413"/>
            <a:ext cx="5875338" cy="423862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2481263" y="5580063"/>
            <a:ext cx="101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Mounts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5208588" y="5589588"/>
            <a:ext cx="228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Cascading mounts</a:t>
            </a:r>
          </a:p>
        </p:txBody>
      </p:sp>
    </p:spTree>
    <p:extLst>
      <p:ext uri="{BB962C8B-B14F-4D97-AF65-F5344CB8AC3E}">
        <p14:creationId xmlns:p14="http://schemas.microsoft.com/office/powerpoint/2010/main" val="347763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Operating System Concepts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NFS Mount Protocol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6675" y="1524000"/>
            <a:ext cx="664845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Establishes </a:t>
            </a:r>
            <a:r>
              <a:rPr lang="en-US" sz="2000" dirty="0" smtClean="0"/>
              <a:t>logical connection </a:t>
            </a:r>
            <a:r>
              <a:rPr lang="en-US" sz="2000" dirty="0"/>
              <a:t>between server and client</a:t>
            </a:r>
            <a:r>
              <a:rPr lang="en-US" sz="20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Mount </a:t>
            </a:r>
            <a:r>
              <a:rPr lang="en-US" sz="2000" dirty="0" smtClean="0"/>
              <a:t>operation:  </a:t>
            </a:r>
            <a:r>
              <a:rPr lang="en-US" sz="2000" dirty="0"/>
              <a:t>name of remote directory </a:t>
            </a:r>
            <a:r>
              <a:rPr lang="en-US" sz="2000" dirty="0" smtClean="0"/>
              <a:t>&amp; name </a:t>
            </a:r>
            <a:r>
              <a:rPr lang="en-US" sz="2000" dirty="0"/>
              <a:t>of </a:t>
            </a:r>
            <a:r>
              <a:rPr lang="en-US" sz="2000" dirty="0" smtClean="0"/>
              <a:t>server 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Mount request is mapped to corresponding RPC and forwarded to mount server running on server machine. </a:t>
            </a:r>
          </a:p>
          <a:p>
            <a:pPr lvl="1">
              <a:lnSpc>
                <a:spcPct val="90000"/>
              </a:lnSpc>
            </a:pPr>
            <a:r>
              <a:rPr lang="en-US" sz="1800" i="1" dirty="0"/>
              <a:t>Export list</a:t>
            </a:r>
            <a:r>
              <a:rPr lang="en-US" sz="1800" dirty="0"/>
              <a:t> – specifies local file systems that server exports for mounting, along with names of machines that are permitted to mount them. </a:t>
            </a:r>
          </a:p>
        </p:txBody>
      </p:sp>
    </p:spTree>
    <p:extLst>
      <p:ext uri="{BB962C8B-B14F-4D97-AF65-F5344CB8AC3E}">
        <p14:creationId xmlns:p14="http://schemas.microsoft.com/office/powerpoint/2010/main" val="132230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Operating System Concepts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NFS Mount Protocol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6675" y="1524000"/>
            <a:ext cx="664845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server </a:t>
            </a:r>
            <a:r>
              <a:rPr lang="en-US" sz="2000" dirty="0"/>
              <a:t>returns a </a:t>
            </a:r>
            <a:r>
              <a:rPr lang="en-US" sz="2000" i="1" dirty="0"/>
              <a:t>file handle</a:t>
            </a:r>
            <a:r>
              <a:rPr lang="en-US" sz="2000" dirty="0"/>
              <a:t>—a key for further accesses</a:t>
            </a:r>
            <a:r>
              <a:rPr lang="en-US" sz="20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File handle – a file-system identifier, and an </a:t>
            </a:r>
            <a:r>
              <a:rPr lang="en-US" sz="2000" dirty="0" err="1"/>
              <a:t>inode</a:t>
            </a:r>
            <a:r>
              <a:rPr lang="en-US" sz="2000" dirty="0"/>
              <a:t> number to </a:t>
            </a:r>
            <a:r>
              <a:rPr lang="en-US" sz="2000" dirty="0" smtClean="0"/>
              <a:t>identify </a:t>
            </a:r>
            <a:r>
              <a:rPr lang="en-US" sz="2000" dirty="0"/>
              <a:t>the mounted </a:t>
            </a:r>
            <a:r>
              <a:rPr lang="en-US" sz="2000" dirty="0" smtClean="0"/>
              <a:t>directory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The mount operation changes only the user’s view and does not affect the server side. </a:t>
            </a:r>
          </a:p>
        </p:txBody>
      </p:sp>
    </p:spTree>
    <p:extLst>
      <p:ext uri="{BB962C8B-B14F-4D97-AF65-F5344CB8AC3E}">
        <p14:creationId xmlns:p14="http://schemas.microsoft.com/office/powerpoint/2010/main" val="120605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NFS Advantages</a:t>
            </a:r>
          </a:p>
          <a:p>
            <a:pPr lvl="1"/>
            <a:r>
              <a:rPr lang="en-US" sz="2400" dirty="0" smtClean="0"/>
              <a:t>Transparency – clients unaware of local </a:t>
            </a:r>
            <a:r>
              <a:rPr lang="en-US" sz="2400" dirty="0" err="1" smtClean="0"/>
              <a:t>vs</a:t>
            </a:r>
            <a:r>
              <a:rPr lang="en-US" sz="2400" dirty="0" smtClean="0"/>
              <a:t> remote</a:t>
            </a:r>
          </a:p>
          <a:p>
            <a:pPr lvl="1"/>
            <a:r>
              <a:rPr lang="en-US" sz="2400" dirty="0" smtClean="0"/>
              <a:t>Standard operations - open(), close(), </a:t>
            </a:r>
            <a:r>
              <a:rPr lang="en-US" sz="2400" dirty="0" err="1" smtClean="0"/>
              <a:t>fread</a:t>
            </a:r>
            <a:r>
              <a:rPr lang="en-US" sz="2400" dirty="0" smtClean="0"/>
              <a:t>(), etc.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NFS disadvantages</a:t>
            </a:r>
          </a:p>
          <a:p>
            <a:pPr lvl="1"/>
            <a:r>
              <a:rPr lang="en-US" sz="2400" dirty="0" smtClean="0"/>
              <a:t>Files </a:t>
            </a:r>
            <a:r>
              <a:rPr lang="en-US" sz="2400" dirty="0"/>
              <a:t>in an NFS volume </a:t>
            </a:r>
            <a:r>
              <a:rPr lang="en-US" sz="2400" dirty="0" smtClean="0"/>
              <a:t>reside </a:t>
            </a:r>
            <a:r>
              <a:rPr lang="en-US" sz="2400" dirty="0"/>
              <a:t>on a single </a:t>
            </a:r>
            <a:r>
              <a:rPr lang="en-US" sz="2400" dirty="0" smtClean="0"/>
              <a:t>machine</a:t>
            </a:r>
          </a:p>
          <a:p>
            <a:pPr lvl="1"/>
            <a:r>
              <a:rPr lang="en-US" sz="2400" dirty="0" smtClean="0"/>
              <a:t>No reliability </a:t>
            </a:r>
            <a:r>
              <a:rPr lang="en-US" sz="2400" dirty="0"/>
              <a:t>guarantees if that machine goes </a:t>
            </a:r>
            <a:r>
              <a:rPr lang="en-US" sz="2400" dirty="0" smtClean="0"/>
              <a:t>down</a:t>
            </a:r>
          </a:p>
          <a:p>
            <a:pPr lvl="1"/>
            <a:r>
              <a:rPr lang="en-US" sz="2400" dirty="0" smtClean="0"/>
              <a:t>All clients </a:t>
            </a:r>
            <a:r>
              <a:rPr lang="en-US" sz="2400" dirty="0"/>
              <a:t>must go to this machine to retrieve their data</a:t>
            </a:r>
          </a:p>
        </p:txBody>
      </p:sp>
    </p:spTree>
    <p:extLst>
      <p:ext uri="{BB962C8B-B14F-4D97-AF65-F5344CB8AC3E}">
        <p14:creationId xmlns:p14="http://schemas.microsoft.com/office/powerpoint/2010/main" val="221496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HDFS Advantages:</a:t>
            </a:r>
          </a:p>
          <a:p>
            <a:pPr lvl="1"/>
            <a:r>
              <a:rPr lang="en-US" sz="2400" dirty="0"/>
              <a:t>designed to store </a:t>
            </a:r>
            <a:r>
              <a:rPr lang="en-US" sz="2400" dirty="0" smtClean="0"/>
              <a:t>terabytes </a:t>
            </a:r>
            <a:r>
              <a:rPr lang="en-US" sz="2400" dirty="0"/>
              <a:t>or </a:t>
            </a:r>
            <a:r>
              <a:rPr lang="en-US" sz="2400" dirty="0" smtClean="0"/>
              <a:t>petabytes</a:t>
            </a:r>
          </a:p>
          <a:p>
            <a:pPr lvl="1"/>
            <a:r>
              <a:rPr lang="en-US" sz="2400" dirty="0"/>
              <a:t>data </a:t>
            </a:r>
            <a:r>
              <a:rPr lang="en-US" sz="2400" dirty="0" smtClean="0"/>
              <a:t>spread across </a:t>
            </a:r>
            <a:r>
              <a:rPr lang="en-US" sz="2400" dirty="0"/>
              <a:t>a large number of </a:t>
            </a:r>
            <a:r>
              <a:rPr lang="en-US" sz="2400" dirty="0" smtClean="0"/>
              <a:t>machines</a:t>
            </a:r>
            <a:endParaRPr lang="en-US" sz="2400" dirty="0"/>
          </a:p>
          <a:p>
            <a:pPr lvl="1"/>
            <a:r>
              <a:rPr lang="en-US" sz="2400" dirty="0"/>
              <a:t>supports </a:t>
            </a:r>
            <a:r>
              <a:rPr lang="en-US" sz="2400" dirty="0" smtClean="0"/>
              <a:t>much </a:t>
            </a:r>
            <a:r>
              <a:rPr lang="en-US" sz="2400" dirty="0"/>
              <a:t>larger file sizes than </a:t>
            </a:r>
            <a:r>
              <a:rPr lang="en-US" sz="2400" dirty="0" smtClean="0"/>
              <a:t>NFS</a:t>
            </a:r>
          </a:p>
          <a:p>
            <a:pPr lvl="1"/>
            <a:r>
              <a:rPr lang="en-US" sz="2400" dirty="0" smtClean="0"/>
              <a:t>stores </a:t>
            </a:r>
            <a:r>
              <a:rPr lang="en-US" sz="2400" dirty="0"/>
              <a:t>data </a:t>
            </a:r>
            <a:r>
              <a:rPr lang="en-US" sz="2400" dirty="0" smtClean="0"/>
              <a:t>reliably (replication)</a:t>
            </a:r>
          </a:p>
        </p:txBody>
      </p:sp>
    </p:spTree>
    <p:extLst>
      <p:ext uri="{BB962C8B-B14F-4D97-AF65-F5344CB8AC3E}">
        <p14:creationId xmlns:p14="http://schemas.microsoft.com/office/powerpoint/2010/main" val="171941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HDFS Advantages:</a:t>
            </a:r>
          </a:p>
          <a:p>
            <a:pPr lvl="1"/>
            <a:r>
              <a:rPr lang="en-US" sz="2400" dirty="0"/>
              <a:t> </a:t>
            </a:r>
            <a:r>
              <a:rPr lang="en-US" sz="2400" dirty="0" smtClean="0"/>
              <a:t>provides </a:t>
            </a:r>
            <a:r>
              <a:rPr lang="en-US" sz="2400" dirty="0"/>
              <a:t>fast, scalable </a:t>
            </a:r>
            <a:r>
              <a:rPr lang="en-US" sz="2400" dirty="0" smtClean="0"/>
              <a:t>access</a:t>
            </a:r>
          </a:p>
          <a:p>
            <a:pPr lvl="1"/>
            <a:r>
              <a:rPr lang="en-US" sz="2400" dirty="0" smtClean="0"/>
              <a:t>serve more </a:t>
            </a:r>
            <a:r>
              <a:rPr lang="en-US" sz="2400" dirty="0"/>
              <a:t>clients by </a:t>
            </a:r>
            <a:r>
              <a:rPr lang="en-US" sz="2400" dirty="0" smtClean="0"/>
              <a:t>adding </a:t>
            </a:r>
            <a:r>
              <a:rPr lang="en-US" sz="2400" dirty="0"/>
              <a:t>more </a:t>
            </a:r>
            <a:r>
              <a:rPr lang="en-US" sz="2400" dirty="0" smtClean="0"/>
              <a:t>machines</a:t>
            </a:r>
          </a:p>
          <a:p>
            <a:pPr lvl="1"/>
            <a:r>
              <a:rPr lang="en-US" sz="2400" dirty="0" smtClean="0"/>
              <a:t>integrates with </a:t>
            </a:r>
            <a:r>
              <a:rPr lang="en-US" sz="2400" dirty="0" err="1" smtClean="0"/>
              <a:t>MapReduce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local computation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38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: what is it?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2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HDFS Disadvantages</a:t>
            </a:r>
          </a:p>
          <a:p>
            <a:pPr lvl="1"/>
            <a:r>
              <a:rPr lang="en-US" sz="2400" dirty="0" smtClean="0"/>
              <a:t>Not as general-purpose as NFS</a:t>
            </a:r>
          </a:p>
          <a:p>
            <a:pPr lvl="1"/>
            <a:r>
              <a:rPr lang="en-US" sz="2400" dirty="0" smtClean="0"/>
              <a:t>Design restricts use </a:t>
            </a:r>
            <a:r>
              <a:rPr lang="en-US" sz="2400" dirty="0"/>
              <a:t>to a particular class of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sz="2400" dirty="0" smtClean="0"/>
              <a:t>HDFS </a:t>
            </a:r>
            <a:r>
              <a:rPr lang="en-US" sz="2400" dirty="0"/>
              <a:t>optimized </a:t>
            </a:r>
            <a:r>
              <a:rPr lang="en-US" sz="2400" dirty="0" smtClean="0"/>
              <a:t>for streaming </a:t>
            </a:r>
            <a:r>
              <a:rPr lang="en-US" sz="2400" dirty="0"/>
              <a:t>read </a:t>
            </a:r>
            <a:r>
              <a:rPr lang="en-US" sz="2400" dirty="0" smtClean="0"/>
              <a:t>performance </a:t>
            </a:r>
            <a:r>
              <a:rPr lang="en-US" sz="2400" dirty="0" smtClean="0">
                <a:sym typeface="Wingdings" pitchFamily="2" charset="2"/>
              </a:rPr>
              <a:t>not good at random access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36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HDFS Disadvantages</a:t>
            </a:r>
          </a:p>
          <a:p>
            <a:pPr lvl="1"/>
            <a:r>
              <a:rPr lang="en-US" sz="2400" dirty="0" smtClean="0"/>
              <a:t>Write once read many model</a:t>
            </a:r>
            <a:endParaRPr lang="en-US" sz="2400" dirty="0" smtClean="0">
              <a:sym typeface="Wingdings" pitchFamily="2" charset="2"/>
            </a:endParaRPr>
          </a:p>
          <a:p>
            <a:pPr lvl="1"/>
            <a:r>
              <a:rPr lang="en-US" sz="2400" dirty="0" smtClean="0"/>
              <a:t>Updating a </a:t>
            </a:r>
            <a:r>
              <a:rPr lang="en-US" sz="2400" dirty="0"/>
              <a:t>files after </a:t>
            </a:r>
            <a:r>
              <a:rPr lang="en-US" sz="2400" dirty="0" smtClean="0"/>
              <a:t>it has been </a:t>
            </a:r>
            <a:r>
              <a:rPr lang="en-US" sz="2400" dirty="0"/>
              <a:t>closed </a:t>
            </a:r>
            <a:r>
              <a:rPr lang="en-US" sz="2400" dirty="0" smtClean="0"/>
              <a:t>is </a:t>
            </a:r>
            <a:r>
              <a:rPr lang="en-US" sz="2400" dirty="0"/>
              <a:t>not </a:t>
            </a:r>
            <a:r>
              <a:rPr lang="en-US" sz="2400" dirty="0" smtClean="0"/>
              <a:t>supported </a:t>
            </a:r>
            <a:r>
              <a:rPr lang="en-US" sz="2400" dirty="0" smtClean="0">
                <a:sym typeface="Wingdings" pitchFamily="2" charset="2"/>
              </a:rPr>
              <a:t>(can’t append data)</a:t>
            </a:r>
          </a:p>
          <a:p>
            <a:pPr lvl="1"/>
            <a:r>
              <a:rPr lang="en-US" sz="2400" dirty="0" smtClean="0"/>
              <a:t>System </a:t>
            </a:r>
            <a:r>
              <a:rPr lang="en-US" sz="2400" dirty="0"/>
              <a:t>does not provide a mechanism for local caching of data</a:t>
            </a:r>
            <a:endParaRPr lang="en-US" sz="24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253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HDFS – block-structured file system</a:t>
            </a:r>
          </a:p>
          <a:p>
            <a:endParaRPr lang="en-US" sz="2400" dirty="0" smtClean="0"/>
          </a:p>
          <a:p>
            <a:r>
              <a:rPr lang="en-US" sz="2400" dirty="0" smtClean="0"/>
              <a:t>File broken into blocks distributed among </a:t>
            </a:r>
            <a:r>
              <a:rPr lang="en-US" sz="2400" dirty="0" err="1" smtClean="0"/>
              <a:t>DataNodes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DataNodes</a:t>
            </a:r>
            <a:r>
              <a:rPr lang="en-US" sz="2400" dirty="0" smtClean="0"/>
              <a:t> – machines used to store data blocks</a:t>
            </a:r>
          </a:p>
        </p:txBody>
      </p:sp>
    </p:spTree>
    <p:extLst>
      <p:ext uri="{BB962C8B-B14F-4D97-AF65-F5344CB8AC3E}">
        <p14:creationId xmlns:p14="http://schemas.microsoft.com/office/powerpoint/2010/main" val="401619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Target </a:t>
            </a:r>
            <a:r>
              <a:rPr lang="en-US" sz="2400" dirty="0"/>
              <a:t>machines </a:t>
            </a:r>
            <a:r>
              <a:rPr lang="en-US" sz="2400" dirty="0" smtClean="0"/>
              <a:t>chosen </a:t>
            </a:r>
            <a:r>
              <a:rPr lang="en-US" sz="2400" dirty="0"/>
              <a:t>randomly on a block-by-block </a:t>
            </a:r>
            <a:r>
              <a:rPr lang="en-US" sz="2400" dirty="0" smtClean="0"/>
              <a:t>basis</a:t>
            </a:r>
          </a:p>
          <a:p>
            <a:endParaRPr lang="en-US" sz="2400" dirty="0" smtClean="0"/>
          </a:p>
          <a:p>
            <a:r>
              <a:rPr lang="en-US" sz="2400" dirty="0" smtClean="0"/>
              <a:t>Supports </a:t>
            </a:r>
            <a:r>
              <a:rPr lang="en-US" sz="2400" dirty="0"/>
              <a:t>file sizes far larger than a single-machine </a:t>
            </a:r>
            <a:r>
              <a:rPr lang="en-US" sz="2400" dirty="0" smtClean="0"/>
              <a:t>DFS</a:t>
            </a:r>
          </a:p>
          <a:p>
            <a:endParaRPr lang="en-US" sz="2400" dirty="0" smtClean="0"/>
          </a:p>
          <a:p>
            <a:r>
              <a:rPr lang="en-US" sz="2400" dirty="0"/>
              <a:t>E</a:t>
            </a:r>
            <a:r>
              <a:rPr lang="en-US" sz="2400" dirty="0" smtClean="0"/>
              <a:t>ach block replicated across </a:t>
            </a:r>
            <a:r>
              <a:rPr lang="en-US" sz="2400" dirty="0"/>
              <a:t>a number of machines (3, by default)</a:t>
            </a:r>
          </a:p>
        </p:txBody>
      </p:sp>
    </p:spTree>
    <p:extLst>
      <p:ext uri="{BB962C8B-B14F-4D97-AF65-F5344CB8AC3E}">
        <p14:creationId xmlns:p14="http://schemas.microsoft.com/office/powerpoint/2010/main" val="429223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86" y="1600200"/>
            <a:ext cx="7500828" cy="4525963"/>
          </a:xfrm>
        </p:spPr>
      </p:pic>
    </p:spTree>
    <p:extLst>
      <p:ext uri="{BB962C8B-B14F-4D97-AF65-F5344CB8AC3E}">
        <p14:creationId xmlns:p14="http://schemas.microsoft.com/office/powerpoint/2010/main" val="19241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Expects large file size</a:t>
            </a:r>
          </a:p>
          <a:p>
            <a:pPr lvl="1"/>
            <a:r>
              <a:rPr lang="en-US" sz="2400" dirty="0" smtClean="0"/>
              <a:t>Small number of large files</a:t>
            </a:r>
          </a:p>
          <a:p>
            <a:pPr lvl="1"/>
            <a:r>
              <a:rPr lang="en-US" sz="2400" dirty="0" smtClean="0"/>
              <a:t>Hundreds of MB  to GB each</a:t>
            </a:r>
          </a:p>
          <a:p>
            <a:r>
              <a:rPr lang="en-US" sz="2800" dirty="0" smtClean="0"/>
              <a:t>Expects sequential access</a:t>
            </a:r>
          </a:p>
          <a:p>
            <a:r>
              <a:rPr lang="en-US" sz="2800" dirty="0" smtClean="0"/>
              <a:t>Default </a:t>
            </a:r>
            <a:r>
              <a:rPr lang="en-US" sz="2800" dirty="0"/>
              <a:t>block size in HDFS is </a:t>
            </a:r>
            <a:r>
              <a:rPr lang="en-US" sz="2800" dirty="0" smtClean="0"/>
              <a:t>64MB</a:t>
            </a:r>
          </a:p>
          <a:p>
            <a:r>
              <a:rPr lang="en-US" sz="2800" dirty="0" smtClean="0"/>
              <a:t>Result:</a:t>
            </a:r>
          </a:p>
          <a:p>
            <a:pPr lvl="1"/>
            <a:r>
              <a:rPr lang="en-US" sz="2400" dirty="0" smtClean="0"/>
              <a:t>Reduces amount </a:t>
            </a:r>
            <a:r>
              <a:rPr lang="en-US" sz="2400" dirty="0"/>
              <a:t>of metadata storage </a:t>
            </a:r>
            <a:r>
              <a:rPr lang="en-US" sz="2400" dirty="0" smtClean="0"/>
              <a:t>per file</a:t>
            </a:r>
          </a:p>
          <a:p>
            <a:pPr lvl="1"/>
            <a:r>
              <a:rPr lang="en-US" sz="2400" dirty="0"/>
              <a:t> </a:t>
            </a:r>
            <a:r>
              <a:rPr lang="en-US" sz="2400" dirty="0" smtClean="0"/>
              <a:t>Supports fast streaming of data (large </a:t>
            </a:r>
            <a:r>
              <a:rPr lang="en-US" sz="2400" dirty="0"/>
              <a:t>amounts of </a:t>
            </a:r>
            <a:r>
              <a:rPr lang="en-US" sz="2400" dirty="0" smtClean="0"/>
              <a:t>contiguous data)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322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HDFS expects to read a block </a:t>
            </a:r>
            <a:r>
              <a:rPr lang="en-US" dirty="0" smtClean="0"/>
              <a:t>start-to-finish</a:t>
            </a:r>
          </a:p>
          <a:p>
            <a:pPr lvl="1"/>
            <a:r>
              <a:rPr lang="en-US" dirty="0" smtClean="0"/>
              <a:t>Useful for </a:t>
            </a:r>
            <a:r>
              <a:rPr lang="en-US" dirty="0" err="1" smtClean="0"/>
              <a:t>MapReduce</a:t>
            </a:r>
            <a:endParaRPr lang="en-US" dirty="0" smtClean="0"/>
          </a:p>
          <a:p>
            <a:pPr lvl="1"/>
            <a:r>
              <a:rPr lang="en-US" dirty="0" smtClean="0"/>
              <a:t>Not good for random access</a:t>
            </a:r>
          </a:p>
          <a:p>
            <a:pPr lvl="1"/>
            <a:r>
              <a:rPr lang="en-US" dirty="0" smtClean="0"/>
              <a:t>Not a good general purpose file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6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HDFS files are NOT part of the ordinary file system</a:t>
            </a:r>
          </a:p>
          <a:p>
            <a:endParaRPr lang="en-US" sz="2400" dirty="0" smtClean="0"/>
          </a:p>
          <a:p>
            <a:r>
              <a:rPr lang="en-US" sz="2400" dirty="0" smtClean="0"/>
              <a:t>HDFS files are in separate name space</a:t>
            </a:r>
          </a:p>
          <a:p>
            <a:endParaRPr lang="en-US" sz="2400" dirty="0" smtClean="0"/>
          </a:p>
          <a:p>
            <a:r>
              <a:rPr lang="en-US" sz="2400" dirty="0" smtClean="0"/>
              <a:t>Not possible to interact with files using </a:t>
            </a:r>
            <a:r>
              <a:rPr lang="en-US" sz="2400" dirty="0" err="1" smtClean="0"/>
              <a:t>ls</a:t>
            </a:r>
            <a:r>
              <a:rPr lang="en-US" sz="2400" dirty="0" smtClean="0"/>
              <a:t>, </a:t>
            </a:r>
            <a:r>
              <a:rPr lang="en-US" sz="2400" dirty="0" err="1" smtClean="0"/>
              <a:t>cp</a:t>
            </a:r>
            <a:r>
              <a:rPr lang="en-US" sz="2400" dirty="0" smtClean="0"/>
              <a:t>, mv, etc.</a:t>
            </a:r>
          </a:p>
          <a:p>
            <a:endParaRPr lang="en-US" sz="2400" dirty="0" smtClean="0"/>
          </a:p>
          <a:p>
            <a:r>
              <a:rPr lang="en-US" sz="2400" dirty="0" smtClean="0"/>
              <a:t>Don’t worry: HDFS provides similar utilities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490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 data handled by </a:t>
            </a:r>
            <a:r>
              <a:rPr lang="en-US" dirty="0" err="1" smtClean="0"/>
              <a:t>NameNode</a:t>
            </a:r>
            <a:endParaRPr lang="en-US" dirty="0" smtClean="0"/>
          </a:p>
          <a:p>
            <a:pPr lvl="1"/>
            <a:r>
              <a:rPr lang="en-US" dirty="0" smtClean="0"/>
              <a:t>Deal with synchronization by only allowing one machine to handle it</a:t>
            </a:r>
          </a:p>
          <a:p>
            <a:pPr lvl="1"/>
            <a:r>
              <a:rPr lang="en-US" dirty="0" smtClean="0"/>
              <a:t>Store meta data for entire file system</a:t>
            </a:r>
          </a:p>
          <a:p>
            <a:pPr lvl="1"/>
            <a:r>
              <a:rPr lang="en-US" dirty="0" smtClean="0"/>
              <a:t>Not much data: file names, permissions, &amp; locations of each block of each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86" y="1600200"/>
            <a:ext cx="7500828" cy="4525963"/>
          </a:xfrm>
        </p:spPr>
      </p:pic>
    </p:spTree>
    <p:extLst>
      <p:ext uri="{BB962C8B-B14F-4D97-AF65-F5344CB8AC3E}">
        <p14:creationId xmlns:p14="http://schemas.microsoft.com/office/powerpoint/2010/main" val="9169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Hadoop</a:t>
            </a:r>
            <a:r>
              <a:rPr lang="en-US" dirty="0" smtClean="0"/>
              <a:t> manages:</a:t>
            </a:r>
          </a:p>
          <a:p>
            <a:pPr lvl="1"/>
            <a:r>
              <a:rPr lang="en-US" dirty="0" smtClean="0"/>
              <a:t>processor time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disk space</a:t>
            </a:r>
          </a:p>
          <a:p>
            <a:pPr lvl="1"/>
            <a:r>
              <a:rPr lang="en-US" dirty="0" smtClean="0"/>
              <a:t>network bandwidth</a:t>
            </a:r>
          </a:p>
          <a:p>
            <a:r>
              <a:rPr lang="en-US" dirty="0" smtClean="0"/>
              <a:t>Does </a:t>
            </a:r>
            <a:r>
              <a:rPr lang="en-US" dirty="0"/>
              <a:t>not have a security model</a:t>
            </a:r>
          </a:p>
          <a:p>
            <a:r>
              <a:rPr lang="en-US" dirty="0" smtClean="0"/>
              <a:t>Can </a:t>
            </a:r>
            <a:r>
              <a:rPr lang="en-US" dirty="0"/>
              <a:t>handle HW failure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21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the </a:t>
            </a:r>
            <a:r>
              <a:rPr lang="en-US" dirty="0" err="1" smtClean="0"/>
              <a:t>NameNode</a:t>
            </a:r>
            <a:r>
              <a:rPr lang="en-US" dirty="0" smtClean="0"/>
              <a:t> fails?</a:t>
            </a:r>
          </a:p>
          <a:p>
            <a:pPr lvl="1"/>
            <a:r>
              <a:rPr lang="en-US" dirty="0" smtClean="0"/>
              <a:t>Bigger problem than failed </a:t>
            </a:r>
            <a:r>
              <a:rPr lang="en-US" dirty="0" err="1" smtClean="0"/>
              <a:t>DataNode</a:t>
            </a:r>
            <a:endParaRPr lang="en-US" dirty="0" smtClean="0"/>
          </a:p>
          <a:p>
            <a:pPr lvl="1"/>
            <a:r>
              <a:rPr lang="en-US" dirty="0" smtClean="0"/>
              <a:t>Better be using RAID ;-)</a:t>
            </a:r>
          </a:p>
          <a:p>
            <a:pPr lvl="1"/>
            <a:r>
              <a:rPr lang="en-US" dirty="0" smtClean="0"/>
              <a:t>Cluster is kaput until </a:t>
            </a:r>
            <a:r>
              <a:rPr lang="en-US" dirty="0" err="1" smtClean="0"/>
              <a:t>NameNode</a:t>
            </a:r>
            <a:r>
              <a:rPr lang="en-US" dirty="0" smtClean="0"/>
              <a:t> restored</a:t>
            </a:r>
          </a:p>
          <a:p>
            <a:pPr lvl="1"/>
            <a:endParaRPr lang="en-US" dirty="0"/>
          </a:p>
          <a:p>
            <a:r>
              <a:rPr lang="en-US" dirty="0" smtClean="0"/>
              <a:t>Not exactly relevant but:</a:t>
            </a:r>
          </a:p>
          <a:p>
            <a:pPr lvl="1"/>
            <a:r>
              <a:rPr lang="en-US" dirty="0" err="1" smtClean="0"/>
              <a:t>DataNodes</a:t>
            </a:r>
            <a:r>
              <a:rPr lang="en-US" dirty="0" smtClean="0"/>
              <a:t> are more likely to fail.</a:t>
            </a:r>
          </a:p>
          <a:p>
            <a:pPr lvl="1"/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6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First download and unzip a copy of </a:t>
            </a:r>
            <a:r>
              <a:rPr lang="en-US" sz="2400" dirty="0" err="1" smtClean="0"/>
              <a:t>Hadoop</a:t>
            </a:r>
            <a:r>
              <a:rPr lang="en-US" sz="2400" dirty="0" smtClean="0"/>
              <a:t> (</a:t>
            </a:r>
            <a:r>
              <a:rPr lang="en-US" sz="2400" dirty="0" smtClean="0">
                <a:hlinkClick r:id="rId2"/>
              </a:rPr>
              <a:t>http://hadoop.apache.org/releases.html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Or better yet, follow this lecture first ;-)</a:t>
            </a:r>
          </a:p>
          <a:p>
            <a:endParaRPr lang="en-US" sz="2400" dirty="0"/>
          </a:p>
          <a:p>
            <a:r>
              <a:rPr lang="en-US" sz="2400" dirty="0"/>
              <a:t> I</a:t>
            </a:r>
            <a:r>
              <a:rPr lang="en-US" sz="2400" dirty="0" smtClean="0"/>
              <a:t>mportant links:</a:t>
            </a:r>
          </a:p>
          <a:p>
            <a:pPr lvl="1"/>
            <a:r>
              <a:rPr lang="en-US" sz="1600" dirty="0" err="1" smtClean="0"/>
              <a:t>Hadoop</a:t>
            </a:r>
            <a:r>
              <a:rPr lang="en-US" sz="1600" dirty="0" smtClean="0"/>
              <a:t> website  </a:t>
            </a:r>
            <a:r>
              <a:rPr lang="en-US" sz="1600" dirty="0" smtClean="0">
                <a:hlinkClick r:id="rId3"/>
              </a:rPr>
              <a:t>http://hadoop.apache.org/index.html</a:t>
            </a:r>
            <a:endParaRPr lang="en-US" sz="1600" dirty="0" smtClean="0"/>
          </a:p>
          <a:p>
            <a:pPr lvl="1"/>
            <a:r>
              <a:rPr lang="en-US" sz="1600" dirty="0" err="1" smtClean="0"/>
              <a:t>Hadoop</a:t>
            </a:r>
            <a:r>
              <a:rPr lang="en-US" sz="1600" dirty="0" smtClean="0"/>
              <a:t> </a:t>
            </a:r>
            <a:r>
              <a:rPr lang="en-US" sz="1600" dirty="0"/>
              <a:t>U</a:t>
            </a:r>
            <a:r>
              <a:rPr lang="en-US" sz="1600" dirty="0" smtClean="0"/>
              <a:t>sers Guide </a:t>
            </a: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://hadoop.apache.org/docs/current/hadoop-project-dist/hadoop-hdfs/HdfsUserGuide.html</a:t>
            </a:r>
            <a:endParaRPr lang="en-US" sz="1600" dirty="0" smtClean="0"/>
          </a:p>
          <a:p>
            <a:pPr lvl="1"/>
            <a:r>
              <a:rPr lang="en-US" sz="1600" dirty="0" smtClean="0"/>
              <a:t>2012 Edition of </a:t>
            </a:r>
            <a:r>
              <a:rPr lang="en-US" sz="1600" dirty="0" err="1" smtClean="0"/>
              <a:t>Hadoop</a:t>
            </a:r>
            <a:r>
              <a:rPr lang="en-US" sz="1600" dirty="0" smtClean="0"/>
              <a:t> User’s Guide </a:t>
            </a:r>
            <a:r>
              <a:rPr lang="en-US" sz="1600" u="sng" dirty="0" smtClean="0">
                <a:hlinkClick r:id="rId5"/>
              </a:rPr>
              <a:t>http</a:t>
            </a:r>
            <a:r>
              <a:rPr lang="en-US" sz="1600" u="sng" dirty="0">
                <a:hlinkClick r:id="rId5"/>
              </a:rPr>
              <a:t>://it-ebooks.info/book/635/</a:t>
            </a:r>
            <a:endParaRPr lang="en-US" sz="1600" dirty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34480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 HDFS </a:t>
            </a:r>
            <a:r>
              <a:rPr lang="en-US" sz="2400" dirty="0" smtClean="0"/>
              <a:t>configuration is in </a:t>
            </a:r>
            <a:r>
              <a:rPr lang="en-US" sz="2400" dirty="0" err="1" smtClean="0">
                <a:solidFill>
                  <a:srgbClr val="00B050"/>
                </a:solidFill>
              </a:rPr>
              <a:t>conf</a:t>
            </a:r>
            <a:r>
              <a:rPr lang="en-US" sz="2400" dirty="0" smtClean="0">
                <a:solidFill>
                  <a:srgbClr val="00B050"/>
                </a:solidFill>
              </a:rPr>
              <a:t>/hadoop-defaults.xml</a:t>
            </a:r>
          </a:p>
          <a:p>
            <a:pPr lvl="1"/>
            <a:r>
              <a:rPr lang="en-US" sz="2000" dirty="0" smtClean="0"/>
              <a:t>Don’t change this file.</a:t>
            </a:r>
          </a:p>
          <a:p>
            <a:pPr lvl="1"/>
            <a:r>
              <a:rPr lang="en-US" sz="2000" dirty="0" smtClean="0"/>
              <a:t>Instead modify </a:t>
            </a:r>
            <a:r>
              <a:rPr lang="en-US" sz="2000" dirty="0" err="1" smtClean="0">
                <a:solidFill>
                  <a:srgbClr val="00B050"/>
                </a:solidFill>
              </a:rPr>
              <a:t>conf</a:t>
            </a:r>
            <a:r>
              <a:rPr lang="en-US" sz="2000" dirty="0" smtClean="0">
                <a:solidFill>
                  <a:srgbClr val="00B050"/>
                </a:solidFill>
              </a:rPr>
              <a:t>/hadoop-site.xml</a:t>
            </a:r>
          </a:p>
          <a:p>
            <a:pPr lvl="1"/>
            <a:r>
              <a:rPr lang="en-US" sz="2000" dirty="0" smtClean="0"/>
              <a:t>Be sure to replicate this file across all nodes in your cluster</a:t>
            </a:r>
          </a:p>
          <a:p>
            <a:pPr lvl="1"/>
            <a:r>
              <a:rPr lang="en-US" sz="2000" dirty="0" smtClean="0"/>
              <a:t>Format of entries in this file:</a:t>
            </a:r>
          </a:p>
          <a:p>
            <a:pPr marL="857250" lvl="2" indent="0">
              <a:buNone/>
            </a:pPr>
            <a:r>
              <a:rPr lang="en-US" sz="1600" dirty="0" smtClean="0"/>
              <a:t>&lt;property&gt; </a:t>
            </a:r>
          </a:p>
          <a:p>
            <a:pPr marL="85725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&lt;name&gt;</a:t>
            </a:r>
            <a:r>
              <a:rPr lang="en-US" sz="1600" i="1" dirty="0" smtClean="0"/>
              <a:t>property-name</a:t>
            </a:r>
            <a:r>
              <a:rPr lang="en-US" sz="1600" dirty="0" smtClean="0"/>
              <a:t>&lt;/name&gt;</a:t>
            </a:r>
          </a:p>
          <a:p>
            <a:pPr marL="85725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 &lt;value&gt;</a:t>
            </a:r>
            <a:r>
              <a:rPr lang="en-US" sz="1600" i="1" dirty="0" smtClean="0"/>
              <a:t>property-value</a:t>
            </a:r>
            <a:r>
              <a:rPr lang="en-US" sz="1600" dirty="0" smtClean="0"/>
              <a:t>&lt;/value&gt;</a:t>
            </a:r>
          </a:p>
          <a:p>
            <a:pPr marL="857250" lvl="2" indent="0">
              <a:buNone/>
            </a:pPr>
            <a:r>
              <a:rPr lang="en-US" sz="1600" dirty="0" smtClean="0"/>
              <a:t> &lt;/property&gt;</a:t>
            </a:r>
          </a:p>
        </p:txBody>
      </p:sp>
    </p:spTree>
    <p:extLst>
      <p:ext uri="{BB962C8B-B14F-4D97-AF65-F5344CB8AC3E}">
        <p14:creationId xmlns:p14="http://schemas.microsoft.com/office/powerpoint/2010/main" val="252615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Necessary settings: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fs.default.name</a:t>
            </a:r>
            <a:r>
              <a:rPr lang="en-US" sz="2400" dirty="0" smtClean="0"/>
              <a:t> - describes </a:t>
            </a:r>
            <a:r>
              <a:rPr lang="en-US" sz="2400" dirty="0"/>
              <a:t>the </a:t>
            </a:r>
            <a:r>
              <a:rPr lang="en-US" sz="2400" dirty="0" err="1" smtClean="0"/>
              <a:t>NameNode</a:t>
            </a:r>
            <a:endParaRPr lang="en-US" sz="2400" dirty="0"/>
          </a:p>
          <a:p>
            <a:pPr marL="857250" lvl="1" indent="-457200"/>
            <a:r>
              <a:rPr lang="en-US" sz="2000" dirty="0"/>
              <a:t>F</a:t>
            </a:r>
            <a:r>
              <a:rPr lang="en-US" sz="2000" dirty="0" smtClean="0"/>
              <a:t>ormat: protocol </a:t>
            </a:r>
            <a:r>
              <a:rPr lang="en-US" sz="2000" dirty="0" err="1" smtClean="0"/>
              <a:t>specifier</a:t>
            </a:r>
            <a:r>
              <a:rPr lang="en-US" sz="2000" dirty="0" smtClean="0"/>
              <a:t>, hostname, port</a:t>
            </a:r>
          </a:p>
          <a:p>
            <a:pPr marL="857250" lvl="1" indent="-457200"/>
            <a:r>
              <a:rPr lang="en-US" sz="2000" dirty="0" smtClean="0"/>
              <a:t>Example: </a:t>
            </a:r>
            <a:r>
              <a:rPr lang="en-US" sz="2000" dirty="0"/>
              <a:t>hdfs</a:t>
            </a:r>
            <a:r>
              <a:rPr lang="en-US" sz="2000" dirty="0" smtClean="0"/>
              <a:t>://punchbowl.cse.sc.edu:9000</a:t>
            </a:r>
          </a:p>
          <a:p>
            <a:pPr marL="857250" lvl="1" indent="-457200"/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/>
              <a:t>d</a:t>
            </a:r>
            <a:r>
              <a:rPr lang="en-US" sz="2400" b="1" dirty="0" err="1" smtClean="0"/>
              <a:t>fs.data.dir</a:t>
            </a:r>
            <a:r>
              <a:rPr lang="en-US" sz="2400" dirty="0" smtClean="0"/>
              <a:t> – path </a:t>
            </a:r>
            <a:r>
              <a:rPr lang="en-US" sz="2400" dirty="0"/>
              <a:t>on the local file system in which the </a:t>
            </a:r>
            <a:r>
              <a:rPr lang="en-US" sz="2400" dirty="0" err="1"/>
              <a:t>DataNode</a:t>
            </a:r>
            <a:r>
              <a:rPr lang="en-US" sz="2400" dirty="0"/>
              <a:t> instance should store its </a:t>
            </a:r>
            <a:r>
              <a:rPr lang="en-US" sz="2400" dirty="0" smtClean="0"/>
              <a:t>data</a:t>
            </a:r>
          </a:p>
          <a:p>
            <a:pPr marL="857250" lvl="1" indent="-457200"/>
            <a:r>
              <a:rPr lang="en-US" sz="2000" dirty="0" smtClean="0"/>
              <a:t>Format: pathname</a:t>
            </a:r>
          </a:p>
          <a:p>
            <a:pPr marL="857250" lvl="1" indent="-457200"/>
            <a:r>
              <a:rPr lang="en-US" sz="2000" dirty="0" smtClean="0"/>
              <a:t>Example: </a:t>
            </a:r>
            <a:r>
              <a:rPr lang="en-US" sz="2000" dirty="0"/>
              <a:t>/</a:t>
            </a:r>
            <a:r>
              <a:rPr lang="en-US" sz="2000" dirty="0" smtClean="0"/>
              <a:t>home/</a:t>
            </a:r>
            <a:r>
              <a:rPr lang="en-US" sz="2000" dirty="0" err="1" smtClean="0"/>
              <a:t>sauron</a:t>
            </a:r>
            <a:r>
              <a:rPr lang="en-US" sz="2000" dirty="0" smtClean="0"/>
              <a:t>/</a:t>
            </a:r>
            <a:r>
              <a:rPr lang="en-US" sz="2000" dirty="0" err="1" smtClean="0"/>
              <a:t>hdfs</a:t>
            </a:r>
            <a:r>
              <a:rPr lang="en-US" sz="2000" dirty="0" smtClean="0"/>
              <a:t>/data</a:t>
            </a:r>
          </a:p>
          <a:p>
            <a:pPr marL="857250" lvl="1" indent="-457200"/>
            <a:r>
              <a:rPr lang="en-US" sz="2000" dirty="0" smtClean="0"/>
              <a:t>Can differ from </a:t>
            </a:r>
            <a:r>
              <a:rPr lang="en-US" sz="2000" dirty="0" err="1" smtClean="0"/>
              <a:t>DataNode</a:t>
            </a:r>
            <a:r>
              <a:rPr lang="en-US" sz="2000" dirty="0" smtClean="0"/>
              <a:t> to </a:t>
            </a:r>
            <a:r>
              <a:rPr lang="en-US" sz="2000" dirty="0" err="1" smtClean="0"/>
              <a:t>DataNode</a:t>
            </a:r>
            <a:endParaRPr lang="en-US" sz="2000" dirty="0" smtClean="0"/>
          </a:p>
          <a:p>
            <a:pPr marL="857250" lvl="1" indent="-457200"/>
            <a:r>
              <a:rPr lang="en-US" sz="2000" dirty="0" smtClean="0"/>
              <a:t>Default is /</a:t>
            </a:r>
            <a:r>
              <a:rPr lang="en-US" sz="2000" dirty="0" err="1" smtClean="0"/>
              <a:t>tmp</a:t>
            </a:r>
            <a:endParaRPr lang="en-US" sz="2000" dirty="0" smtClean="0"/>
          </a:p>
          <a:p>
            <a:pPr marL="857250" lvl="1" indent="-457200"/>
            <a:r>
              <a:rPr lang="en-US" sz="2000" dirty="0" smtClean="0"/>
              <a:t>/</a:t>
            </a:r>
            <a:r>
              <a:rPr lang="en-US" sz="2000" dirty="0" err="1" smtClean="0"/>
              <a:t>tmp</a:t>
            </a:r>
            <a:r>
              <a:rPr lang="en-US" sz="2000" dirty="0" smtClean="0"/>
              <a:t> is not a good idea in a production system ;-)</a:t>
            </a:r>
          </a:p>
        </p:txBody>
      </p:sp>
    </p:spTree>
    <p:extLst>
      <p:ext uri="{BB962C8B-B14F-4D97-AF65-F5344CB8AC3E}">
        <p14:creationId xmlns:p14="http://schemas.microsoft.com/office/powerpoint/2010/main" val="98429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400" b="1" dirty="0" err="1" smtClean="0"/>
              <a:t>dfs.name.dir</a:t>
            </a:r>
            <a:r>
              <a:rPr lang="en-US" sz="2400" dirty="0" smtClean="0"/>
              <a:t> - </a:t>
            </a:r>
            <a:r>
              <a:rPr lang="en-US" sz="2400" dirty="0"/>
              <a:t>path on the local </a:t>
            </a:r>
            <a:r>
              <a:rPr lang="en-US" sz="2400" dirty="0" smtClean="0"/>
              <a:t>FS of </a:t>
            </a:r>
            <a:r>
              <a:rPr lang="en-US" sz="2400" dirty="0"/>
              <a:t>the </a:t>
            </a:r>
            <a:r>
              <a:rPr lang="en-US" sz="2400" dirty="0" err="1"/>
              <a:t>NameNode</a:t>
            </a:r>
            <a:r>
              <a:rPr lang="en-US" sz="2400" dirty="0"/>
              <a:t> </a:t>
            </a:r>
            <a:r>
              <a:rPr lang="en-US" sz="2400" dirty="0" smtClean="0"/>
              <a:t>where </a:t>
            </a:r>
            <a:r>
              <a:rPr lang="en-US" sz="2400" dirty="0"/>
              <a:t>the </a:t>
            </a:r>
            <a:r>
              <a:rPr lang="en-US" sz="2400" dirty="0" err="1"/>
              <a:t>NameNode</a:t>
            </a:r>
            <a:r>
              <a:rPr lang="en-US" sz="2400" dirty="0"/>
              <a:t> metadata is </a:t>
            </a:r>
            <a:r>
              <a:rPr lang="en-US" sz="2400" dirty="0" smtClean="0"/>
              <a:t>stored</a:t>
            </a:r>
          </a:p>
          <a:p>
            <a:pPr marL="914400" lvl="1" indent="-514350"/>
            <a:r>
              <a:rPr lang="en-US" sz="2000" dirty="0" smtClean="0"/>
              <a:t>Format: pathname</a:t>
            </a:r>
          </a:p>
          <a:p>
            <a:pPr marL="914400" lvl="1" indent="-514350"/>
            <a:r>
              <a:rPr lang="en-US" sz="2000" dirty="0" smtClean="0"/>
              <a:t>Example: </a:t>
            </a:r>
            <a:r>
              <a:rPr lang="en-US" sz="2000" dirty="0"/>
              <a:t>/</a:t>
            </a:r>
            <a:r>
              <a:rPr lang="en-US" sz="2000" dirty="0" smtClean="0"/>
              <a:t>home/</a:t>
            </a:r>
            <a:r>
              <a:rPr lang="en-US" sz="2000" dirty="0" err="1" smtClean="0"/>
              <a:t>sauron</a:t>
            </a:r>
            <a:r>
              <a:rPr lang="en-US" sz="2000" dirty="0" smtClean="0"/>
              <a:t>/</a:t>
            </a:r>
            <a:r>
              <a:rPr lang="en-US" sz="2000" dirty="0" err="1" smtClean="0"/>
              <a:t>hdfs</a:t>
            </a:r>
            <a:r>
              <a:rPr lang="en-US" sz="2000" dirty="0" smtClean="0"/>
              <a:t>/name</a:t>
            </a:r>
          </a:p>
          <a:p>
            <a:pPr marL="914400" lvl="1" indent="-514350"/>
            <a:r>
              <a:rPr lang="en-US" sz="2000" dirty="0" smtClean="0"/>
              <a:t>Only used by </a:t>
            </a:r>
            <a:r>
              <a:rPr lang="en-US" sz="2000" dirty="0" err="1" smtClean="0"/>
              <a:t>NameNode</a:t>
            </a:r>
            <a:endParaRPr lang="en-US" sz="2000" dirty="0" smtClean="0"/>
          </a:p>
          <a:p>
            <a:pPr marL="857250" lvl="1" indent="-457200"/>
            <a:r>
              <a:rPr lang="en-US" sz="2000" dirty="0" smtClean="0"/>
              <a:t>Default is /</a:t>
            </a:r>
            <a:r>
              <a:rPr lang="en-US" sz="2000" dirty="0" err="1" smtClean="0"/>
              <a:t>tmp</a:t>
            </a:r>
            <a:endParaRPr lang="en-US" sz="2000" dirty="0" smtClean="0"/>
          </a:p>
          <a:p>
            <a:pPr marL="857250" lvl="1" indent="-457200"/>
            <a:r>
              <a:rPr lang="en-US" sz="2000" dirty="0" smtClean="0"/>
              <a:t>/</a:t>
            </a:r>
            <a:r>
              <a:rPr lang="en-US" sz="2000" dirty="0" err="1" smtClean="0"/>
              <a:t>tmp</a:t>
            </a:r>
            <a:r>
              <a:rPr lang="en-US" sz="2000" dirty="0" smtClean="0"/>
              <a:t> is not a good idea in a production system ;-)</a:t>
            </a:r>
          </a:p>
          <a:p>
            <a:pPr marL="914400" lvl="1" indent="-514350"/>
            <a:endParaRPr lang="en-US" sz="20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2400" b="1" dirty="0" err="1"/>
              <a:t>d</a:t>
            </a:r>
            <a:r>
              <a:rPr lang="en-US" sz="2400" b="1" dirty="0" err="1" smtClean="0"/>
              <a:t>fs.replication</a:t>
            </a:r>
            <a:r>
              <a:rPr lang="en-US" sz="2400" dirty="0" smtClean="0"/>
              <a:t> – default replication factor</a:t>
            </a:r>
          </a:p>
          <a:p>
            <a:pPr marL="914400" lvl="1" indent="-514350"/>
            <a:r>
              <a:rPr lang="en-US" sz="1800" dirty="0" smtClean="0"/>
              <a:t>Default is 3</a:t>
            </a:r>
          </a:p>
          <a:p>
            <a:pPr marL="914400" lvl="1" indent="-514350"/>
            <a:r>
              <a:rPr lang="en-US" sz="1800" dirty="0" smtClean="0"/>
              <a:t>Fewer than 3 will impact availability of data.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5737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Node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&lt;configuration&gt;</a:t>
            </a:r>
          </a:p>
          <a:p>
            <a:pPr marL="0" indent="0">
              <a:buNone/>
            </a:pPr>
            <a:r>
              <a:rPr lang="en-US" sz="2400" dirty="0" smtClean="0"/>
              <a:t>     &lt;property&gt;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&lt;name&gt;fs.default.name&lt;/name&gt; 			&lt;value&gt;hdfs://</a:t>
            </a:r>
            <a:r>
              <a:rPr lang="en-US" sz="2400" b="1" i="1" dirty="0" smtClean="0">
                <a:solidFill>
                  <a:srgbClr val="00B050"/>
                </a:solidFill>
              </a:rPr>
              <a:t>your.server.name.com</a:t>
            </a:r>
            <a:r>
              <a:rPr lang="en-US" sz="2400" dirty="0" smtClean="0"/>
              <a:t>:9000&lt;/value&gt;</a:t>
            </a:r>
          </a:p>
          <a:p>
            <a:pPr marL="0" indent="0">
              <a:buNone/>
            </a:pPr>
            <a:r>
              <a:rPr lang="en-US" sz="2400" dirty="0" smtClean="0"/>
              <a:t>     &lt;/property&gt;</a:t>
            </a:r>
          </a:p>
          <a:p>
            <a:pPr marL="0" indent="0">
              <a:buNone/>
            </a:pPr>
            <a:r>
              <a:rPr lang="en-US" sz="2400" dirty="0" smtClean="0"/>
              <a:t>     &lt;property&gt;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&lt;name&gt;</a:t>
            </a:r>
            <a:r>
              <a:rPr lang="en-US" sz="2400" dirty="0" err="1" smtClean="0"/>
              <a:t>dfs.data.dir</a:t>
            </a:r>
            <a:r>
              <a:rPr lang="en-US" sz="2400" dirty="0" smtClean="0"/>
              <a:t>&lt;/name&gt; 	&lt;value&gt;/home/</a:t>
            </a:r>
            <a:r>
              <a:rPr lang="en-US" sz="2400" b="1" i="1" dirty="0" smtClean="0">
                <a:solidFill>
                  <a:srgbClr val="00B050"/>
                </a:solidFill>
              </a:rPr>
              <a:t>username</a:t>
            </a:r>
            <a:r>
              <a:rPr lang="en-US" sz="2400" dirty="0" smtClean="0"/>
              <a:t>/</a:t>
            </a:r>
            <a:r>
              <a:rPr lang="en-US" sz="2400" dirty="0" err="1" smtClean="0"/>
              <a:t>hdfs</a:t>
            </a:r>
            <a:r>
              <a:rPr lang="en-US" sz="2400" dirty="0" smtClean="0"/>
              <a:t>/data&lt;/value&gt;</a:t>
            </a:r>
          </a:p>
          <a:p>
            <a:pPr marL="0" indent="0">
              <a:buNone/>
            </a:pPr>
            <a:r>
              <a:rPr lang="en-US" sz="2400" dirty="0" smtClean="0"/>
              <a:t>      &lt;/property&gt;</a:t>
            </a:r>
          </a:p>
          <a:p>
            <a:pPr marL="0" indent="0">
              <a:buNone/>
            </a:pPr>
            <a:r>
              <a:rPr lang="en-US" sz="2400" dirty="0" smtClean="0"/>
              <a:t>      &lt;property&gt;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&lt;name&gt;</a:t>
            </a:r>
            <a:r>
              <a:rPr lang="en-US" sz="2400" dirty="0" err="1" smtClean="0"/>
              <a:t>dfs.name.dir</a:t>
            </a:r>
            <a:r>
              <a:rPr lang="en-US" sz="2400" dirty="0" smtClean="0"/>
              <a:t>&lt;/name&gt; 	&lt;value&gt;/home/</a:t>
            </a:r>
            <a:r>
              <a:rPr lang="en-US" sz="2400" b="1" i="1" dirty="0" smtClean="0">
                <a:solidFill>
                  <a:srgbClr val="00B050"/>
                </a:solidFill>
              </a:rPr>
              <a:t>username</a:t>
            </a:r>
            <a:r>
              <a:rPr lang="en-US" sz="2400" dirty="0" smtClean="0"/>
              <a:t>/</a:t>
            </a:r>
            <a:r>
              <a:rPr lang="en-US" sz="2400" dirty="0" err="1" smtClean="0"/>
              <a:t>hdfs</a:t>
            </a:r>
            <a:r>
              <a:rPr lang="en-US" sz="2400" dirty="0" smtClean="0"/>
              <a:t>/name&lt;/value&gt;</a:t>
            </a:r>
          </a:p>
          <a:p>
            <a:pPr marL="0" indent="0">
              <a:buNone/>
            </a:pPr>
            <a:r>
              <a:rPr lang="en-US" sz="2400" dirty="0" smtClean="0"/>
              <a:t>      &lt;/property&gt;</a:t>
            </a:r>
          </a:p>
          <a:p>
            <a:pPr marL="0" indent="0">
              <a:buNone/>
            </a:pPr>
            <a:r>
              <a:rPr lang="en-US" sz="2400" dirty="0" smtClean="0"/>
              <a:t>&lt;/configuration&gt;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352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The Master Node needs to know the names of the </a:t>
            </a:r>
            <a:r>
              <a:rPr lang="en-US" sz="2400" dirty="0" err="1" smtClean="0"/>
              <a:t>DataNode</a:t>
            </a:r>
            <a:r>
              <a:rPr lang="en-US" sz="2400" dirty="0" smtClean="0"/>
              <a:t> machines</a:t>
            </a:r>
          </a:p>
          <a:p>
            <a:pPr lvl="1"/>
            <a:r>
              <a:rPr lang="en-US" sz="2000" dirty="0" smtClean="0"/>
              <a:t>Add hostnames to </a:t>
            </a:r>
            <a:r>
              <a:rPr lang="en-US" sz="2000" dirty="0" err="1" smtClean="0"/>
              <a:t>conf</a:t>
            </a:r>
            <a:r>
              <a:rPr lang="en-US" sz="2000" dirty="0" smtClean="0"/>
              <a:t>/slaves</a:t>
            </a:r>
          </a:p>
          <a:p>
            <a:pPr lvl="1"/>
            <a:r>
              <a:rPr lang="en-US" sz="2000" dirty="0" smtClean="0"/>
              <a:t>One fully-qualified hostname per line</a:t>
            </a:r>
          </a:p>
          <a:p>
            <a:pPr lvl="1"/>
            <a:r>
              <a:rPr lang="en-US" sz="2000" dirty="0" smtClean="0"/>
              <a:t>(</a:t>
            </a:r>
            <a:r>
              <a:rPr lang="en-US" sz="2000" dirty="0" err="1" smtClean="0"/>
              <a:t>NameNode</a:t>
            </a:r>
            <a:r>
              <a:rPr lang="en-US" sz="2000" dirty="0" smtClean="0"/>
              <a:t> runs on Master Node)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Create Necessary directories</a:t>
            </a:r>
          </a:p>
          <a:p>
            <a:pPr lvl="1"/>
            <a:r>
              <a:rPr lang="en-US" sz="2000" dirty="0" err="1">
                <a:latin typeface="Courier" pitchFamily="49" charset="0"/>
              </a:rPr>
              <a:t>u</a:t>
            </a:r>
            <a:r>
              <a:rPr lang="en-US" sz="2000" dirty="0" err="1" smtClean="0">
                <a:latin typeface="Courier" pitchFamily="49" charset="0"/>
              </a:rPr>
              <a:t>ser@EachMachine</a:t>
            </a:r>
            <a:r>
              <a:rPr lang="en-US" sz="2000" dirty="0" smtClean="0">
                <a:latin typeface="Courier" pitchFamily="49" charset="0"/>
              </a:rPr>
              <a:t>$ </a:t>
            </a:r>
            <a:r>
              <a:rPr lang="en-US" sz="2000" dirty="0" err="1" smtClean="0">
                <a:latin typeface="Courier" pitchFamily="49" charset="0"/>
              </a:rPr>
              <a:t>mkdir</a:t>
            </a:r>
            <a:r>
              <a:rPr lang="en-US" sz="2000" dirty="0" smtClean="0">
                <a:latin typeface="Courier" pitchFamily="49" charset="0"/>
              </a:rPr>
              <a:t> -p $HOME/</a:t>
            </a:r>
            <a:r>
              <a:rPr lang="en-US" sz="2000" dirty="0" err="1" smtClean="0">
                <a:latin typeface="Courier" pitchFamily="49" charset="0"/>
              </a:rPr>
              <a:t>hdfs</a:t>
            </a:r>
            <a:r>
              <a:rPr lang="en-US" sz="2000" dirty="0" smtClean="0">
                <a:latin typeface="Courier" pitchFamily="49" charset="0"/>
              </a:rPr>
              <a:t>/data</a:t>
            </a:r>
          </a:p>
          <a:p>
            <a:pPr lvl="1"/>
            <a:r>
              <a:rPr lang="en-US" sz="2000" dirty="0" err="1" smtClean="0">
                <a:latin typeface="Courier" pitchFamily="49" charset="0"/>
              </a:rPr>
              <a:t>user@namenode</a:t>
            </a:r>
            <a:r>
              <a:rPr lang="en-US" sz="2000" dirty="0" smtClean="0">
                <a:latin typeface="Courier" pitchFamily="49" charset="0"/>
              </a:rPr>
              <a:t>$ </a:t>
            </a:r>
            <a:r>
              <a:rPr lang="en-US" sz="2000" dirty="0" err="1" smtClean="0">
                <a:latin typeface="Courier" pitchFamily="49" charset="0"/>
              </a:rPr>
              <a:t>mkdir</a:t>
            </a:r>
            <a:r>
              <a:rPr lang="en-US" sz="2000" dirty="0" smtClean="0">
                <a:latin typeface="Courier" pitchFamily="49" charset="0"/>
              </a:rPr>
              <a:t> -p $HOME/</a:t>
            </a:r>
            <a:r>
              <a:rPr lang="en-US" sz="2000" dirty="0" err="1" smtClean="0">
                <a:latin typeface="Courier" pitchFamily="49" charset="0"/>
              </a:rPr>
              <a:t>hdfs</a:t>
            </a:r>
            <a:r>
              <a:rPr lang="en-US" sz="2000" dirty="0" smtClean="0">
                <a:latin typeface="Courier" pitchFamily="49" charset="0"/>
              </a:rPr>
              <a:t>/name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Note: owner needs read/write access to all directories</a:t>
            </a:r>
          </a:p>
          <a:p>
            <a:pPr lvl="1"/>
            <a:r>
              <a:rPr lang="en-US" sz="2000" dirty="0" smtClean="0"/>
              <a:t>Can run under your own name in a single machine cluster</a:t>
            </a:r>
          </a:p>
          <a:p>
            <a:pPr lvl="1"/>
            <a:r>
              <a:rPr lang="en-US" sz="2000" dirty="0" smtClean="0"/>
              <a:t>Do not run </a:t>
            </a:r>
            <a:r>
              <a:rPr lang="en-US" sz="2000" dirty="0" err="1" smtClean="0"/>
              <a:t>Hadoop</a:t>
            </a:r>
            <a:r>
              <a:rPr lang="en-US" sz="2000" dirty="0" smtClean="0"/>
              <a:t> as root. Duh!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697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HDFS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Start by formatting the FS</a:t>
            </a:r>
          </a:p>
          <a:p>
            <a:pPr marL="800100" lvl="2" indent="0">
              <a:buNone/>
            </a:pPr>
            <a:r>
              <a:rPr lang="en-US" sz="1800" dirty="0" err="1" smtClean="0">
                <a:latin typeface="Courier" pitchFamily="49" charset="0"/>
              </a:rPr>
              <a:t>user@namenode:hadoop</a:t>
            </a:r>
            <a:r>
              <a:rPr lang="en-US" sz="1800" dirty="0" smtClean="0">
                <a:latin typeface="Courier" pitchFamily="49" charset="0"/>
              </a:rPr>
              <a:t>$ bin/</a:t>
            </a:r>
            <a:r>
              <a:rPr lang="en-US" sz="1800" dirty="0" err="1" smtClean="0">
                <a:latin typeface="Courier" pitchFamily="49" charset="0"/>
              </a:rPr>
              <a:t>hadoop</a:t>
            </a:r>
            <a:r>
              <a:rPr lang="en-US" sz="1800" dirty="0" smtClean="0">
                <a:latin typeface="Courier" pitchFamily="49" charset="0"/>
              </a:rPr>
              <a:t> </a:t>
            </a:r>
            <a:r>
              <a:rPr lang="en-US" sz="1800" dirty="0" err="1" smtClean="0">
                <a:latin typeface="Courier" pitchFamily="49" charset="0"/>
              </a:rPr>
              <a:t>namenode</a:t>
            </a:r>
            <a:r>
              <a:rPr lang="en-US" sz="1800" dirty="0" smtClean="0">
                <a:latin typeface="Courier" pitchFamily="49" charset="0"/>
              </a:rPr>
              <a:t> -format</a:t>
            </a:r>
          </a:p>
          <a:p>
            <a:pPr marL="800100" lvl="2" indent="0">
              <a:buNone/>
            </a:pPr>
            <a:endParaRPr lang="en-US" sz="1600" dirty="0" smtClean="0">
              <a:latin typeface="Courier" pitchFamily="49" charset="0"/>
            </a:endParaRPr>
          </a:p>
          <a:p>
            <a:pPr lvl="1" indent="-342900"/>
            <a:r>
              <a:rPr lang="en-US" sz="2000" dirty="0" smtClean="0"/>
              <a:t>Only do this once ;-)</a:t>
            </a:r>
          </a:p>
          <a:p>
            <a:pPr marL="800100" lvl="2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600" dirty="0" smtClean="0"/>
              <a:t>Start the File System</a:t>
            </a:r>
          </a:p>
          <a:p>
            <a:pPr marL="800100" lvl="2" indent="0">
              <a:buNone/>
            </a:pPr>
            <a:r>
              <a:rPr lang="en-US" sz="2000" dirty="0" err="1" smtClean="0">
                <a:latin typeface="Courier" pitchFamily="49" charset="0"/>
              </a:rPr>
              <a:t>user@namenode:hadoop</a:t>
            </a:r>
            <a:r>
              <a:rPr lang="en-US" sz="2000" dirty="0" smtClean="0">
                <a:latin typeface="Courier" pitchFamily="49" charset="0"/>
              </a:rPr>
              <a:t>$ bin/start-dfs.sh</a:t>
            </a:r>
          </a:p>
          <a:p>
            <a:pPr marL="800100" lvl="2" indent="0">
              <a:buNone/>
            </a:pPr>
            <a:endParaRPr lang="en-US" sz="2000" dirty="0" smtClean="0">
              <a:latin typeface="Courier" pitchFamily="49" charset="0"/>
            </a:endParaRPr>
          </a:p>
          <a:p>
            <a:pPr lvl="1"/>
            <a:r>
              <a:rPr lang="en-US" sz="2000" dirty="0" smtClean="0"/>
              <a:t>This starts the </a:t>
            </a:r>
            <a:r>
              <a:rPr lang="en-US" sz="2000" dirty="0" err="1" smtClean="0"/>
              <a:t>NameNode</a:t>
            </a:r>
            <a:r>
              <a:rPr lang="en-US" sz="2000" dirty="0" smtClean="0"/>
              <a:t> server</a:t>
            </a:r>
          </a:p>
          <a:p>
            <a:pPr lvl="1"/>
            <a:r>
              <a:rPr lang="en-US" sz="2000" dirty="0" smtClean="0"/>
              <a:t>Script will </a:t>
            </a:r>
            <a:r>
              <a:rPr lang="en-US" sz="2000" dirty="0" err="1" smtClean="0"/>
              <a:t>ssh</a:t>
            </a:r>
            <a:r>
              <a:rPr lang="en-US" sz="2000" dirty="0" smtClean="0"/>
              <a:t> into each slave to start each </a:t>
            </a:r>
            <a:r>
              <a:rPr lang="en-US" sz="2000" dirty="0" err="1" smtClean="0"/>
              <a:t>DataNode</a:t>
            </a:r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407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HDFS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Most commands use </a:t>
            </a:r>
            <a:r>
              <a:rPr lang="en-US" sz="2400" dirty="0" smtClean="0">
                <a:solidFill>
                  <a:srgbClr val="00B050"/>
                </a:solidFill>
              </a:rPr>
              <a:t>bin/</a:t>
            </a:r>
            <a:r>
              <a:rPr lang="en-US" sz="2400" dirty="0" err="1" smtClean="0">
                <a:solidFill>
                  <a:srgbClr val="00B050"/>
                </a:solidFill>
              </a:rPr>
              <a:t>hadoop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dirty="0" smtClean="0"/>
              <a:t>General format: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user@machine:hadoop</a:t>
            </a:r>
            <a:r>
              <a:rPr lang="en-US" sz="2000" dirty="0" smtClean="0"/>
              <a:t>$ </a:t>
            </a:r>
            <a:r>
              <a:rPr lang="en-US" sz="2000" dirty="0" smtClean="0">
                <a:solidFill>
                  <a:srgbClr val="00B050"/>
                </a:solidFill>
              </a:rPr>
              <a:t>bin/</a:t>
            </a:r>
            <a:r>
              <a:rPr lang="en-US" sz="2000" dirty="0" err="1" smtClean="0">
                <a:solidFill>
                  <a:srgbClr val="00B050"/>
                </a:solidFill>
              </a:rPr>
              <a:t>hadoop</a:t>
            </a:r>
            <a:r>
              <a:rPr lang="en-US" sz="2000" dirty="0" smtClean="0"/>
              <a:t> </a:t>
            </a:r>
            <a:r>
              <a:rPr lang="en-US" sz="2000" i="1" dirty="0" err="1" smtClean="0">
                <a:solidFill>
                  <a:srgbClr val="00B0F0"/>
                </a:solidFill>
              </a:rPr>
              <a:t>moduleName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C00000"/>
                </a:solidFill>
              </a:rPr>
              <a:t>-</a:t>
            </a:r>
            <a:r>
              <a:rPr lang="en-US" sz="2000" i="1" dirty="0" err="1" smtClean="0">
                <a:solidFill>
                  <a:srgbClr val="C00000"/>
                </a:solidFill>
              </a:rPr>
              <a:t>cmd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i="1" dirty="0" err="1" smtClean="0">
                <a:solidFill>
                  <a:srgbClr val="0070C0"/>
                </a:solidFill>
              </a:rPr>
              <a:t>args</a:t>
            </a:r>
            <a:r>
              <a:rPr lang="en-US" sz="2000" i="1" dirty="0" smtClean="0">
                <a:solidFill>
                  <a:srgbClr val="0070C0"/>
                </a:solidFill>
              </a:rPr>
              <a:t>...</a:t>
            </a:r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r>
              <a:rPr lang="en-US" sz="2400" dirty="0" smtClean="0"/>
              <a:t>Where </a:t>
            </a:r>
            <a:r>
              <a:rPr lang="en-US" sz="2400" dirty="0" err="1" smtClean="0">
                <a:solidFill>
                  <a:srgbClr val="00B050"/>
                </a:solidFill>
              </a:rPr>
              <a:t>moduleName</a:t>
            </a:r>
            <a:r>
              <a:rPr lang="en-US" sz="2400" dirty="0" smtClean="0"/>
              <a:t> specifies HDFS functionality</a:t>
            </a:r>
          </a:p>
          <a:p>
            <a:pPr>
              <a:buNone/>
            </a:pPr>
            <a:r>
              <a:rPr lang="en-US" sz="2400" dirty="0" smtClean="0"/>
              <a:t>Where </a:t>
            </a:r>
            <a:r>
              <a:rPr lang="en-US" sz="2400" dirty="0" err="1" smtClean="0">
                <a:solidFill>
                  <a:srgbClr val="00B050"/>
                </a:solidFill>
              </a:rPr>
              <a:t>cmd</a:t>
            </a:r>
            <a:r>
              <a:rPr lang="en-US" sz="2400" dirty="0" smtClean="0"/>
              <a:t> specifies which command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Example from previous slide:</a:t>
            </a:r>
          </a:p>
          <a:p>
            <a:pPr marL="342900" lvl="2" indent="-342900">
              <a:buNone/>
            </a:pPr>
            <a:r>
              <a:rPr lang="en-US" sz="1800" dirty="0" err="1" smtClean="0">
                <a:latin typeface="Courier" pitchFamily="49" charset="0"/>
              </a:rPr>
              <a:t>user@namenode:hadoop</a:t>
            </a:r>
            <a:r>
              <a:rPr lang="en-US" sz="1800" dirty="0" smtClean="0">
                <a:latin typeface="Courier" pitchFamily="49" charset="0"/>
              </a:rPr>
              <a:t>$ </a:t>
            </a:r>
            <a:r>
              <a:rPr lang="en-US" sz="1800" dirty="0" smtClean="0">
                <a:solidFill>
                  <a:srgbClr val="00B050"/>
                </a:solidFill>
                <a:latin typeface="Courier" pitchFamily="49" charset="0"/>
              </a:rPr>
              <a:t>bin/</a:t>
            </a:r>
            <a:r>
              <a:rPr lang="en-US" sz="1800" dirty="0" err="1" smtClean="0">
                <a:solidFill>
                  <a:srgbClr val="00B050"/>
                </a:solidFill>
                <a:latin typeface="Courier" pitchFamily="49" charset="0"/>
              </a:rPr>
              <a:t>hadoop</a:t>
            </a:r>
            <a:r>
              <a:rPr lang="en-US" sz="1800" dirty="0" smtClean="0"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00B0F0"/>
                </a:solidFill>
                <a:latin typeface="Courier" pitchFamily="49" charset="0"/>
              </a:rPr>
              <a:t>namenode</a:t>
            </a:r>
            <a:r>
              <a:rPr lang="en-US" sz="1800" dirty="0" smtClean="0">
                <a:latin typeface="Courier" pitchFamily="49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Courier" pitchFamily="49" charset="0"/>
              </a:rPr>
              <a:t>-format</a:t>
            </a:r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102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HDFS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Listing files: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000" dirty="0" err="1"/>
              <a:t>hduser@saluda</a:t>
            </a:r>
            <a:r>
              <a:rPr lang="en-US" sz="2000" dirty="0"/>
              <a:t>:/opt/</a:t>
            </a:r>
            <a:r>
              <a:rPr lang="en-US" sz="2000" dirty="0" err="1"/>
              <a:t>hadoop</a:t>
            </a:r>
            <a:r>
              <a:rPr lang="en-US" sz="2000" dirty="0"/>
              <a:t>$ </a:t>
            </a:r>
            <a:r>
              <a:rPr lang="en-US" sz="2000" dirty="0" smtClean="0">
                <a:solidFill>
                  <a:srgbClr val="00B050"/>
                </a:solidFill>
              </a:rPr>
              <a:t>bin/</a:t>
            </a:r>
            <a:r>
              <a:rPr lang="en-US" sz="2000" dirty="0" err="1" smtClean="0">
                <a:solidFill>
                  <a:srgbClr val="00B050"/>
                </a:solidFill>
              </a:rPr>
              <a:t>hadoop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dfs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-</a:t>
            </a:r>
            <a:r>
              <a:rPr lang="en-US" sz="2000" dirty="0" err="1" smtClean="0">
                <a:solidFill>
                  <a:srgbClr val="C00000"/>
                </a:solidFill>
              </a:rPr>
              <a:t>ls</a:t>
            </a:r>
            <a:endParaRPr lang="en-US" sz="2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/>
              <a:t>hduser@saluda</a:t>
            </a:r>
            <a:r>
              <a:rPr lang="en-US" sz="2000" dirty="0"/>
              <a:t>:/opt/</a:t>
            </a:r>
            <a:r>
              <a:rPr lang="en-US" sz="2000" dirty="0" err="1"/>
              <a:t>hadoop</a:t>
            </a:r>
            <a:r>
              <a:rPr lang="en-US" sz="2000" dirty="0"/>
              <a:t>$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Note: nothing listed!!! </a:t>
            </a:r>
            <a:r>
              <a:rPr lang="en-US" sz="2400" dirty="0" smtClean="0">
                <a:solidFill>
                  <a:srgbClr val="C00000"/>
                </a:solidFill>
              </a:rPr>
              <a:t>-</a:t>
            </a:r>
            <a:r>
              <a:rPr lang="en-US" sz="2400" dirty="0" err="1" smtClean="0">
                <a:solidFill>
                  <a:srgbClr val="C00000"/>
                </a:solidFill>
              </a:rPr>
              <a:t>ls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command returns zilch</a:t>
            </a:r>
          </a:p>
          <a:p>
            <a:pPr>
              <a:buNone/>
            </a:pPr>
            <a:r>
              <a:rPr lang="en-US" sz="2400" dirty="0" smtClean="0"/>
              <a:t>Why?</a:t>
            </a:r>
          </a:p>
          <a:p>
            <a:pPr>
              <a:buNone/>
            </a:pPr>
            <a:r>
              <a:rPr lang="en-US" sz="2400" dirty="0" smtClean="0"/>
              <a:t>No concept of current working directory</a:t>
            </a:r>
          </a:p>
          <a:p>
            <a:pPr>
              <a:buNone/>
            </a:pPr>
            <a:r>
              <a:rPr lang="en-US" sz="2400" dirty="0" smtClean="0"/>
              <a:t>With NO arguments, </a:t>
            </a:r>
            <a:r>
              <a:rPr lang="en-US" sz="2400" dirty="0" smtClean="0">
                <a:solidFill>
                  <a:srgbClr val="C00000"/>
                </a:solidFill>
              </a:rPr>
              <a:t>-</a:t>
            </a:r>
            <a:r>
              <a:rPr lang="en-US" sz="2400" dirty="0" err="1" smtClean="0">
                <a:solidFill>
                  <a:srgbClr val="C00000"/>
                </a:solidFill>
              </a:rPr>
              <a:t>ls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refers to “home directory” in HDFS</a:t>
            </a:r>
          </a:p>
          <a:p>
            <a:pPr>
              <a:buNone/>
            </a:pPr>
            <a:r>
              <a:rPr lang="en-US" sz="2400" dirty="0" smtClean="0"/>
              <a:t>This is not /home/rose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race </a:t>
            </a:r>
            <a:r>
              <a:rPr lang="en-US" dirty="0"/>
              <a:t>conditions</a:t>
            </a:r>
          </a:p>
          <a:p>
            <a:pPr lvl="1"/>
            <a:r>
              <a:rPr lang="en-US" dirty="0" smtClean="0"/>
              <a:t>synchronization</a:t>
            </a:r>
            <a:endParaRPr lang="en-US" dirty="0"/>
          </a:p>
          <a:p>
            <a:pPr lvl="1"/>
            <a:r>
              <a:rPr lang="en-US" dirty="0" smtClean="0"/>
              <a:t>deadlock</a:t>
            </a:r>
            <a:endParaRPr lang="en-US" dirty="0"/>
          </a:p>
          <a:p>
            <a:r>
              <a:rPr lang="en-US" dirty="0" smtClean="0"/>
              <a:t>i.e., same issues as distributed OS &amp; distributed </a:t>
            </a:r>
            <a:r>
              <a:rPr lang="en-US" dirty="0" err="1" smtClean="0"/>
              <a:t>filesystem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54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HDFS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Try specifying a directory</a:t>
            </a:r>
          </a:p>
          <a:p>
            <a:pPr>
              <a:buNone/>
            </a:pPr>
            <a:r>
              <a:rPr lang="en-US" sz="2400" dirty="0" err="1"/>
              <a:t>hduser@saluda</a:t>
            </a:r>
            <a:r>
              <a:rPr lang="en-US" sz="2400" dirty="0"/>
              <a:t>:/opt/</a:t>
            </a:r>
            <a:r>
              <a:rPr lang="en-US" sz="2400" dirty="0" err="1"/>
              <a:t>hadoop</a:t>
            </a:r>
            <a:r>
              <a:rPr lang="en-US" sz="2400" dirty="0"/>
              <a:t>$ </a:t>
            </a:r>
            <a:r>
              <a:rPr lang="en-US" sz="2400" dirty="0" smtClean="0">
                <a:solidFill>
                  <a:srgbClr val="00B050"/>
                </a:solidFill>
              </a:rPr>
              <a:t>bin/</a:t>
            </a:r>
            <a:r>
              <a:rPr lang="en-US" sz="2400" dirty="0" err="1" smtClean="0">
                <a:solidFill>
                  <a:srgbClr val="00B050"/>
                </a:solidFill>
              </a:rPr>
              <a:t>hadoop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dfs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-</a:t>
            </a:r>
            <a:r>
              <a:rPr lang="en-US" sz="2400" dirty="0" err="1" smtClean="0">
                <a:solidFill>
                  <a:srgbClr val="C00000"/>
                </a:solidFill>
              </a:rPr>
              <a:t>ls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/</a:t>
            </a:r>
          </a:p>
          <a:p>
            <a:pPr>
              <a:buNone/>
            </a:pPr>
            <a:r>
              <a:rPr lang="en-US" sz="2400" dirty="0" smtClean="0"/>
              <a:t>Found 2 items </a:t>
            </a:r>
          </a:p>
          <a:p>
            <a:pPr>
              <a:buNone/>
            </a:pPr>
            <a:r>
              <a:rPr lang="en-US" sz="2400" dirty="0" err="1" smtClean="0"/>
              <a:t>drwxr</a:t>
            </a:r>
            <a:r>
              <a:rPr lang="en-US" sz="2400" dirty="0" smtClean="0"/>
              <a:t>-</a:t>
            </a:r>
            <a:r>
              <a:rPr lang="en-US" sz="2400" dirty="0" err="1" smtClean="0"/>
              <a:t>xr</a:t>
            </a:r>
            <a:r>
              <a:rPr lang="en-US" sz="2400" dirty="0" smtClean="0"/>
              <a:t>-x - </a:t>
            </a:r>
            <a:r>
              <a:rPr lang="en-US" sz="2400" dirty="0" err="1" smtClean="0"/>
              <a:t>hduser</a:t>
            </a:r>
            <a:r>
              <a:rPr lang="en-US" sz="2400" dirty="0" smtClean="0"/>
              <a:t> </a:t>
            </a:r>
            <a:r>
              <a:rPr lang="en-US" sz="2400" dirty="0" err="1" smtClean="0"/>
              <a:t>supergroup</a:t>
            </a:r>
            <a:r>
              <a:rPr lang="en-US" sz="2400" dirty="0" smtClean="0"/>
              <a:t> 0 2012-09-20 19:40 /</a:t>
            </a:r>
            <a:r>
              <a:rPr lang="en-US" sz="2400" dirty="0" err="1" smtClean="0"/>
              <a:t>hadoop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err="1" smtClean="0"/>
              <a:t>drwxr</a:t>
            </a:r>
            <a:r>
              <a:rPr lang="en-US" sz="2400" dirty="0" smtClean="0"/>
              <a:t>-</a:t>
            </a:r>
            <a:r>
              <a:rPr lang="en-US" sz="2400" dirty="0" err="1" smtClean="0"/>
              <a:t>xr</a:t>
            </a:r>
            <a:r>
              <a:rPr lang="en-US" sz="2400" dirty="0" smtClean="0"/>
              <a:t>-x - </a:t>
            </a:r>
            <a:r>
              <a:rPr lang="en-US" sz="2400" dirty="0" err="1" smtClean="0"/>
              <a:t>hduser</a:t>
            </a:r>
            <a:r>
              <a:rPr lang="en-US" sz="2400" dirty="0" smtClean="0"/>
              <a:t> </a:t>
            </a:r>
            <a:r>
              <a:rPr lang="en-US" sz="2400" dirty="0" err="1" smtClean="0"/>
              <a:t>supergroup</a:t>
            </a:r>
            <a:r>
              <a:rPr lang="en-US" sz="2400" dirty="0" smtClean="0"/>
              <a:t> 0 2012-09-20 20:08 /</a:t>
            </a:r>
            <a:r>
              <a:rPr lang="en-US" sz="2400" dirty="0" err="1" smtClean="0"/>
              <a:t>tmp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Note: in this example </a:t>
            </a:r>
            <a:r>
              <a:rPr lang="en-US" sz="2400" dirty="0" err="1" smtClean="0"/>
              <a:t>hduser</a:t>
            </a:r>
            <a:r>
              <a:rPr lang="en-US" sz="2400" dirty="0" smtClean="0"/>
              <a:t> is the user name under which the </a:t>
            </a:r>
            <a:r>
              <a:rPr lang="en-US" sz="2400" dirty="0" err="1" smtClean="0"/>
              <a:t>hadoop</a:t>
            </a:r>
            <a:r>
              <a:rPr lang="en-US" sz="2400" dirty="0" smtClean="0"/>
              <a:t> daemons </a:t>
            </a:r>
            <a:r>
              <a:rPr lang="en-US" sz="2400" dirty="0" err="1" smtClean="0"/>
              <a:t>NameNode</a:t>
            </a:r>
            <a:r>
              <a:rPr lang="en-US" sz="2400" dirty="0" smtClean="0"/>
              <a:t> and </a:t>
            </a:r>
            <a:r>
              <a:rPr lang="en-US" sz="2400" dirty="0" err="1" smtClean="0"/>
              <a:t>DataNode</a:t>
            </a:r>
            <a:r>
              <a:rPr lang="en-US" sz="2400" dirty="0" smtClean="0"/>
              <a:t> were started.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First create a directory</a:t>
            </a:r>
          </a:p>
          <a:p>
            <a:pPr marL="0" indent="0">
              <a:buNone/>
            </a:pPr>
            <a:r>
              <a:rPr lang="en-US" sz="1800" dirty="0" err="1"/>
              <a:t>hduser@saluda</a:t>
            </a:r>
            <a:r>
              <a:rPr lang="en-US" sz="1800" dirty="0"/>
              <a:t>:/opt/</a:t>
            </a:r>
            <a:r>
              <a:rPr lang="en-US" sz="1800" dirty="0" err="1"/>
              <a:t>hadoop</a:t>
            </a:r>
            <a:r>
              <a:rPr lang="en-US" sz="1800" dirty="0"/>
              <a:t>$ </a:t>
            </a:r>
            <a:r>
              <a:rPr lang="en-US" sz="1800" dirty="0">
                <a:solidFill>
                  <a:srgbClr val="00B050"/>
                </a:solidFill>
              </a:rPr>
              <a:t>bin/</a:t>
            </a:r>
            <a:r>
              <a:rPr lang="en-US" sz="1800" dirty="0" err="1">
                <a:solidFill>
                  <a:srgbClr val="00B050"/>
                </a:solidFill>
              </a:rPr>
              <a:t>hadoop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dfs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-</a:t>
            </a:r>
            <a:r>
              <a:rPr lang="en-US" sz="1800" dirty="0" err="1" smtClean="0">
                <a:solidFill>
                  <a:srgbClr val="00B0F0"/>
                </a:solidFill>
              </a:rPr>
              <a:t>mkdir</a:t>
            </a:r>
            <a:r>
              <a:rPr lang="en-US" sz="1800" dirty="0" smtClean="0">
                <a:solidFill>
                  <a:srgbClr val="00B0F0"/>
                </a:solidFill>
              </a:rPr>
              <a:t> </a:t>
            </a:r>
            <a:r>
              <a:rPr lang="en-US" sz="1800" dirty="0">
                <a:solidFill>
                  <a:srgbClr val="C00000"/>
                </a:solidFill>
              </a:rPr>
              <a:t>/</a:t>
            </a:r>
            <a:r>
              <a:rPr lang="en-US" sz="1800" dirty="0" smtClean="0">
                <a:solidFill>
                  <a:srgbClr val="C00000"/>
                </a:solidFill>
              </a:rPr>
              <a:t>user/rose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Next upload a file (uploads to /user/rose)</a:t>
            </a:r>
          </a:p>
          <a:p>
            <a:pPr marL="0" indent="0">
              <a:buNone/>
            </a:pPr>
            <a:r>
              <a:rPr lang="en-US" sz="1800" dirty="0" err="1"/>
              <a:t>hduser@saluda</a:t>
            </a:r>
            <a:r>
              <a:rPr lang="en-US" sz="1800" dirty="0"/>
              <a:t>:/opt/</a:t>
            </a:r>
            <a:r>
              <a:rPr lang="en-US" sz="1800" dirty="0" err="1"/>
              <a:t>hadoop</a:t>
            </a:r>
            <a:r>
              <a:rPr lang="en-US" sz="1800" dirty="0"/>
              <a:t>$ </a:t>
            </a:r>
            <a:r>
              <a:rPr lang="en-US" sz="1800" dirty="0">
                <a:solidFill>
                  <a:srgbClr val="00B050"/>
                </a:solidFill>
              </a:rPr>
              <a:t>bin/</a:t>
            </a:r>
            <a:r>
              <a:rPr lang="en-US" sz="1800" dirty="0" err="1">
                <a:solidFill>
                  <a:srgbClr val="00B050"/>
                </a:solidFill>
              </a:rPr>
              <a:t>hadoop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dfs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>
                <a:solidFill>
                  <a:srgbClr val="00B0F0"/>
                </a:solidFill>
              </a:rPr>
              <a:t>-put </a:t>
            </a:r>
            <a:r>
              <a:rPr lang="en-US" sz="1800" dirty="0" smtClean="0">
                <a:solidFill>
                  <a:srgbClr val="C00000"/>
                </a:solidFill>
              </a:rPr>
              <a:t>InterestingFile.txt </a:t>
            </a:r>
            <a:r>
              <a:rPr lang="en-US" sz="1800" dirty="0" smtClean="0">
                <a:solidFill>
                  <a:srgbClr val="FFC000"/>
                </a:solidFill>
              </a:rPr>
              <a:t>/user/rose</a:t>
            </a:r>
            <a:r>
              <a:rPr lang="en-US" sz="1800" dirty="0">
                <a:solidFill>
                  <a:srgbClr val="FFC000"/>
                </a:solidFill>
              </a:rPr>
              <a:t>/ </a:t>
            </a:r>
            <a:endParaRPr lang="en-US" sz="1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Verify the file is in HDFS</a:t>
            </a:r>
          </a:p>
          <a:p>
            <a:pPr marL="0" indent="0">
              <a:buNone/>
            </a:pPr>
            <a:r>
              <a:rPr lang="en-US" sz="1800" dirty="0" err="1"/>
              <a:t>hduser@saluda</a:t>
            </a:r>
            <a:r>
              <a:rPr lang="en-US" sz="1800" dirty="0"/>
              <a:t>:/opt/</a:t>
            </a:r>
            <a:r>
              <a:rPr lang="en-US" sz="1800" dirty="0" err="1"/>
              <a:t>hadoop</a:t>
            </a:r>
            <a:r>
              <a:rPr lang="en-US" sz="1800" dirty="0"/>
              <a:t>$ </a:t>
            </a:r>
            <a:r>
              <a:rPr lang="en-US" sz="1800" dirty="0">
                <a:solidFill>
                  <a:srgbClr val="00B050"/>
                </a:solidFill>
              </a:rPr>
              <a:t>bin/</a:t>
            </a:r>
            <a:r>
              <a:rPr lang="en-US" sz="1800" dirty="0" err="1">
                <a:solidFill>
                  <a:srgbClr val="00B050"/>
                </a:solidFill>
              </a:rPr>
              <a:t>hadoop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dfs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>
                <a:solidFill>
                  <a:srgbClr val="00B0F0"/>
                </a:solidFill>
              </a:rPr>
              <a:t>-</a:t>
            </a:r>
            <a:r>
              <a:rPr lang="en-US" sz="1800" dirty="0" err="1">
                <a:solidFill>
                  <a:srgbClr val="00B0F0"/>
                </a:solidFill>
              </a:rPr>
              <a:t>ls</a:t>
            </a:r>
            <a:r>
              <a:rPr lang="en-US" sz="1800" dirty="0">
                <a:solidFill>
                  <a:srgbClr val="00B0F0"/>
                </a:solidFill>
              </a:rPr>
              <a:t> </a:t>
            </a:r>
            <a:r>
              <a:rPr lang="en-US" sz="1800" dirty="0">
                <a:solidFill>
                  <a:srgbClr val="C00000"/>
                </a:solidFill>
              </a:rPr>
              <a:t>/</a:t>
            </a:r>
            <a:r>
              <a:rPr lang="en-US" sz="1800" dirty="0" smtClean="0">
                <a:solidFill>
                  <a:srgbClr val="C00000"/>
                </a:solidFill>
              </a:rPr>
              <a:t>user/rose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54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You can also “put” multiple files</a:t>
            </a:r>
          </a:p>
          <a:p>
            <a:pPr marL="400050" lvl="1" indent="0">
              <a:buNone/>
            </a:pPr>
            <a:r>
              <a:rPr lang="en-US" sz="2000" dirty="0" smtClean="0"/>
              <a:t>Consider a directory: </a:t>
            </a:r>
            <a:r>
              <a:rPr lang="en-US" sz="2000" dirty="0" err="1" smtClean="0"/>
              <a:t>myfiles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/>
              <a:t>Contents: file1.txt file2.txt </a:t>
            </a:r>
            <a:r>
              <a:rPr lang="en-US" sz="2000" dirty="0" err="1"/>
              <a:t>subdir</a:t>
            </a:r>
            <a:r>
              <a:rPr lang="en-US" sz="2000" dirty="0" smtClean="0"/>
              <a:t>/</a:t>
            </a:r>
          </a:p>
          <a:p>
            <a:pPr marL="400050" lvl="1" indent="0">
              <a:buNone/>
            </a:pPr>
            <a:r>
              <a:rPr lang="en-US" sz="2000" dirty="0" smtClean="0"/>
              <a:t>Subdirectory: </a:t>
            </a:r>
            <a:r>
              <a:rPr lang="en-US" sz="2000" dirty="0" err="1" smtClean="0"/>
              <a:t>subdir</a:t>
            </a:r>
            <a:r>
              <a:rPr lang="en-US" sz="2000" dirty="0" smtClean="0"/>
              <a:t>/</a:t>
            </a:r>
          </a:p>
          <a:p>
            <a:pPr marL="400050" lvl="1" indent="0">
              <a:buNone/>
            </a:pPr>
            <a:r>
              <a:rPr lang="en-US" sz="2000" dirty="0"/>
              <a:t>Content: </a:t>
            </a:r>
            <a:r>
              <a:rPr lang="en-US" sz="2000" dirty="0" smtClean="0"/>
              <a:t>anotherFile.txt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Let’s “put” all of these file in the HDFS</a:t>
            </a:r>
          </a:p>
          <a:p>
            <a:pPr marL="0" indent="0">
              <a:buNone/>
            </a:pPr>
            <a:r>
              <a:rPr lang="en-US" sz="2000" dirty="0" err="1"/>
              <a:t>hduser@saluda</a:t>
            </a:r>
            <a:r>
              <a:rPr lang="en-US" sz="2000" dirty="0"/>
              <a:t>:/opt/</a:t>
            </a:r>
            <a:r>
              <a:rPr lang="en-US" sz="2000" dirty="0" err="1"/>
              <a:t>hadoop</a:t>
            </a:r>
            <a:r>
              <a:rPr lang="en-US" sz="2000" dirty="0"/>
              <a:t>$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B050"/>
                </a:solidFill>
              </a:rPr>
              <a:t>bin/</a:t>
            </a:r>
            <a:r>
              <a:rPr lang="en-US" sz="2000" dirty="0" err="1">
                <a:solidFill>
                  <a:srgbClr val="00B050"/>
                </a:solidFill>
              </a:rPr>
              <a:t>hadoop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F0"/>
                </a:solidFill>
              </a:rPr>
              <a:t>-put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C00000"/>
                </a:solidFill>
              </a:rPr>
              <a:t>myfiles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/user/rose</a:t>
            </a:r>
          </a:p>
          <a:p>
            <a:pPr marL="0" indent="0">
              <a:buNone/>
            </a:pPr>
            <a:endParaRPr lang="en-US" sz="20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2000" dirty="0" err="1"/>
              <a:t>hduser@saluda</a:t>
            </a:r>
            <a:r>
              <a:rPr lang="en-US" sz="2000" dirty="0"/>
              <a:t>:/opt/</a:t>
            </a:r>
            <a:r>
              <a:rPr lang="en-US" sz="2000" dirty="0" err="1"/>
              <a:t>hadoop</a:t>
            </a:r>
            <a:r>
              <a:rPr lang="en-US" sz="2000" dirty="0"/>
              <a:t>$  </a:t>
            </a:r>
            <a:r>
              <a:rPr lang="en-US" sz="2000" dirty="0">
                <a:solidFill>
                  <a:srgbClr val="00B050"/>
                </a:solidFill>
              </a:rPr>
              <a:t>bin/</a:t>
            </a:r>
            <a:r>
              <a:rPr lang="en-US" sz="2000" dirty="0" err="1">
                <a:solidFill>
                  <a:srgbClr val="00B050"/>
                </a:solidFill>
              </a:rPr>
              <a:t>hadoop</a:t>
            </a:r>
            <a:r>
              <a:rPr lang="en-US" sz="2000" dirty="0"/>
              <a:t> </a:t>
            </a:r>
            <a:r>
              <a:rPr lang="en-US" sz="2000" dirty="0" err="1" smtClean="0"/>
              <a:t>dfs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00B0F0"/>
                </a:solidFill>
              </a:rPr>
              <a:t>-</a:t>
            </a:r>
            <a:r>
              <a:rPr lang="en-US" sz="2000" dirty="0" err="1" smtClean="0">
                <a:solidFill>
                  <a:srgbClr val="00B0F0"/>
                </a:solidFill>
              </a:rPr>
              <a:t>ls</a:t>
            </a:r>
            <a:r>
              <a:rPr lang="en-US" sz="2000" dirty="0" smtClean="0">
                <a:solidFill>
                  <a:srgbClr val="00B0F0"/>
                </a:solidFill>
              </a:rPr>
              <a:t>  </a:t>
            </a:r>
            <a:r>
              <a:rPr lang="en-US" sz="2000" dirty="0">
                <a:solidFill>
                  <a:srgbClr val="C00000"/>
                </a:solidFill>
              </a:rPr>
              <a:t>/user/rose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/>
              <a:t>Found 1 items</a:t>
            </a:r>
          </a:p>
          <a:p>
            <a:pPr marL="0" indent="0">
              <a:buNone/>
            </a:pPr>
            <a:r>
              <a:rPr lang="en-US" sz="2000" dirty="0"/>
              <a:t>-</a:t>
            </a:r>
            <a:r>
              <a:rPr lang="en-US" sz="2000" dirty="0" err="1"/>
              <a:t>rw</a:t>
            </a:r>
            <a:r>
              <a:rPr lang="en-US" sz="2000" dirty="0"/>
              <a:t>-r--r--   1 </a:t>
            </a:r>
            <a:r>
              <a:rPr lang="en-US" sz="2000" dirty="0" err="1"/>
              <a:t>hduser</a:t>
            </a:r>
            <a:r>
              <a:rPr lang="en-US" sz="2000" dirty="0"/>
              <a:t> </a:t>
            </a:r>
            <a:r>
              <a:rPr lang="en-US" sz="2000" dirty="0" err="1"/>
              <a:t>supergroup</a:t>
            </a:r>
            <a:r>
              <a:rPr lang="en-US" sz="2000" dirty="0"/>
              <a:t>       1366 2013-03-20 17:29 /user/rose/README.txt</a:t>
            </a:r>
          </a:p>
          <a:p>
            <a:pPr marL="0" indent="0">
              <a:buNone/>
            </a:pPr>
            <a:r>
              <a:rPr lang="en-US" sz="2000" dirty="0" err="1" smtClean="0"/>
              <a:t>hduser@saluda</a:t>
            </a:r>
            <a:r>
              <a:rPr lang="en-US" sz="2000" dirty="0"/>
              <a:t>:/opt/</a:t>
            </a:r>
            <a:r>
              <a:rPr lang="en-US" sz="2000" dirty="0" err="1"/>
              <a:t>hadoop</a:t>
            </a:r>
            <a:r>
              <a:rPr lang="en-US" sz="2000" dirty="0"/>
              <a:t>$  </a:t>
            </a:r>
            <a:r>
              <a:rPr lang="en-US" sz="2000" dirty="0">
                <a:solidFill>
                  <a:srgbClr val="00B050"/>
                </a:solidFill>
              </a:rPr>
              <a:t>bin/</a:t>
            </a:r>
            <a:r>
              <a:rPr lang="en-US" sz="2000" dirty="0" err="1">
                <a:solidFill>
                  <a:srgbClr val="00B050"/>
                </a:solidFill>
              </a:rPr>
              <a:t>hadoop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dfs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B0F0"/>
                </a:solidFill>
              </a:rPr>
              <a:t>-</a:t>
            </a:r>
            <a:r>
              <a:rPr lang="en-US" sz="2000" dirty="0" err="1" smtClean="0">
                <a:solidFill>
                  <a:srgbClr val="00B0F0"/>
                </a:solidFill>
              </a:rPr>
              <a:t>ls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myfiles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Found </a:t>
            </a:r>
            <a:r>
              <a:rPr lang="en-US" sz="2000" dirty="0"/>
              <a:t>3 items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/user/rose/</a:t>
            </a:r>
            <a:r>
              <a:rPr lang="en-US" sz="2000" dirty="0" err="1" smtClean="0"/>
              <a:t>myfiles</a:t>
            </a:r>
            <a:r>
              <a:rPr lang="en-US" sz="2000" dirty="0" smtClean="0"/>
              <a:t>/file1.txt 	&lt;</a:t>
            </a:r>
            <a:r>
              <a:rPr lang="en-US" sz="2000" dirty="0"/>
              <a:t>r 1&gt; 186731  </a:t>
            </a:r>
            <a:r>
              <a:rPr lang="en-US" sz="2000" dirty="0" smtClean="0"/>
              <a:t>2008-06-12 </a:t>
            </a:r>
            <a:r>
              <a:rPr lang="en-US" sz="2000" dirty="0"/>
              <a:t>20:59 </a:t>
            </a:r>
            <a:r>
              <a:rPr lang="en-US" sz="2000" dirty="0" err="1"/>
              <a:t>rw</a:t>
            </a:r>
            <a:r>
              <a:rPr lang="en-US" sz="2000" dirty="0"/>
              <a:t>-r--r-- </a:t>
            </a:r>
            <a:r>
              <a:rPr lang="en-US" sz="2000" dirty="0" err="1"/>
              <a:t>hduser</a:t>
            </a:r>
            <a:r>
              <a:rPr lang="en-US" sz="2000" dirty="0" smtClean="0"/>
              <a:t> </a:t>
            </a:r>
            <a:r>
              <a:rPr lang="en-US" sz="2000" dirty="0" err="1"/>
              <a:t>supergroup</a:t>
            </a:r>
            <a:r>
              <a:rPr lang="en-US" sz="2000" dirty="0"/>
              <a:t> /</a:t>
            </a:r>
            <a:r>
              <a:rPr lang="en-US" sz="2000" dirty="0" smtClean="0"/>
              <a:t>user/rose/</a:t>
            </a:r>
            <a:r>
              <a:rPr lang="en-US" sz="2000" dirty="0" err="1" smtClean="0"/>
              <a:t>myfiles</a:t>
            </a:r>
            <a:r>
              <a:rPr lang="en-US" sz="2000" dirty="0" smtClean="0"/>
              <a:t>/file2.txt 	&lt;</a:t>
            </a:r>
            <a:r>
              <a:rPr lang="en-US" sz="2000" dirty="0"/>
              <a:t>r 1&gt; 168 </a:t>
            </a:r>
            <a:r>
              <a:rPr lang="en-US" sz="2000" dirty="0" smtClean="0"/>
              <a:t>        2008-06-12 </a:t>
            </a:r>
            <a:r>
              <a:rPr lang="en-US" sz="2000" dirty="0"/>
              <a:t>20:59 </a:t>
            </a:r>
            <a:r>
              <a:rPr lang="en-US" sz="2000" dirty="0" err="1"/>
              <a:t>rw</a:t>
            </a:r>
            <a:r>
              <a:rPr lang="en-US" sz="2000" dirty="0"/>
              <a:t>-r--r-- </a:t>
            </a:r>
            <a:r>
              <a:rPr lang="en-US" sz="2000" dirty="0" err="1" smtClean="0"/>
              <a:t>hduser</a:t>
            </a:r>
            <a:r>
              <a:rPr lang="en-US" sz="2000" dirty="0" smtClean="0"/>
              <a:t> </a:t>
            </a:r>
            <a:r>
              <a:rPr lang="en-US" sz="2000" dirty="0" err="1"/>
              <a:t>supergroup</a:t>
            </a:r>
            <a:r>
              <a:rPr lang="en-US" sz="2000" dirty="0"/>
              <a:t> /</a:t>
            </a:r>
            <a:r>
              <a:rPr lang="en-US" sz="2000" dirty="0" smtClean="0"/>
              <a:t>user/rose/</a:t>
            </a:r>
            <a:r>
              <a:rPr lang="en-US" sz="2000" dirty="0" err="1" smtClean="0"/>
              <a:t>myfiles</a:t>
            </a:r>
            <a:r>
              <a:rPr lang="en-US" sz="2000" dirty="0" smtClean="0"/>
              <a:t>/</a:t>
            </a:r>
            <a:r>
              <a:rPr lang="en-US" sz="2000" dirty="0" err="1" smtClean="0"/>
              <a:t>subdir</a:t>
            </a:r>
            <a:r>
              <a:rPr lang="en-US" sz="2000" dirty="0" smtClean="0"/>
              <a:t> 	&lt;</a:t>
            </a:r>
            <a:r>
              <a:rPr lang="en-US" sz="2000" dirty="0" err="1"/>
              <a:t>dir</a:t>
            </a:r>
            <a:r>
              <a:rPr lang="en-US" sz="2000" dirty="0"/>
              <a:t>&gt; </a:t>
            </a:r>
            <a:r>
              <a:rPr lang="en-US" sz="2000" dirty="0" smtClean="0"/>
              <a:t>               2008-06-12 </a:t>
            </a:r>
            <a:r>
              <a:rPr lang="en-US" sz="2000" dirty="0"/>
              <a:t>20:59 </a:t>
            </a:r>
            <a:r>
              <a:rPr lang="en-US" sz="2000" dirty="0" err="1"/>
              <a:t>rwxr</a:t>
            </a:r>
            <a:r>
              <a:rPr lang="en-US" sz="2000" dirty="0"/>
              <a:t>-</a:t>
            </a:r>
            <a:r>
              <a:rPr lang="en-US" sz="2000" dirty="0" err="1"/>
              <a:t>xr</a:t>
            </a:r>
            <a:r>
              <a:rPr lang="en-US" sz="2000" dirty="0"/>
              <a:t>-x </a:t>
            </a:r>
            <a:r>
              <a:rPr lang="en-US" sz="2000" dirty="0" err="1"/>
              <a:t>hduser</a:t>
            </a:r>
            <a:r>
              <a:rPr lang="en-US" sz="2000" dirty="0" smtClean="0"/>
              <a:t> </a:t>
            </a:r>
            <a:r>
              <a:rPr lang="en-US" sz="2000" dirty="0" err="1"/>
              <a:t>supergroup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93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There was something new in the directory listing:</a:t>
            </a:r>
          </a:p>
          <a:p>
            <a:pPr marL="0" indent="0">
              <a:buNone/>
            </a:pPr>
            <a:r>
              <a:rPr lang="en-US" sz="1600" dirty="0" smtClean="0"/>
              <a:t>/user/rose/</a:t>
            </a:r>
            <a:r>
              <a:rPr lang="en-US" sz="1600" dirty="0" err="1" smtClean="0"/>
              <a:t>myfiles</a:t>
            </a:r>
            <a:r>
              <a:rPr lang="en-US" sz="1600" dirty="0" smtClean="0"/>
              <a:t>/file1.txt </a:t>
            </a:r>
            <a:r>
              <a:rPr lang="en-US" sz="1600" dirty="0">
                <a:solidFill>
                  <a:srgbClr val="0070C0"/>
                </a:solidFill>
              </a:rPr>
              <a:t>	</a:t>
            </a:r>
            <a:r>
              <a:rPr lang="en-US" sz="1600" b="1" dirty="0">
                <a:solidFill>
                  <a:srgbClr val="0070C0"/>
                </a:solidFill>
              </a:rPr>
              <a:t>&lt;r 1&gt; </a:t>
            </a:r>
            <a:r>
              <a:rPr lang="en-US" sz="1600" dirty="0"/>
              <a:t>186731  2008-06-12 20:59 </a:t>
            </a:r>
            <a:r>
              <a:rPr lang="en-US" sz="1600" dirty="0" err="1"/>
              <a:t>rw</a:t>
            </a:r>
            <a:r>
              <a:rPr lang="en-US" sz="1600" dirty="0"/>
              <a:t>-r--r-- </a:t>
            </a:r>
            <a:r>
              <a:rPr lang="en-US" sz="1600" dirty="0" err="1"/>
              <a:t>hduser</a:t>
            </a:r>
            <a:r>
              <a:rPr lang="en-US" sz="1600" dirty="0"/>
              <a:t> </a:t>
            </a:r>
            <a:r>
              <a:rPr lang="en-US" sz="1600" dirty="0" err="1"/>
              <a:t>supergroup</a:t>
            </a:r>
            <a:endParaRPr lang="en-US" sz="16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Q: What does </a:t>
            </a:r>
            <a:r>
              <a:rPr lang="en-US" sz="2400" dirty="0" smtClean="0">
                <a:solidFill>
                  <a:srgbClr val="0070C0"/>
                </a:solidFill>
              </a:rPr>
              <a:t>&lt;r 1&gt; </a:t>
            </a:r>
            <a:r>
              <a:rPr lang="en-US" sz="2400" dirty="0" smtClean="0"/>
              <a:t>mean?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A: The </a:t>
            </a:r>
            <a:r>
              <a:rPr lang="en-US" sz="2400" dirty="0"/>
              <a:t>number of replicas of </a:t>
            </a:r>
            <a:r>
              <a:rPr lang="en-US" sz="2400" dirty="0" smtClean="0"/>
              <a:t>this file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(Note: when I tried this on </a:t>
            </a:r>
            <a:r>
              <a:rPr lang="en-US" sz="2400" dirty="0" err="1" smtClean="0"/>
              <a:t>saluda</a:t>
            </a:r>
            <a:r>
              <a:rPr lang="en-US" sz="2400" dirty="0" smtClean="0"/>
              <a:t> there was no </a:t>
            </a:r>
            <a:r>
              <a:rPr lang="en-US" sz="2400" dirty="0" smtClean="0">
                <a:solidFill>
                  <a:srgbClr val="0070C0"/>
                </a:solidFill>
              </a:rPr>
              <a:t>&lt;r 1&gt; </a:t>
            </a:r>
            <a:r>
              <a:rPr lang="en-US" sz="2400" dirty="0" smtClean="0"/>
              <a:t>)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093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data from HDFS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We can use cat to display a file to </a:t>
            </a:r>
            <a:r>
              <a:rPr lang="en-US" sz="2400" dirty="0" err="1" smtClean="0"/>
              <a:t>stdout</a:t>
            </a:r>
            <a:endParaRPr lang="en-US" sz="2400" dirty="0" smtClean="0"/>
          </a:p>
          <a:p>
            <a:pPr marL="0" indent="0">
              <a:buNone/>
            </a:pPr>
            <a:r>
              <a:rPr lang="en-US" sz="2000" dirty="0" err="1" smtClean="0"/>
              <a:t>hduser@saluda</a:t>
            </a:r>
            <a:r>
              <a:rPr lang="en-US" sz="2000" dirty="0"/>
              <a:t>:/opt/</a:t>
            </a:r>
            <a:r>
              <a:rPr lang="en-US" sz="2000" dirty="0" err="1"/>
              <a:t>hadoop</a:t>
            </a:r>
            <a:r>
              <a:rPr lang="en-US" sz="2000" dirty="0"/>
              <a:t>$ </a:t>
            </a:r>
            <a:r>
              <a:rPr lang="en-US" sz="2000" dirty="0">
                <a:solidFill>
                  <a:srgbClr val="00B050"/>
                </a:solidFill>
              </a:rPr>
              <a:t>bin/</a:t>
            </a:r>
            <a:r>
              <a:rPr lang="en-US" sz="2000" dirty="0" err="1">
                <a:solidFill>
                  <a:srgbClr val="00B050"/>
                </a:solidFill>
              </a:rPr>
              <a:t>hadoop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F0"/>
                </a:solidFill>
              </a:rPr>
              <a:t>dfs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C00000"/>
                </a:solidFill>
              </a:rPr>
              <a:t>-cat </a:t>
            </a:r>
            <a:r>
              <a:rPr lang="en-US" sz="2000" dirty="0">
                <a:solidFill>
                  <a:srgbClr val="FFC000"/>
                </a:solidFill>
              </a:rPr>
              <a:t>/</a:t>
            </a:r>
            <a:r>
              <a:rPr lang="en-US" sz="2000" dirty="0" smtClean="0">
                <a:solidFill>
                  <a:srgbClr val="FFC000"/>
                </a:solidFill>
              </a:rPr>
              <a:t>user/rose/README.txt</a:t>
            </a:r>
          </a:p>
          <a:p>
            <a:pPr marL="0" indent="0">
              <a:buNone/>
            </a:pPr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We can “get” files from the </a:t>
            </a:r>
            <a:r>
              <a:rPr lang="en-US" sz="2000" dirty="0" err="1" smtClean="0"/>
              <a:t>Hadoop</a:t>
            </a:r>
            <a:r>
              <a:rPr lang="en-US" sz="2000" dirty="0" smtClean="0"/>
              <a:t> File System </a:t>
            </a:r>
          </a:p>
          <a:p>
            <a:pPr marL="0" indent="0">
              <a:buNone/>
            </a:pPr>
            <a:r>
              <a:rPr lang="en-US" sz="1600" dirty="0" err="1"/>
              <a:t>hduser@saluda</a:t>
            </a:r>
            <a:r>
              <a:rPr lang="en-US" sz="1600" dirty="0"/>
              <a:t>:/opt/</a:t>
            </a:r>
            <a:r>
              <a:rPr lang="en-US" sz="1600" dirty="0" err="1"/>
              <a:t>hadoop</a:t>
            </a:r>
            <a:r>
              <a:rPr lang="en-US" sz="1600" dirty="0"/>
              <a:t>$ </a:t>
            </a:r>
            <a:r>
              <a:rPr lang="en-US" sz="1600" dirty="0">
                <a:solidFill>
                  <a:srgbClr val="00B050"/>
                </a:solidFill>
              </a:rPr>
              <a:t>bin/</a:t>
            </a:r>
            <a:r>
              <a:rPr lang="en-US" sz="1600" dirty="0" err="1">
                <a:solidFill>
                  <a:srgbClr val="00B050"/>
                </a:solidFill>
              </a:rPr>
              <a:t>hadoop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00B0F0"/>
                </a:solidFill>
              </a:rPr>
              <a:t>dfs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C00000"/>
                </a:solidFill>
              </a:rPr>
              <a:t>-get </a:t>
            </a:r>
            <a:r>
              <a:rPr lang="en-US" sz="1600" dirty="0">
                <a:solidFill>
                  <a:srgbClr val="FFC000"/>
                </a:solidFill>
              </a:rPr>
              <a:t>/user/rose/README.txt </a:t>
            </a:r>
            <a:r>
              <a:rPr lang="en-US" sz="1600" dirty="0">
                <a:solidFill>
                  <a:srgbClr val="0070C0"/>
                </a:solidFill>
              </a:rPr>
              <a:t>AAAREADME.txt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/>
              <a:t>hduser@saluda</a:t>
            </a:r>
            <a:r>
              <a:rPr lang="en-US" sz="2000" dirty="0"/>
              <a:t>:/opt/</a:t>
            </a:r>
            <a:r>
              <a:rPr lang="en-US" sz="2000" dirty="0" err="1"/>
              <a:t>hadoop</a:t>
            </a:r>
            <a:r>
              <a:rPr lang="en-US" sz="2000" dirty="0"/>
              <a:t>$ </a:t>
            </a:r>
            <a:r>
              <a:rPr lang="en-US" sz="2000" dirty="0" err="1" smtClean="0"/>
              <a:t>ls</a:t>
            </a:r>
            <a:endParaRPr lang="en-US" sz="2000" dirty="0" smtClean="0"/>
          </a:p>
          <a:p>
            <a:pPr marL="0" indent="0">
              <a:buNone/>
            </a:pPr>
            <a:r>
              <a:rPr lang="en-US" sz="1700" dirty="0" smtClean="0"/>
              <a:t>AAAREADME.txt	hadoop-ant-1.0.4.jar		ivy		README.txt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Bin		hadoop-client-1.0.4.jar	ivy.xml		</a:t>
            </a:r>
            <a:r>
              <a:rPr lang="en-US" sz="1700" dirty="0" err="1" smtClean="0"/>
              <a:t>sbin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build.xml		hadoop-core-1.0.4.jar	lib		share</a:t>
            </a:r>
            <a:endParaRPr lang="en-US" sz="1700" dirty="0"/>
          </a:p>
          <a:p>
            <a:pPr marL="0" indent="0">
              <a:buNone/>
            </a:pPr>
            <a:r>
              <a:rPr lang="en-US" sz="1700" dirty="0" err="1"/>
              <a:t>c</a:t>
            </a:r>
            <a:r>
              <a:rPr lang="en-US" sz="1700" dirty="0" err="1" smtClean="0"/>
              <a:t>++</a:t>
            </a:r>
            <a:r>
              <a:rPr lang="en-US" sz="1700" dirty="0" smtClean="0"/>
              <a:t>		hadoop-examples-1.0.4.jar	</a:t>
            </a:r>
            <a:r>
              <a:rPr lang="en-US" sz="1700" dirty="0" err="1" smtClean="0"/>
              <a:t>libexec</a:t>
            </a:r>
            <a:r>
              <a:rPr lang="en-US" sz="1700" dirty="0" smtClean="0"/>
              <a:t>		</a:t>
            </a:r>
            <a:r>
              <a:rPr lang="en-US" sz="1700" dirty="0" err="1" smtClean="0"/>
              <a:t>src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CHANGES.txt	hadoop-minicluster-1.0.4.jar	LICENSE.txt	</a:t>
            </a:r>
            <a:r>
              <a:rPr lang="en-US" sz="1700" dirty="0" err="1" smtClean="0"/>
              <a:t>webapps</a:t>
            </a:r>
            <a:endParaRPr lang="en-US" sz="1700" dirty="0"/>
          </a:p>
          <a:p>
            <a:pPr marL="0" indent="0">
              <a:buNone/>
            </a:pPr>
            <a:r>
              <a:rPr lang="en-US" sz="1700" dirty="0" err="1" smtClean="0"/>
              <a:t>Conf</a:t>
            </a:r>
            <a:r>
              <a:rPr lang="en-US" sz="1700" dirty="0" smtClean="0"/>
              <a:t>		hadoop-test-1.0.4.jar	logs</a:t>
            </a:r>
            <a:endParaRPr lang="en-US" sz="1700" dirty="0"/>
          </a:p>
          <a:p>
            <a:pPr marL="0" indent="0">
              <a:buNone/>
            </a:pPr>
            <a:r>
              <a:rPr lang="en-US" sz="1700" dirty="0" err="1" smtClean="0"/>
              <a:t>Contrib</a:t>
            </a:r>
            <a:r>
              <a:rPr lang="en-US" sz="1700" dirty="0" smtClean="0"/>
              <a:t>		hadoop-tools-1.0.4.jar	NOTICE.txt</a:t>
            </a:r>
            <a:endParaRPr lang="en-US" sz="17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132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Shutting down HDFS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hduser@saluda</a:t>
            </a:r>
            <a:r>
              <a:rPr lang="en-US" sz="2400" dirty="0" smtClean="0"/>
              <a:t>:/opt/</a:t>
            </a:r>
            <a:r>
              <a:rPr lang="en-US" sz="2400" dirty="0" err="1" smtClean="0"/>
              <a:t>hadoop</a:t>
            </a:r>
            <a:r>
              <a:rPr lang="en-US" sz="2400" dirty="0"/>
              <a:t>$ </a:t>
            </a:r>
            <a:r>
              <a:rPr lang="en-US" sz="2400" dirty="0" smtClean="0">
                <a:solidFill>
                  <a:srgbClr val="00B050"/>
                </a:solidFill>
              </a:rPr>
              <a:t>bin/stop-dfs.sh</a:t>
            </a:r>
          </a:p>
          <a:p>
            <a:pPr marL="0" indent="0">
              <a:buNone/>
            </a:pPr>
            <a:endParaRPr lang="en-US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Response: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stopping </a:t>
            </a:r>
            <a:r>
              <a:rPr lang="en-US" sz="2400" dirty="0" err="1"/>
              <a:t>namenode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localhost</a:t>
            </a:r>
            <a:r>
              <a:rPr lang="en-US" sz="2400" dirty="0"/>
              <a:t>: stopping </a:t>
            </a:r>
            <a:r>
              <a:rPr lang="en-US" sz="2400" dirty="0" err="1"/>
              <a:t>datanode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localhost</a:t>
            </a:r>
            <a:r>
              <a:rPr lang="en-US" sz="2400" dirty="0"/>
              <a:t>: stopping </a:t>
            </a:r>
            <a:r>
              <a:rPr lang="en-US" sz="2400" dirty="0" err="1"/>
              <a:t>secondarynamenode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460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Hadoop</a:t>
            </a:r>
            <a:r>
              <a:rPr lang="en-US" sz="2400" dirty="0" smtClean="0"/>
              <a:t> will list all commands that can be run with </a:t>
            </a:r>
            <a:r>
              <a:rPr lang="en-US" sz="2400" smtClean="0"/>
              <a:t>the FS Shell </a:t>
            </a:r>
            <a:r>
              <a:rPr lang="en-US" sz="2400" dirty="0" smtClean="0"/>
              <a:t>with the command: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hduser@saluda</a:t>
            </a:r>
            <a:r>
              <a:rPr lang="en-US" sz="2400" dirty="0" smtClean="0"/>
              <a:t>:/opt/</a:t>
            </a:r>
            <a:r>
              <a:rPr lang="en-US" sz="2400" dirty="0" err="1" smtClean="0"/>
              <a:t>hadoop</a:t>
            </a:r>
            <a:r>
              <a:rPr lang="en-US" sz="2400" dirty="0" smtClean="0"/>
              <a:t>$ </a:t>
            </a:r>
            <a:r>
              <a:rPr lang="en-US" sz="2400" dirty="0" smtClean="0">
                <a:solidFill>
                  <a:srgbClr val="00B050"/>
                </a:solidFill>
              </a:rPr>
              <a:t>bin/</a:t>
            </a:r>
            <a:r>
              <a:rPr lang="en-US" sz="2400" dirty="0" err="1" smtClean="0">
                <a:solidFill>
                  <a:srgbClr val="00B050"/>
                </a:solidFill>
              </a:rPr>
              <a:t>hadoop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dfs</a:t>
            </a:r>
            <a:endParaRPr lang="en-US" sz="24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other existing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Grid </a:t>
            </a:r>
            <a:r>
              <a:rPr lang="en-US" dirty="0"/>
              <a:t>computing: </a:t>
            </a:r>
            <a:r>
              <a:rPr lang="en-US" dirty="0" smtClean="0"/>
              <a:t>(What is this?)</a:t>
            </a:r>
          </a:p>
          <a:p>
            <a:r>
              <a:rPr lang="en-US" dirty="0" smtClean="0"/>
              <a:t>e.g</a:t>
            </a:r>
            <a:r>
              <a:rPr lang="en-US" dirty="0"/>
              <a:t>. Condor</a:t>
            </a:r>
          </a:p>
          <a:p>
            <a:pPr lvl="1"/>
            <a:r>
              <a:rPr lang="en-US" dirty="0" smtClean="0"/>
              <a:t>MPI </a:t>
            </a:r>
            <a:r>
              <a:rPr lang="en-US" dirty="0"/>
              <a:t>model is more complicated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not automatically distribute data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separate managed SAN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3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Hadoop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simplified </a:t>
            </a:r>
            <a:r>
              <a:rPr lang="en-US" dirty="0"/>
              <a:t>programming model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distributed as it is loaded</a:t>
            </a:r>
          </a:p>
          <a:p>
            <a:pPr lvl="2"/>
            <a:r>
              <a:rPr lang="en-US" dirty="0" smtClean="0"/>
              <a:t>HDFS </a:t>
            </a:r>
            <a:r>
              <a:rPr lang="en-US" dirty="0"/>
              <a:t>splits large data files across machines</a:t>
            </a:r>
          </a:p>
          <a:p>
            <a:pPr lvl="2"/>
            <a:r>
              <a:rPr lang="en-US" dirty="0" smtClean="0"/>
              <a:t>HDFS </a:t>
            </a:r>
            <a:r>
              <a:rPr lang="en-US" dirty="0"/>
              <a:t>replicates data</a:t>
            </a:r>
          </a:p>
          <a:p>
            <a:pPr lvl="1"/>
            <a:r>
              <a:rPr lang="en-US" dirty="0" smtClean="0"/>
              <a:t>failure </a:t>
            </a:r>
            <a:r>
              <a:rPr lang="en-US" dirty="0"/>
              <a:t>causes additional replication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2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 data at load time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25" y="1600200"/>
            <a:ext cx="7490150" cy="4525963"/>
          </a:xfrm>
        </p:spPr>
      </p:pic>
    </p:spTree>
    <p:extLst>
      <p:ext uri="{BB962C8B-B14F-4D97-AF65-F5344CB8AC3E}">
        <p14:creationId xmlns:p14="http://schemas.microsoft.com/office/powerpoint/2010/main" val="318347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Core idea: records are processed in isolation</a:t>
            </a:r>
          </a:p>
          <a:p>
            <a:r>
              <a:rPr lang="en-US" sz="2800" dirty="0" smtClean="0"/>
              <a:t>Benefit: reduced communication</a:t>
            </a:r>
          </a:p>
          <a:p>
            <a:r>
              <a:rPr lang="en-US" sz="2800" dirty="0" smtClean="0"/>
              <a:t>Jargon:</a:t>
            </a:r>
          </a:p>
          <a:p>
            <a:pPr lvl="1"/>
            <a:r>
              <a:rPr lang="en-US" sz="2400" dirty="0" smtClean="0"/>
              <a:t>mapper – task that processes records</a:t>
            </a:r>
          </a:p>
          <a:p>
            <a:pPr lvl="1"/>
            <a:r>
              <a:rPr lang="en-US" sz="2400" dirty="0" smtClean="0"/>
              <a:t>Reducer – task that aggregates results from mappers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5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27" y="1600200"/>
            <a:ext cx="6996346" cy="4525963"/>
          </a:xfrm>
        </p:spPr>
      </p:pic>
    </p:spTree>
    <p:extLst>
      <p:ext uri="{BB962C8B-B14F-4D97-AF65-F5344CB8AC3E}">
        <p14:creationId xmlns:p14="http://schemas.microsoft.com/office/powerpoint/2010/main" val="131948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1437</Words>
  <Application>Microsoft Office PowerPoint</Application>
  <PresentationFormat>On-screen Show (4:3)</PresentationFormat>
  <Paragraphs>349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PowerPoint Presentation</vt:lpstr>
      <vt:lpstr>Hadoop: what is it?</vt:lpstr>
      <vt:lpstr>PowerPoint Presentation</vt:lpstr>
      <vt:lpstr>PowerPoint Presentation</vt:lpstr>
      <vt:lpstr>Hadoop vs other existing approaches</vt:lpstr>
      <vt:lpstr>PowerPoint Presentation</vt:lpstr>
      <vt:lpstr>Distribute data at load time</vt:lpstr>
      <vt:lpstr>MapReduce</vt:lpstr>
      <vt:lpstr>MapReduce</vt:lpstr>
      <vt:lpstr>PowerPoint Presentation</vt:lpstr>
      <vt:lpstr>Scalability</vt:lpstr>
      <vt:lpstr>Hadoop Distributed File System</vt:lpstr>
      <vt:lpstr>NFS Mounting: Three Independent File Systems</vt:lpstr>
      <vt:lpstr>Mounting in NFS </vt:lpstr>
      <vt:lpstr>NFS Mount Protocol</vt:lpstr>
      <vt:lpstr>NFS Mount Protocol</vt:lpstr>
      <vt:lpstr>PowerPoint Presentation</vt:lpstr>
      <vt:lpstr>Hadoop Distributed File System</vt:lpstr>
      <vt:lpstr>Hadoop Distributed File System</vt:lpstr>
      <vt:lpstr>Hadoop Distributed File System</vt:lpstr>
      <vt:lpstr>Hadoop Distributed File System</vt:lpstr>
      <vt:lpstr>Hadoop Distributed File System</vt:lpstr>
      <vt:lpstr>Hadoop Distributed File System</vt:lpstr>
      <vt:lpstr>Hadoop Distributed File System</vt:lpstr>
      <vt:lpstr>Hadoop Distributed File System</vt:lpstr>
      <vt:lpstr>Hadoop Distributed File System</vt:lpstr>
      <vt:lpstr>Hadoop Distributed File System</vt:lpstr>
      <vt:lpstr>Hadoop Distributed File System</vt:lpstr>
      <vt:lpstr>Hadoop Distributed File System</vt:lpstr>
      <vt:lpstr>Hadoop Distributed File System</vt:lpstr>
      <vt:lpstr>Cluster Configuration</vt:lpstr>
      <vt:lpstr>Cluster Configuration</vt:lpstr>
      <vt:lpstr>Cluster Configuration</vt:lpstr>
      <vt:lpstr>Cluster Configuration</vt:lpstr>
      <vt:lpstr>Single Node Configuration</vt:lpstr>
      <vt:lpstr>Configuration</vt:lpstr>
      <vt:lpstr>Starting HDFS</vt:lpstr>
      <vt:lpstr>Working with HDFS</vt:lpstr>
      <vt:lpstr>Working with HDFS</vt:lpstr>
      <vt:lpstr>Working with HDFS</vt:lpstr>
      <vt:lpstr>Loading data</vt:lpstr>
      <vt:lpstr>Loading data</vt:lpstr>
      <vt:lpstr>Loading data</vt:lpstr>
      <vt:lpstr>Getting data from HDFS</vt:lpstr>
      <vt:lpstr>Shutting down HDFS</vt:lpstr>
      <vt:lpstr>Other commands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Hadoop: what is it?</dc:title>
  <dc:creator>Rose, John R</dc:creator>
  <cp:lastModifiedBy>Rose, John R</cp:lastModifiedBy>
  <cp:revision>81</cp:revision>
  <dcterms:created xsi:type="dcterms:W3CDTF">2013-03-18T13:53:40Z</dcterms:created>
  <dcterms:modified xsi:type="dcterms:W3CDTF">2013-11-21T18:47:58Z</dcterms:modified>
</cp:coreProperties>
</file>